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Lst>
  <p:sldSz cx="12192000" cy="6858000"/>
  <p:notesSz cx="6858000" cy="9144000"/>
  <p:custDataLst>
    <p:tags r:id="rId1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55" d="100"/>
          <a:sy n="55" d="100"/>
        </p:scale>
        <p:origin x="38" y="466"/>
      </p:cViewPr>
      <p:guideLst/>
    </p:cSldViewPr>
  </p:slideViewPr>
  <p:notesTextViewPr>
    <p:cViewPr>
      <p:scale>
        <a:sx n="1" d="1"/>
        <a:sy n="1" d="1"/>
      </p:scale>
      <p:origin x="0" y="0"/>
    </p:cViewPr>
  </p:notesText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tags" Target="tags/tag1.xml"/>
  <Relationship Id="rId13" Type="http://schemas.openxmlformats.org/officeDocument/2006/relationships/presProps" Target="presProps.xml"/>
  <Relationship Id="rId14" Type="http://schemas.openxmlformats.org/officeDocument/2006/relationships/viewProps" Target="viewProps.xml"/>
  <Relationship Id="rId15" Type="http://schemas.openxmlformats.org/officeDocument/2006/relationships/theme" Target="theme/theme1.xml"/>
  <Relationship Id="rId16" Type="http://schemas.openxmlformats.org/officeDocument/2006/relationships/tableStyles" Target="tableStyles.xml"/>
  <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3.png"/>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5/8/2017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5/8/2017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5/8/2017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5/8/2017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5/8/2017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5/8/2017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5/8/2017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5/8/2017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5/8/2017</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5/8/2017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5/8/2017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5/8/2017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5/8/2017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5/8/2017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5/8/2017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5/8/2017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5/8/2017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theme" Target="../theme/theme1.xml"/>
  <Relationship Id="rId19"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5/8/2017</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b="0" i="0" u="none"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900" y="2733709"/>
            <a:ext cx="8735556" cy="1373070"/>
          </a:xfrm>
        </p:spPr>
        <p:txBody>
          <a:bodyPr anchor="ctr"/>
          <a:lstStyle/>
          <a:p>
            <a:r>
              <a:rPr lang="en-US" sz="4800" dirty="0" smtClean="0"/>
              <a:t>Human Resource Management</a:t>
            </a:r>
            <a:endParaRPr lang="en-US" sz="4800" dirty="0"/>
          </a:p>
        </p:txBody>
      </p:sp>
      <p:sp>
        <p:nvSpPr>
          <p:cNvPr id="3" name="Subtitle 2"/>
          <p:cNvSpPr>
            <a:spLocks noGrp="1"/>
          </p:cNvSpPr>
          <p:nvPr>
            <p:ph type="subTitle" idx="1"/>
          </p:nvPr>
        </p:nvSpPr>
        <p:spPr/>
        <p:txBody>
          <a:bodyPr/>
          <a:lstStyle/>
          <a:p>
            <a:r>
              <a:rPr lang="en-US" dirty="0" smtClean="0"/>
              <a:t>THE KEY FUNCTIONS</a:t>
            </a:r>
            <a:endParaRPr lang="en-US" dirty="0"/>
          </a:p>
        </p:txBody>
      </p:sp>
    </p:spTree>
    <p:extLst>
      <p:ext uri="{BB962C8B-B14F-4D97-AF65-F5344CB8AC3E}">
        <p14:creationId xmlns:p14="http://schemas.microsoft.com/office/powerpoint/2010/main" val="36914952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Termination</a:t>
            </a:r>
            <a:endParaRPr lang="en-US" dirty="0"/>
          </a:p>
        </p:txBody>
      </p:sp>
      <p:sp>
        <p:nvSpPr>
          <p:cNvPr id="3" name="Content Placeholder 2"/>
          <p:cNvSpPr>
            <a:spLocks noGrp="1"/>
          </p:cNvSpPr>
          <p:nvPr>
            <p:ph sz="half" idx="1"/>
          </p:nvPr>
        </p:nvSpPr>
        <p:spPr/>
        <p:txBody>
          <a:bodyPr>
            <a:normAutofit/>
          </a:bodyPr>
          <a:lstStyle/>
          <a:p>
            <a:pPr marL="0" indent="0">
              <a:buNone/>
            </a:pPr>
            <a:r>
              <a:rPr lang="en-US" sz="3000" dirty="0" smtClean="0"/>
              <a:t>How would you describe the termination function of HRM? </a:t>
            </a:r>
            <a:endParaRPr lang="en-US" sz="3000" dirty="0"/>
          </a:p>
        </p:txBody>
      </p:sp>
      <p:sp>
        <p:nvSpPr>
          <p:cNvPr id="4" name="Content Placeholder 3"/>
          <p:cNvSpPr>
            <a:spLocks noGrp="1"/>
          </p:cNvSpPr>
          <p:nvPr>
            <p:ph sz="half" idx="2"/>
          </p:nvPr>
        </p:nvSpPr>
        <p:spPr/>
        <p:txBody>
          <a:bodyPr/>
          <a:lstStyle/>
          <a:p>
            <a:endParaRPr lang="en-US"/>
          </a:p>
        </p:txBody>
      </p:sp>
    </p:spTree>
    <p:extLst>
      <p:ext uri="{BB962C8B-B14F-4D97-AF65-F5344CB8AC3E}">
        <p14:creationId xmlns:p14="http://schemas.microsoft.com/office/powerpoint/2010/main" val="33578307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Instructions</a:t>
            </a:r>
            <a:endParaRPr lang="en-US" dirty="0"/>
          </a:p>
        </p:txBody>
      </p:sp>
      <p:sp>
        <p:nvSpPr>
          <p:cNvPr id="3" name="Content Placeholder 2"/>
          <p:cNvSpPr>
            <a:spLocks noGrp="1"/>
          </p:cNvSpPr>
          <p:nvPr>
            <p:ph idx="1"/>
          </p:nvPr>
        </p:nvSpPr>
        <p:spPr/>
        <p:txBody>
          <a:bodyPr>
            <a:normAutofit/>
          </a:bodyPr>
          <a:lstStyle/>
          <a:p>
            <a:pPr marL="0" indent="0">
              <a:buNone/>
            </a:pPr>
            <a:r>
              <a:rPr lang="en-US" sz="3000" dirty="0" smtClean="0"/>
              <a:t>This presentation has been drafted but has not been completed. Your task is to complete this presentation by inserting the remaining elements. As you navigate from one slide to the next, be sure to read the instructions carefully. Once you finish, save all of your work to the template and submit it in Blackboard for grading. </a:t>
            </a:r>
            <a:endParaRPr lang="en-US" sz="3000" dirty="0"/>
          </a:p>
        </p:txBody>
      </p:sp>
    </p:spTree>
    <p:extLst>
      <p:ext uri="{BB962C8B-B14F-4D97-AF65-F5344CB8AC3E}">
        <p14:creationId xmlns:p14="http://schemas.microsoft.com/office/powerpoint/2010/main" val="508464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HRM: A Concept Map</a:t>
            </a:r>
            <a:endParaRPr lang="en-US" dirty="0"/>
          </a:p>
        </p:txBody>
      </p:sp>
      <p:cxnSp>
        <p:nvCxnSpPr>
          <p:cNvPr id="4" name="Straight Connector 3"/>
          <p:cNvCxnSpPr/>
          <p:nvPr/>
        </p:nvCxnSpPr>
        <p:spPr>
          <a:xfrm flipV="1">
            <a:off x="6657975" y="4533265"/>
            <a:ext cx="438150" cy="66675"/>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flipV="1">
            <a:off x="8410575" y="4343400"/>
            <a:ext cx="361950" cy="3810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7390606" y="4903503"/>
            <a:ext cx="142875" cy="60960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7848600" y="3456940"/>
            <a:ext cx="114300" cy="38100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flipV="1">
            <a:off x="8171815" y="4942840"/>
            <a:ext cx="619125" cy="72390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flipV="1">
            <a:off x="6667500" y="3400425"/>
            <a:ext cx="571500" cy="581025"/>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Oval 1"/>
          <p:cNvSpPr>
            <a:spLocks noChangeArrowheads="1"/>
          </p:cNvSpPr>
          <p:nvPr/>
        </p:nvSpPr>
        <p:spPr bwMode="auto">
          <a:xfrm>
            <a:off x="7055168" y="3767138"/>
            <a:ext cx="1438275" cy="1419225"/>
          </a:xfrm>
          <a:prstGeom prst="ellipse">
            <a:avLst/>
          </a:prstGeom>
          <a:solidFill>
            <a:srgbClr val="1F4D78"/>
          </a:solidFill>
          <a:ln w="381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Human Resource Management</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1" name="Oval 2"/>
          <p:cNvSpPr>
            <a:spLocks noChangeArrowheads="1"/>
          </p:cNvSpPr>
          <p:nvPr/>
        </p:nvSpPr>
        <p:spPr bwMode="auto">
          <a:xfrm>
            <a:off x="5568316" y="2211403"/>
            <a:ext cx="1438275" cy="1419225"/>
          </a:xfrm>
          <a:prstGeom prst="ellipse">
            <a:avLst/>
          </a:prstGeom>
          <a:solidFill>
            <a:srgbClr val="DEEAF6"/>
          </a:solidFill>
          <a:ln w="381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smtClean="0">
              <a:ln>
                <a:noFill/>
              </a:ln>
              <a:solidFill>
                <a:schemeClr val="bg1"/>
              </a:solidFill>
              <a:effectLst/>
              <a:latin typeface="Calibri" panose="020F0502020204030204" pitchFamily="34" charset="0"/>
            </a:endParaRPr>
          </a:p>
        </p:txBody>
      </p:sp>
      <p:sp>
        <p:nvSpPr>
          <p:cNvPr id="12" name="Oval 3"/>
          <p:cNvSpPr>
            <a:spLocks noChangeArrowheads="1"/>
          </p:cNvSpPr>
          <p:nvPr/>
        </p:nvSpPr>
        <p:spPr bwMode="auto">
          <a:xfrm>
            <a:off x="8739187" y="3581400"/>
            <a:ext cx="1438275" cy="1419225"/>
          </a:xfrm>
          <a:prstGeom prst="ellipse">
            <a:avLst/>
          </a:prstGeom>
          <a:solidFill>
            <a:srgbClr val="DEEAF6"/>
          </a:solidFill>
          <a:ln w="381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lvl="0" algn="ctr" defTabSz="914400" eaLnBrk="0" fontAlgn="base" hangingPunct="0">
              <a:spcBef>
                <a:spcPct val="0"/>
              </a:spcBef>
              <a:spcAft>
                <a:spcPct val="0"/>
              </a:spcAft>
            </a:pPr>
            <a:endParaRPr lang="en-US" altLang="en-US" sz="1100" dirty="0">
              <a:solidFill>
                <a:schemeClr val="bg1"/>
              </a:solidFill>
              <a:latin typeface="Calibri" panose="020F0502020204030204" pitchFamily="34" charset="0"/>
            </a:endParaRPr>
          </a:p>
        </p:txBody>
      </p:sp>
      <p:sp>
        <p:nvSpPr>
          <p:cNvPr id="13" name="Oval 4"/>
          <p:cNvSpPr>
            <a:spLocks noChangeArrowheads="1"/>
          </p:cNvSpPr>
          <p:nvPr/>
        </p:nvSpPr>
        <p:spPr bwMode="auto">
          <a:xfrm>
            <a:off x="5371149" y="3901472"/>
            <a:ext cx="1438275" cy="1419225"/>
          </a:xfrm>
          <a:prstGeom prst="ellipse">
            <a:avLst/>
          </a:prstGeom>
          <a:solidFill>
            <a:srgbClr val="DEEAF6"/>
          </a:solidFill>
          <a:ln w="381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Training and Development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4" name="Oval 5"/>
          <p:cNvSpPr>
            <a:spLocks noChangeArrowheads="1"/>
          </p:cNvSpPr>
          <p:nvPr/>
        </p:nvSpPr>
        <p:spPr bwMode="auto">
          <a:xfrm>
            <a:off x="8410575" y="5328635"/>
            <a:ext cx="1438275" cy="1419225"/>
          </a:xfrm>
          <a:prstGeom prst="ellipse">
            <a:avLst/>
          </a:prstGeom>
          <a:solidFill>
            <a:srgbClr val="DEEAF6"/>
          </a:solidFill>
          <a:ln w="381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smtClean="0">
              <a:ln>
                <a:noFill/>
              </a:ln>
              <a:solidFill>
                <a:schemeClr val="bg1"/>
              </a:solidFill>
              <a:effectLst/>
              <a:latin typeface="Calibri" panose="020F0502020204030204" pitchFamily="34" charset="0"/>
            </a:endParaRPr>
          </a:p>
        </p:txBody>
      </p:sp>
      <p:sp>
        <p:nvSpPr>
          <p:cNvPr id="15" name="Oval 6"/>
          <p:cNvSpPr>
            <a:spLocks noChangeArrowheads="1"/>
          </p:cNvSpPr>
          <p:nvPr/>
        </p:nvSpPr>
        <p:spPr bwMode="auto">
          <a:xfrm>
            <a:off x="6467475" y="5320697"/>
            <a:ext cx="1438275" cy="1419225"/>
          </a:xfrm>
          <a:prstGeom prst="ellipse">
            <a:avLst/>
          </a:prstGeom>
          <a:solidFill>
            <a:srgbClr val="DEEAF6"/>
          </a:solidFill>
          <a:ln w="381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smtClean="0">
              <a:ln>
                <a:noFill/>
              </a:ln>
              <a:solidFill>
                <a:schemeClr val="bg1"/>
              </a:solidFill>
              <a:effectLst/>
              <a:latin typeface="Calibri" panose="020F0502020204030204" pitchFamily="34" charset="0"/>
            </a:endParaRPr>
          </a:p>
        </p:txBody>
      </p:sp>
      <p:sp>
        <p:nvSpPr>
          <p:cNvPr id="16" name="Oval 7"/>
          <p:cNvSpPr>
            <a:spLocks noChangeArrowheads="1"/>
          </p:cNvSpPr>
          <p:nvPr/>
        </p:nvSpPr>
        <p:spPr bwMode="auto">
          <a:xfrm>
            <a:off x="7452677" y="2067243"/>
            <a:ext cx="1438275" cy="1419225"/>
          </a:xfrm>
          <a:prstGeom prst="ellipse">
            <a:avLst/>
          </a:prstGeom>
          <a:solidFill>
            <a:srgbClr val="DEEAF6"/>
          </a:solidFill>
          <a:ln w="381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Maintaining an Effective Workforce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0" name="TextBox 19"/>
          <p:cNvSpPr txBox="1"/>
          <p:nvPr/>
        </p:nvSpPr>
        <p:spPr>
          <a:xfrm>
            <a:off x="520700" y="2578100"/>
            <a:ext cx="4000500" cy="3323987"/>
          </a:xfrm>
          <a:prstGeom prst="rect">
            <a:avLst/>
          </a:prstGeom>
          <a:noFill/>
        </p:spPr>
        <p:txBody>
          <a:bodyPr wrap="square" rtlCol="0">
            <a:spAutoFit/>
          </a:bodyPr>
          <a:lstStyle/>
          <a:p>
            <a:r>
              <a:rPr lang="en-US" sz="3000" dirty="0" smtClean="0"/>
              <a:t>Complete the concept map by labeling (with text) the circles with the missing key functions of human resource management. </a:t>
            </a:r>
            <a:endParaRPr lang="en-US" sz="3000" dirty="0"/>
          </a:p>
        </p:txBody>
      </p:sp>
    </p:spTree>
    <p:extLst>
      <p:ext uri="{BB962C8B-B14F-4D97-AF65-F5344CB8AC3E}">
        <p14:creationId xmlns:p14="http://schemas.microsoft.com/office/powerpoint/2010/main" val="27720808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Overall Purpose of HRM </a:t>
            </a:r>
            <a:endParaRPr lang="en-US" dirty="0"/>
          </a:p>
        </p:txBody>
      </p:sp>
      <p:sp>
        <p:nvSpPr>
          <p:cNvPr id="3" name="Content Placeholder 2"/>
          <p:cNvSpPr>
            <a:spLocks noGrp="1"/>
          </p:cNvSpPr>
          <p:nvPr>
            <p:ph idx="1"/>
          </p:nvPr>
        </p:nvSpPr>
        <p:spPr/>
        <p:txBody>
          <a:bodyPr>
            <a:normAutofit/>
          </a:bodyPr>
          <a:lstStyle/>
          <a:p>
            <a:pPr marL="0" indent="0">
              <a:buNone/>
            </a:pPr>
            <a:r>
              <a:rPr lang="en-US" sz="3000" dirty="0" smtClean="0"/>
              <a:t>Use this space (replace this text) to briefly describe the purpose and overall function of human resource management. Be sure to use your own words. </a:t>
            </a:r>
            <a:endParaRPr lang="en-US" sz="3000" dirty="0"/>
          </a:p>
        </p:txBody>
      </p:sp>
    </p:spTree>
    <p:extLst>
      <p:ext uri="{BB962C8B-B14F-4D97-AF65-F5344CB8AC3E}">
        <p14:creationId xmlns:p14="http://schemas.microsoft.com/office/powerpoint/2010/main" val="3338734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Recruiting</a:t>
            </a:r>
            <a:endParaRPr lang="en-US" dirty="0"/>
          </a:p>
        </p:txBody>
      </p:sp>
      <p:sp>
        <p:nvSpPr>
          <p:cNvPr id="3" name="Content Placeholder 2"/>
          <p:cNvSpPr>
            <a:spLocks noGrp="1"/>
          </p:cNvSpPr>
          <p:nvPr>
            <p:ph sz="half" idx="1"/>
          </p:nvPr>
        </p:nvSpPr>
        <p:spPr/>
        <p:txBody>
          <a:bodyPr>
            <a:normAutofit/>
          </a:bodyPr>
          <a:lstStyle/>
          <a:p>
            <a:pPr marL="0" indent="0">
              <a:buNone/>
            </a:pPr>
            <a:r>
              <a:rPr lang="en-US" sz="3000" dirty="0" smtClean="0"/>
              <a:t>How would you describe the recruiting function of HRM? </a:t>
            </a:r>
            <a:endParaRPr lang="en-US" sz="3000" dirty="0"/>
          </a:p>
        </p:txBody>
      </p:sp>
      <p:sp>
        <p:nvSpPr>
          <p:cNvPr id="4" name="Content Placeholder 3"/>
          <p:cNvSpPr>
            <a:spLocks noGrp="1"/>
          </p:cNvSpPr>
          <p:nvPr>
            <p:ph sz="half" idx="2"/>
          </p:nvPr>
        </p:nvSpPr>
        <p:spPr/>
        <p:txBody>
          <a:bodyPr/>
          <a:lstStyle/>
          <a:p>
            <a:endParaRPr lang="en-US" dirty="0"/>
          </a:p>
        </p:txBody>
      </p:sp>
    </p:spTree>
    <p:extLst>
      <p:ext uri="{BB962C8B-B14F-4D97-AF65-F5344CB8AC3E}">
        <p14:creationId xmlns:p14="http://schemas.microsoft.com/office/powerpoint/2010/main" val="9062840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Selecting</a:t>
            </a:r>
            <a:endParaRPr lang="en-US" dirty="0"/>
          </a:p>
        </p:txBody>
      </p:sp>
      <p:sp>
        <p:nvSpPr>
          <p:cNvPr id="3" name="Content Placeholder 2"/>
          <p:cNvSpPr>
            <a:spLocks noGrp="1"/>
          </p:cNvSpPr>
          <p:nvPr>
            <p:ph sz="half" idx="1"/>
          </p:nvPr>
        </p:nvSpPr>
        <p:spPr/>
        <p:txBody>
          <a:bodyPr>
            <a:normAutofit/>
          </a:bodyPr>
          <a:lstStyle/>
          <a:p>
            <a:pPr marL="0" indent="0">
              <a:buNone/>
            </a:pPr>
            <a:r>
              <a:rPr lang="en-US" sz="3000" dirty="0" smtClean="0"/>
              <a:t>How would you describe the selecting function of HRM? </a:t>
            </a:r>
            <a:endParaRPr lang="en-US" sz="3000" dirty="0"/>
          </a:p>
        </p:txBody>
      </p:sp>
      <p:sp>
        <p:nvSpPr>
          <p:cNvPr id="4" name="Content Placeholder 3"/>
          <p:cNvSpPr>
            <a:spLocks noGrp="1"/>
          </p:cNvSpPr>
          <p:nvPr>
            <p:ph sz="half" idx="2"/>
          </p:nvPr>
        </p:nvSpPr>
        <p:spPr/>
        <p:txBody>
          <a:bodyPr/>
          <a:lstStyle/>
          <a:p>
            <a:endParaRPr lang="en-US"/>
          </a:p>
        </p:txBody>
      </p:sp>
    </p:spTree>
    <p:extLst>
      <p:ext uri="{BB962C8B-B14F-4D97-AF65-F5344CB8AC3E}">
        <p14:creationId xmlns:p14="http://schemas.microsoft.com/office/powerpoint/2010/main" val="20447587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and Development</a:t>
            </a:r>
            <a:endParaRPr lang="en-US" dirty="0"/>
          </a:p>
        </p:txBody>
      </p:sp>
      <p:sp>
        <p:nvSpPr>
          <p:cNvPr id="3" name="Content Placeholder 2"/>
          <p:cNvSpPr>
            <a:spLocks noGrp="1"/>
          </p:cNvSpPr>
          <p:nvPr>
            <p:ph sz="half" idx="1"/>
          </p:nvPr>
        </p:nvSpPr>
        <p:spPr/>
        <p:txBody>
          <a:bodyPr>
            <a:normAutofit/>
          </a:bodyPr>
          <a:lstStyle/>
          <a:p>
            <a:pPr marL="0" indent="0">
              <a:buNone/>
            </a:pPr>
            <a:r>
              <a:rPr lang="en-US" sz="3000" dirty="0" smtClean="0"/>
              <a:t>How would you describe the training and development function of HRM? </a:t>
            </a:r>
            <a:endParaRPr lang="en-US" sz="3000" dirty="0"/>
          </a:p>
        </p:txBody>
      </p:sp>
      <p:sp>
        <p:nvSpPr>
          <p:cNvPr id="4" name="Content Placeholder 3"/>
          <p:cNvSpPr>
            <a:spLocks noGrp="1"/>
          </p:cNvSpPr>
          <p:nvPr>
            <p:ph sz="half" idx="2"/>
          </p:nvPr>
        </p:nvSpPr>
        <p:spPr/>
        <p:txBody>
          <a:bodyPr/>
          <a:lstStyle/>
          <a:p>
            <a:endParaRPr lang="en-US"/>
          </a:p>
        </p:txBody>
      </p:sp>
    </p:spTree>
    <p:extLst>
      <p:ext uri="{BB962C8B-B14F-4D97-AF65-F5344CB8AC3E}">
        <p14:creationId xmlns:p14="http://schemas.microsoft.com/office/powerpoint/2010/main" val="36054203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Employee Development</a:t>
            </a:r>
            <a:endParaRPr lang="en-US" dirty="0"/>
          </a:p>
        </p:txBody>
      </p:sp>
      <p:sp>
        <p:nvSpPr>
          <p:cNvPr id="3" name="Content Placeholder 2"/>
          <p:cNvSpPr>
            <a:spLocks noGrp="1"/>
          </p:cNvSpPr>
          <p:nvPr>
            <p:ph sz="half" idx="1"/>
          </p:nvPr>
        </p:nvSpPr>
        <p:spPr/>
        <p:txBody>
          <a:bodyPr>
            <a:normAutofit/>
          </a:bodyPr>
          <a:lstStyle/>
          <a:p>
            <a:pPr marL="0" indent="0">
              <a:buNone/>
            </a:pPr>
            <a:r>
              <a:rPr lang="en-US" sz="3000" dirty="0" smtClean="0"/>
              <a:t>How would you describe the employee development function of HRM? </a:t>
            </a:r>
            <a:endParaRPr lang="en-US" sz="3000" dirty="0"/>
          </a:p>
        </p:txBody>
      </p:sp>
      <p:sp>
        <p:nvSpPr>
          <p:cNvPr id="4" name="Content Placeholder 3"/>
          <p:cNvSpPr>
            <a:spLocks noGrp="1"/>
          </p:cNvSpPr>
          <p:nvPr>
            <p:ph sz="half" idx="2"/>
          </p:nvPr>
        </p:nvSpPr>
        <p:spPr/>
        <p:txBody>
          <a:bodyPr/>
          <a:lstStyle/>
          <a:p>
            <a:endParaRPr lang="en-US"/>
          </a:p>
        </p:txBody>
      </p:sp>
    </p:spTree>
    <p:extLst>
      <p:ext uri="{BB962C8B-B14F-4D97-AF65-F5344CB8AC3E}">
        <p14:creationId xmlns:p14="http://schemas.microsoft.com/office/powerpoint/2010/main" val="31055348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Maintaining an Effective Workforce</a:t>
            </a:r>
            <a:endParaRPr lang="en-US" dirty="0"/>
          </a:p>
        </p:txBody>
      </p:sp>
      <p:sp>
        <p:nvSpPr>
          <p:cNvPr id="3" name="Content Placeholder 2"/>
          <p:cNvSpPr>
            <a:spLocks noGrp="1"/>
          </p:cNvSpPr>
          <p:nvPr>
            <p:ph sz="half" idx="1"/>
          </p:nvPr>
        </p:nvSpPr>
        <p:spPr/>
        <p:txBody>
          <a:bodyPr>
            <a:normAutofit/>
          </a:bodyPr>
          <a:lstStyle/>
          <a:p>
            <a:pPr marL="0" indent="0">
              <a:buNone/>
            </a:pPr>
            <a:r>
              <a:rPr lang="en-US" sz="3000" dirty="0" smtClean="0"/>
              <a:t>How would you describe HRM’s function of maintaining an effective workforce? </a:t>
            </a:r>
            <a:endParaRPr lang="en-US" sz="3000" dirty="0"/>
          </a:p>
        </p:txBody>
      </p:sp>
      <p:sp>
        <p:nvSpPr>
          <p:cNvPr id="4" name="Content Placeholder 3"/>
          <p:cNvSpPr>
            <a:spLocks noGrp="1"/>
          </p:cNvSpPr>
          <p:nvPr>
            <p:ph sz="half" idx="2"/>
          </p:nvPr>
        </p:nvSpPr>
        <p:spPr/>
        <p:txBody>
          <a:bodyPr/>
          <a:lstStyle/>
          <a:p>
            <a:endParaRPr lang="en-US"/>
          </a:p>
        </p:txBody>
      </p:sp>
    </p:spTree>
    <p:extLst>
      <p:ext uri="{BB962C8B-B14F-4D97-AF65-F5344CB8AC3E}">
        <p14:creationId xmlns:p14="http://schemas.microsoft.com/office/powerpoint/2010/main" val="180352912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1.0&quot;&gt;&lt;object type=&quot;1&quot; unique_id=&quot;10001&quot;&gt;&lt;object type=&quot;2&quot; unique_id=&quot;10002&quot;&gt;&lt;object type=&quot;3&quot; unique_id=&quot;10003&quot;&gt;&lt;property id=&quot;20148&quot; value=&quot;5&quot;/&gt;&lt;property id=&quot;20300&quot; value=&quot;Slide 1 - &amp;quot;Human Resource Management&amp;quot;&quot;/&gt;&lt;property id=&quot;20307&quot; value=&quot;256&quot;/&gt;&lt;/object&gt;&lt;object type=&quot;3&quot; unique_id=&quot;10004&quot;&gt;&lt;property id=&quot;20148&quot; value=&quot;5&quot;/&gt;&lt;property id=&quot;20300&quot; value=&quot;Slide 2 - &amp;quot;Instructions&amp;quot;&quot;/&gt;&lt;property id=&quot;20307&quot; value=&quot;258&quot;/&gt;&lt;/object&gt;&lt;object type=&quot;3&quot; unique_id=&quot;10005&quot;&gt;&lt;property id=&quot;20148&quot; value=&quot;5&quot;/&gt;&lt;property id=&quot;20300&quot; value=&quot;Slide 3 - &amp;quot;HRM: A Concept Map&amp;quot;&quot;/&gt;&lt;property id=&quot;20307&quot; value=&quot;257&quot;/&gt;&lt;/object&gt;&lt;object type=&quot;3&quot; unique_id=&quot;10006&quot;&gt;&lt;property id=&quot;20148&quot; value=&quot;5&quot;/&gt;&lt;property id=&quot;20300&quot; value=&quot;Slide 4 - &amp;quot;The Overall Purpose of HRM &amp;quot;&quot;/&gt;&lt;property id=&quot;20307&quot; value=&quot;259&quot;/&gt;&lt;/object&gt;&lt;object type=&quot;3&quot; unique_id=&quot;10007&quot;&gt;&lt;property id=&quot;20148&quot; value=&quot;5&quot;/&gt;&lt;property id=&quot;20300&quot; value=&quot;Slide 5 - &amp;quot;Recruiting&amp;quot;&quot;/&gt;&lt;property id=&quot;20307&quot; value=&quot;260&quot;/&gt;&lt;/object&gt;&lt;object type=&quot;3&quot; unique_id=&quot;10008&quot;&gt;&lt;property id=&quot;20148&quot; value=&quot;5&quot;/&gt;&lt;property id=&quot;20300&quot; value=&quot;Slide 6 - &amp;quot;Selecting&amp;quot;&quot;/&gt;&lt;property id=&quot;20307&quot; value=&quot;261&quot;/&gt;&lt;/object&gt;&lt;object type=&quot;3&quot; unique_id=&quot;10009&quot;&gt;&lt;property id=&quot;20148&quot; value=&quot;5&quot;/&gt;&lt;property id=&quot;20300&quot; value=&quot;Slide 7 - &amp;quot;Training and Development&amp;quot;&quot;/&gt;&lt;property id=&quot;20307&quot; value=&quot;262&quot;/&gt;&lt;/object&gt;&lt;object type=&quot;3&quot; unique_id=&quot;10010&quot;&gt;&lt;property id=&quot;20148&quot; value=&quot;5&quot;/&gt;&lt;property id=&quot;20300&quot; value=&quot;Slide 8 - &amp;quot;Employee Development&amp;quot;&quot;/&gt;&lt;property id=&quot;20307&quot; value=&quot;263&quot;/&gt;&lt;/object&gt;&lt;object type=&quot;3&quot; unique_id=&quot;10011&quot;&gt;&lt;property id=&quot;20148&quot; value=&quot;5&quot;/&gt;&lt;property id=&quot;20300&quot; value=&quot;Slide 9 - &amp;quot;Maintaining an Effective Workforce&amp;quot;&quot;/&gt;&lt;property id=&quot;20307&quot; value=&quot;264&quot;/&gt;&lt;/object&gt;&lt;object type=&quot;3&quot; unique_id=&quot;10012&quot;&gt;&lt;property id=&quot;20148&quot; value=&quot;5&quot;/&gt;&lt;property id=&quot;20300&quot; value=&quot;Slide 10 - &amp;quot;Termination&amp;quot;&quot;/&gt;&lt;property id=&quot;20307&quot; value=&quot;265&quot;/&gt;&lt;/object&gt;&lt;/object&gt;&lt;object type=&quot;8&quot; unique_id=&quot;10024&quot;&gt;&lt;/object&gt;&lt;/object&gt;&lt;/database&gt;"/>
  <p:tag name="MMPROD_NEXTUNIQUEID" val="10009"/>
  <p:tag name="SECTOMILLISECCONVERTED" val="1"/>
</p:tagLst>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
  <TotalTime>0</TotalTime>
  <Words>217</Words>
  <Application/>
  <PresentationFormat>Widescreen</PresentationFormat>
  <Paragraphs>23</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Times New Roman</vt:lpstr>
      <vt:lpstr>Trebuchet MS</vt:lpstr>
      <vt:lpstr>Berlin</vt:lpstr>
      <vt:lpstr>Human Resource Management</vt:lpstr>
      <vt:lpstr>Instructions</vt:lpstr>
      <vt:lpstr>HRM: A Concept Map</vt:lpstr>
      <vt:lpstr>The Overall Purpose of HRM </vt:lpstr>
      <vt:lpstr>Recruiting</vt:lpstr>
      <vt:lpstr>Selecting</vt:lpstr>
      <vt:lpstr>Training and Development</vt:lpstr>
      <vt:lpstr>Employee Development</vt:lpstr>
      <vt:lpstr>Maintaining an Effective Workforce</vt:lpstr>
      <vt:lpstr>Termination</vt:lpstr>
    </vt:vector>
  </TitlesOfParts>
  <Company/>
  <LinksUpToDate>false</LinksUpToDate>
  <SharedDoc>false</SharedDoc>
  <HyperlinksChanged>false</HyperlinksChanged>
  <AppVersion>15.0000</AppVersion>
  <Manager/>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revision>0</revision>
</coreProperties>
</file>