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4" r:id="rId16"/>
    <p:sldId id="276" r:id="rId17"/>
    <p:sldId id="277" r:id="rId18"/>
    <p:sldId id="278" r:id="rId19"/>
    <p:sldId id="271" r:id="rId20"/>
    <p:sldId id="272" r:id="rId21"/>
    <p:sldId id="279" r:id="rId22"/>
    <p:sldId id="280" r:id="rId23"/>
    <p:sldId id="281" r:id="rId24"/>
    <p:sldId id="282" r:id="rId25"/>
    <p:sldId id="287" r:id="rId26"/>
    <p:sldId id="283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88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DADF2-E1C4-4BE2-9EC5-5A3BF752D09A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80EC-F8F5-4380-B981-71791CCAB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3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080EC-F8F5-4380-B981-71791CCABFF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53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99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0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691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4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82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2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6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5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5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8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8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655FD-F9A9-48E8-A4CD-02BF75BB7348}" type="datetimeFigureOut">
              <a:rPr lang="en-US" smtClean="0"/>
              <a:t>6/13/2016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97C2D-7CC6-4520-982C-E74FA594F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8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Business Communications</a:t>
            </a:r>
            <a:endParaRPr lang="en-US" dirty="0"/>
          </a:p>
          <a:p>
            <a:pPr marL="0" indent="0" algn="ctr">
              <a:buNone/>
            </a:pPr>
            <a:r>
              <a:rPr lang="en-US" b="1" dirty="0"/>
              <a:t>Chapter 10</a:t>
            </a:r>
            <a:endParaRPr lang="en-US" dirty="0"/>
          </a:p>
          <a:p>
            <a:pPr marL="0" indent="0" algn="ctr">
              <a:buNone/>
            </a:pPr>
            <a:r>
              <a:rPr lang="en-US" b="1" dirty="0"/>
              <a:t>Verbal and Visual Support in Presentations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Functions of Supporting Material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dirty="0"/>
              <a:t>Supporting material is anything that backs up the claims in a presentation.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1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689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Four-step method for citing sources without interrupting the flow of your presentation: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State your point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Identify the source of your citation.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 State the content of your citation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Explain how and why the material is important for members of your audience. 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1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Visual Aids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Pictures such as charts, diagrams, and other graphic aids are part of the most business presentations.</a:t>
            </a:r>
          </a:p>
          <a:p>
            <a:pPr lvl="0"/>
            <a:r>
              <a:rPr lang="en-US" dirty="0"/>
              <a:t>Using visual aids makes a presentation more effective.  </a:t>
            </a:r>
          </a:p>
          <a:p>
            <a:pPr lvl="0"/>
            <a:r>
              <a:rPr lang="en-US" dirty="0"/>
              <a:t>One study found that audience members who saw the presentation with visuals were clearly more impressed than those who saw the same talk with no visual support.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Visual aids perform many useful functions: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Show how things look.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Show how things work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Show how things related to one another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Emphasize important points.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34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Types of Visual </a:t>
            </a:r>
            <a:r>
              <a:rPr lang="en-US" b="1" dirty="0" smtClean="0"/>
              <a:t>Aids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Objects and Models</a:t>
            </a:r>
            <a:endParaRPr lang="en-US" dirty="0"/>
          </a:p>
          <a:p>
            <a:pPr lvl="1"/>
            <a:r>
              <a:rPr lang="en-US" dirty="0"/>
              <a:t>Objects can add interest, clarity and proof to your topic.  </a:t>
            </a:r>
          </a:p>
          <a:p>
            <a:pPr lvl="1"/>
            <a:r>
              <a:rPr lang="en-US" dirty="0"/>
              <a:t>Certainly true in training sessions and in some types of selling, where hands-on experience is essential.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19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b="1" dirty="0" smtClean="0"/>
              <a:t>Photographs</a:t>
            </a:r>
            <a:endParaRPr lang="en-US" dirty="0" smtClean="0"/>
          </a:p>
          <a:p>
            <a:r>
              <a:rPr lang="en-US" dirty="0" smtClean="0"/>
              <a:t>Photographs </a:t>
            </a:r>
            <a:r>
              <a:rPr lang="en-US" dirty="0"/>
              <a:t>can be the most effective means of illustrating a variety of images that need literal representation.  </a:t>
            </a:r>
          </a:p>
          <a:p>
            <a:r>
              <a:rPr lang="en-US" dirty="0"/>
              <a:t>Photographs provide an excellent form of proof. </a:t>
            </a:r>
            <a:endParaRPr lang="en-US" dirty="0" smtClean="0"/>
          </a:p>
          <a:p>
            <a:pPr marL="0" lvl="0" indent="0">
              <a:buNone/>
            </a:pPr>
            <a:r>
              <a:rPr lang="en-US" b="1" dirty="0" smtClean="0"/>
              <a:t>Diagrams</a:t>
            </a:r>
            <a:endParaRPr lang="en-US" dirty="0" smtClean="0"/>
          </a:p>
          <a:p>
            <a:r>
              <a:rPr lang="en-US" dirty="0" smtClean="0"/>
              <a:t>Diagrams </a:t>
            </a:r>
            <a:r>
              <a:rPr lang="en-US" dirty="0"/>
              <a:t>are abstract, two-dimensional drawings that show the important properties of objects without being completely </a:t>
            </a:r>
            <a:r>
              <a:rPr lang="en-US" dirty="0" smtClean="0"/>
              <a:t>representational.</a:t>
            </a:r>
          </a:p>
          <a:p>
            <a:r>
              <a:rPr lang="en-US" dirty="0" smtClean="0"/>
              <a:t>Types </a:t>
            </a:r>
            <a:r>
              <a:rPr lang="en-US" dirty="0"/>
              <a:t>are drawings and maps.  </a:t>
            </a:r>
            <a:endParaRPr lang="en-US" dirty="0" smtClean="0"/>
          </a:p>
          <a:p>
            <a:r>
              <a:rPr lang="en-US" dirty="0" smtClean="0"/>
              <a:t>Diagrams </a:t>
            </a:r>
            <a:r>
              <a:rPr lang="en-US" dirty="0"/>
              <a:t>are excellent for conveying information about size, shape and structure.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95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List and Tables</a:t>
            </a:r>
            <a:endParaRPr lang="en-US" dirty="0"/>
          </a:p>
          <a:p>
            <a:pPr lvl="1"/>
            <a:r>
              <a:rPr lang="en-US" dirty="0"/>
              <a:t>Lists and tables are effective means of highlighting key facts and figures.  </a:t>
            </a:r>
          </a:p>
          <a:p>
            <a:pPr lvl="1"/>
            <a:r>
              <a:rPr lang="en-US" dirty="0"/>
              <a:t>They are especially effective when you list steps, highlight features, or compare related facts; advantages and disadvantages, current and past performance, your product versus a competitors, etc.  </a:t>
            </a:r>
          </a:p>
          <a:p>
            <a:pPr lvl="1"/>
            <a:r>
              <a:rPr lang="en-US" dirty="0"/>
              <a:t>Amateur speakers often assume they need only enlarge tables form a written report for an oral presentation.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7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57150" indent="0">
              <a:buNone/>
            </a:pPr>
            <a:r>
              <a:rPr lang="en-US" dirty="0"/>
              <a:t>As you design list and tables remember the following points: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Keep the visual aid simple – list only highlights, use only keywords or phrases, never full sentences,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Use numbered and/or bulleted lists to emphasize key points – numbered lists suggest ranking or steps in a process, while bulleted lists work best for items that are equally important.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23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/>
              <a:t>3.  Use </a:t>
            </a:r>
            <a:r>
              <a:rPr lang="en-US" dirty="0"/>
              <a:t>text sparingly – if you need more than 7 </a:t>
            </a:r>
            <a:r>
              <a:rPr lang="en-US" dirty="0" smtClean="0"/>
              <a:t>   lines </a:t>
            </a:r>
            <a:r>
              <a:rPr lang="en-US" dirty="0"/>
              <a:t>of text, create two or more tables; should not exceed seven words across</a:t>
            </a:r>
          </a:p>
          <a:p>
            <a:pPr marL="0" lvl="0" indent="0">
              <a:buNone/>
            </a:pPr>
            <a:r>
              <a:rPr lang="en-US" dirty="0" smtClean="0"/>
              <a:t>4.  Use </a:t>
            </a:r>
            <a:r>
              <a:rPr lang="en-US" dirty="0"/>
              <a:t>large type</a:t>
            </a:r>
          </a:p>
          <a:p>
            <a:pPr marL="514350" lvl="0" indent="-514350">
              <a:buAutoNum type="arabicPeriod" startAt="5"/>
            </a:pPr>
            <a:r>
              <a:rPr lang="en-US" dirty="0" smtClean="0"/>
              <a:t>Enhance </a:t>
            </a:r>
            <a:r>
              <a:rPr lang="en-US" dirty="0"/>
              <a:t>the list’s or table’s </a:t>
            </a:r>
            <a:r>
              <a:rPr lang="en-US" dirty="0" smtClean="0"/>
              <a:t>readability</a:t>
            </a:r>
          </a:p>
          <a:p>
            <a:pPr marL="514350" lvl="0" indent="-514350">
              <a:buAutoNum type="arabicPeriod" startAt="5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Pie </a:t>
            </a:r>
            <a:r>
              <a:rPr lang="en-US" b="1" dirty="0" smtClean="0"/>
              <a:t>Charts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Pie </a:t>
            </a:r>
            <a:r>
              <a:rPr lang="en-US" dirty="0"/>
              <a:t>charts illustrate component percentages of a single item.  </a:t>
            </a:r>
          </a:p>
          <a:p>
            <a:pPr lvl="2"/>
            <a:r>
              <a:rPr lang="en-US" sz="3600" dirty="0"/>
              <a:t>Place the segment you want to emphasize at the top center (12 o’clock) position; when you are not emphasizing any segments, organize the wedges from largest to smallest beginning at 12 o’clock with the largest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90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b="1" dirty="0"/>
              <a:t>Bar and Column Charts</a:t>
            </a:r>
            <a:endParaRPr lang="en-US" dirty="0"/>
          </a:p>
          <a:p>
            <a:pPr lvl="1"/>
            <a:r>
              <a:rPr lang="en-US" dirty="0"/>
              <a:t>Bar charts compare the value of several items: the productivity of several employees, the relative amount of advertising money, etc.</a:t>
            </a:r>
          </a:p>
          <a:p>
            <a:pPr lvl="1"/>
            <a:r>
              <a:rPr lang="en-US" dirty="0"/>
              <a:t>Simple column charts reflect changes in a single item over time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r>
              <a:rPr lang="en-US" b="1" dirty="0"/>
              <a:t>Pictograms</a:t>
            </a:r>
            <a:endParaRPr lang="en-US" dirty="0"/>
          </a:p>
          <a:p>
            <a:pPr lvl="1"/>
            <a:r>
              <a:rPr lang="en-US" dirty="0"/>
              <a:t>Pictograms are artistic variations of bar, column, or pie charts.  They are more interested then ordinary bars</a:t>
            </a:r>
          </a:p>
          <a:p>
            <a:pPr lvl="1"/>
            <a:r>
              <a:rPr lang="en-US" dirty="0"/>
              <a:t>Pictograms are not mathematically exact, which make them less suited for reports that require precise data.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68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Clarity</a:t>
            </a:r>
            <a:endParaRPr lang="en-US" dirty="0"/>
          </a:p>
          <a:p>
            <a:pPr lvl="0"/>
            <a:r>
              <a:rPr lang="en-US" dirty="0"/>
              <a:t>Supporting material can make abstract or complicated ideas more understandable.   </a:t>
            </a:r>
          </a:p>
          <a:p>
            <a:pPr marL="0" indent="0">
              <a:buNone/>
            </a:pPr>
            <a:r>
              <a:rPr lang="en-US" b="1" dirty="0" smtClean="0"/>
              <a:t>Interest</a:t>
            </a:r>
            <a:endParaRPr lang="en-US" dirty="0"/>
          </a:p>
          <a:p>
            <a:pPr lvl="0"/>
            <a:r>
              <a:rPr lang="en-US" dirty="0"/>
              <a:t>Supporting material can </a:t>
            </a:r>
            <a:r>
              <a:rPr lang="en-US" dirty="0" smtClean="0"/>
              <a:t>liven </a:t>
            </a:r>
            <a:r>
              <a:rPr lang="en-US" dirty="0"/>
              <a:t>a presentation by making your main points more vivid or meaningful to the audience. 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Proof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Supporting material can provide evidence for your claims and make your presentation more convincing.  </a:t>
            </a:r>
          </a:p>
          <a:p>
            <a:pPr lvl="0"/>
            <a:r>
              <a:rPr lang="en-US" dirty="0" smtClean="0"/>
              <a:t>Whenever you use other’s work to back up your claim, be sure to cite </a:t>
            </a:r>
            <a:r>
              <a:rPr lang="en-US" dirty="0"/>
              <a:t>the source.  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8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Graphs</a:t>
            </a:r>
            <a:endParaRPr lang="en-US" dirty="0"/>
          </a:p>
          <a:p>
            <a:pPr lvl="1"/>
            <a:r>
              <a:rPr lang="en-US" dirty="0"/>
              <a:t>Graphs show the correlation between two quantities</a:t>
            </a:r>
          </a:p>
          <a:p>
            <a:pPr lvl="1"/>
            <a:r>
              <a:rPr lang="en-US" dirty="0"/>
              <a:t>They are ideally suited to showing trends.</a:t>
            </a:r>
          </a:p>
          <a:p>
            <a:pPr marL="0" lvl="0" indent="0">
              <a:buNone/>
            </a:pPr>
            <a:endParaRPr lang="en-US" b="1" dirty="0" smtClean="0"/>
          </a:p>
          <a:p>
            <a:pPr marL="0" lvl="0" indent="0">
              <a:buNone/>
            </a:pPr>
            <a:r>
              <a:rPr lang="en-US" b="1" dirty="0" smtClean="0"/>
              <a:t>Video</a:t>
            </a:r>
            <a:endParaRPr lang="en-US" dirty="0"/>
          </a:p>
          <a:p>
            <a:pPr lvl="1"/>
            <a:r>
              <a:rPr lang="en-US" dirty="0"/>
              <a:t>Despite the benefits of video including clips you pull off of websites like YouTube or footage you create yourself can be risky.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1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/>
              <a:t>Media for presenting Visual Aids</a:t>
            </a:r>
            <a:endParaRPr lang="en-US" sz="4000" dirty="0"/>
          </a:p>
          <a:p>
            <a:r>
              <a:rPr lang="en-US" sz="4000" dirty="0"/>
              <a:t>Chalk and Dry-Erase </a:t>
            </a:r>
            <a:r>
              <a:rPr lang="en-US" sz="4000" dirty="0" smtClean="0"/>
              <a:t>Boards</a:t>
            </a:r>
          </a:p>
          <a:p>
            <a:r>
              <a:rPr lang="en-US" sz="4000" dirty="0"/>
              <a:t>Flip Charts and Poster Board </a:t>
            </a:r>
            <a:endParaRPr lang="en-US" sz="4000" dirty="0" smtClean="0"/>
          </a:p>
          <a:p>
            <a:r>
              <a:rPr lang="en-US" sz="4000" dirty="0"/>
              <a:t>Computer </a:t>
            </a:r>
            <a:r>
              <a:rPr lang="en-US" sz="4000" dirty="0" smtClean="0"/>
              <a:t>Displays</a:t>
            </a:r>
          </a:p>
          <a:p>
            <a:r>
              <a:rPr lang="en-US" sz="4000" dirty="0"/>
              <a:t>Handouts</a:t>
            </a:r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0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Presentation software </a:t>
            </a:r>
            <a:r>
              <a:rPr lang="en-US" dirty="0"/>
              <a:t>such as Microsoft PowerPoint, Apple Keynote, and </a:t>
            </a:r>
            <a:r>
              <a:rPr lang="en-US" dirty="0" err="1"/>
              <a:t>Prezi</a:t>
            </a:r>
            <a:r>
              <a:rPr lang="en-US" dirty="0"/>
              <a:t> allow anyone with a computer to create and deliver a professional-looking presentation with text and visuals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What are some advantages and disadvantages of using presentation software?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30902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Guidelines for Using Visual </a:t>
            </a:r>
            <a:r>
              <a:rPr lang="en-US" b="1" dirty="0" smtClean="0"/>
              <a:t>Aids</a:t>
            </a: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b="1" i="1" dirty="0"/>
              <a:t>Selection</a:t>
            </a:r>
            <a:endParaRPr lang="en-US" dirty="0"/>
          </a:p>
          <a:p>
            <a:pPr lvl="1"/>
            <a:r>
              <a:rPr lang="en-US" dirty="0"/>
              <a:t>Visual Exhibits must be chosen carefully</a:t>
            </a:r>
          </a:p>
          <a:p>
            <a:pPr lvl="1"/>
            <a:r>
              <a:rPr lang="en-US" dirty="0"/>
              <a:t>Be sure you have a reason for using a visual aid</a:t>
            </a:r>
          </a:p>
          <a:p>
            <a:pPr lvl="2"/>
            <a:r>
              <a:rPr lang="en-US" dirty="0"/>
              <a:t>If your image doesn’t explain a point better than words alone, don’t use it.</a:t>
            </a:r>
          </a:p>
          <a:p>
            <a:pPr lvl="2"/>
            <a:r>
              <a:rPr lang="en-US" dirty="0"/>
              <a:t>Don’t expect the visuals to be the presentation – your words will have less impact</a:t>
            </a:r>
          </a:p>
          <a:p>
            <a:pPr lvl="2"/>
            <a:r>
              <a:rPr lang="en-US" dirty="0"/>
              <a:t>Visuals used for their own sake will distract your audience from the point  you’re trying to make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0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lvl="0"/>
            <a:r>
              <a:rPr lang="en-US" b="1" dirty="0"/>
              <a:t>Keep your slide shows brief</a:t>
            </a:r>
            <a:endParaRPr lang="en-US" dirty="0"/>
          </a:p>
          <a:p>
            <a:pPr lvl="0"/>
            <a:r>
              <a:rPr lang="en-US" dirty="0"/>
              <a:t>Keep in mind the “less is more” </a:t>
            </a:r>
            <a:r>
              <a:rPr lang="en-US" dirty="0" smtClean="0"/>
              <a:t>rule.</a:t>
            </a:r>
          </a:p>
          <a:p>
            <a:pPr lvl="0"/>
            <a:r>
              <a:rPr lang="en-US" b="1" dirty="0" smtClean="0"/>
              <a:t>Use </a:t>
            </a:r>
            <a:r>
              <a:rPr lang="en-US" b="1" dirty="0"/>
              <a:t>only a few words</a:t>
            </a:r>
            <a:endParaRPr lang="en-US" dirty="0"/>
          </a:p>
          <a:p>
            <a:pPr lvl="1"/>
            <a:r>
              <a:rPr lang="en-US" dirty="0"/>
              <a:t>Avoid excessive text</a:t>
            </a:r>
          </a:p>
          <a:p>
            <a:pPr lvl="1"/>
            <a:r>
              <a:rPr lang="en-US" dirty="0"/>
              <a:t>Captions should contain only keywords or phrases, not sentences</a:t>
            </a:r>
          </a:p>
          <a:p>
            <a:pPr lvl="1"/>
            <a:r>
              <a:rPr lang="en-US" dirty="0"/>
              <a:t>Omit subtitles</a:t>
            </a:r>
          </a:p>
          <a:p>
            <a:pPr lvl="1"/>
            <a:r>
              <a:rPr lang="en-US" dirty="0"/>
              <a:t>Each slide should contain no more than 7 lines and each line should have no more than seven words – Rule of 7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09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lvl="0"/>
            <a:r>
              <a:rPr lang="en-US" b="1" dirty="0"/>
              <a:t>Match the sophistication of your visuals to the audience.</a:t>
            </a:r>
            <a:endParaRPr lang="en-US" dirty="0"/>
          </a:p>
          <a:p>
            <a:pPr lvl="1"/>
            <a:r>
              <a:rPr lang="en-US" dirty="0"/>
              <a:t>For routine talks, you can probably produce perfectly adequate exhibits on your own.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3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i="1" dirty="0"/>
              <a:t>Design</a:t>
            </a:r>
            <a:endParaRPr lang="en-US" dirty="0"/>
          </a:p>
          <a:p>
            <a:pPr lvl="1"/>
            <a:r>
              <a:rPr lang="en-US" dirty="0"/>
              <a:t>Confusing of sloppy exhibits will be counterproductive</a:t>
            </a:r>
          </a:p>
          <a:p>
            <a:pPr lvl="0"/>
            <a:r>
              <a:rPr lang="en-US" b="1" dirty="0"/>
              <a:t>Make sure the visual is large enough to see</a:t>
            </a:r>
            <a:endParaRPr lang="en-US" dirty="0"/>
          </a:p>
          <a:p>
            <a:pPr lvl="1"/>
            <a:r>
              <a:rPr lang="en-US" dirty="0"/>
              <a:t>Avoid using items, drawings or photographs that are so small you have to describe them or pass them around</a:t>
            </a:r>
          </a:p>
          <a:p>
            <a:pPr lvl="1"/>
            <a:r>
              <a:rPr lang="en-US" dirty="0"/>
              <a:t>A distracting or unclear visual is worse than no support at all.</a:t>
            </a:r>
          </a:p>
          <a:p>
            <a:pPr lvl="0"/>
            <a:r>
              <a:rPr lang="en-US" b="1" dirty="0"/>
              <a:t>Keep the design of your visuals simple</a:t>
            </a:r>
            <a:endParaRPr lang="en-US" dirty="0"/>
          </a:p>
          <a:p>
            <a:pPr lvl="1"/>
            <a:r>
              <a:rPr lang="en-US" dirty="0"/>
              <a:t>Show only one idea per exhibit and avoid unnecessary details.  Use simple type faces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44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lvl="0"/>
            <a:r>
              <a:rPr lang="en-US" b="1" dirty="0"/>
              <a:t>Use only horizontal printing</a:t>
            </a:r>
            <a:endParaRPr lang="en-US" dirty="0"/>
          </a:p>
          <a:p>
            <a:pPr lvl="1"/>
            <a:r>
              <a:rPr lang="en-US" dirty="0"/>
              <a:t>Avoid vertical or diagonal wording</a:t>
            </a:r>
          </a:p>
          <a:p>
            <a:pPr lvl="0"/>
            <a:r>
              <a:rPr lang="en-US" b="1" dirty="0"/>
              <a:t>Label all items for clear identification</a:t>
            </a:r>
            <a:endParaRPr lang="en-US" dirty="0"/>
          </a:p>
          <a:p>
            <a:pPr lvl="1"/>
            <a:r>
              <a:rPr lang="en-US" dirty="0"/>
              <a:t>Make sure each exhibit has a descriptive titles.  Label each axis of a chart, each part of a diagram, etc.</a:t>
            </a:r>
          </a:p>
          <a:p>
            <a:pPr lvl="0"/>
            <a:r>
              <a:rPr lang="en-US" b="1" dirty="0"/>
              <a:t>Display a visual only while you are discussing it</a:t>
            </a:r>
            <a:endParaRPr lang="en-US" dirty="0"/>
          </a:p>
          <a:p>
            <a:pPr lvl="1"/>
            <a:r>
              <a:rPr lang="en-US" dirty="0"/>
              <a:t>Putting up a visual before discussing it or leaving it up after you’ve finished talking about it is confusing and distracting.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6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/>
          </a:bodyPr>
          <a:lstStyle/>
          <a:p>
            <a:pPr lvl="0"/>
            <a:r>
              <a:rPr lang="en-US" b="1" dirty="0"/>
              <a:t>Make sure your visuals will work in the meeting room.</a:t>
            </a:r>
            <a:endParaRPr lang="en-US" dirty="0"/>
          </a:p>
          <a:p>
            <a:pPr lvl="1"/>
            <a:r>
              <a:rPr lang="en-US" dirty="0"/>
              <a:t>Double-check the availability of easels, screens, and other equipment you’ll need.  </a:t>
            </a:r>
          </a:p>
          <a:p>
            <a:pPr lvl="1"/>
            <a:r>
              <a:rPr lang="en-US" dirty="0"/>
              <a:t>Be sure electrical outlets are in the right locations and extension cords are available</a:t>
            </a:r>
          </a:p>
          <a:p>
            <a:pPr lvl="1"/>
            <a:r>
              <a:rPr lang="en-US" dirty="0"/>
              <a:t>Check sight lines from all audience seats.</a:t>
            </a:r>
          </a:p>
          <a:p>
            <a:pPr lvl="1"/>
            <a:r>
              <a:rPr lang="en-US" dirty="0"/>
              <a:t>Be sure you can easily control the lighting levels</a:t>
            </a:r>
          </a:p>
          <a:p>
            <a:pPr lvl="0"/>
            <a:r>
              <a:rPr lang="en-US" b="1" dirty="0"/>
              <a:t>Practice using your visuals</a:t>
            </a:r>
            <a:endParaRPr lang="en-US" dirty="0"/>
          </a:p>
          <a:p>
            <a:pPr lvl="1"/>
            <a:r>
              <a:rPr lang="en-US" dirty="0"/>
              <a:t>Rehearse setting up and removing visuals smoothly and quickly.</a:t>
            </a:r>
          </a:p>
          <a:p>
            <a:pPr lvl="1"/>
            <a:r>
              <a:rPr lang="en-US"/>
              <a:t>Review each comments you’ll make with each one.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5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Verbal </a:t>
            </a:r>
            <a:r>
              <a:rPr lang="en-US" b="1" dirty="0" smtClean="0"/>
              <a:t>Support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The most common supports </a:t>
            </a:r>
            <a:r>
              <a:rPr lang="en-US" dirty="0" smtClean="0"/>
              <a:t>are </a:t>
            </a:r>
            <a:r>
              <a:rPr lang="en-US" dirty="0"/>
              <a:t>definitions, examples, stories, statistics, comparisons and quotations.  </a:t>
            </a:r>
          </a:p>
          <a:p>
            <a:pPr lvl="0"/>
            <a:r>
              <a:rPr lang="en-US" dirty="0"/>
              <a:t>Consider you audience’s preferences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Definitions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dirty="0" smtClean="0"/>
              <a:t>Unfamiliar language leaves </a:t>
            </a:r>
            <a:r>
              <a:rPr lang="en-US" dirty="0"/>
              <a:t>you confused and unable to understand.  </a:t>
            </a:r>
          </a:p>
          <a:p>
            <a:pPr lvl="0"/>
            <a:r>
              <a:rPr lang="en-US" dirty="0"/>
              <a:t>Definitions remove confusion by explaining the meaning of terms that are unfamiliar to an audience or used in a specialized or uncommon way: words can be defined by denotation (specific meaning), connotation (associated meanings), etymology (history or origin of the word), or negation (stating what it is not).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13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Examples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Examples are brief illustrations that back up or explain a point.  </a:t>
            </a:r>
          </a:p>
          <a:p>
            <a:pPr lvl="0"/>
            <a:r>
              <a:rPr lang="en-US" dirty="0"/>
              <a:t>When they are used to prove a point, examples are most effective when several are given together.  </a:t>
            </a:r>
            <a:endParaRPr lang="en-US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Stories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Stories illustrate a point by describing an incident in some detail.  </a:t>
            </a:r>
          </a:p>
          <a:p>
            <a:pPr lvl="0"/>
            <a:r>
              <a:rPr lang="en-US" dirty="0"/>
              <a:t>Almost everyone loves to hear a good story and adds interest and when well chosen, it can drive home a point better than logic and reasoning alone.  </a:t>
            </a:r>
          </a:p>
          <a:p>
            <a:pPr lvl="0"/>
            <a:r>
              <a:rPr lang="en-US" dirty="0"/>
              <a:t>Stories come in three categories:  fictional, hypothetical and factual.  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3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57150" indent="0">
              <a:buNone/>
            </a:pPr>
            <a:r>
              <a:rPr lang="en-US" b="1" dirty="0"/>
              <a:t>Fictional</a:t>
            </a:r>
            <a:r>
              <a:rPr lang="en-US" dirty="0"/>
              <a:t> stories allow you to create material that perfectly illustrates the point you want to </a:t>
            </a:r>
            <a:r>
              <a:rPr lang="en-US" dirty="0" smtClean="0"/>
              <a:t>make.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b="1" dirty="0" smtClean="0"/>
              <a:t>Hypothetical</a:t>
            </a:r>
            <a:r>
              <a:rPr lang="en-US" dirty="0" smtClean="0"/>
              <a:t> </a:t>
            </a:r>
            <a:r>
              <a:rPr lang="en-US" dirty="0"/>
              <a:t>– “imagine yourself….” </a:t>
            </a:r>
            <a:r>
              <a:rPr lang="en-US"/>
              <a:t>“</a:t>
            </a:r>
            <a:r>
              <a:rPr lang="en-US" smtClean="0"/>
              <a:t>Think </a:t>
            </a:r>
            <a:r>
              <a:rPr lang="en-US" dirty="0"/>
              <a:t>about a typical customer….” And “What would you do if…..”.  </a:t>
            </a:r>
            <a:endParaRPr lang="en-US" dirty="0" smtClean="0"/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b="1" dirty="0"/>
              <a:t>Factual</a:t>
            </a:r>
            <a:r>
              <a:rPr lang="en-US" dirty="0"/>
              <a:t> stories can also add interest and clarity.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2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Whether they are fictional or factual, effective stories have several characteristics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They should be relatively brief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They should be interesting and appropriate for your audience.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Story must support the point you are trying to make.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Statistics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Statistics are numbers used to represent an idea.  </a:t>
            </a:r>
          </a:p>
          <a:p>
            <a:pPr lvl="0"/>
            <a:r>
              <a:rPr lang="en-US" dirty="0"/>
              <a:t>Most statistics are collections of examples reduced to numerical form for clarity.  </a:t>
            </a:r>
            <a:endParaRPr lang="en-US" dirty="0" smtClean="0"/>
          </a:p>
          <a:p>
            <a:pPr lvl="0"/>
            <a:r>
              <a:rPr lang="en-US" dirty="0"/>
              <a:t>They are used to measure the size of market segment, sales trends, decreasing or increasing profits, changes in costs, and many other aspects of business.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7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Comparisons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Comparisons can make a point by showing how one idea resembles another.  </a:t>
            </a:r>
          </a:p>
          <a:p>
            <a:pPr lvl="0"/>
            <a:r>
              <a:rPr lang="en-US" dirty="0"/>
              <a:t>Some comparison – called analogies – are figurative.  </a:t>
            </a:r>
          </a:p>
          <a:p>
            <a:pPr lvl="0"/>
            <a:r>
              <a:rPr lang="en-US" dirty="0"/>
              <a:t>They compare items from an unfamiliar area with items from a familiar one.  </a:t>
            </a:r>
          </a:p>
          <a:p>
            <a:r>
              <a:rPr lang="en-US" dirty="0"/>
              <a:t>By linking the familiar with the unfamiliar, figurative analogies can also help </a:t>
            </a:r>
          </a:p>
        </p:txBody>
      </p:sp>
    </p:spTree>
    <p:extLst>
      <p:ext uri="{BB962C8B-B14F-4D97-AF65-F5344CB8AC3E}">
        <p14:creationId xmlns:p14="http://schemas.microsoft.com/office/powerpoint/2010/main" val="100187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Comparisons should possess two characteristics: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familiar part of comparison should be </a:t>
            </a:r>
            <a:r>
              <a:rPr lang="en-US" dirty="0" smtClean="0"/>
              <a:t>well </a:t>
            </a:r>
            <a:r>
              <a:rPr lang="en-US" dirty="0"/>
              <a:t>known to the audience.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You should be sure your comparison are valid.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Quotations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Quotations use the words of others who are authoritative or articulate to help you make a point more effectively than you could on your own.   </a:t>
            </a:r>
          </a:p>
          <a:p>
            <a:pPr marL="5715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49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1187</Words>
  <Application>Microsoft Office PowerPoint</Application>
  <PresentationFormat>On-screen Show (4:3)</PresentationFormat>
  <Paragraphs>158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the District of Columbia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Reid, Malva</dc:creator>
  <cp:lastModifiedBy>Reid, Malva</cp:lastModifiedBy>
  <cp:revision>45</cp:revision>
  <dcterms:created xsi:type="dcterms:W3CDTF">2014-11-13T18:31:09Z</dcterms:created>
  <dcterms:modified xsi:type="dcterms:W3CDTF">2016-06-13T21:04:36Z</dcterms:modified>
</cp:coreProperties>
</file>