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08" y="-4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277855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2441078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2665820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298880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3094465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139602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3314245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485929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2866172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3755165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0310F8-BFB1-451B-8751-6E0EEFCFDDE3}" type="datetimeFigureOut">
              <a:rPr lang="en-US" smtClean="0"/>
              <a:t>4/2/2015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69DCF8-29B0-48F4-A2C6-3FB4348BED73}" type="slidenum">
              <a:rPr lang="en-US" smtClean="0"/>
              <a:t>‹#›</a:t>
            </a:fld>
            <a:endParaRPr lang="en-US" dirty="0"/>
          </a:p>
        </p:txBody>
      </p:sp>
    </p:spTree>
    <p:extLst>
      <p:ext uri="{BB962C8B-B14F-4D97-AF65-F5344CB8AC3E}">
        <p14:creationId xmlns:p14="http://schemas.microsoft.com/office/powerpoint/2010/main" val="3549313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0310F8-BFB1-451B-8751-6E0EEFCFDDE3}" type="datetimeFigureOut">
              <a:rPr lang="en-US" smtClean="0"/>
              <a:t>4/2/2015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9DCF8-29B0-48F4-A2C6-3FB4348BED73}" type="slidenum">
              <a:rPr lang="en-US" smtClean="0"/>
              <a:t>‹#›</a:t>
            </a:fld>
            <a:endParaRPr lang="en-US" dirty="0"/>
          </a:p>
        </p:txBody>
      </p:sp>
    </p:spTree>
    <p:extLst>
      <p:ext uri="{BB962C8B-B14F-4D97-AF65-F5344CB8AC3E}">
        <p14:creationId xmlns:p14="http://schemas.microsoft.com/office/powerpoint/2010/main" val="1319734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marL="0" indent="0" algn="ctr">
              <a:buNone/>
            </a:pPr>
            <a:r>
              <a:rPr lang="en-US" sz="1700" b="1" dirty="0"/>
              <a:t>Business Communications</a:t>
            </a:r>
            <a:endParaRPr lang="en-US" sz="1700" dirty="0"/>
          </a:p>
          <a:p>
            <a:pPr marL="0" indent="0" algn="ctr">
              <a:buNone/>
            </a:pPr>
            <a:r>
              <a:rPr lang="en-US" sz="1700" b="1" dirty="0"/>
              <a:t>Chapter 11</a:t>
            </a:r>
            <a:endParaRPr lang="en-US" sz="1700" dirty="0"/>
          </a:p>
          <a:p>
            <a:pPr marL="0" indent="0" algn="ctr">
              <a:buNone/>
            </a:pPr>
            <a:r>
              <a:rPr lang="en-US" sz="1700" b="1" dirty="0"/>
              <a:t>Delivering the Presentation</a:t>
            </a:r>
            <a:endParaRPr lang="en-US" sz="1700" dirty="0"/>
          </a:p>
          <a:p>
            <a:pPr marL="0" indent="0">
              <a:buNone/>
            </a:pPr>
            <a:r>
              <a:rPr lang="en-US" b="1" dirty="0" smtClean="0"/>
              <a:t>Types </a:t>
            </a:r>
            <a:r>
              <a:rPr lang="en-US" b="1" dirty="0"/>
              <a:t>of Delivery</a:t>
            </a:r>
            <a:endParaRPr lang="en-US" dirty="0"/>
          </a:p>
          <a:p>
            <a:pPr lvl="0"/>
            <a:r>
              <a:rPr lang="en-US" dirty="0" smtClean="0"/>
              <a:t>There </a:t>
            </a:r>
            <a:r>
              <a:rPr lang="en-US" dirty="0"/>
              <a:t>are three patterns of presentation style:</a:t>
            </a:r>
          </a:p>
          <a:p>
            <a:pPr lvl="1"/>
            <a:r>
              <a:rPr lang="en-US" b="1" dirty="0"/>
              <a:t>Monologues </a:t>
            </a:r>
            <a:r>
              <a:rPr lang="en-US" dirty="0"/>
              <a:t>are one-way speeches, delivered without interruption.  </a:t>
            </a:r>
          </a:p>
          <a:p>
            <a:pPr lvl="2"/>
            <a:r>
              <a:rPr lang="en-US" dirty="0"/>
              <a:t>These are most appropriate in large settings and on formal occasions.</a:t>
            </a:r>
          </a:p>
          <a:p>
            <a:pPr lvl="1"/>
            <a:r>
              <a:rPr lang="en-US" b="1" dirty="0"/>
              <a:t>Guided discussions </a:t>
            </a:r>
            <a:r>
              <a:rPr lang="en-US" dirty="0"/>
              <a:t>are more interactive</a:t>
            </a:r>
          </a:p>
          <a:p>
            <a:pPr lvl="2"/>
            <a:r>
              <a:rPr lang="en-US" dirty="0"/>
              <a:t>A speaker presents information and has a preset idea of what material to cover, but listeners are encouraged to speak up with questions and comments</a:t>
            </a:r>
            <a:r>
              <a:rPr lang="en-US" dirty="0" smtClean="0"/>
              <a:t>.</a:t>
            </a:r>
          </a:p>
          <a:p>
            <a:pPr lvl="1"/>
            <a:r>
              <a:rPr lang="en-US" b="1" dirty="0" smtClean="0"/>
              <a:t>Interactive presentation</a:t>
            </a:r>
            <a:r>
              <a:rPr lang="en-US" dirty="0" smtClean="0"/>
              <a:t> involve the audience even more</a:t>
            </a:r>
          </a:p>
          <a:p>
            <a:pPr lvl="2"/>
            <a:r>
              <a:rPr lang="en-US" dirty="0" smtClean="0"/>
              <a:t>Speaker still controls the program, an interactive presentation feels more like a conversation than a speech.</a:t>
            </a:r>
          </a:p>
          <a:p>
            <a:pPr lvl="2"/>
            <a:endParaRPr lang="en-US" dirty="0"/>
          </a:p>
        </p:txBody>
      </p:sp>
    </p:spTree>
    <p:extLst>
      <p:ext uri="{BB962C8B-B14F-4D97-AF65-F5344CB8AC3E}">
        <p14:creationId xmlns:p14="http://schemas.microsoft.com/office/powerpoint/2010/main" val="464910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20000"/>
          </a:bodyPr>
          <a:lstStyle/>
          <a:p>
            <a:pPr lvl="0"/>
            <a:r>
              <a:rPr lang="en-US" b="1" dirty="0"/>
              <a:t>Establish and Maintain Eye Contac</a:t>
            </a:r>
            <a:endParaRPr lang="en-US" dirty="0"/>
          </a:p>
          <a:p>
            <a:pPr lvl="1"/>
            <a:r>
              <a:rPr lang="en-US" dirty="0"/>
              <a:t>A speaker who talks directly to an audience will be seen as more involved and sincere.</a:t>
            </a:r>
          </a:p>
          <a:p>
            <a:pPr lvl="1"/>
            <a:r>
              <a:rPr lang="en-US" dirty="0"/>
              <a:t>Use the moment before you speak to establish a relationship with your audience.</a:t>
            </a:r>
          </a:p>
          <a:p>
            <a:pPr lvl="1"/>
            <a:r>
              <a:rPr lang="en-US" dirty="0"/>
              <a:t>Look around the room.</a:t>
            </a:r>
          </a:p>
          <a:p>
            <a:pPr lvl="1"/>
            <a:r>
              <a:rPr lang="en-US" dirty="0"/>
              <a:t>Be sure your glances covers virtually everyone in the room.  </a:t>
            </a:r>
          </a:p>
          <a:p>
            <a:pPr lvl="0"/>
            <a:r>
              <a:rPr lang="en-US" b="1" dirty="0"/>
              <a:t>Stand and Move Effectively</a:t>
            </a:r>
            <a:endParaRPr lang="en-US" dirty="0"/>
          </a:p>
          <a:p>
            <a:pPr lvl="1"/>
            <a:r>
              <a:rPr lang="en-US" dirty="0"/>
              <a:t>The best stance for delivering a presentation is relaxed but firm.  </a:t>
            </a:r>
          </a:p>
          <a:p>
            <a:pPr lvl="1"/>
            <a:r>
              <a:rPr lang="en-US" dirty="0"/>
              <a:t>The speaker’s feet are planted firmly on the ground and spaced shoulder </a:t>
            </a:r>
            <a:r>
              <a:rPr lang="en-US" dirty="0" smtClean="0"/>
              <a:t>width</a:t>
            </a:r>
            <a:endParaRPr lang="en-US" dirty="0"/>
          </a:p>
          <a:p>
            <a:pPr lvl="1"/>
            <a:r>
              <a:rPr lang="en-US" dirty="0"/>
              <a:t>Your actions should always be purposeful</a:t>
            </a:r>
          </a:p>
          <a:p>
            <a:pPr lvl="1"/>
            <a:r>
              <a:rPr lang="en-US" b="1" dirty="0"/>
              <a:t>See Table 11-1 page 322 – Common Interpretations of Speakers body language</a:t>
            </a:r>
            <a:endParaRPr lang="en-US" dirty="0"/>
          </a:p>
          <a:p>
            <a:pPr lvl="1"/>
            <a:r>
              <a:rPr lang="en-US" dirty="0"/>
              <a:t>When sitting, you sit straight and lean forward</a:t>
            </a:r>
          </a:p>
        </p:txBody>
      </p:sp>
    </p:spTree>
    <p:extLst>
      <p:ext uri="{BB962C8B-B14F-4D97-AF65-F5344CB8AC3E}">
        <p14:creationId xmlns:p14="http://schemas.microsoft.com/office/powerpoint/2010/main" val="3336847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lvl="0"/>
            <a:r>
              <a:rPr lang="en-US" b="1" dirty="0"/>
              <a:t>Don’t pack up early</a:t>
            </a:r>
            <a:endParaRPr lang="en-US" dirty="0"/>
          </a:p>
          <a:p>
            <a:pPr lvl="1"/>
            <a:r>
              <a:rPr lang="en-US" dirty="0"/>
              <a:t>Grabbing your notes or starting for your seat before concluding is a nonverbal statement you’re anxious to get your presentation finished.  </a:t>
            </a:r>
          </a:p>
          <a:p>
            <a:pPr lvl="0"/>
            <a:r>
              <a:rPr lang="en-US" b="1" dirty="0"/>
              <a:t>Pause and Move out Confidently</a:t>
            </a:r>
            <a:endParaRPr lang="en-US" dirty="0"/>
          </a:p>
          <a:p>
            <a:pPr lvl="1"/>
            <a:r>
              <a:rPr lang="en-US" dirty="0"/>
              <a:t>Be certain to drop your pitch to end  our remarks so you clearly indicate when you are finished.  </a:t>
            </a:r>
          </a:p>
          <a:p>
            <a:pPr marL="0" indent="0">
              <a:buNone/>
            </a:pPr>
            <a:endParaRPr lang="en-US" dirty="0"/>
          </a:p>
          <a:p>
            <a:endParaRPr lang="en-US" dirty="0"/>
          </a:p>
        </p:txBody>
      </p:sp>
    </p:spTree>
    <p:extLst>
      <p:ext uri="{BB962C8B-B14F-4D97-AF65-F5344CB8AC3E}">
        <p14:creationId xmlns:p14="http://schemas.microsoft.com/office/powerpoint/2010/main" val="18714212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b="1" dirty="0"/>
              <a:t>Verbal Elements</a:t>
            </a:r>
            <a:endParaRPr lang="en-US" dirty="0"/>
          </a:p>
          <a:p>
            <a:pPr lvl="0"/>
            <a:r>
              <a:rPr lang="en-US" dirty="0"/>
              <a:t>Use an Oral-speaking style</a:t>
            </a:r>
          </a:p>
          <a:p>
            <a:pPr lvl="1"/>
            <a:r>
              <a:rPr lang="en-US" dirty="0"/>
              <a:t>When addressing your audience, your speech will sound normal and pleasing if your follows these simple guidelines:</a:t>
            </a:r>
          </a:p>
          <a:p>
            <a:pPr lvl="1"/>
            <a:r>
              <a:rPr lang="en-US" i="1" dirty="0"/>
              <a:t>Keep most sentences short.</a:t>
            </a:r>
            <a:endParaRPr lang="en-US" dirty="0"/>
          </a:p>
          <a:p>
            <a:pPr lvl="1"/>
            <a:r>
              <a:rPr lang="en-US" dirty="0"/>
              <a:t>Your ideas will be easiest to understand if they are phrases in brief statements.  </a:t>
            </a:r>
          </a:p>
          <a:p>
            <a:pPr lvl="1"/>
            <a:r>
              <a:rPr lang="en-US" i="1" dirty="0"/>
              <a:t>Use personal pronouns freely</a:t>
            </a:r>
            <a:endParaRPr lang="en-US" dirty="0"/>
          </a:p>
          <a:p>
            <a:pPr lvl="2"/>
            <a:r>
              <a:rPr lang="en-US" dirty="0"/>
              <a:t>Speech that contains first-person and second person pronouns sounds more personal and immediate.</a:t>
            </a:r>
          </a:p>
          <a:p>
            <a:endParaRPr lang="en-US" dirty="0"/>
          </a:p>
        </p:txBody>
      </p:sp>
    </p:spTree>
    <p:extLst>
      <p:ext uri="{BB962C8B-B14F-4D97-AF65-F5344CB8AC3E}">
        <p14:creationId xmlns:p14="http://schemas.microsoft.com/office/powerpoint/2010/main" val="16308903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pPr lvl="1"/>
            <a:r>
              <a:rPr lang="en-US" i="1" dirty="0"/>
              <a:t>Use active voice</a:t>
            </a:r>
            <a:endParaRPr lang="en-US" dirty="0"/>
          </a:p>
          <a:p>
            <a:pPr lvl="2"/>
            <a:r>
              <a:rPr lang="en-US" dirty="0"/>
              <a:t>Active voice sounds more personal and less stuffy then passive use of verbs.  </a:t>
            </a:r>
          </a:p>
          <a:p>
            <a:pPr lvl="1"/>
            <a:r>
              <a:rPr lang="en-US" i="1" dirty="0"/>
              <a:t>Use contractions</a:t>
            </a:r>
            <a:endParaRPr lang="en-US" dirty="0"/>
          </a:p>
          <a:p>
            <a:pPr lvl="2"/>
            <a:r>
              <a:rPr lang="en-US" dirty="0"/>
              <a:t>Contractions sound much more natural</a:t>
            </a:r>
          </a:p>
          <a:p>
            <a:pPr lvl="1"/>
            <a:r>
              <a:rPr lang="en-US" i="1" dirty="0"/>
              <a:t>Address your listeners by name</a:t>
            </a:r>
            <a:endParaRPr lang="en-US" dirty="0"/>
          </a:p>
          <a:p>
            <a:pPr lvl="0"/>
            <a:r>
              <a:rPr lang="en-US" dirty="0"/>
              <a:t>Don’t emphasize mistakes</a:t>
            </a:r>
          </a:p>
          <a:p>
            <a:pPr lvl="1"/>
            <a:r>
              <a:rPr lang="en-US" dirty="0"/>
              <a:t>Experts simply go on when they make a mistake, adjusting their remarks to make the error less noticeable.  </a:t>
            </a:r>
          </a:p>
          <a:p>
            <a:pPr lvl="0"/>
            <a:r>
              <a:rPr lang="en-US" dirty="0"/>
              <a:t>Use proper vocabulary, enunciation and pronunciation</a:t>
            </a:r>
          </a:p>
          <a:p>
            <a:pPr lvl="1"/>
            <a:r>
              <a:rPr lang="en-US" dirty="0"/>
              <a:t>Each situations will call for varying amounts of formality in terms of address, jargon, slang, etc.  </a:t>
            </a:r>
          </a:p>
          <a:p>
            <a:endParaRPr lang="en-US" dirty="0"/>
          </a:p>
        </p:txBody>
      </p:sp>
    </p:spTree>
    <p:extLst>
      <p:ext uri="{BB962C8B-B14F-4D97-AF65-F5344CB8AC3E}">
        <p14:creationId xmlns:p14="http://schemas.microsoft.com/office/powerpoint/2010/main" val="3350511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7500" lnSpcReduction="20000"/>
          </a:bodyPr>
          <a:lstStyle/>
          <a:p>
            <a:pPr marL="0" indent="0">
              <a:buNone/>
            </a:pPr>
            <a:r>
              <a:rPr lang="en-US" b="1" dirty="0"/>
              <a:t>Vocal Elements</a:t>
            </a:r>
            <a:endParaRPr lang="en-US" dirty="0"/>
          </a:p>
          <a:p>
            <a:pPr lvl="0"/>
            <a:r>
              <a:rPr lang="en-US" dirty="0"/>
              <a:t>Speak with enthusiasm and sincerity</a:t>
            </a:r>
          </a:p>
          <a:p>
            <a:pPr lvl="0"/>
            <a:r>
              <a:rPr lang="en-US" dirty="0"/>
              <a:t>Speak loudly enough to be heard</a:t>
            </a:r>
          </a:p>
          <a:p>
            <a:pPr lvl="0"/>
            <a:r>
              <a:rPr lang="en-US" dirty="0"/>
              <a:t>Avoid disfluencies</a:t>
            </a:r>
          </a:p>
          <a:p>
            <a:pPr lvl="1"/>
            <a:r>
              <a:rPr lang="en-US" dirty="0"/>
              <a:t>Disfluencies are those stammers and stutters (eh, um, etc) that creep into everyone’s language at one time or another.</a:t>
            </a:r>
          </a:p>
          <a:p>
            <a:pPr lvl="1"/>
            <a:r>
              <a:rPr lang="en-US" dirty="0"/>
              <a:t>Other filler words are “ya know” “like”, “so”, “OK</a:t>
            </a:r>
            <a:r>
              <a:rPr lang="en-US" dirty="0" smtClean="0"/>
              <a:t>”, “right”</a:t>
            </a:r>
            <a:endParaRPr lang="en-US" dirty="0"/>
          </a:p>
          <a:p>
            <a:pPr lvl="1"/>
            <a:r>
              <a:rPr lang="en-US" dirty="0"/>
              <a:t>A few </a:t>
            </a:r>
            <a:r>
              <a:rPr lang="en-US" dirty="0" smtClean="0"/>
              <a:t>disfluencies </a:t>
            </a:r>
            <a:r>
              <a:rPr lang="en-US" dirty="0"/>
              <a:t>are ok</a:t>
            </a:r>
          </a:p>
          <a:p>
            <a:pPr lvl="1"/>
            <a:r>
              <a:rPr lang="en-US" dirty="0"/>
              <a:t>An excess of jumbles, stumbles, and fillers, however, make a speaker sound disorganized, nervous, and uncertain.  </a:t>
            </a:r>
          </a:p>
          <a:p>
            <a:pPr lvl="0"/>
            <a:r>
              <a:rPr lang="en-US" dirty="0"/>
              <a:t>Vary your speech</a:t>
            </a:r>
          </a:p>
          <a:p>
            <a:pPr lvl="1"/>
            <a:r>
              <a:rPr lang="en-US" dirty="0"/>
              <a:t>The rate, pitch, and volume of your speech in a presentation vary</a:t>
            </a:r>
          </a:p>
          <a:p>
            <a:pPr lvl="0"/>
            <a:r>
              <a:rPr lang="en-US" dirty="0"/>
              <a:t>Use pauses effectively</a:t>
            </a:r>
          </a:p>
          <a:p>
            <a:pPr lvl="1"/>
            <a:r>
              <a:rPr lang="en-US" dirty="0"/>
              <a:t>Don’t be afraid to be silent, it can be used for emphasis, to give our audience time to consider what you’ve presented, to formulate an answer to q questions you posed.   </a:t>
            </a:r>
          </a:p>
          <a:p>
            <a:endParaRPr lang="en-US" dirty="0"/>
          </a:p>
        </p:txBody>
      </p:sp>
    </p:spTree>
    <p:extLst>
      <p:ext uri="{BB962C8B-B14F-4D97-AF65-F5344CB8AC3E}">
        <p14:creationId xmlns:p14="http://schemas.microsoft.com/office/powerpoint/2010/main" val="4011596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lvl="0"/>
            <a:r>
              <a:rPr lang="en-US" dirty="0"/>
              <a:t>The chance to answer questions on the spot is one of the biggest advantages of oral presentations.</a:t>
            </a:r>
          </a:p>
          <a:p>
            <a:pPr lvl="0"/>
            <a:r>
              <a:rPr lang="en-US" b="1" dirty="0"/>
              <a:t>When to Answer Questions</a:t>
            </a:r>
            <a:endParaRPr lang="en-US" dirty="0"/>
          </a:p>
          <a:p>
            <a:pPr lvl="1"/>
            <a:r>
              <a:rPr lang="en-US" dirty="0"/>
              <a:t>The first issue to consider is whether you should entertain questions at all.  </a:t>
            </a:r>
          </a:p>
          <a:p>
            <a:pPr lvl="0"/>
            <a:r>
              <a:rPr lang="en-US" b="1" dirty="0"/>
              <a:t>During the Presentation</a:t>
            </a:r>
            <a:endParaRPr lang="en-US" dirty="0"/>
          </a:p>
          <a:p>
            <a:pPr lvl="1"/>
            <a:r>
              <a:rPr lang="en-US" dirty="0"/>
              <a:t>Speakers often encourage their listeners to ask questions during a talk.  </a:t>
            </a:r>
          </a:p>
          <a:p>
            <a:pPr lvl="1"/>
            <a:r>
              <a:rPr lang="en-US" dirty="0"/>
              <a:t>This approach lets you respond immediately to your listener’s concerns.  </a:t>
            </a:r>
          </a:p>
          <a:p>
            <a:pPr lvl="1"/>
            <a:r>
              <a:rPr lang="en-US" dirty="0"/>
              <a:t>Some questions can be premature, raising points you plan to discuss later in the talk.  </a:t>
            </a:r>
          </a:p>
          <a:p>
            <a:pPr lvl="1"/>
            <a:r>
              <a:rPr lang="en-US" dirty="0"/>
              <a:t>Others are irrelevant and waste both your time and the other listeners”</a:t>
            </a:r>
          </a:p>
          <a:p>
            <a:pPr lvl="1"/>
            <a:r>
              <a:rPr lang="en-US" dirty="0"/>
              <a:t>If you decided to handle questions during a talk, follow the guidelines below.  </a:t>
            </a:r>
          </a:p>
          <a:p>
            <a:pPr marL="0" indent="0">
              <a:buNone/>
            </a:pPr>
            <a:endParaRPr lang="en-US" dirty="0"/>
          </a:p>
        </p:txBody>
      </p:sp>
    </p:spTree>
    <p:extLst>
      <p:ext uri="{BB962C8B-B14F-4D97-AF65-F5344CB8AC3E}">
        <p14:creationId xmlns:p14="http://schemas.microsoft.com/office/powerpoint/2010/main" val="20995295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lvl="1"/>
            <a:r>
              <a:rPr lang="en-US" b="1" dirty="0"/>
              <a:t>Allow for extra time</a:t>
            </a:r>
            <a:endParaRPr lang="en-US" dirty="0"/>
          </a:p>
          <a:p>
            <a:pPr lvl="2"/>
            <a:r>
              <a:rPr lang="en-US" dirty="0"/>
              <a:t>Answering questions sometimes occupies as much time as your planned talk.</a:t>
            </a:r>
          </a:p>
          <a:p>
            <a:pPr lvl="2"/>
            <a:r>
              <a:rPr lang="en-US" dirty="0"/>
              <a:t>A 15-minute report can run 30 minutes or longer with questions.  </a:t>
            </a:r>
          </a:p>
          <a:p>
            <a:pPr lvl="2"/>
            <a:r>
              <a:rPr lang="en-US" dirty="0"/>
              <a:t>If your time is limited, keep your remarks brief enough to leave time for audience to respond.  </a:t>
            </a:r>
          </a:p>
          <a:p>
            <a:pPr lvl="1"/>
            <a:r>
              <a:rPr lang="en-US" b="1" dirty="0"/>
              <a:t>Promise to answer premature questions later</a:t>
            </a:r>
            <a:endParaRPr lang="en-US" dirty="0"/>
          </a:p>
          <a:p>
            <a:pPr lvl="2"/>
            <a:r>
              <a:rPr lang="en-US" dirty="0"/>
              <a:t>Don’t feel obligated to give detailed responses to every question</a:t>
            </a:r>
          </a:p>
          <a:p>
            <a:pPr lvl="2"/>
            <a:r>
              <a:rPr lang="en-US" dirty="0"/>
              <a:t>Tell them you will get to their question later in the presentation.  </a:t>
            </a:r>
          </a:p>
          <a:p>
            <a:endParaRPr lang="en-US" dirty="0"/>
          </a:p>
        </p:txBody>
      </p:sp>
    </p:spTree>
    <p:extLst>
      <p:ext uri="{BB962C8B-B14F-4D97-AF65-F5344CB8AC3E}">
        <p14:creationId xmlns:p14="http://schemas.microsoft.com/office/powerpoint/2010/main" val="35179204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85000" lnSpcReduction="20000"/>
          </a:bodyPr>
          <a:lstStyle/>
          <a:p>
            <a:pPr marL="0" indent="0">
              <a:buNone/>
            </a:pPr>
            <a:r>
              <a:rPr lang="en-US" b="1" dirty="0"/>
              <a:t>How to manage Questions</a:t>
            </a:r>
            <a:endParaRPr lang="en-US" dirty="0"/>
          </a:p>
          <a:p>
            <a:pPr lvl="0"/>
            <a:r>
              <a:rPr lang="en-US" b="1" dirty="0"/>
              <a:t>Start the Ball Rolling</a:t>
            </a:r>
            <a:endParaRPr lang="en-US" dirty="0"/>
          </a:p>
          <a:p>
            <a:pPr lvl="1"/>
            <a:r>
              <a:rPr lang="en-US" dirty="0"/>
              <a:t>You can get a question-and-answer session rolling with your own remarks.  One question you might have is….. or…..</a:t>
            </a:r>
          </a:p>
          <a:p>
            <a:pPr lvl="0"/>
            <a:r>
              <a:rPr lang="en-US" b="1" dirty="0"/>
              <a:t>Anticipate likely questions</a:t>
            </a:r>
            <a:endParaRPr lang="en-US" dirty="0"/>
          </a:p>
          <a:p>
            <a:pPr lvl="1"/>
            <a:r>
              <a:rPr lang="en-US" dirty="0"/>
              <a:t>Put yourself in your listeners’ position.</a:t>
            </a:r>
          </a:p>
          <a:p>
            <a:pPr lvl="1"/>
            <a:r>
              <a:rPr lang="en-US" dirty="0"/>
              <a:t>What questions are they likely to ask?</a:t>
            </a:r>
          </a:p>
          <a:p>
            <a:pPr lvl="0"/>
            <a:r>
              <a:rPr lang="en-US" b="1" dirty="0"/>
              <a:t>Clarify complicated or confusing questions</a:t>
            </a:r>
            <a:endParaRPr lang="en-US" dirty="0"/>
          </a:p>
          <a:p>
            <a:pPr lvl="1"/>
            <a:r>
              <a:rPr lang="en-US" dirty="0"/>
              <a:t>Make sure you understand the questions by rephrasing it in your own words.</a:t>
            </a:r>
          </a:p>
          <a:p>
            <a:pPr lvl="1"/>
            <a:r>
              <a:rPr lang="en-US" dirty="0"/>
              <a:t>Clarification gives you a few moments to frame your answer.</a:t>
            </a:r>
          </a:p>
          <a:p>
            <a:pPr lvl="1"/>
            <a:r>
              <a:rPr lang="en-US" dirty="0"/>
              <a:t>It helps other audience members to understand the question.</a:t>
            </a:r>
          </a:p>
          <a:p>
            <a:pPr marL="0" indent="0">
              <a:buNone/>
            </a:pPr>
            <a:endParaRPr lang="en-US" dirty="0"/>
          </a:p>
        </p:txBody>
      </p:sp>
    </p:spTree>
    <p:extLst>
      <p:ext uri="{BB962C8B-B14F-4D97-AF65-F5344CB8AC3E}">
        <p14:creationId xmlns:p14="http://schemas.microsoft.com/office/powerpoint/2010/main" val="11461993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lvl="0" indent="0">
              <a:buNone/>
            </a:pPr>
            <a:r>
              <a:rPr lang="en-US" b="1" dirty="0"/>
              <a:t>Treat Questions with Respect</a:t>
            </a:r>
            <a:endParaRPr lang="en-US" dirty="0"/>
          </a:p>
          <a:p>
            <a:pPr lvl="1"/>
            <a:r>
              <a:rPr lang="en-US" dirty="0"/>
              <a:t>Taking every question seriously or even compliment the person who ask it.  </a:t>
            </a:r>
          </a:p>
          <a:p>
            <a:pPr lvl="1"/>
            <a:r>
              <a:rPr lang="en-US" dirty="0"/>
              <a:t>Even when you are certain you are right, you can’t win by arguing with audience members. </a:t>
            </a:r>
          </a:p>
          <a:p>
            <a:pPr lvl="1"/>
            <a:r>
              <a:rPr lang="en-US" dirty="0"/>
              <a:t>A “yes-but” reply is likely to make you sound argumentative or defensive and antagonize the questioner.  </a:t>
            </a:r>
          </a:p>
          <a:p>
            <a:pPr lvl="1"/>
            <a:r>
              <a:rPr lang="en-US" dirty="0"/>
              <a:t>Instead, you can use a “yes and”</a:t>
            </a:r>
          </a:p>
          <a:p>
            <a:endParaRPr lang="en-US" dirty="0"/>
          </a:p>
        </p:txBody>
      </p:sp>
    </p:spTree>
    <p:extLst>
      <p:ext uri="{BB962C8B-B14F-4D97-AF65-F5344CB8AC3E}">
        <p14:creationId xmlns:p14="http://schemas.microsoft.com/office/powerpoint/2010/main" val="19085525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lvl="0"/>
            <a:r>
              <a:rPr lang="en-US" b="1" dirty="0"/>
              <a:t>Keep answers focused on your goal</a:t>
            </a:r>
            <a:endParaRPr lang="en-US" dirty="0"/>
          </a:p>
          <a:p>
            <a:pPr lvl="1"/>
            <a:r>
              <a:rPr lang="en-US" dirty="0"/>
              <a:t>Don’t’ let questions draw you off track.</a:t>
            </a:r>
          </a:p>
          <a:p>
            <a:pPr lvl="1"/>
            <a:r>
              <a:rPr lang="en-US" dirty="0"/>
              <a:t>Try to frame answers in way that promote your goal.</a:t>
            </a:r>
          </a:p>
          <a:p>
            <a:pPr lvl="1"/>
            <a:r>
              <a:rPr lang="en-US" dirty="0"/>
              <a:t>You can avoid offending questioners by promising to discuss the matter with them in detail after the presentation.  </a:t>
            </a:r>
          </a:p>
          <a:p>
            <a:endParaRPr lang="en-US" dirty="0"/>
          </a:p>
        </p:txBody>
      </p:sp>
    </p:spTree>
    <p:extLst>
      <p:ext uri="{BB962C8B-B14F-4D97-AF65-F5344CB8AC3E}">
        <p14:creationId xmlns:p14="http://schemas.microsoft.com/office/powerpoint/2010/main" val="753599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20000"/>
          </a:bodyPr>
          <a:lstStyle/>
          <a:p>
            <a:pPr lvl="0"/>
            <a:r>
              <a:rPr lang="en-US" dirty="0" smtClean="0"/>
              <a:t>Speakers </a:t>
            </a:r>
            <a:r>
              <a:rPr lang="en-US" dirty="0"/>
              <a:t>have four options when delivering presentations:</a:t>
            </a:r>
          </a:p>
          <a:p>
            <a:r>
              <a:rPr lang="en-US" b="1" dirty="0"/>
              <a:t>Manuscript Presentations</a:t>
            </a:r>
            <a:endParaRPr lang="en-US" dirty="0"/>
          </a:p>
          <a:p>
            <a:pPr lvl="0"/>
            <a:r>
              <a:rPr lang="en-US" dirty="0"/>
              <a:t>Speakers read their remarks word for word from a prepared statement.  </a:t>
            </a:r>
          </a:p>
          <a:p>
            <a:r>
              <a:rPr lang="en-US" b="1" dirty="0"/>
              <a:t>Memorized Presentations</a:t>
            </a:r>
            <a:endParaRPr lang="en-US" dirty="0"/>
          </a:p>
          <a:p>
            <a:pPr lvl="0"/>
            <a:r>
              <a:rPr lang="en-US" dirty="0"/>
              <a:t>Trying to memorize a script is bad</a:t>
            </a:r>
          </a:p>
          <a:p>
            <a:pPr lvl="0"/>
            <a:r>
              <a:rPr lang="en-US" dirty="0"/>
              <a:t>One recited word for word from memory is that sounds memorized</a:t>
            </a:r>
          </a:p>
          <a:p>
            <a:pPr lvl="0"/>
            <a:r>
              <a:rPr lang="en-US" dirty="0"/>
              <a:t>People who spend time simply learning words of a talk are asking for trouble.</a:t>
            </a:r>
          </a:p>
          <a:p>
            <a:pPr lvl="0"/>
            <a:r>
              <a:rPr lang="en-US" dirty="0"/>
              <a:t>They must focus on remembering what comes next instead of getting involved in the meaning of their remarks.  </a:t>
            </a:r>
          </a:p>
          <a:p>
            <a:endParaRPr lang="en-US" dirty="0"/>
          </a:p>
        </p:txBody>
      </p:sp>
    </p:spTree>
    <p:extLst>
      <p:ext uri="{BB962C8B-B14F-4D97-AF65-F5344CB8AC3E}">
        <p14:creationId xmlns:p14="http://schemas.microsoft.com/office/powerpoint/2010/main" val="4098859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10000"/>
          </a:bodyPr>
          <a:lstStyle/>
          <a:p>
            <a:pPr lvl="0"/>
            <a:r>
              <a:rPr lang="en-US" b="1" dirty="0"/>
              <a:t>Buy time when necessary</a:t>
            </a:r>
            <a:endParaRPr lang="en-US" dirty="0"/>
          </a:p>
          <a:p>
            <a:pPr lvl="1"/>
            <a:r>
              <a:rPr lang="en-US" dirty="0"/>
              <a:t>Sometimes you need a few moments to plan an answer to a surprise question.</a:t>
            </a:r>
          </a:p>
          <a:p>
            <a:pPr lvl="1"/>
            <a:r>
              <a:rPr lang="en-US" dirty="0"/>
              <a:t>You can buy time in several ways:</a:t>
            </a:r>
          </a:p>
          <a:p>
            <a:pPr lvl="2"/>
            <a:r>
              <a:rPr lang="en-US" dirty="0"/>
              <a:t>First, wait for the questioner to finish speaking.  </a:t>
            </a:r>
          </a:p>
          <a:p>
            <a:pPr lvl="2"/>
            <a:r>
              <a:rPr lang="en-US" dirty="0"/>
              <a:t>Second, reflect the question back to the person who asked it.</a:t>
            </a:r>
          </a:p>
          <a:p>
            <a:pPr lvl="2"/>
            <a:r>
              <a:rPr lang="en-US" dirty="0"/>
              <a:t>Turn the question to another audience member.</a:t>
            </a:r>
          </a:p>
          <a:p>
            <a:pPr lvl="0"/>
            <a:r>
              <a:rPr lang="en-US" b="1" dirty="0"/>
              <a:t>Answer your answer to the entire audience</a:t>
            </a:r>
            <a:endParaRPr lang="en-US" dirty="0"/>
          </a:p>
          <a:p>
            <a:pPr lvl="1"/>
            <a:r>
              <a:rPr lang="en-US" dirty="0"/>
              <a:t>Look at the person asking the question while he or she is asking it, but address your answer to everybody.</a:t>
            </a:r>
          </a:p>
          <a:p>
            <a:pPr lvl="2"/>
            <a:r>
              <a:rPr lang="en-US" dirty="0"/>
              <a:t>It keeps all the audience members involved instead of making it feel like bystanders.</a:t>
            </a:r>
          </a:p>
          <a:p>
            <a:pPr lvl="2"/>
            <a:r>
              <a:rPr lang="en-US" dirty="0"/>
              <a:t>It can save you from getting trapped into a debate with hostile questioners.</a:t>
            </a:r>
          </a:p>
          <a:p>
            <a:pPr marL="0" indent="0">
              <a:buNone/>
            </a:pPr>
            <a:endParaRPr lang="en-US" dirty="0"/>
          </a:p>
        </p:txBody>
      </p:sp>
    </p:spTree>
    <p:extLst>
      <p:ext uri="{BB962C8B-B14F-4D97-AF65-F5344CB8AC3E}">
        <p14:creationId xmlns:p14="http://schemas.microsoft.com/office/powerpoint/2010/main" val="2034395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buNone/>
            </a:pPr>
            <a:r>
              <a:rPr lang="en-US" dirty="0"/>
              <a:t>If your get butterflies in your stomach at the thought of giving a speech, your hands sweat, and your mouth goes dry, if your feel faint or nauseated or have trouble thinking clearly, you might be comforted to know that most people, including famous performers, politicians and business executives frequently feel the same way.  </a:t>
            </a:r>
          </a:p>
          <a:p>
            <a:pPr lvl="0"/>
            <a:endParaRPr lang="en-US" dirty="0"/>
          </a:p>
        </p:txBody>
      </p:sp>
    </p:spTree>
    <p:extLst>
      <p:ext uri="{BB962C8B-B14F-4D97-AF65-F5344CB8AC3E}">
        <p14:creationId xmlns:p14="http://schemas.microsoft.com/office/powerpoint/2010/main" val="2879965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0"/>
            <a:r>
              <a:rPr lang="en-US" b="1" dirty="0"/>
              <a:t>Accept a moderate amount of nervousness</a:t>
            </a:r>
            <a:endParaRPr lang="en-US" dirty="0"/>
          </a:p>
          <a:p>
            <a:pPr lvl="1"/>
            <a:r>
              <a:rPr lang="en-US" dirty="0"/>
              <a:t>Edward R. Murrow – “the sweat of perfection” – spurring you to do your best.  </a:t>
            </a:r>
          </a:p>
          <a:p>
            <a:pPr lvl="1"/>
            <a:r>
              <a:rPr lang="en-US" dirty="0"/>
              <a:t>The adrenaline rush that comes when you stand up can make you appear energetic, enthusiastic, and forceful than if you were more relaxed and casual.</a:t>
            </a:r>
          </a:p>
          <a:p>
            <a:endParaRPr lang="en-US" dirty="0"/>
          </a:p>
        </p:txBody>
      </p:sp>
    </p:spTree>
    <p:extLst>
      <p:ext uri="{BB962C8B-B14F-4D97-AF65-F5344CB8AC3E}">
        <p14:creationId xmlns:p14="http://schemas.microsoft.com/office/powerpoint/2010/main" val="31189385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lvl="0"/>
            <a:r>
              <a:rPr lang="en-US" b="1" dirty="0"/>
              <a:t>Rehearse Your presentation</a:t>
            </a:r>
            <a:endParaRPr lang="en-US" dirty="0"/>
          </a:p>
          <a:p>
            <a:pPr lvl="1"/>
            <a:r>
              <a:rPr lang="en-US" dirty="0"/>
              <a:t>As you add more and more technological aids to your presentation the need for complete and careful rehearsal increases dramatically.  </a:t>
            </a:r>
          </a:p>
          <a:p>
            <a:pPr lvl="1"/>
            <a:r>
              <a:rPr lang="en-US" dirty="0"/>
              <a:t>Computer-assisted presentations can create the ultimate presentational nightmare.  </a:t>
            </a:r>
          </a:p>
          <a:p>
            <a:pPr lvl="1"/>
            <a:r>
              <a:rPr lang="en-US" dirty="0"/>
              <a:t>As your practice your talk, follow the guidelines below.  </a:t>
            </a:r>
          </a:p>
          <a:p>
            <a:pPr lvl="2"/>
            <a:r>
              <a:rPr lang="en-US" dirty="0"/>
              <a:t>Pay special attention to your introduction and conclusion</a:t>
            </a:r>
          </a:p>
          <a:p>
            <a:pPr lvl="3"/>
            <a:r>
              <a:rPr lang="en-US" dirty="0"/>
              <a:t>Audiences remember the opening and closing of a talk most clearly</a:t>
            </a:r>
          </a:p>
          <a:p>
            <a:pPr lvl="2"/>
            <a:r>
              <a:rPr lang="en-US" dirty="0"/>
              <a:t>Rehearse in a real setting</a:t>
            </a:r>
          </a:p>
          <a:p>
            <a:pPr lvl="3"/>
            <a:r>
              <a:rPr lang="en-US" dirty="0"/>
              <a:t>If possible rehearse in the room where you will actually speak</a:t>
            </a:r>
          </a:p>
          <a:p>
            <a:endParaRPr lang="en-US" dirty="0"/>
          </a:p>
        </p:txBody>
      </p:sp>
    </p:spTree>
    <p:extLst>
      <p:ext uri="{BB962C8B-B14F-4D97-AF65-F5344CB8AC3E}">
        <p14:creationId xmlns:p14="http://schemas.microsoft.com/office/powerpoint/2010/main" val="23773404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lvl="0"/>
            <a:r>
              <a:rPr lang="en-US" b="1" dirty="0"/>
              <a:t>Think Rationally about your presentation</a:t>
            </a:r>
            <a:endParaRPr lang="en-US" dirty="0"/>
          </a:p>
          <a:p>
            <a:pPr lvl="1"/>
            <a:r>
              <a:rPr lang="en-US" dirty="0"/>
              <a:t>Some speakers feel more apprehensive because of the way the think about the speech than because of the act of speaking.  </a:t>
            </a:r>
          </a:p>
          <a:p>
            <a:pPr lvl="1"/>
            <a:r>
              <a:rPr lang="en-US" b="1" dirty="0"/>
              <a:t>Myth:  A presentation must be perfect</a:t>
            </a:r>
            <a:endParaRPr lang="en-US" dirty="0"/>
          </a:p>
          <a:p>
            <a:pPr lvl="2"/>
            <a:r>
              <a:rPr lang="en-US" dirty="0"/>
              <a:t>Your presentation must be clearly organized, well documented, and effectively delivered  </a:t>
            </a:r>
          </a:p>
          <a:p>
            <a:pPr lvl="2"/>
            <a:r>
              <a:rPr lang="en-US" dirty="0"/>
              <a:t>Practice only makes perfect. However perfection does not exist.  </a:t>
            </a:r>
          </a:p>
          <a:p>
            <a:pPr marL="0" indent="0">
              <a:buNone/>
            </a:pPr>
            <a:endParaRPr lang="en-US" dirty="0"/>
          </a:p>
        </p:txBody>
      </p:sp>
    </p:spTree>
    <p:extLst>
      <p:ext uri="{BB962C8B-B14F-4D97-AF65-F5344CB8AC3E}">
        <p14:creationId xmlns:p14="http://schemas.microsoft.com/office/powerpoint/2010/main" val="19286862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57150" indent="0">
              <a:buNone/>
            </a:pPr>
            <a:r>
              <a:rPr lang="en-US" b="1" dirty="0"/>
              <a:t>Myth: it is possible to persuade the entire audience</a:t>
            </a:r>
            <a:endParaRPr lang="en-US" dirty="0"/>
          </a:p>
          <a:p>
            <a:pPr lvl="2"/>
            <a:r>
              <a:rPr lang="en-US" dirty="0"/>
              <a:t>Even the best don’t sell everyone</a:t>
            </a:r>
          </a:p>
          <a:p>
            <a:pPr lvl="2"/>
            <a:r>
              <a:rPr lang="en-US" dirty="0"/>
              <a:t>It is unrealistic to expect one presentation will achieve everything you are </a:t>
            </a:r>
            <a:r>
              <a:rPr lang="en-US" dirty="0" smtClean="0"/>
              <a:t>seeking.</a:t>
            </a:r>
          </a:p>
          <a:p>
            <a:pPr marL="57150" indent="0">
              <a:buNone/>
            </a:pPr>
            <a:r>
              <a:rPr lang="en-US" b="1" dirty="0"/>
              <a:t>Myth: the worst will happen</a:t>
            </a:r>
            <a:endParaRPr lang="en-US" dirty="0"/>
          </a:p>
          <a:p>
            <a:pPr lvl="2"/>
            <a:r>
              <a:rPr lang="en-US" dirty="0" smtClean="0"/>
              <a:t>Thinking </a:t>
            </a:r>
            <a:r>
              <a:rPr lang="en-US" dirty="0"/>
              <a:t>that the worst is going to happen may be a self-fulfilling prophecy:  The fearful thoughts themselves can cause the speaker to bungle a presentation</a:t>
            </a:r>
          </a:p>
          <a:p>
            <a:pPr lvl="2"/>
            <a:r>
              <a:rPr lang="en-US" dirty="0"/>
              <a:t>Replace this type of self-defeating thinking with more rational beliefs can result in dramatically increased confidence when you face an audience.   </a:t>
            </a:r>
          </a:p>
          <a:p>
            <a:pPr marL="0" indent="0">
              <a:buNone/>
            </a:pPr>
            <a:endParaRPr lang="en-US" dirty="0"/>
          </a:p>
        </p:txBody>
      </p:sp>
    </p:spTree>
    <p:extLst>
      <p:ext uri="{BB962C8B-B14F-4D97-AF65-F5344CB8AC3E}">
        <p14:creationId xmlns:p14="http://schemas.microsoft.com/office/powerpoint/2010/main" val="952960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marL="0" indent="0">
              <a:buNone/>
            </a:pPr>
            <a:r>
              <a:rPr lang="en-US" b="1" dirty="0"/>
              <a:t>Extemporaneous Presentations</a:t>
            </a:r>
            <a:endParaRPr lang="en-US" dirty="0"/>
          </a:p>
          <a:p>
            <a:pPr lvl="0"/>
            <a:endParaRPr lang="en-US" b="1" dirty="0" smtClean="0"/>
          </a:p>
          <a:p>
            <a:pPr lvl="0"/>
            <a:r>
              <a:rPr lang="en-US" dirty="0" smtClean="0"/>
              <a:t>Is </a:t>
            </a:r>
            <a:r>
              <a:rPr lang="en-US" dirty="0"/>
              <a:t>planned and rehearsed but not memorized word for work.</a:t>
            </a:r>
          </a:p>
          <a:p>
            <a:pPr lvl="0"/>
            <a:r>
              <a:rPr lang="en-US" dirty="0"/>
              <a:t>You learn your key points and become familiar with the support you’ll use to back them up.</a:t>
            </a:r>
          </a:p>
          <a:p>
            <a:pPr lvl="0"/>
            <a:r>
              <a:rPr lang="en-US" dirty="0"/>
              <a:t>You practice the big picture but let the specific words come naturally during your delivery.  </a:t>
            </a:r>
          </a:p>
          <a:p>
            <a:pPr lvl="0"/>
            <a:r>
              <a:rPr lang="en-US" dirty="0"/>
              <a:t>A good extemporaneous presentation should be carefully rehearsed, but it will never be exactly the same twice because you will be speaking with the audience, not at them</a:t>
            </a:r>
            <a:r>
              <a:rPr lang="en-US" dirty="0" smtClean="0"/>
              <a:t>.</a:t>
            </a:r>
            <a:endParaRPr lang="en-US" dirty="0"/>
          </a:p>
        </p:txBody>
      </p:sp>
    </p:spTree>
    <p:extLst>
      <p:ext uri="{BB962C8B-B14F-4D97-AF65-F5344CB8AC3E}">
        <p14:creationId xmlns:p14="http://schemas.microsoft.com/office/powerpoint/2010/main" val="3301233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lvl="0"/>
            <a:r>
              <a:rPr lang="en-US" dirty="0" smtClean="0"/>
              <a:t>Use notes for reminders of the order and content ideas</a:t>
            </a:r>
          </a:p>
          <a:p>
            <a:pPr lvl="0"/>
            <a:r>
              <a:rPr lang="en-US" dirty="0" smtClean="0"/>
              <a:t>Some speakers prefer abbreviated outlines while others find that index cards with keyword or phrases work best.  </a:t>
            </a:r>
          </a:p>
          <a:p>
            <a:pPr lvl="1"/>
            <a:r>
              <a:rPr lang="en-US" dirty="0" smtClean="0"/>
              <a:t>If you use note cards, it is a good idea to have them hole-punched and clipped on a ring so they can’t scatter if dropped.  </a:t>
            </a:r>
          </a:p>
          <a:p>
            <a:endParaRPr lang="en-US" dirty="0" smtClean="0"/>
          </a:p>
          <a:p>
            <a:endParaRPr lang="en-US" b="1" dirty="0"/>
          </a:p>
        </p:txBody>
      </p:sp>
    </p:spTree>
    <p:extLst>
      <p:ext uri="{BB962C8B-B14F-4D97-AF65-F5344CB8AC3E}">
        <p14:creationId xmlns:p14="http://schemas.microsoft.com/office/powerpoint/2010/main" val="1879124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lvl="0"/>
            <a:r>
              <a:rPr lang="en-US" dirty="0" smtClean="0"/>
              <a:t>Your notes should have the following characteristics:</a:t>
            </a:r>
          </a:p>
          <a:p>
            <a:pPr lvl="1"/>
            <a:r>
              <a:rPr lang="en-US" b="1" dirty="0"/>
              <a:t>Notes should be brief</a:t>
            </a:r>
            <a:endParaRPr lang="en-US" dirty="0"/>
          </a:p>
          <a:p>
            <a:pPr lvl="2"/>
            <a:r>
              <a:rPr lang="en-US" dirty="0"/>
              <a:t>Overly detailed notes tempt a speaker to read them</a:t>
            </a:r>
          </a:p>
          <a:p>
            <a:pPr lvl="1"/>
            <a:r>
              <a:rPr lang="en-US" b="1" dirty="0"/>
              <a:t>Notes should be legible</a:t>
            </a:r>
            <a:endParaRPr lang="en-US" dirty="0"/>
          </a:p>
          <a:p>
            <a:pPr lvl="2"/>
            <a:r>
              <a:rPr lang="en-US" dirty="0"/>
              <a:t>Your words should not turn into meaningless scribbles when    you need them</a:t>
            </a:r>
          </a:p>
          <a:p>
            <a:pPr lvl="2"/>
            <a:r>
              <a:rPr lang="en-US" dirty="0"/>
              <a:t>The writing should be neat and large enough to be read at a glance</a:t>
            </a:r>
          </a:p>
          <a:p>
            <a:pPr lvl="2"/>
            <a:r>
              <a:rPr lang="en-US" dirty="0"/>
              <a:t>Print them out in an easy to read typeface and size; font should be large enough to read at a glance.  </a:t>
            </a:r>
          </a:p>
          <a:p>
            <a:pPr lvl="1"/>
            <a:r>
              <a:rPr lang="en-US" b="1" dirty="0"/>
              <a:t>Notes should be unobtrusive</a:t>
            </a:r>
            <a:endParaRPr lang="en-US" dirty="0"/>
          </a:p>
          <a:p>
            <a:pPr lvl="2"/>
            <a:r>
              <a:rPr lang="en-US" dirty="0"/>
              <a:t>Flapping paper or shuffling cards is distracting.</a:t>
            </a:r>
          </a:p>
          <a:p>
            <a:pPr lvl="2"/>
            <a:r>
              <a:rPr lang="en-US" dirty="0"/>
              <a:t>Provide your reader with a printed handout which you use as your own notes.</a:t>
            </a:r>
          </a:p>
          <a:p>
            <a:endParaRPr lang="en-US" dirty="0"/>
          </a:p>
        </p:txBody>
      </p:sp>
    </p:spTree>
    <p:extLst>
      <p:ext uri="{BB962C8B-B14F-4D97-AF65-F5344CB8AC3E}">
        <p14:creationId xmlns:p14="http://schemas.microsoft.com/office/powerpoint/2010/main" val="16919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lvl="0"/>
            <a:r>
              <a:rPr lang="en-US" b="1" dirty="0"/>
              <a:t>Impromptu Presentations</a:t>
            </a:r>
            <a:endParaRPr lang="en-US" dirty="0"/>
          </a:p>
          <a:p>
            <a:pPr lvl="1"/>
            <a:r>
              <a:rPr lang="en-US" dirty="0"/>
              <a:t>An unexpected off the cuff talk</a:t>
            </a:r>
          </a:p>
          <a:p>
            <a:pPr lvl="1"/>
            <a:r>
              <a:rPr lang="en-US" dirty="0"/>
              <a:t>You will be asked to speak about a topic you know</a:t>
            </a:r>
          </a:p>
          <a:p>
            <a:pPr lvl="1"/>
            <a:r>
              <a:rPr lang="en-US" dirty="0"/>
              <a:t>Follow these guidelines:</a:t>
            </a:r>
          </a:p>
          <a:p>
            <a:pPr lvl="2"/>
            <a:r>
              <a:rPr lang="en-US" b="1" dirty="0"/>
              <a:t>Anticipate when you may be asked to speak</a:t>
            </a:r>
            <a:endParaRPr lang="en-US" dirty="0"/>
          </a:p>
          <a:p>
            <a:pPr lvl="3"/>
            <a:r>
              <a:rPr lang="en-US" dirty="0"/>
              <a:t>Be prepared</a:t>
            </a:r>
          </a:p>
          <a:p>
            <a:pPr lvl="2"/>
            <a:r>
              <a:rPr lang="en-US" b="1" dirty="0"/>
              <a:t>Focus on your audience and the situation</a:t>
            </a:r>
            <a:endParaRPr lang="en-US" dirty="0"/>
          </a:p>
          <a:p>
            <a:pPr lvl="3"/>
            <a:r>
              <a:rPr lang="en-US" dirty="0"/>
              <a:t>Think about your audience and the situation </a:t>
            </a:r>
          </a:p>
          <a:p>
            <a:pPr lvl="3"/>
            <a:r>
              <a:rPr lang="en-US" dirty="0"/>
              <a:t>Ground your words in the context of the situation</a:t>
            </a:r>
          </a:p>
          <a:p>
            <a:pPr lvl="2"/>
            <a:r>
              <a:rPr lang="en-US" b="1" dirty="0"/>
              <a:t>Accept the invitation with assurance</a:t>
            </a:r>
            <a:endParaRPr lang="en-US" dirty="0"/>
          </a:p>
          <a:p>
            <a:pPr lvl="3"/>
            <a:r>
              <a:rPr lang="en-US" dirty="0"/>
              <a:t>Try to look confident</a:t>
            </a:r>
          </a:p>
          <a:p>
            <a:pPr marL="0" indent="0">
              <a:buNone/>
            </a:pPr>
            <a:endParaRPr lang="en-US" dirty="0"/>
          </a:p>
        </p:txBody>
      </p:sp>
    </p:spTree>
    <p:extLst>
      <p:ext uri="{BB962C8B-B14F-4D97-AF65-F5344CB8AC3E}">
        <p14:creationId xmlns:p14="http://schemas.microsoft.com/office/powerpoint/2010/main" val="1840447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lvl="1"/>
            <a:r>
              <a:rPr lang="en-US" b="1" dirty="0"/>
              <a:t>Organize your thoughts </a:t>
            </a:r>
            <a:endParaRPr lang="en-US" dirty="0"/>
          </a:p>
          <a:p>
            <a:pPr lvl="2"/>
            <a:r>
              <a:rPr lang="en-US" dirty="0"/>
              <a:t>To avoid rambling, use a few moments before you speak to sketch an outline.</a:t>
            </a:r>
          </a:p>
          <a:p>
            <a:pPr lvl="2"/>
            <a:r>
              <a:rPr lang="en-US" dirty="0"/>
              <a:t>It can follow the introduction-body-conclusion</a:t>
            </a:r>
          </a:p>
          <a:p>
            <a:pPr lvl="1"/>
            <a:r>
              <a:rPr lang="en-US" b="1" dirty="0"/>
              <a:t>Present reasons, logic, or facts to support your viewpoint</a:t>
            </a:r>
            <a:endParaRPr lang="en-US" dirty="0"/>
          </a:p>
          <a:p>
            <a:pPr lvl="2"/>
            <a:r>
              <a:rPr lang="en-US" dirty="0"/>
              <a:t>Supported with examples, statistics, comparisons, etc.  </a:t>
            </a:r>
          </a:p>
          <a:p>
            <a:pPr lvl="1"/>
            <a:r>
              <a:rPr lang="en-US" b="1" dirty="0"/>
              <a:t>Don’t apologize</a:t>
            </a:r>
            <a:endParaRPr lang="en-US" dirty="0"/>
          </a:p>
          <a:p>
            <a:pPr lvl="2"/>
            <a:r>
              <a:rPr lang="en-US" dirty="0"/>
              <a:t>It is a mistake to highlight your lack of knowledge or preparation.  </a:t>
            </a:r>
          </a:p>
          <a:p>
            <a:pPr lvl="1"/>
            <a:r>
              <a:rPr lang="en-US" b="1" dirty="0"/>
              <a:t>Don’t Ramble</a:t>
            </a:r>
            <a:endParaRPr lang="en-US" dirty="0"/>
          </a:p>
          <a:p>
            <a:pPr lvl="2"/>
            <a:r>
              <a:rPr lang="en-US" dirty="0"/>
              <a:t>Make your points then stop talking. </a:t>
            </a:r>
          </a:p>
          <a:p>
            <a:endParaRPr lang="en-US" dirty="0"/>
          </a:p>
        </p:txBody>
      </p:sp>
    </p:spTree>
    <p:extLst>
      <p:ext uri="{BB962C8B-B14F-4D97-AF65-F5344CB8AC3E}">
        <p14:creationId xmlns:p14="http://schemas.microsoft.com/office/powerpoint/2010/main" val="1217692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pPr marL="0" lvl="0" indent="0">
              <a:buNone/>
            </a:pPr>
            <a:r>
              <a:rPr lang="en-US" b="1" dirty="0" smtClean="0"/>
              <a:t>Guidelines for Delivery</a:t>
            </a:r>
          </a:p>
          <a:p>
            <a:pPr marL="0" lvl="0" indent="0">
              <a:buNone/>
            </a:pPr>
            <a:r>
              <a:rPr lang="en-US" b="1" dirty="0" smtClean="0"/>
              <a:t>Visual Elements</a:t>
            </a:r>
          </a:p>
          <a:p>
            <a:pPr lvl="0"/>
            <a:r>
              <a:rPr lang="en-US" b="1" dirty="0" smtClean="0"/>
              <a:t>Dress </a:t>
            </a:r>
            <a:r>
              <a:rPr lang="en-US" b="1" dirty="0"/>
              <a:t>Effectively</a:t>
            </a:r>
            <a:endParaRPr lang="en-US" dirty="0"/>
          </a:p>
          <a:p>
            <a:pPr lvl="1"/>
            <a:r>
              <a:rPr lang="en-US" dirty="0"/>
              <a:t>Appearance is important in any setting</a:t>
            </a:r>
          </a:p>
          <a:p>
            <a:pPr lvl="1"/>
            <a:r>
              <a:rPr lang="en-US" dirty="0"/>
              <a:t>If the occasion call for casual attire, an overly formal appearance can be just as harmful as being under dressed.  </a:t>
            </a:r>
          </a:p>
          <a:p>
            <a:pPr lvl="0"/>
            <a:r>
              <a:rPr lang="en-US" b="1" dirty="0"/>
              <a:t>Step up to Speak with Confidence and Authority</a:t>
            </a:r>
            <a:endParaRPr lang="en-US" dirty="0"/>
          </a:p>
          <a:p>
            <a:pPr lvl="1"/>
            <a:r>
              <a:rPr lang="en-US" dirty="0"/>
              <a:t>Speakers who fidget with their hands or their clothing while waiting to speak approach the podium as if they were about to face the firing squad and them fumble with their notes.  </a:t>
            </a:r>
          </a:p>
          <a:p>
            <a:pPr lvl="1"/>
            <a:r>
              <a:rPr lang="en-US" dirty="0"/>
              <a:t>Your presentation begins the moment  you come into your listener’s view</a:t>
            </a:r>
          </a:p>
          <a:p>
            <a:endParaRPr lang="en-US" dirty="0"/>
          </a:p>
        </p:txBody>
      </p:sp>
    </p:spTree>
    <p:extLst>
      <p:ext uri="{BB962C8B-B14F-4D97-AF65-F5344CB8AC3E}">
        <p14:creationId xmlns:p14="http://schemas.microsoft.com/office/powerpoint/2010/main" val="3396323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lvl="0"/>
            <a:r>
              <a:rPr lang="en-US" b="1" dirty="0"/>
              <a:t>Get Set before Speaking</a:t>
            </a:r>
            <a:endParaRPr lang="en-US" dirty="0"/>
          </a:p>
          <a:p>
            <a:pPr lvl="1"/>
            <a:r>
              <a:rPr lang="en-US" dirty="0"/>
              <a:t>If you need an easel or projection screen, move it into position before you start speaking.  </a:t>
            </a:r>
          </a:p>
          <a:p>
            <a:pPr lvl="1"/>
            <a:r>
              <a:rPr lang="en-US" dirty="0"/>
              <a:t>Get into your speaking position</a:t>
            </a:r>
          </a:p>
          <a:p>
            <a:pPr lvl="0"/>
            <a:r>
              <a:rPr lang="en-US" b="1" dirty="0"/>
              <a:t>Begin without looking at your notes</a:t>
            </a:r>
            <a:endParaRPr lang="en-US" dirty="0"/>
          </a:p>
          <a:p>
            <a:pPr lvl="1"/>
            <a:r>
              <a:rPr lang="en-US" dirty="0"/>
              <a:t>Make contact with the audience as you being to speak</a:t>
            </a:r>
          </a:p>
          <a:p>
            <a:pPr lvl="1"/>
            <a:r>
              <a:rPr lang="en-US" dirty="0"/>
              <a:t>The important thing is to make your point while speaking directly to your listeners.  </a:t>
            </a:r>
          </a:p>
          <a:p>
            <a:pPr marL="0" indent="0">
              <a:buNone/>
            </a:pPr>
            <a:endParaRPr lang="en-US" dirty="0"/>
          </a:p>
        </p:txBody>
      </p:sp>
    </p:spTree>
    <p:extLst>
      <p:ext uri="{BB962C8B-B14F-4D97-AF65-F5344CB8AC3E}">
        <p14:creationId xmlns:p14="http://schemas.microsoft.com/office/powerpoint/2010/main" val="3522734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1958</Words>
  <Application>Microsoft Office PowerPoint</Application>
  <PresentationFormat>On-screen Show (4:3)</PresentationFormat>
  <Paragraphs>183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the District of Columbia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Reid, Malva</dc:creator>
  <cp:lastModifiedBy>Reid, Malva</cp:lastModifiedBy>
  <cp:revision>27</cp:revision>
  <dcterms:created xsi:type="dcterms:W3CDTF">2015-04-02T17:43:21Z</dcterms:created>
  <dcterms:modified xsi:type="dcterms:W3CDTF">2015-04-02T20:43:33Z</dcterms:modified>
</cp:coreProperties>
</file>