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68D230F3-CF80-4859-8CE7-A43EE81993B5}" styleName="نمط فاتح 1 - تمييز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118" d="100"/>
          <a:sy n="118" d="100"/>
        </p:scale>
        <p:origin x="-1422" y="2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7" name="مستطيل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عنوان 7"/>
          <p:cNvSpPr>
            <a:spLocks noGrp="1"/>
          </p:cNvSpPr>
          <p:nvPr>
            <p:ph type="ctrTitle"/>
          </p:nvPr>
        </p:nvSpPr>
        <p:spPr>
          <a:xfrm>
            <a:off x="2362200" y="4038600"/>
            <a:ext cx="6477000" cy="1828800"/>
          </a:xfrm>
        </p:spPr>
        <p:txBody>
          <a:bodyPr anchor="b"/>
          <a:lstStyle>
            <a:lvl1pPr>
              <a:defRPr cap="all" baseline="0"/>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2B3B7446-5FA2-40D1-8A59-7B92F7B96EE4}" type="datetimeFigureOut">
              <a:rPr lang="ar-SA" smtClean="0"/>
              <a:pPr/>
              <a:t>05/08/1437</a:t>
            </a:fld>
            <a:endParaRPr lang="ar-SA"/>
          </a:p>
        </p:txBody>
      </p:sp>
      <p:sp>
        <p:nvSpPr>
          <p:cNvPr id="17" name="عنصر نائب للتذييل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ar-SA"/>
          </a:p>
        </p:txBody>
      </p:sp>
      <p:sp>
        <p:nvSpPr>
          <p:cNvPr id="29" name="عنصر نائب لرقم الشريحة 28"/>
          <p:cNvSpPr>
            <a:spLocks noGrp="1"/>
          </p:cNvSpPr>
          <p:nvPr>
            <p:ph type="sldNum" sz="quarter" idx="12"/>
          </p:nvPr>
        </p:nvSpPr>
        <p:spPr>
          <a:xfrm>
            <a:off x="8001000" y="228600"/>
            <a:ext cx="838200" cy="381000"/>
          </a:xfrm>
        </p:spPr>
        <p:txBody>
          <a:bodyPr/>
          <a:lstStyle>
            <a:lvl1pPr>
              <a:defRPr>
                <a:solidFill>
                  <a:schemeClr val="tx2"/>
                </a:solidFill>
              </a:defRPr>
            </a:lvl1pPr>
          </a:lstStyle>
          <a:p>
            <a:fld id="{27DDED05-F972-402F-B232-9753E18ECE00}"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2B3B7446-5FA2-40D1-8A59-7B92F7B96EE4}" type="datetimeFigureOut">
              <a:rPr lang="ar-SA" smtClean="0"/>
              <a:pPr/>
              <a:t>05/08/1437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27DDED05-F972-402F-B232-9753E18ECE00}"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553200" y="609600"/>
            <a:ext cx="2057400" cy="55165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609600"/>
            <a:ext cx="5562600" cy="5516564"/>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a:xfrm>
            <a:off x="6553200" y="6248402"/>
            <a:ext cx="2209800" cy="365125"/>
          </a:xfrm>
        </p:spPr>
        <p:txBody>
          <a:bodyPr/>
          <a:lstStyle/>
          <a:p>
            <a:fld id="{2B3B7446-5FA2-40D1-8A59-7B92F7B96EE4}" type="datetimeFigureOut">
              <a:rPr lang="ar-SA" smtClean="0"/>
              <a:pPr/>
              <a:t>05/08/1437</a:t>
            </a:fld>
            <a:endParaRPr lang="ar-SA"/>
          </a:p>
        </p:txBody>
      </p:sp>
      <p:sp>
        <p:nvSpPr>
          <p:cNvPr id="5" name="عنصر نائب للتذييل 4"/>
          <p:cNvSpPr>
            <a:spLocks noGrp="1"/>
          </p:cNvSpPr>
          <p:nvPr>
            <p:ph type="ftr" sz="quarter" idx="11"/>
          </p:nvPr>
        </p:nvSpPr>
        <p:spPr>
          <a:xfrm>
            <a:off x="457201" y="6248207"/>
            <a:ext cx="5573483" cy="365125"/>
          </a:xfrm>
        </p:spPr>
        <p:txBody>
          <a:bodyPr/>
          <a:lstStyle/>
          <a:p>
            <a:endParaRPr lang="ar-SA"/>
          </a:p>
        </p:txBody>
      </p:sp>
      <p:sp>
        <p:nvSpPr>
          <p:cNvPr id="7" name="مستطيل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مستطيل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مستطيل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عنصر نائب لرقم الشريحة 5"/>
          <p:cNvSpPr>
            <a:spLocks noGrp="1"/>
          </p:cNvSpPr>
          <p:nvPr>
            <p:ph type="sldNum" sz="quarter" idx="12"/>
          </p:nvPr>
        </p:nvSpPr>
        <p:spPr>
          <a:xfrm rot="5400000">
            <a:off x="5989638" y="144462"/>
            <a:ext cx="533400" cy="244476"/>
          </a:xfrm>
        </p:spPr>
        <p:txBody>
          <a:bodyPr/>
          <a:lstStyle/>
          <a:p>
            <a:fld id="{27DDED05-F972-402F-B232-9753E18ECE00}"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612648" y="228600"/>
            <a:ext cx="8153400" cy="990600"/>
          </a:xfrm>
        </p:spPr>
        <p:txBody>
          <a:bodyPr/>
          <a:lstStyle/>
          <a:p>
            <a:r>
              <a:rPr kumimoji="0" lang="ar-SA" smtClean="0"/>
              <a:t>انقر لتحرير نمط العنوان الرئيسي</a:t>
            </a:r>
            <a:endParaRPr kumimoji="0" lang="en-US"/>
          </a:p>
        </p:txBody>
      </p:sp>
      <p:sp>
        <p:nvSpPr>
          <p:cNvPr id="4" name="عنصر نائب للتاريخ 3"/>
          <p:cNvSpPr>
            <a:spLocks noGrp="1"/>
          </p:cNvSpPr>
          <p:nvPr>
            <p:ph type="dt" sz="half" idx="10"/>
          </p:nvPr>
        </p:nvSpPr>
        <p:spPr/>
        <p:txBody>
          <a:bodyPr/>
          <a:lstStyle/>
          <a:p>
            <a:fld id="{2B3B7446-5FA2-40D1-8A59-7B92F7B96EE4}" type="datetimeFigureOut">
              <a:rPr lang="ar-SA" smtClean="0"/>
              <a:pPr/>
              <a:t>05/08/1437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lvl1pPr>
              <a:defRPr>
                <a:solidFill>
                  <a:srgbClr val="FFFFFF"/>
                </a:solidFill>
              </a:defRPr>
            </a:lvl1pPr>
          </a:lstStyle>
          <a:p>
            <a:fld id="{27DDED05-F972-402F-B232-9753E18ECE00}" type="slidenum">
              <a:rPr lang="ar-SA" smtClean="0"/>
              <a:pPr/>
              <a:t>‹#›</a:t>
            </a:fld>
            <a:endParaRPr lang="ar-SA"/>
          </a:p>
        </p:txBody>
      </p:sp>
      <p:sp>
        <p:nvSpPr>
          <p:cNvPr id="8" name="عنصر نائب للمحتوى 7"/>
          <p:cNvSpPr>
            <a:spLocks noGrp="1"/>
          </p:cNvSpPr>
          <p:nvPr>
            <p:ph sz="quarter" idx="1"/>
          </p:nvPr>
        </p:nvSpPr>
        <p:spPr>
          <a:xfrm>
            <a:off x="612648" y="1600200"/>
            <a:ext cx="8153400" cy="44958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3" name="عنصر نائب للنص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7" name="مستطيل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ar-SA" smtClean="0"/>
              <a:t>انقر لتحرير نمط العنوان الرئيسي</a:t>
            </a:r>
            <a:endParaRPr kumimoji="0" lang="en-US"/>
          </a:p>
        </p:txBody>
      </p:sp>
      <p:sp>
        <p:nvSpPr>
          <p:cNvPr id="12" name="عنصر نائب للتاريخ 11"/>
          <p:cNvSpPr>
            <a:spLocks noGrp="1"/>
          </p:cNvSpPr>
          <p:nvPr>
            <p:ph type="dt" sz="half" idx="10"/>
          </p:nvPr>
        </p:nvSpPr>
        <p:spPr/>
        <p:txBody>
          <a:bodyPr/>
          <a:lstStyle/>
          <a:p>
            <a:fld id="{2B3B7446-5FA2-40D1-8A59-7B92F7B96EE4}" type="datetimeFigureOut">
              <a:rPr lang="ar-SA" smtClean="0"/>
              <a:pPr/>
              <a:t>05/08/1437</a:t>
            </a:fld>
            <a:endParaRPr lang="ar-SA"/>
          </a:p>
        </p:txBody>
      </p:sp>
      <p:sp>
        <p:nvSpPr>
          <p:cNvPr id="13" name="عنصر نائب لرقم الشريحة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27DDED05-F972-402F-B232-9753E18ECE00}" type="slidenum">
              <a:rPr lang="ar-SA" smtClean="0"/>
              <a:pPr/>
              <a:t>‹#›</a:t>
            </a:fld>
            <a:endParaRPr lang="ar-SA"/>
          </a:p>
        </p:txBody>
      </p:sp>
      <p:sp>
        <p:nvSpPr>
          <p:cNvPr id="14" name="عنصر نائب للتذييل 13"/>
          <p:cNvSpPr>
            <a:spLocks noGrp="1"/>
          </p:cNvSpPr>
          <p:nvPr>
            <p:ph type="ftr" sz="quarter" idx="12"/>
          </p:nvPr>
        </p:nvSpPr>
        <p:spPr/>
        <p:txBody>
          <a:bodyPr/>
          <a:lstStyle/>
          <a:p>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9" name="عنصر نائب للمحتوى 8"/>
          <p:cNvSpPr>
            <a:spLocks noGrp="1"/>
          </p:cNvSpPr>
          <p:nvPr>
            <p:ph sz="quarter" idx="1"/>
          </p:nvPr>
        </p:nvSpPr>
        <p:spPr>
          <a:xfrm>
            <a:off x="609600" y="1589567"/>
            <a:ext cx="38862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844901" y="1589567"/>
            <a:ext cx="38862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8" name="عنصر نائب للتاريخ 7"/>
          <p:cNvSpPr>
            <a:spLocks noGrp="1"/>
          </p:cNvSpPr>
          <p:nvPr>
            <p:ph type="dt" sz="half" idx="15"/>
          </p:nvPr>
        </p:nvSpPr>
        <p:spPr/>
        <p:txBody>
          <a:bodyPr rtlCol="0"/>
          <a:lstStyle/>
          <a:p>
            <a:fld id="{2B3B7446-5FA2-40D1-8A59-7B92F7B96EE4}" type="datetimeFigureOut">
              <a:rPr lang="ar-SA" smtClean="0"/>
              <a:pPr/>
              <a:t>05/08/1437</a:t>
            </a:fld>
            <a:endParaRPr lang="ar-SA"/>
          </a:p>
        </p:txBody>
      </p:sp>
      <p:sp>
        <p:nvSpPr>
          <p:cNvPr id="10" name="عنصر نائب لرقم الشريحة 9"/>
          <p:cNvSpPr>
            <a:spLocks noGrp="1"/>
          </p:cNvSpPr>
          <p:nvPr>
            <p:ph type="sldNum" sz="quarter" idx="16"/>
          </p:nvPr>
        </p:nvSpPr>
        <p:spPr/>
        <p:txBody>
          <a:bodyPr rtlCol="0"/>
          <a:lstStyle/>
          <a:p>
            <a:fld id="{27DDED05-F972-402F-B232-9753E18ECE00}" type="slidenum">
              <a:rPr lang="ar-SA" smtClean="0"/>
              <a:pPr/>
              <a:t>‹#›</a:t>
            </a:fld>
            <a:endParaRPr lang="ar-SA"/>
          </a:p>
        </p:txBody>
      </p:sp>
      <p:sp>
        <p:nvSpPr>
          <p:cNvPr id="12" name="عنصر نائب للتذييل 11"/>
          <p:cNvSpPr>
            <a:spLocks noGrp="1"/>
          </p:cNvSpPr>
          <p:nvPr>
            <p:ph type="ftr" sz="quarter" idx="17"/>
          </p:nvPr>
        </p:nvSpPr>
        <p:spPr/>
        <p:txBody>
          <a:bodyPr rtlCol="0"/>
          <a:lstStyle/>
          <a:p>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533400" y="273050"/>
            <a:ext cx="8153400" cy="869950"/>
          </a:xfrm>
        </p:spPr>
        <p:txBody>
          <a:bodyPr anchor="ctr"/>
          <a:lstStyle>
            <a:lvl1pPr>
              <a:defRPr/>
            </a:lvl1pPr>
          </a:lstStyle>
          <a:p>
            <a:r>
              <a:rPr kumimoji="0" lang="ar-SA" smtClean="0"/>
              <a:t>انقر لتحرير نمط العنوان الرئيسي</a:t>
            </a:r>
            <a:endParaRPr kumimoji="0" lang="en-US"/>
          </a:p>
        </p:txBody>
      </p:sp>
      <p:sp>
        <p:nvSpPr>
          <p:cNvPr id="11" name="عنصر نائب للمحتوى 10"/>
          <p:cNvSpPr>
            <a:spLocks noGrp="1"/>
          </p:cNvSpPr>
          <p:nvPr>
            <p:ph sz="quarter" idx="2"/>
          </p:nvPr>
        </p:nvSpPr>
        <p:spPr>
          <a:xfrm>
            <a:off x="609600" y="2438400"/>
            <a:ext cx="3886200" cy="35814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800600" y="2438400"/>
            <a:ext cx="3886200" cy="35814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0" name="عنصر نائب للتاريخ 9"/>
          <p:cNvSpPr>
            <a:spLocks noGrp="1"/>
          </p:cNvSpPr>
          <p:nvPr>
            <p:ph type="dt" sz="half" idx="15"/>
          </p:nvPr>
        </p:nvSpPr>
        <p:spPr/>
        <p:txBody>
          <a:bodyPr rtlCol="0"/>
          <a:lstStyle/>
          <a:p>
            <a:fld id="{2B3B7446-5FA2-40D1-8A59-7B92F7B96EE4}" type="datetimeFigureOut">
              <a:rPr lang="ar-SA" smtClean="0"/>
              <a:pPr/>
              <a:t>05/08/1437</a:t>
            </a:fld>
            <a:endParaRPr lang="ar-SA"/>
          </a:p>
        </p:txBody>
      </p:sp>
      <p:sp>
        <p:nvSpPr>
          <p:cNvPr id="12" name="عنصر نائب لرقم الشريحة 11"/>
          <p:cNvSpPr>
            <a:spLocks noGrp="1"/>
          </p:cNvSpPr>
          <p:nvPr>
            <p:ph type="sldNum" sz="quarter" idx="16"/>
          </p:nvPr>
        </p:nvSpPr>
        <p:spPr/>
        <p:txBody>
          <a:bodyPr rtlCol="0"/>
          <a:lstStyle/>
          <a:p>
            <a:fld id="{27DDED05-F972-402F-B232-9753E18ECE00}" type="slidenum">
              <a:rPr lang="ar-SA" smtClean="0"/>
              <a:pPr/>
              <a:t>‹#›</a:t>
            </a:fld>
            <a:endParaRPr lang="ar-SA"/>
          </a:p>
        </p:txBody>
      </p:sp>
      <p:sp>
        <p:nvSpPr>
          <p:cNvPr id="14" name="عنصر نائب للتذييل 13"/>
          <p:cNvSpPr>
            <a:spLocks noGrp="1"/>
          </p:cNvSpPr>
          <p:nvPr>
            <p:ph type="ftr" sz="quarter" idx="17"/>
          </p:nvPr>
        </p:nvSpPr>
        <p:spPr/>
        <p:txBody>
          <a:bodyPr rtlCol="0"/>
          <a:lstStyle/>
          <a:p>
            <a:endParaRPr lang="ar-SA"/>
          </a:p>
        </p:txBody>
      </p:sp>
      <p:sp>
        <p:nvSpPr>
          <p:cNvPr id="16" name="عنصر نائب للنص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
        <p:nvSpPr>
          <p:cNvPr id="15" name="عنصر نائب للنص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2B3B7446-5FA2-40D1-8A59-7B92F7B96EE4}" type="datetimeFigureOut">
              <a:rPr lang="ar-SA" smtClean="0"/>
              <a:pPr/>
              <a:t>05/08/1437</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lvl1pPr>
              <a:defRPr>
                <a:solidFill>
                  <a:srgbClr val="FFFFFF"/>
                </a:solidFill>
              </a:defRPr>
            </a:lvl1pPr>
          </a:lstStyle>
          <a:p>
            <a:fld id="{27DDED05-F972-402F-B232-9753E18ECE00}"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2B3B7446-5FA2-40D1-8A59-7B92F7B96EE4}" type="datetimeFigureOut">
              <a:rPr lang="ar-SA" smtClean="0"/>
              <a:pPr/>
              <a:t>05/08/1437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a:xfrm>
            <a:off x="0" y="6248400"/>
            <a:ext cx="533400" cy="381000"/>
          </a:xfrm>
        </p:spPr>
        <p:txBody>
          <a:bodyPr/>
          <a:lstStyle>
            <a:lvl1pPr>
              <a:defRPr>
                <a:solidFill>
                  <a:schemeClr val="tx2"/>
                </a:solidFill>
              </a:defRPr>
            </a:lvl1pPr>
          </a:lstStyle>
          <a:p>
            <a:fld id="{27DDED05-F972-402F-B232-9753E18ECE00}"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09600" y="273050"/>
            <a:ext cx="8077200" cy="869950"/>
          </a:xfrm>
        </p:spPr>
        <p:txBody>
          <a:bodyPr anchor="ctr"/>
          <a:lstStyle>
            <a:lvl1pPr algn="l">
              <a:buNone/>
              <a:defRPr sz="4400" b="0"/>
            </a:lvl1p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2B3B7446-5FA2-40D1-8A59-7B92F7B96EE4}" type="datetimeFigureOut">
              <a:rPr lang="ar-SA" smtClean="0"/>
              <a:pPr/>
              <a:t>05/08/1437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lvl1pPr>
              <a:defRPr>
                <a:solidFill>
                  <a:srgbClr val="FFFFFF"/>
                </a:solidFill>
              </a:defRPr>
            </a:lvl1pPr>
          </a:lstStyle>
          <a:p>
            <a:fld id="{27DDED05-F972-402F-B232-9753E18ECE00}" type="slidenum">
              <a:rPr lang="ar-SA" smtClean="0"/>
              <a:pPr/>
              <a:t>‹#›</a:t>
            </a:fld>
            <a:endParaRPr lang="ar-SA"/>
          </a:p>
        </p:txBody>
      </p:sp>
      <p:sp>
        <p:nvSpPr>
          <p:cNvPr id="3" name="عنصر نائب للنص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9" name="عنصر نائب للمحتوى 8"/>
          <p:cNvSpPr>
            <a:spLocks noGrp="1"/>
          </p:cNvSpPr>
          <p:nvPr>
            <p:ph sz="quarter" idx="1"/>
          </p:nvPr>
        </p:nvSpPr>
        <p:spPr>
          <a:xfrm>
            <a:off x="2362200" y="1752600"/>
            <a:ext cx="6400800" cy="44196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ar-SA" smtClean="0"/>
              <a:t>انقر لتحرير أنماط النص الرئيسي</a:t>
            </a:r>
          </a:p>
        </p:txBody>
      </p:sp>
      <p:sp>
        <p:nvSpPr>
          <p:cNvPr id="8" name="مستطيل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عنوان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ar-SA" smtClean="0"/>
              <a:t>انقر لتحرير نمط العنوان الرئيسي</a:t>
            </a:r>
            <a:endParaRPr kumimoji="0" lang="en-US"/>
          </a:p>
        </p:txBody>
      </p:sp>
      <p:sp>
        <p:nvSpPr>
          <p:cNvPr id="11" name="مستطيل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عنصر نائب للتاريخ 11"/>
          <p:cNvSpPr>
            <a:spLocks noGrp="1"/>
          </p:cNvSpPr>
          <p:nvPr>
            <p:ph type="dt" sz="half" idx="10"/>
          </p:nvPr>
        </p:nvSpPr>
        <p:spPr>
          <a:xfrm>
            <a:off x="6248400" y="6248400"/>
            <a:ext cx="2667000" cy="365125"/>
          </a:xfrm>
        </p:spPr>
        <p:txBody>
          <a:bodyPr rtlCol="0"/>
          <a:lstStyle/>
          <a:p>
            <a:fld id="{2B3B7446-5FA2-40D1-8A59-7B92F7B96EE4}" type="datetimeFigureOut">
              <a:rPr lang="ar-SA" smtClean="0"/>
              <a:pPr/>
              <a:t>05/08/1437</a:t>
            </a:fld>
            <a:endParaRPr lang="ar-SA"/>
          </a:p>
        </p:txBody>
      </p:sp>
      <p:sp>
        <p:nvSpPr>
          <p:cNvPr id="13" name="عنصر نائب لرقم الشريحة 12"/>
          <p:cNvSpPr>
            <a:spLocks noGrp="1"/>
          </p:cNvSpPr>
          <p:nvPr>
            <p:ph type="sldNum" sz="quarter" idx="11"/>
          </p:nvPr>
        </p:nvSpPr>
        <p:spPr>
          <a:xfrm>
            <a:off x="0" y="4667249"/>
            <a:ext cx="1447800" cy="663578"/>
          </a:xfrm>
        </p:spPr>
        <p:txBody>
          <a:bodyPr rtlCol="0"/>
          <a:lstStyle>
            <a:lvl1pPr>
              <a:defRPr sz="2800"/>
            </a:lvl1pPr>
          </a:lstStyle>
          <a:p>
            <a:fld id="{27DDED05-F972-402F-B232-9753E18ECE00}" type="slidenum">
              <a:rPr lang="ar-SA" smtClean="0"/>
              <a:pPr/>
              <a:t>‹#›</a:t>
            </a:fld>
            <a:endParaRPr lang="ar-SA"/>
          </a:p>
        </p:txBody>
      </p:sp>
      <p:sp>
        <p:nvSpPr>
          <p:cNvPr id="14" name="عنصر نائب للتذييل 13"/>
          <p:cNvSpPr>
            <a:spLocks noGrp="1"/>
          </p:cNvSpPr>
          <p:nvPr>
            <p:ph type="ftr" sz="quarter" idx="12"/>
          </p:nvPr>
        </p:nvSpPr>
        <p:spPr>
          <a:xfrm>
            <a:off x="1600200" y="6248206"/>
            <a:ext cx="4572000" cy="365125"/>
          </a:xfrm>
        </p:spPr>
        <p:txBody>
          <a:bodyPr rtlCol="0"/>
          <a:lstStyle/>
          <a:p>
            <a:endParaRPr lang="ar-SA"/>
          </a:p>
        </p:txBody>
      </p:sp>
      <p:sp>
        <p:nvSpPr>
          <p:cNvPr id="3" name="عنصر نائب للصورة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ar-SA" smtClean="0"/>
              <a:t>انقر فوق الرمز لإضافة صورة</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tile tx="0" ty="0" sx="100000" sy="100000" flip="none" algn="br"/>
        </a:blipFill>
        <a:effectLst/>
      </p:bgPr>
    </p:bg>
    <p:spTree>
      <p:nvGrpSpPr>
        <p:cNvPr id="1" name=""/>
        <p:cNvGrpSpPr/>
        <p:nvPr/>
      </p:nvGrpSpPr>
      <p:grpSpPr>
        <a:xfrm>
          <a:off x="0" y="0"/>
          <a:ext cx="0" cy="0"/>
          <a:chOff x="0" y="0"/>
          <a:chExt cx="0" cy="0"/>
        </a:xfrm>
      </p:grpSpPr>
      <p:sp>
        <p:nvSpPr>
          <p:cNvPr id="22" name="عنصر نائب للعنوان 21"/>
          <p:cNvSpPr>
            <a:spLocks noGrp="1"/>
          </p:cNvSpPr>
          <p:nvPr>
            <p:ph type="title"/>
          </p:nvPr>
        </p:nvSpPr>
        <p:spPr>
          <a:xfrm>
            <a:off x="609600" y="228600"/>
            <a:ext cx="8153400" cy="990600"/>
          </a:xfrm>
          <a:prstGeom prst="rect">
            <a:avLst/>
          </a:prstGeom>
        </p:spPr>
        <p:txBody>
          <a:bodyPr vert="horz" anchor="ctr">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B3B7446-5FA2-40D1-8A59-7B92F7B96EE4}" type="datetimeFigureOut">
              <a:rPr lang="ar-SA" smtClean="0"/>
              <a:pPr/>
              <a:t>05/08/1437</a:t>
            </a:fld>
            <a:endParaRPr lang="ar-SA"/>
          </a:p>
        </p:txBody>
      </p:sp>
      <p:sp>
        <p:nvSpPr>
          <p:cNvPr id="3" name="عنصر نائب للتذييل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ar-SA"/>
          </a:p>
        </p:txBody>
      </p:sp>
      <p:sp>
        <p:nvSpPr>
          <p:cNvPr id="7" name="مستطيل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مستطيل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مستطيل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عنصر نائب لرقم الشريحة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27DDED05-F972-402F-B232-9753E18ECE00}"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1" eaLnBrk="1" latinLnBrk="0" hangingPunct="1">
        <a:spcBef>
          <a:spcPct val="0"/>
        </a:spcBef>
        <a:buNone/>
        <a:defRPr kumimoji="0" sz="4400" kern="1200">
          <a:solidFill>
            <a:schemeClr val="tx2"/>
          </a:solidFill>
          <a:latin typeface="+mj-lt"/>
          <a:ea typeface="+mj-ea"/>
          <a:cs typeface="+mj-cs"/>
        </a:defRPr>
      </a:lvl1pPr>
    </p:titleStyle>
    <p:bodyStyle>
      <a:lvl1pPr marL="320040" indent="-320040" algn="r" rtl="1"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r" rtl="1"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r" rtl="1"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r" rtl="1"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r" rtl="1"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r" rtl="1"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r" rtl="1"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r" rtl="1"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r" rtl="1"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251520" y="4509120"/>
            <a:ext cx="3073896" cy="1574304"/>
          </a:xfrm>
        </p:spPr>
        <p:txBody>
          <a:bodyPr>
            <a:normAutofit/>
          </a:bodyPr>
          <a:lstStyle/>
          <a:p>
            <a:r>
              <a:rPr lang="en-US" sz="8800" dirty="0" smtClean="0"/>
              <a:t>PEPSI</a:t>
            </a:r>
            <a:endParaRPr lang="ar-SA" sz="8800" dirty="0"/>
          </a:p>
        </p:txBody>
      </p:sp>
      <p:sp>
        <p:nvSpPr>
          <p:cNvPr id="3" name="عنوان فرعي 2"/>
          <p:cNvSpPr>
            <a:spLocks noGrp="1"/>
          </p:cNvSpPr>
          <p:nvPr>
            <p:ph type="subTitle" idx="1"/>
          </p:nvPr>
        </p:nvSpPr>
        <p:spPr>
          <a:xfrm>
            <a:off x="1115616" y="5661248"/>
            <a:ext cx="2137792" cy="648072"/>
          </a:xfrm>
        </p:spPr>
        <p:txBody>
          <a:bodyPr>
            <a:noAutofit/>
          </a:bodyPr>
          <a:lstStyle/>
          <a:p>
            <a:r>
              <a:rPr lang="en-US" sz="3200" dirty="0" smtClean="0"/>
              <a:t>Strategic</a:t>
            </a:r>
            <a:endParaRPr lang="ar-SA" sz="3200" dirty="0"/>
          </a:p>
        </p:txBody>
      </p:sp>
      <p:pic>
        <p:nvPicPr>
          <p:cNvPr id="5" name="صورة 4" descr="pepsi1.png"/>
          <p:cNvPicPr>
            <a:picLocks noChangeAspect="1"/>
          </p:cNvPicPr>
          <p:nvPr/>
        </p:nvPicPr>
        <p:blipFill>
          <a:blip r:embed="rId2" cstate="print"/>
          <a:stretch>
            <a:fillRect/>
          </a:stretch>
        </p:blipFill>
        <p:spPr>
          <a:xfrm>
            <a:off x="2843808" y="5013176"/>
            <a:ext cx="1270052" cy="136815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graphicFrame>
        <p:nvGraphicFramePr>
          <p:cNvPr id="6" name="جدول 5"/>
          <p:cNvGraphicFramePr>
            <a:graphicFrameLocks noGrp="1"/>
          </p:cNvGraphicFramePr>
          <p:nvPr>
            <p:extLst>
              <p:ext uri="{D42A27DB-BD31-4B8C-83A1-F6EECF244321}">
                <p14:modId xmlns:p14="http://schemas.microsoft.com/office/powerpoint/2010/main" val="890860782"/>
              </p:ext>
            </p:extLst>
          </p:nvPr>
        </p:nvGraphicFramePr>
        <p:xfrm>
          <a:off x="4103440" y="260648"/>
          <a:ext cx="5040560" cy="343751"/>
        </p:xfrm>
        <a:graphic>
          <a:graphicData uri="http://schemas.openxmlformats.org/drawingml/2006/table">
            <a:tbl>
              <a:tblPr>
                <a:tableStyleId>{68D230F3-CF80-4859-8CE7-A43EE81993B5}</a:tableStyleId>
              </a:tblPr>
              <a:tblGrid>
                <a:gridCol w="2520280"/>
                <a:gridCol w="2520280"/>
              </a:tblGrid>
              <a:tr h="343751">
                <a:tc>
                  <a:txBody>
                    <a:bodyPr/>
                    <a:lstStyle/>
                    <a:p>
                      <a:endParaRPr lang="ar-SA" dirty="0"/>
                    </a:p>
                  </a:txBody>
                  <a:tcPr marL="68580" marR="68580" marT="0" marB="0">
                    <a:lnL>
                      <a:noFill/>
                    </a:lnL>
                    <a:lnR>
                      <a:noFill/>
                    </a:lnR>
                    <a:lnT w="12700" cmpd="sng">
                      <a:noFill/>
                    </a:lnT>
                    <a:lnB>
                      <a:noFill/>
                    </a:lnB>
                    <a:lnTlToBr w="12700" cmpd="sng">
                      <a:noFill/>
                      <a:prstDash val="solid"/>
                    </a:lnTlToBr>
                    <a:lnBlToTr w="12700" cmpd="sng">
                      <a:noFill/>
                      <a:prstDash val="solid"/>
                    </a:lnBlToTr>
                  </a:tcPr>
                </a:tc>
                <a:tc>
                  <a:txBody>
                    <a:bodyPr/>
                    <a:lstStyle/>
                    <a:p>
                      <a:endParaRPr lang="ar-SA" dirty="0"/>
                    </a:p>
                  </a:txBody>
                  <a:tcPr marL="68580" marR="68580" marT="0" marB="0">
                    <a:lnL>
                      <a:noFill/>
                    </a:lnL>
                    <a:lnR>
                      <a:noFill/>
                    </a:lnR>
                    <a:lnT w="12700" cmpd="sng">
                      <a:noFill/>
                    </a:lnT>
                    <a:lnB>
                      <a:noFill/>
                    </a:lnB>
                    <a:lnTlToBr w="12700" cmpd="sng">
                      <a:noFill/>
                      <a:prstDash val="solid"/>
                    </a:lnTlToBr>
                    <a:lnBlToTr w="12700" cmpd="sng">
                      <a:noFill/>
                      <a:prstDash val="solid"/>
                    </a:lnBlToTr>
                  </a:tcPr>
                </a:tc>
              </a:tr>
            </a:tbl>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188640"/>
            <a:ext cx="5040560" cy="990600"/>
          </a:xfrm>
        </p:spPr>
        <p:txBody>
          <a:bodyPr>
            <a:normAutofit/>
          </a:bodyPr>
          <a:lstStyle/>
          <a:p>
            <a:pPr rtl="0"/>
            <a:r>
              <a:rPr lang="en-US" sz="2400" dirty="0" smtClean="0">
                <a:solidFill>
                  <a:schemeClr val="bg1"/>
                </a:solidFill>
              </a:rPr>
              <a:t>Environmental Scanning</a:t>
            </a:r>
            <a:endParaRPr lang="ar-SA" sz="2400" dirty="0">
              <a:solidFill>
                <a:schemeClr val="bg1"/>
              </a:solidFill>
            </a:endParaRPr>
          </a:p>
        </p:txBody>
      </p:sp>
      <p:sp>
        <p:nvSpPr>
          <p:cNvPr id="3" name="عنصر نائب للمحتوى 2"/>
          <p:cNvSpPr>
            <a:spLocks noGrp="1"/>
          </p:cNvSpPr>
          <p:nvPr>
            <p:ph sz="quarter" idx="1"/>
          </p:nvPr>
        </p:nvSpPr>
        <p:spPr>
          <a:xfrm>
            <a:off x="414536" y="3645024"/>
            <a:ext cx="8729464" cy="3212976"/>
          </a:xfrm>
        </p:spPr>
        <p:txBody>
          <a:bodyPr>
            <a:noAutofit/>
          </a:bodyPr>
          <a:lstStyle/>
          <a:p>
            <a:pPr lvl="0" algn="l" rtl="0">
              <a:buNone/>
            </a:pPr>
            <a:r>
              <a:rPr lang="en-US" sz="2000" b="1" dirty="0" smtClean="0">
                <a:solidFill>
                  <a:schemeClr val="bg1"/>
                </a:solidFill>
              </a:rPr>
              <a:t>Opportunities</a:t>
            </a:r>
            <a:endParaRPr lang="en-US" sz="2000" dirty="0" smtClean="0">
              <a:solidFill>
                <a:schemeClr val="bg1"/>
              </a:solidFill>
            </a:endParaRPr>
          </a:p>
          <a:p>
            <a:pPr lvl="0" algn="l" rtl="0"/>
            <a:r>
              <a:rPr lang="en-US" sz="2000" dirty="0" smtClean="0">
                <a:solidFill>
                  <a:schemeClr val="bg1"/>
                </a:solidFill>
              </a:rPr>
              <a:t>Broadening of Product Base</a:t>
            </a:r>
          </a:p>
          <a:p>
            <a:pPr lvl="0" algn="l" rtl="0"/>
            <a:r>
              <a:rPr lang="en-US" sz="2000" dirty="0" smtClean="0">
                <a:solidFill>
                  <a:schemeClr val="bg1"/>
                </a:solidFill>
              </a:rPr>
              <a:t>International Expansion</a:t>
            </a:r>
          </a:p>
          <a:p>
            <a:pPr algn="l" rtl="0">
              <a:buNone/>
            </a:pPr>
            <a:r>
              <a:rPr lang="en-US" sz="2000" b="1" dirty="0" smtClean="0">
                <a:solidFill>
                  <a:schemeClr val="bg1"/>
                </a:solidFill>
              </a:rPr>
              <a:t>Threats </a:t>
            </a:r>
            <a:endParaRPr lang="en-US" sz="2000" dirty="0" smtClean="0">
              <a:solidFill>
                <a:schemeClr val="bg1"/>
              </a:solidFill>
            </a:endParaRPr>
          </a:p>
          <a:p>
            <a:pPr lvl="0" algn="l" rtl="0"/>
            <a:r>
              <a:rPr lang="en-US" sz="2000" dirty="0" smtClean="0">
                <a:solidFill>
                  <a:schemeClr val="bg1"/>
                </a:solidFill>
              </a:rPr>
              <a:t>Changes in consumer tastes</a:t>
            </a:r>
          </a:p>
          <a:p>
            <a:pPr lvl="0" algn="l" rtl="0"/>
            <a:r>
              <a:rPr lang="en-US" sz="2000" dirty="0" smtClean="0">
                <a:solidFill>
                  <a:schemeClr val="bg1"/>
                </a:solidFill>
              </a:rPr>
              <a:t>Water scarcity</a:t>
            </a:r>
          </a:p>
          <a:p>
            <a:pPr lvl="0" algn="l" rtl="0"/>
            <a:r>
              <a:rPr lang="en-US" sz="2000" dirty="0" smtClean="0">
                <a:solidFill>
                  <a:schemeClr val="bg1"/>
                </a:solidFill>
              </a:rPr>
              <a:t>Intense competition</a:t>
            </a:r>
          </a:p>
          <a:p>
            <a:pPr algn="l" rtl="0"/>
            <a:r>
              <a:rPr lang="en-US" sz="2000" dirty="0" smtClean="0">
                <a:solidFill>
                  <a:schemeClr val="bg1"/>
                </a:solidFill>
              </a:rPr>
              <a:t>Hostile campaigns for soft drinks</a:t>
            </a:r>
            <a:endParaRPr lang="en-US" sz="2000" dirty="0">
              <a:solidFill>
                <a:schemeClr val="bg1"/>
              </a:solidFill>
            </a:endParaRPr>
          </a:p>
        </p:txBody>
      </p:sp>
      <p:sp>
        <p:nvSpPr>
          <p:cNvPr id="6" name="مربع نص 5"/>
          <p:cNvSpPr txBox="1"/>
          <p:nvPr/>
        </p:nvSpPr>
        <p:spPr>
          <a:xfrm>
            <a:off x="496526" y="764704"/>
            <a:ext cx="1769715" cy="646331"/>
          </a:xfrm>
          <a:prstGeom prst="rect">
            <a:avLst/>
          </a:prstGeom>
          <a:noFill/>
        </p:spPr>
        <p:txBody>
          <a:bodyPr wrap="none" rtlCol="1">
            <a:spAutoFit/>
          </a:bodyPr>
          <a:lstStyle/>
          <a:p>
            <a:r>
              <a:rPr lang="en-US" sz="3600" b="1" dirty="0" smtClean="0">
                <a:solidFill>
                  <a:schemeClr val="bg1"/>
                </a:solidFill>
              </a:rPr>
              <a:t>Internal:</a:t>
            </a:r>
            <a:endParaRPr lang="en-US" sz="3600" dirty="0">
              <a:solidFill>
                <a:schemeClr val="bg1"/>
              </a:solidFill>
            </a:endParaRPr>
          </a:p>
        </p:txBody>
      </p:sp>
      <p:sp>
        <p:nvSpPr>
          <p:cNvPr id="7" name="مربع نص 6"/>
          <p:cNvSpPr txBox="1"/>
          <p:nvPr/>
        </p:nvSpPr>
        <p:spPr>
          <a:xfrm>
            <a:off x="539552" y="2636912"/>
            <a:ext cx="4896544" cy="584775"/>
          </a:xfrm>
          <a:prstGeom prst="rect">
            <a:avLst/>
          </a:prstGeom>
          <a:noFill/>
        </p:spPr>
        <p:txBody>
          <a:bodyPr wrap="square" rtlCol="1">
            <a:spAutoFit/>
          </a:bodyPr>
          <a:lstStyle/>
          <a:p>
            <a:pPr lvl="0" algn="l" rtl="0">
              <a:buFont typeface="Arial" pitchFamily="34" charset="0"/>
              <a:buChar char="•"/>
            </a:pPr>
            <a:r>
              <a:rPr lang="en-US" sz="3200" b="1" dirty="0" smtClean="0">
                <a:solidFill>
                  <a:srgbClr val="FF0000"/>
                </a:solidFill>
              </a:rPr>
              <a:t> SWOT </a:t>
            </a:r>
            <a:r>
              <a:rPr lang="en-US" sz="3200" b="1" dirty="0">
                <a:solidFill>
                  <a:srgbClr val="FF0000"/>
                </a:solidFill>
              </a:rPr>
              <a:t>Analysis</a:t>
            </a:r>
            <a:endParaRPr lang="ar-SA" sz="3200" b="1" dirty="0">
              <a:solidFill>
                <a:srgbClr val="FF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188640"/>
            <a:ext cx="5040560" cy="990600"/>
          </a:xfrm>
        </p:spPr>
        <p:txBody>
          <a:bodyPr>
            <a:normAutofit/>
          </a:bodyPr>
          <a:lstStyle/>
          <a:p>
            <a:pPr rtl="0"/>
            <a:r>
              <a:rPr lang="en-US" sz="2400" dirty="0" smtClean="0">
                <a:solidFill>
                  <a:schemeClr val="bg1"/>
                </a:solidFill>
              </a:rPr>
              <a:t>Environmental Scanning</a:t>
            </a:r>
            <a:endParaRPr lang="ar-SA" sz="2400" dirty="0">
              <a:solidFill>
                <a:schemeClr val="bg1"/>
              </a:solidFill>
            </a:endParaRPr>
          </a:p>
        </p:txBody>
      </p:sp>
      <p:pic>
        <p:nvPicPr>
          <p:cNvPr id="8" name="عنصر نائب للمحتوى 7" descr="Untitled-1.png"/>
          <p:cNvPicPr>
            <a:picLocks noGrp="1" noChangeAspect="1"/>
          </p:cNvPicPr>
          <p:nvPr>
            <p:ph sz="quarter" idx="1"/>
          </p:nvPr>
        </p:nvPicPr>
        <p:blipFill>
          <a:blip r:embed="rId2" cstate="print"/>
          <a:stretch>
            <a:fillRect/>
          </a:stretch>
        </p:blipFill>
        <p:spPr>
          <a:xfrm>
            <a:off x="1691680" y="1844824"/>
            <a:ext cx="6984776" cy="4780242"/>
          </a:xfrm>
        </p:spPr>
      </p:pic>
      <p:sp>
        <p:nvSpPr>
          <p:cNvPr id="6" name="مربع نص 5"/>
          <p:cNvSpPr txBox="1"/>
          <p:nvPr/>
        </p:nvSpPr>
        <p:spPr>
          <a:xfrm>
            <a:off x="496526" y="764704"/>
            <a:ext cx="1769715" cy="646331"/>
          </a:xfrm>
          <a:prstGeom prst="rect">
            <a:avLst/>
          </a:prstGeom>
          <a:noFill/>
        </p:spPr>
        <p:txBody>
          <a:bodyPr wrap="none" rtlCol="1">
            <a:spAutoFit/>
          </a:bodyPr>
          <a:lstStyle/>
          <a:p>
            <a:r>
              <a:rPr lang="en-US" sz="3600" b="1" dirty="0" smtClean="0">
                <a:solidFill>
                  <a:schemeClr val="bg1"/>
                </a:solidFill>
              </a:rPr>
              <a:t>Internal:</a:t>
            </a:r>
            <a:endParaRPr lang="en-US" sz="3600" dirty="0">
              <a:solidFill>
                <a:schemeClr val="bg1"/>
              </a:solidFill>
            </a:endParaRPr>
          </a:p>
        </p:txBody>
      </p:sp>
      <p:sp>
        <p:nvSpPr>
          <p:cNvPr id="7" name="مربع نص 6"/>
          <p:cNvSpPr txBox="1"/>
          <p:nvPr/>
        </p:nvSpPr>
        <p:spPr>
          <a:xfrm>
            <a:off x="3995936" y="1124744"/>
            <a:ext cx="4896544" cy="584775"/>
          </a:xfrm>
          <a:prstGeom prst="rect">
            <a:avLst/>
          </a:prstGeom>
          <a:noFill/>
        </p:spPr>
        <p:txBody>
          <a:bodyPr wrap="square" rtlCol="1">
            <a:spAutoFit/>
          </a:bodyPr>
          <a:lstStyle/>
          <a:p>
            <a:pPr lvl="0" algn="l" rtl="0">
              <a:buFont typeface="Arial" pitchFamily="34" charset="0"/>
              <a:buChar char="•"/>
            </a:pPr>
            <a:r>
              <a:rPr lang="en-US" sz="3200" b="1" dirty="0" smtClean="0">
                <a:solidFill>
                  <a:srgbClr val="FF0000"/>
                </a:solidFill>
              </a:rPr>
              <a:t> SWOT </a:t>
            </a:r>
            <a:r>
              <a:rPr lang="en-US" sz="3200" b="1" dirty="0">
                <a:solidFill>
                  <a:srgbClr val="FF0000"/>
                </a:solidFill>
              </a:rPr>
              <a:t>Analysis</a:t>
            </a:r>
            <a:endParaRPr lang="ar-SA" sz="3200" b="1" dirty="0">
              <a:solidFill>
                <a:srgbClr val="FF0000"/>
              </a:solidFill>
            </a:endParaRPr>
          </a:p>
        </p:txBody>
      </p:sp>
      <p:pic>
        <p:nvPicPr>
          <p:cNvPr id="9" name="صورة 4" descr="pepsi1.png"/>
          <p:cNvPicPr>
            <a:picLocks noChangeAspect="1"/>
          </p:cNvPicPr>
          <p:nvPr/>
        </p:nvPicPr>
        <p:blipFill>
          <a:blip r:embed="rId3" cstate="print"/>
          <a:stretch>
            <a:fillRect/>
          </a:stretch>
        </p:blipFill>
        <p:spPr>
          <a:xfrm>
            <a:off x="7308304" y="188640"/>
            <a:ext cx="1445166" cy="1556792"/>
          </a:xfrm>
          <a:prstGeom prst="roundRect">
            <a:avLst>
              <a:gd name="adj" fmla="val 8594"/>
            </a:avLst>
          </a:prstGeom>
          <a:solidFill>
            <a:srgbClr val="FFFFFF">
              <a:shade val="85000"/>
            </a:srgbClr>
          </a:solidFill>
          <a:ln>
            <a:noFill/>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188640"/>
            <a:ext cx="5040560" cy="990600"/>
          </a:xfrm>
        </p:spPr>
        <p:txBody>
          <a:bodyPr>
            <a:normAutofit/>
          </a:bodyPr>
          <a:lstStyle/>
          <a:p>
            <a:pPr rtl="0"/>
            <a:r>
              <a:rPr lang="en-US" sz="3600" b="1" dirty="0" smtClean="0">
                <a:solidFill>
                  <a:schemeClr val="bg1"/>
                </a:solidFill>
              </a:rPr>
              <a:t>Conclusions</a:t>
            </a:r>
            <a:endParaRPr lang="ar-SA" sz="3600" dirty="0">
              <a:solidFill>
                <a:schemeClr val="bg1"/>
              </a:solidFill>
            </a:endParaRPr>
          </a:p>
        </p:txBody>
      </p:sp>
      <p:sp>
        <p:nvSpPr>
          <p:cNvPr id="3" name="عنصر نائب للمحتوى 2"/>
          <p:cNvSpPr>
            <a:spLocks noGrp="1"/>
          </p:cNvSpPr>
          <p:nvPr>
            <p:ph sz="quarter" idx="1"/>
          </p:nvPr>
        </p:nvSpPr>
        <p:spPr>
          <a:xfrm>
            <a:off x="414536" y="3645024"/>
            <a:ext cx="8729464" cy="3212976"/>
          </a:xfrm>
        </p:spPr>
        <p:txBody>
          <a:bodyPr>
            <a:noAutofit/>
          </a:bodyPr>
          <a:lstStyle/>
          <a:p>
            <a:pPr lvl="0" algn="l" rtl="0"/>
            <a:r>
              <a:rPr lang="en-US" sz="2000" dirty="0" smtClean="0">
                <a:solidFill>
                  <a:schemeClr val="bg1"/>
                </a:solidFill>
              </a:rPr>
              <a:t>Is to care for their customers because their success depends on the consumer understanding of how the company cares to reach their satisfaction. </a:t>
            </a:r>
          </a:p>
          <a:p>
            <a:pPr algn="l" rtl="0">
              <a:buNone/>
            </a:pPr>
            <a:r>
              <a:rPr lang="en-US" sz="2000" dirty="0" smtClean="0">
                <a:solidFill>
                  <a:schemeClr val="bg1"/>
                </a:solidFill>
              </a:rPr>
              <a:t> </a:t>
            </a:r>
          </a:p>
          <a:p>
            <a:pPr lvl="0" algn="l" rtl="0"/>
            <a:r>
              <a:rPr lang="en-US" sz="2000" dirty="0" smtClean="0">
                <a:solidFill>
                  <a:schemeClr val="bg1"/>
                </a:solidFill>
              </a:rPr>
              <a:t>Is to only produce what the company is proud of and believe that it’s going to make them achieve their success. </a:t>
            </a:r>
          </a:p>
          <a:p>
            <a:pPr algn="l" rtl="0">
              <a:buNone/>
            </a:pPr>
            <a:endParaRPr lang="en-US" sz="2000" dirty="0" smtClean="0">
              <a:solidFill>
                <a:schemeClr val="bg1"/>
              </a:solidFill>
            </a:endParaRPr>
          </a:p>
          <a:p>
            <a:pPr lvl="0" algn="l" rtl="0"/>
            <a:r>
              <a:rPr lang="en-US" sz="2000" dirty="0" smtClean="0">
                <a:solidFill>
                  <a:schemeClr val="bg1"/>
                </a:solidFill>
              </a:rPr>
              <a:t>Is to speak the truth of everything they do in the company not only what they achieved so they can achieve what is not been achieved. </a:t>
            </a:r>
          </a:p>
          <a:p>
            <a:pPr lvl="0" algn="l" rtl="0">
              <a:buNone/>
            </a:pPr>
            <a:endParaRPr lang="en-US" sz="2000" dirty="0">
              <a:solidFill>
                <a:schemeClr val="bg1"/>
              </a:solidFill>
            </a:endParaRPr>
          </a:p>
        </p:txBody>
      </p:sp>
      <p:sp>
        <p:nvSpPr>
          <p:cNvPr id="7" name="مربع نص 6"/>
          <p:cNvSpPr txBox="1"/>
          <p:nvPr/>
        </p:nvSpPr>
        <p:spPr>
          <a:xfrm>
            <a:off x="539552" y="2636912"/>
            <a:ext cx="4896544" cy="646331"/>
          </a:xfrm>
          <a:prstGeom prst="rect">
            <a:avLst/>
          </a:prstGeom>
          <a:noFill/>
        </p:spPr>
        <p:txBody>
          <a:bodyPr wrap="square" rtlCol="1">
            <a:spAutoFit/>
          </a:bodyPr>
          <a:lstStyle/>
          <a:p>
            <a:pPr lvl="0" algn="l" rtl="0">
              <a:buFont typeface="Arial" pitchFamily="34" charset="0"/>
              <a:buChar char="•"/>
            </a:pPr>
            <a:r>
              <a:rPr lang="en-US" b="1" dirty="0" smtClean="0">
                <a:solidFill>
                  <a:srgbClr val="FF0000"/>
                </a:solidFill>
              </a:rPr>
              <a:t> All </a:t>
            </a:r>
            <a:r>
              <a:rPr lang="en-US" b="1" dirty="0">
                <a:solidFill>
                  <a:srgbClr val="FF0000"/>
                </a:solidFill>
              </a:rPr>
              <a:t>of the elements of their strategy are guided by six principles.</a:t>
            </a:r>
            <a:endParaRPr lang="ar-SA" b="1" dirty="0">
              <a:solidFill>
                <a:srgbClr val="FF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188640"/>
            <a:ext cx="5040560" cy="990600"/>
          </a:xfrm>
        </p:spPr>
        <p:txBody>
          <a:bodyPr>
            <a:normAutofit/>
          </a:bodyPr>
          <a:lstStyle/>
          <a:p>
            <a:pPr rtl="0"/>
            <a:r>
              <a:rPr lang="en-US" sz="3600" b="1" dirty="0" smtClean="0">
                <a:solidFill>
                  <a:schemeClr val="bg1"/>
                </a:solidFill>
              </a:rPr>
              <a:t>Conclusions</a:t>
            </a:r>
            <a:endParaRPr lang="ar-SA" sz="3600" dirty="0">
              <a:solidFill>
                <a:schemeClr val="bg1"/>
              </a:solidFill>
            </a:endParaRPr>
          </a:p>
        </p:txBody>
      </p:sp>
      <p:sp>
        <p:nvSpPr>
          <p:cNvPr id="3" name="عنصر نائب للمحتوى 2"/>
          <p:cNvSpPr>
            <a:spLocks noGrp="1"/>
          </p:cNvSpPr>
          <p:nvPr>
            <p:ph sz="quarter" idx="1"/>
          </p:nvPr>
        </p:nvSpPr>
        <p:spPr>
          <a:xfrm>
            <a:off x="0" y="3905672"/>
            <a:ext cx="8729464" cy="2952328"/>
          </a:xfrm>
        </p:spPr>
        <p:txBody>
          <a:bodyPr>
            <a:noAutofit/>
          </a:bodyPr>
          <a:lstStyle/>
          <a:p>
            <a:pPr lvl="0" algn="l" rtl="0"/>
            <a:r>
              <a:rPr lang="en-US" sz="2000" dirty="0" smtClean="0">
                <a:solidFill>
                  <a:schemeClr val="bg1"/>
                </a:solidFill>
              </a:rPr>
              <a:t>Is to have stability between short term and long-term risks and benefits, which will make them, sustain their growth and will make their solutions and results better for now and the future. </a:t>
            </a:r>
          </a:p>
          <a:p>
            <a:pPr lvl="0" algn="l" rtl="0"/>
            <a:r>
              <a:rPr lang="en-US" sz="2000" dirty="0" smtClean="0">
                <a:solidFill>
                  <a:schemeClr val="bg1"/>
                </a:solidFill>
              </a:rPr>
              <a:t>Is to accomplish their goals with diversity and inclusion which will bring them new ideas, innovation and new market opportunities. </a:t>
            </a:r>
          </a:p>
          <a:p>
            <a:pPr lvl="0" algn="l" rtl="0"/>
            <a:r>
              <a:rPr lang="en-US" sz="2000" dirty="0" smtClean="0">
                <a:solidFill>
                  <a:schemeClr val="bg1"/>
                </a:solidFill>
              </a:rPr>
              <a:t>Is to respect others so they can succeed together, respecting people in and out the company will improve their communication and collaboration so they can work together and accomplish their goals.</a:t>
            </a:r>
          </a:p>
          <a:p>
            <a:pPr lvl="0" algn="l" rtl="0">
              <a:buNone/>
            </a:pPr>
            <a:endParaRPr lang="en-US" sz="2000" dirty="0">
              <a:solidFill>
                <a:schemeClr val="bg1"/>
              </a:solidFill>
            </a:endParaRPr>
          </a:p>
        </p:txBody>
      </p:sp>
      <p:sp>
        <p:nvSpPr>
          <p:cNvPr id="7" name="مربع نص 6"/>
          <p:cNvSpPr txBox="1"/>
          <p:nvPr/>
        </p:nvSpPr>
        <p:spPr>
          <a:xfrm>
            <a:off x="539552" y="2636912"/>
            <a:ext cx="4896544" cy="646331"/>
          </a:xfrm>
          <a:prstGeom prst="rect">
            <a:avLst/>
          </a:prstGeom>
          <a:noFill/>
        </p:spPr>
        <p:txBody>
          <a:bodyPr wrap="square" rtlCol="1">
            <a:spAutoFit/>
          </a:bodyPr>
          <a:lstStyle/>
          <a:p>
            <a:pPr lvl="0" algn="l" rtl="0">
              <a:buFont typeface="Arial" pitchFamily="34" charset="0"/>
              <a:buChar char="•"/>
            </a:pPr>
            <a:r>
              <a:rPr lang="en-US" b="1" dirty="0" smtClean="0">
                <a:solidFill>
                  <a:srgbClr val="FF0000"/>
                </a:solidFill>
              </a:rPr>
              <a:t> All </a:t>
            </a:r>
            <a:r>
              <a:rPr lang="en-US" b="1" dirty="0">
                <a:solidFill>
                  <a:srgbClr val="FF0000"/>
                </a:solidFill>
              </a:rPr>
              <a:t>of the elements of their strategy are guided by six principles.</a:t>
            </a:r>
            <a:endParaRPr lang="ar-SA" b="1" dirty="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5" name="صورة 4" descr="pepsi1.png"/>
          <p:cNvPicPr>
            <a:picLocks noChangeAspect="1"/>
          </p:cNvPicPr>
          <p:nvPr/>
        </p:nvPicPr>
        <p:blipFill>
          <a:blip r:embed="rId2" cstate="print"/>
          <a:stretch>
            <a:fillRect/>
          </a:stretch>
        </p:blipFill>
        <p:spPr>
          <a:xfrm>
            <a:off x="5436096" y="3645024"/>
            <a:ext cx="2072190" cy="2232248"/>
          </a:xfrm>
          <a:prstGeom prst="roundRect">
            <a:avLst>
              <a:gd name="adj" fmla="val 8594"/>
            </a:avLst>
          </a:prstGeom>
          <a:solidFill>
            <a:srgbClr val="FFFFFF">
              <a:shade val="85000"/>
            </a:srgbClr>
          </a:solidFill>
          <a:ln>
            <a:noFill/>
          </a:ln>
          <a:effectLst/>
        </p:spPr>
      </p:pic>
      <p:sp>
        <p:nvSpPr>
          <p:cNvPr id="7" name="عنوان 6"/>
          <p:cNvSpPr>
            <a:spLocks noGrp="1"/>
          </p:cNvSpPr>
          <p:nvPr>
            <p:ph type="ctrTitle"/>
          </p:nvPr>
        </p:nvSpPr>
        <p:spPr>
          <a:xfrm>
            <a:off x="611560" y="5517232"/>
            <a:ext cx="8155632" cy="1108720"/>
          </a:xfrm>
        </p:spPr>
        <p:txBody>
          <a:bodyPr/>
          <a:lstStyle/>
          <a:p>
            <a:pPr algn="ctr"/>
            <a:r>
              <a:rPr lang="en-US" dirty="0" smtClean="0"/>
              <a:t>Thank </a:t>
            </a:r>
            <a:r>
              <a:rPr lang="en-US" dirty="0" smtClean="0"/>
              <a:t>you</a:t>
            </a:r>
            <a:endParaRPr lang="ar-S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188640"/>
            <a:ext cx="8153400" cy="990600"/>
          </a:xfrm>
        </p:spPr>
        <p:txBody>
          <a:bodyPr/>
          <a:lstStyle/>
          <a:p>
            <a:pPr rtl="0"/>
            <a:r>
              <a:rPr lang="en-US" dirty="0" smtClean="0">
                <a:solidFill>
                  <a:schemeClr val="bg1"/>
                </a:solidFill>
              </a:rPr>
              <a:t>Introduction</a:t>
            </a:r>
            <a:endParaRPr lang="ar-SA" dirty="0">
              <a:solidFill>
                <a:schemeClr val="bg1"/>
              </a:solidFill>
            </a:endParaRPr>
          </a:p>
        </p:txBody>
      </p:sp>
      <p:sp>
        <p:nvSpPr>
          <p:cNvPr id="3" name="عنصر نائب للمحتوى 2"/>
          <p:cNvSpPr>
            <a:spLocks noGrp="1"/>
          </p:cNvSpPr>
          <p:nvPr>
            <p:ph sz="quarter" idx="1"/>
          </p:nvPr>
        </p:nvSpPr>
        <p:spPr>
          <a:xfrm>
            <a:off x="414536" y="3789040"/>
            <a:ext cx="8729464" cy="3068960"/>
          </a:xfrm>
        </p:spPr>
        <p:txBody>
          <a:bodyPr>
            <a:normAutofit fontScale="55000" lnSpcReduction="20000"/>
          </a:bodyPr>
          <a:lstStyle/>
          <a:p>
            <a:pPr algn="l" rtl="0">
              <a:buFont typeface="Wingdings" pitchFamily="2" charset="2"/>
              <a:buChar char="§"/>
            </a:pPr>
            <a:r>
              <a:rPr lang="en-US" sz="3600" b="1" dirty="0" smtClean="0">
                <a:solidFill>
                  <a:schemeClr val="bg1"/>
                </a:solidFill>
                <a:effectLst>
                  <a:outerShdw blurRad="38100" dist="38100" dir="2700000" algn="tl">
                    <a:srgbClr val="000000">
                      <a:alpha val="43137"/>
                    </a:srgbClr>
                  </a:outerShdw>
                </a:effectLst>
              </a:rPr>
              <a:t>Mission</a:t>
            </a:r>
            <a:endParaRPr lang="en-US" sz="3600" dirty="0" smtClean="0">
              <a:solidFill>
                <a:schemeClr val="bg1"/>
              </a:solidFill>
              <a:effectLst>
                <a:outerShdw blurRad="38100" dist="38100" dir="2700000" algn="tl">
                  <a:srgbClr val="000000">
                    <a:alpha val="43137"/>
                  </a:srgbClr>
                </a:outerShdw>
              </a:effectLst>
            </a:endParaRPr>
          </a:p>
          <a:p>
            <a:pPr algn="l" rtl="0"/>
            <a:r>
              <a:rPr lang="en-US" dirty="0" smtClean="0">
                <a:solidFill>
                  <a:schemeClr val="bg1"/>
                </a:solidFill>
              </a:rPr>
              <a:t> </a:t>
            </a:r>
            <a:r>
              <a:rPr lang="en-US" sz="3200" dirty="0" smtClean="0">
                <a:solidFill>
                  <a:schemeClr val="bg1"/>
                </a:solidFill>
              </a:rPr>
              <a:t>Mission is to be the world's premier consumer products company focused on convenient foods and beverages. And in everything we do, we strive for honesty, fairness and integrity.</a:t>
            </a:r>
          </a:p>
          <a:p>
            <a:pPr algn="l" rtl="0">
              <a:buFont typeface="Wingdings" pitchFamily="2" charset="2"/>
              <a:buChar char="§"/>
            </a:pPr>
            <a:r>
              <a:rPr lang="en-US" sz="3600" b="1" dirty="0" smtClean="0">
                <a:solidFill>
                  <a:schemeClr val="bg1"/>
                </a:solidFill>
                <a:effectLst>
                  <a:outerShdw blurRad="38100" dist="38100" dir="2700000" algn="tl">
                    <a:srgbClr val="000000">
                      <a:alpha val="43137"/>
                    </a:srgbClr>
                  </a:outerShdw>
                </a:effectLst>
              </a:rPr>
              <a:t>Vision</a:t>
            </a:r>
            <a:endParaRPr lang="en-US" sz="3600" dirty="0" smtClean="0">
              <a:solidFill>
                <a:schemeClr val="bg1"/>
              </a:solidFill>
              <a:effectLst>
                <a:outerShdw blurRad="38100" dist="38100" dir="2700000" algn="tl">
                  <a:srgbClr val="000000">
                    <a:alpha val="43137"/>
                  </a:srgbClr>
                </a:outerShdw>
              </a:effectLst>
            </a:endParaRPr>
          </a:p>
          <a:p>
            <a:pPr algn="l" rtl="0">
              <a:buNone/>
            </a:pPr>
            <a:r>
              <a:rPr lang="en-US" sz="3600" dirty="0" smtClean="0">
                <a:solidFill>
                  <a:schemeClr val="bg1"/>
                </a:solidFill>
              </a:rPr>
              <a:t>"PepsiCo's responsibility is to continually improve all aspects of the world in which we operate - environment, social, economic - creating a better tomorrow than today."</a:t>
            </a:r>
          </a:p>
          <a:p>
            <a:pPr algn="l" rtl="0">
              <a:buNone/>
            </a:pPr>
            <a:r>
              <a:rPr lang="en-US" sz="3600" dirty="0" smtClean="0">
                <a:solidFill>
                  <a:schemeClr val="bg1"/>
                </a:solidFill>
              </a:rPr>
              <a:t>Our vision is put into action through programs and a focus on environmental stewardship, activities to benefit society, and a commitment to build shareholder value by making PepsiCo a truly sustainable company.</a:t>
            </a:r>
          </a:p>
          <a:p>
            <a:pPr algn="l" rtl="0"/>
            <a:endParaRPr lang="ar-SA" dirty="0">
              <a:solidFill>
                <a:schemeClr val="bg1"/>
              </a:solidFill>
            </a:endParaRPr>
          </a:p>
        </p:txBody>
      </p:sp>
      <p:pic>
        <p:nvPicPr>
          <p:cNvPr id="5" name="صورة 4" descr="Pepsi.jpg"/>
          <p:cNvPicPr/>
          <p:nvPr/>
        </p:nvPicPr>
        <p:blipFill>
          <a:blip r:embed="rId2" cstate="print"/>
          <a:stretch>
            <a:fillRect/>
          </a:stretch>
        </p:blipFill>
        <p:spPr>
          <a:xfrm>
            <a:off x="3779912" y="476672"/>
            <a:ext cx="3744416" cy="2160240"/>
          </a:xfrm>
          <a:prstGeom prst="roundRect">
            <a:avLst>
              <a:gd name="adj" fmla="val 8594"/>
            </a:avLst>
          </a:prstGeom>
          <a:solidFill>
            <a:srgbClr val="FFFFFF">
              <a:shade val="85000"/>
            </a:srgbClr>
          </a:solidFill>
          <a:ln>
            <a:noFill/>
          </a:ln>
          <a:effec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188640"/>
            <a:ext cx="5040560" cy="990600"/>
          </a:xfrm>
        </p:spPr>
        <p:txBody>
          <a:bodyPr>
            <a:normAutofit/>
          </a:bodyPr>
          <a:lstStyle/>
          <a:p>
            <a:pPr rtl="0"/>
            <a:r>
              <a:rPr lang="en-US" sz="2400" dirty="0" smtClean="0">
                <a:solidFill>
                  <a:schemeClr val="bg1"/>
                </a:solidFill>
              </a:rPr>
              <a:t>Environmental Scanning</a:t>
            </a:r>
            <a:endParaRPr lang="ar-SA" sz="2400" dirty="0">
              <a:solidFill>
                <a:schemeClr val="bg1"/>
              </a:solidFill>
            </a:endParaRPr>
          </a:p>
        </p:txBody>
      </p:sp>
      <p:sp>
        <p:nvSpPr>
          <p:cNvPr id="3" name="عنصر نائب للمحتوى 2"/>
          <p:cNvSpPr>
            <a:spLocks noGrp="1"/>
          </p:cNvSpPr>
          <p:nvPr>
            <p:ph sz="quarter" idx="1"/>
          </p:nvPr>
        </p:nvSpPr>
        <p:spPr>
          <a:xfrm>
            <a:off x="414536" y="3789040"/>
            <a:ext cx="8729464" cy="3068960"/>
          </a:xfrm>
        </p:spPr>
        <p:txBody>
          <a:bodyPr>
            <a:normAutofit lnSpcReduction="10000"/>
          </a:bodyPr>
          <a:lstStyle/>
          <a:p>
            <a:pPr algn="l" rtl="0"/>
            <a:r>
              <a:rPr lang="en-US" sz="1800" dirty="0" smtClean="0">
                <a:solidFill>
                  <a:schemeClr val="bg1"/>
                </a:solidFill>
              </a:rPr>
              <a:t>In terms of Social and Cultural believe that PepsiCo impair blockbuster of consumers of all age groups in society, and in terms of Technological They are impressive of course what you need the company of cooling products and used the company also machines Self sales to sell their products, such as vending machines in public streets ,In Economic terms, the Pepsi company is very strong economically it and guide it did not significantly affected in the last economic crisis that hit some big companies, but it took advantage of the crisis well, where the acquisition of two of the largest bottling companies affected by the financial crisis, and  Finally, from the political point they are certainly very impressive for the company because it is when you get the political crisis which affected markets, it is certain that the company was damaged in the demonstrations taking place in the Arab countries in terms of reduced sales or other aspects.</a:t>
            </a:r>
            <a:endParaRPr lang="en-US" sz="1800" dirty="0">
              <a:solidFill>
                <a:schemeClr val="bg1"/>
              </a:solidFill>
            </a:endParaRPr>
          </a:p>
        </p:txBody>
      </p:sp>
      <p:sp>
        <p:nvSpPr>
          <p:cNvPr id="6" name="مربع نص 5"/>
          <p:cNvSpPr txBox="1"/>
          <p:nvPr/>
        </p:nvSpPr>
        <p:spPr>
          <a:xfrm>
            <a:off x="395536" y="764704"/>
            <a:ext cx="1870705" cy="646331"/>
          </a:xfrm>
          <a:prstGeom prst="rect">
            <a:avLst/>
          </a:prstGeom>
          <a:noFill/>
        </p:spPr>
        <p:txBody>
          <a:bodyPr wrap="none" rtlCol="1">
            <a:spAutoFit/>
          </a:bodyPr>
          <a:lstStyle/>
          <a:p>
            <a:r>
              <a:rPr lang="en-US" sz="3600" b="1" dirty="0" smtClean="0">
                <a:solidFill>
                  <a:schemeClr val="bg1"/>
                </a:solidFill>
              </a:rPr>
              <a:t>External:</a:t>
            </a:r>
            <a:endParaRPr lang="en-US" sz="3600" dirty="0">
              <a:solidFill>
                <a:schemeClr val="bg1"/>
              </a:solidFill>
            </a:endParaRPr>
          </a:p>
        </p:txBody>
      </p:sp>
      <p:sp>
        <p:nvSpPr>
          <p:cNvPr id="7" name="مربع نص 6"/>
          <p:cNvSpPr txBox="1"/>
          <p:nvPr/>
        </p:nvSpPr>
        <p:spPr>
          <a:xfrm>
            <a:off x="323528" y="2564904"/>
            <a:ext cx="4536504" cy="1446550"/>
          </a:xfrm>
          <a:prstGeom prst="rect">
            <a:avLst/>
          </a:prstGeom>
          <a:noFill/>
        </p:spPr>
        <p:txBody>
          <a:bodyPr wrap="square" rtlCol="1">
            <a:spAutoFit/>
          </a:bodyPr>
          <a:lstStyle/>
          <a:p>
            <a:pPr lvl="0" algn="l" rtl="0">
              <a:buFont typeface="Arial" pitchFamily="34" charset="0"/>
              <a:buChar char="•"/>
            </a:pPr>
            <a:r>
              <a:rPr lang="en-US" sz="4400" b="1" dirty="0" smtClean="0">
                <a:solidFill>
                  <a:srgbClr val="FF0000"/>
                </a:solidFill>
              </a:rPr>
              <a:t> STEEP Analysis</a:t>
            </a:r>
            <a:endParaRPr lang="en-US" sz="4400" dirty="0">
              <a:solidFill>
                <a:srgbClr val="FF0000"/>
              </a:solidFill>
            </a:endParaRPr>
          </a:p>
          <a:p>
            <a:pPr algn="l"/>
            <a:endParaRPr lang="ar-SA" sz="4400" dirty="0">
              <a:solidFill>
                <a:srgbClr val="FF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188640"/>
            <a:ext cx="5040560" cy="990600"/>
          </a:xfrm>
        </p:spPr>
        <p:txBody>
          <a:bodyPr>
            <a:normAutofit/>
          </a:bodyPr>
          <a:lstStyle/>
          <a:p>
            <a:pPr rtl="0"/>
            <a:r>
              <a:rPr lang="en-US" sz="2400" dirty="0" smtClean="0">
                <a:solidFill>
                  <a:schemeClr val="bg1"/>
                </a:solidFill>
              </a:rPr>
              <a:t>Environmental Scanning</a:t>
            </a:r>
            <a:endParaRPr lang="ar-SA" sz="2400" dirty="0">
              <a:solidFill>
                <a:schemeClr val="bg1"/>
              </a:solidFill>
            </a:endParaRPr>
          </a:p>
        </p:txBody>
      </p:sp>
      <p:sp>
        <p:nvSpPr>
          <p:cNvPr id="3" name="عنصر نائب للمحتوى 2"/>
          <p:cNvSpPr>
            <a:spLocks noGrp="1"/>
          </p:cNvSpPr>
          <p:nvPr>
            <p:ph sz="quarter" idx="1"/>
          </p:nvPr>
        </p:nvSpPr>
        <p:spPr>
          <a:xfrm>
            <a:off x="414536" y="3789040"/>
            <a:ext cx="8729464" cy="3068960"/>
          </a:xfrm>
        </p:spPr>
        <p:txBody>
          <a:bodyPr>
            <a:noAutofit/>
          </a:bodyPr>
          <a:lstStyle/>
          <a:p>
            <a:pPr lvl="0" algn="l" rtl="0"/>
            <a:r>
              <a:rPr lang="en-US" sz="2000" b="1" dirty="0" smtClean="0">
                <a:solidFill>
                  <a:schemeClr val="bg1"/>
                </a:solidFill>
              </a:rPr>
              <a:t>Threat of New Entrants: </a:t>
            </a:r>
            <a:endParaRPr lang="en-US" sz="2000" dirty="0" smtClean="0">
              <a:solidFill>
                <a:schemeClr val="bg1"/>
              </a:solidFill>
            </a:endParaRPr>
          </a:p>
          <a:p>
            <a:pPr algn="l" rtl="0">
              <a:buNone/>
            </a:pPr>
            <a:r>
              <a:rPr lang="en-US" sz="2000" dirty="0" smtClean="0">
                <a:solidFill>
                  <a:schemeClr val="bg1"/>
                </a:solidFill>
              </a:rPr>
              <a:t>This would effect Pepsi’s business because consumers have more options to purchase than there already are. Examples of New Entrants include ALSI cola and </a:t>
            </a:r>
            <a:r>
              <a:rPr lang="en-US" sz="2000" dirty="0" err="1" smtClean="0">
                <a:solidFill>
                  <a:schemeClr val="bg1"/>
                </a:solidFill>
              </a:rPr>
              <a:t>Bcola</a:t>
            </a:r>
            <a:r>
              <a:rPr lang="en-US" sz="2000" dirty="0" smtClean="0">
                <a:solidFill>
                  <a:schemeClr val="bg1"/>
                </a:solidFill>
              </a:rPr>
              <a:t> in </a:t>
            </a:r>
            <a:r>
              <a:rPr lang="en-US" sz="2000" dirty="0" err="1" smtClean="0">
                <a:solidFill>
                  <a:schemeClr val="bg1"/>
                </a:solidFill>
              </a:rPr>
              <a:t>saudi</a:t>
            </a:r>
            <a:r>
              <a:rPr lang="en-US" sz="2000" dirty="0" smtClean="0">
                <a:solidFill>
                  <a:schemeClr val="bg1"/>
                </a:solidFill>
              </a:rPr>
              <a:t>  .</a:t>
            </a:r>
          </a:p>
          <a:p>
            <a:pPr lvl="0" algn="l" rtl="0"/>
            <a:r>
              <a:rPr lang="en-US" sz="2000" b="1" dirty="0" smtClean="0">
                <a:solidFill>
                  <a:schemeClr val="bg1"/>
                </a:solidFill>
              </a:rPr>
              <a:t>Bargaining Power of Suppliers: </a:t>
            </a:r>
            <a:endParaRPr lang="en-US" sz="2000" dirty="0" smtClean="0">
              <a:solidFill>
                <a:schemeClr val="bg1"/>
              </a:solidFill>
            </a:endParaRPr>
          </a:p>
          <a:p>
            <a:pPr algn="l" rtl="0">
              <a:buNone/>
            </a:pPr>
            <a:r>
              <a:rPr lang="en-US" sz="2000" dirty="0" smtClean="0">
                <a:solidFill>
                  <a:schemeClr val="bg1"/>
                </a:solidFill>
              </a:rPr>
              <a:t>Pepsi is already the number two bottling company, so it can push to be number one. </a:t>
            </a:r>
          </a:p>
          <a:p>
            <a:pPr lvl="0" algn="l" rtl="0"/>
            <a:r>
              <a:rPr lang="en-US" sz="2000" b="1" dirty="0" smtClean="0">
                <a:solidFill>
                  <a:schemeClr val="bg1"/>
                </a:solidFill>
              </a:rPr>
              <a:t>Bargaining Power of Customers:</a:t>
            </a:r>
            <a:endParaRPr lang="en-US" sz="2000" dirty="0" smtClean="0">
              <a:solidFill>
                <a:schemeClr val="bg1"/>
              </a:solidFill>
            </a:endParaRPr>
          </a:p>
          <a:p>
            <a:pPr algn="l" rtl="0">
              <a:buNone/>
            </a:pPr>
            <a:r>
              <a:rPr lang="en-US" sz="2000" dirty="0" smtClean="0">
                <a:solidFill>
                  <a:schemeClr val="bg1"/>
                </a:solidFill>
              </a:rPr>
              <a:t>There are many, many buyers, so this does not affect Pepsi very much.</a:t>
            </a:r>
          </a:p>
        </p:txBody>
      </p:sp>
      <p:sp>
        <p:nvSpPr>
          <p:cNvPr id="6" name="مربع نص 5"/>
          <p:cNvSpPr txBox="1"/>
          <p:nvPr/>
        </p:nvSpPr>
        <p:spPr>
          <a:xfrm>
            <a:off x="395536" y="764704"/>
            <a:ext cx="1870705" cy="646331"/>
          </a:xfrm>
          <a:prstGeom prst="rect">
            <a:avLst/>
          </a:prstGeom>
          <a:noFill/>
        </p:spPr>
        <p:txBody>
          <a:bodyPr wrap="none" rtlCol="1">
            <a:spAutoFit/>
          </a:bodyPr>
          <a:lstStyle/>
          <a:p>
            <a:r>
              <a:rPr lang="en-US" sz="3600" b="1" dirty="0" smtClean="0">
                <a:solidFill>
                  <a:schemeClr val="bg1"/>
                </a:solidFill>
              </a:rPr>
              <a:t>External:</a:t>
            </a:r>
            <a:endParaRPr lang="en-US" sz="3600" dirty="0">
              <a:solidFill>
                <a:schemeClr val="bg1"/>
              </a:solidFill>
            </a:endParaRPr>
          </a:p>
        </p:txBody>
      </p:sp>
      <p:sp>
        <p:nvSpPr>
          <p:cNvPr id="7" name="مربع نص 6"/>
          <p:cNvSpPr txBox="1"/>
          <p:nvPr/>
        </p:nvSpPr>
        <p:spPr>
          <a:xfrm>
            <a:off x="539552" y="2492896"/>
            <a:ext cx="4896544" cy="1446550"/>
          </a:xfrm>
          <a:prstGeom prst="rect">
            <a:avLst/>
          </a:prstGeom>
          <a:noFill/>
        </p:spPr>
        <p:txBody>
          <a:bodyPr wrap="square" rtlCol="1">
            <a:spAutoFit/>
          </a:bodyPr>
          <a:lstStyle/>
          <a:p>
            <a:pPr lvl="0" algn="l" rtl="0">
              <a:buFont typeface="Arial" pitchFamily="34" charset="0"/>
              <a:buChar char="•"/>
            </a:pPr>
            <a:r>
              <a:rPr lang="en-US" sz="4400" b="1" dirty="0" smtClean="0">
                <a:solidFill>
                  <a:srgbClr val="FF0000"/>
                </a:solidFill>
              </a:rPr>
              <a:t> Porter's Analysis</a:t>
            </a:r>
            <a:endParaRPr lang="en-US" sz="4400" dirty="0">
              <a:solidFill>
                <a:srgbClr val="FF0000"/>
              </a:solidFill>
            </a:endParaRPr>
          </a:p>
          <a:p>
            <a:pPr algn="l"/>
            <a:endParaRPr lang="ar-SA" sz="4400" dirty="0">
              <a:solidFill>
                <a:srgbClr val="FF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188640"/>
            <a:ext cx="5040560" cy="990600"/>
          </a:xfrm>
        </p:spPr>
        <p:txBody>
          <a:bodyPr>
            <a:normAutofit/>
          </a:bodyPr>
          <a:lstStyle/>
          <a:p>
            <a:pPr rtl="0"/>
            <a:r>
              <a:rPr lang="en-US" sz="2400" dirty="0" smtClean="0">
                <a:solidFill>
                  <a:schemeClr val="bg1"/>
                </a:solidFill>
              </a:rPr>
              <a:t>Environmental Scanning</a:t>
            </a:r>
            <a:endParaRPr lang="ar-SA" sz="2400" dirty="0">
              <a:solidFill>
                <a:schemeClr val="bg1"/>
              </a:solidFill>
            </a:endParaRPr>
          </a:p>
        </p:txBody>
      </p:sp>
      <p:sp>
        <p:nvSpPr>
          <p:cNvPr id="3" name="عنصر نائب للمحتوى 2"/>
          <p:cNvSpPr>
            <a:spLocks noGrp="1"/>
          </p:cNvSpPr>
          <p:nvPr>
            <p:ph sz="quarter" idx="1"/>
          </p:nvPr>
        </p:nvSpPr>
        <p:spPr>
          <a:xfrm>
            <a:off x="414536" y="3789040"/>
            <a:ext cx="8729464" cy="3068960"/>
          </a:xfrm>
        </p:spPr>
        <p:txBody>
          <a:bodyPr>
            <a:noAutofit/>
          </a:bodyPr>
          <a:lstStyle/>
          <a:p>
            <a:pPr lvl="0" algn="l" rtl="0"/>
            <a:r>
              <a:rPr lang="en-US" sz="2400" b="1" dirty="0" smtClean="0">
                <a:solidFill>
                  <a:schemeClr val="bg1"/>
                </a:solidFill>
              </a:rPr>
              <a:t>Threat of Substitute Products:</a:t>
            </a:r>
            <a:endParaRPr lang="en-US" sz="2400" dirty="0" smtClean="0">
              <a:solidFill>
                <a:schemeClr val="bg1"/>
              </a:solidFill>
            </a:endParaRPr>
          </a:p>
          <a:p>
            <a:pPr algn="l" rtl="0">
              <a:buNone/>
            </a:pPr>
            <a:r>
              <a:rPr lang="en-US" sz="2400" dirty="0" smtClean="0">
                <a:solidFill>
                  <a:schemeClr val="bg1"/>
                </a:solidFill>
              </a:rPr>
              <a:t>This produces a small amount of threat only because Pepsi is already the second most profitable bottling company in the industry, so the only thing they need to worry about is the number one, who produces a substitute product.</a:t>
            </a:r>
          </a:p>
          <a:p>
            <a:pPr lvl="0" algn="l" rtl="0"/>
            <a:r>
              <a:rPr lang="en-US" sz="2400" b="1" dirty="0" smtClean="0">
                <a:solidFill>
                  <a:schemeClr val="bg1"/>
                </a:solidFill>
              </a:rPr>
              <a:t>Nature of Rivalry:</a:t>
            </a:r>
            <a:endParaRPr lang="en-US" sz="2400" dirty="0" smtClean="0">
              <a:solidFill>
                <a:schemeClr val="bg1"/>
              </a:solidFill>
            </a:endParaRPr>
          </a:p>
          <a:p>
            <a:pPr algn="l" rtl="0">
              <a:buNone/>
            </a:pPr>
            <a:r>
              <a:rPr lang="en-US" sz="2400" dirty="0" smtClean="0">
                <a:solidFill>
                  <a:schemeClr val="bg1"/>
                </a:solidFill>
              </a:rPr>
              <a:t>Coca Cola industries is the number one competitor of Pepsi.</a:t>
            </a:r>
            <a:endParaRPr lang="en-US" sz="2400" dirty="0">
              <a:solidFill>
                <a:schemeClr val="bg1"/>
              </a:solidFill>
            </a:endParaRPr>
          </a:p>
        </p:txBody>
      </p:sp>
      <p:sp>
        <p:nvSpPr>
          <p:cNvPr id="6" name="مربع نص 5"/>
          <p:cNvSpPr txBox="1"/>
          <p:nvPr/>
        </p:nvSpPr>
        <p:spPr>
          <a:xfrm>
            <a:off x="395536" y="764704"/>
            <a:ext cx="1870705" cy="646331"/>
          </a:xfrm>
          <a:prstGeom prst="rect">
            <a:avLst/>
          </a:prstGeom>
          <a:noFill/>
        </p:spPr>
        <p:txBody>
          <a:bodyPr wrap="none" rtlCol="1">
            <a:spAutoFit/>
          </a:bodyPr>
          <a:lstStyle/>
          <a:p>
            <a:r>
              <a:rPr lang="en-US" sz="3600" b="1" dirty="0" smtClean="0">
                <a:solidFill>
                  <a:schemeClr val="bg1"/>
                </a:solidFill>
              </a:rPr>
              <a:t>External:</a:t>
            </a:r>
            <a:endParaRPr lang="en-US" sz="3600" dirty="0">
              <a:solidFill>
                <a:schemeClr val="bg1"/>
              </a:solidFill>
            </a:endParaRPr>
          </a:p>
        </p:txBody>
      </p:sp>
      <p:sp>
        <p:nvSpPr>
          <p:cNvPr id="7" name="مربع نص 6"/>
          <p:cNvSpPr txBox="1"/>
          <p:nvPr/>
        </p:nvSpPr>
        <p:spPr>
          <a:xfrm>
            <a:off x="539552" y="2492896"/>
            <a:ext cx="4896544" cy="1446550"/>
          </a:xfrm>
          <a:prstGeom prst="rect">
            <a:avLst/>
          </a:prstGeom>
          <a:noFill/>
        </p:spPr>
        <p:txBody>
          <a:bodyPr wrap="square" rtlCol="1">
            <a:spAutoFit/>
          </a:bodyPr>
          <a:lstStyle/>
          <a:p>
            <a:pPr lvl="0" algn="l" rtl="0">
              <a:buFont typeface="Arial" pitchFamily="34" charset="0"/>
              <a:buChar char="•"/>
            </a:pPr>
            <a:r>
              <a:rPr lang="en-US" sz="4400" b="1" dirty="0" smtClean="0">
                <a:solidFill>
                  <a:srgbClr val="FF0000"/>
                </a:solidFill>
              </a:rPr>
              <a:t> Porter's Analysis</a:t>
            </a:r>
            <a:endParaRPr lang="en-US" sz="4400" dirty="0">
              <a:solidFill>
                <a:srgbClr val="FF0000"/>
              </a:solidFill>
            </a:endParaRPr>
          </a:p>
          <a:p>
            <a:pPr algn="l"/>
            <a:endParaRPr lang="ar-SA" sz="4400" dirty="0">
              <a:solidFill>
                <a:srgbClr val="FF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188640"/>
            <a:ext cx="5040560" cy="990600"/>
          </a:xfrm>
        </p:spPr>
        <p:txBody>
          <a:bodyPr>
            <a:normAutofit/>
          </a:bodyPr>
          <a:lstStyle/>
          <a:p>
            <a:pPr rtl="0"/>
            <a:r>
              <a:rPr lang="en-US" sz="2400" dirty="0" smtClean="0">
                <a:solidFill>
                  <a:schemeClr val="bg1"/>
                </a:solidFill>
              </a:rPr>
              <a:t>Environmental Scanning</a:t>
            </a:r>
            <a:endParaRPr lang="ar-SA" sz="2400" dirty="0">
              <a:solidFill>
                <a:schemeClr val="bg1"/>
              </a:solidFill>
            </a:endParaRPr>
          </a:p>
        </p:txBody>
      </p:sp>
      <p:sp>
        <p:nvSpPr>
          <p:cNvPr id="3" name="عنصر نائب للمحتوى 2"/>
          <p:cNvSpPr>
            <a:spLocks noGrp="1"/>
          </p:cNvSpPr>
          <p:nvPr>
            <p:ph sz="quarter" idx="1"/>
          </p:nvPr>
        </p:nvSpPr>
        <p:spPr>
          <a:xfrm>
            <a:off x="414536" y="3789040"/>
            <a:ext cx="8729464" cy="3068960"/>
          </a:xfrm>
        </p:spPr>
        <p:txBody>
          <a:bodyPr>
            <a:noAutofit/>
          </a:bodyPr>
          <a:lstStyle/>
          <a:p>
            <a:pPr lvl="0" algn="l" rtl="0"/>
            <a:r>
              <a:rPr lang="en-US" sz="2200" dirty="0" smtClean="0">
                <a:solidFill>
                  <a:schemeClr val="bg1"/>
                </a:solidFill>
              </a:rPr>
              <a:t>PepsiCo is downstream of it is that makes the powder, which makes them soft drinks produced by the company and send them to distributors around the world, and also that make bottles that filled their products and send them also to distributors around the world, and through owned manufacturers for the manufacture bottles, which holds the product marketing and transferred to the distributors who assume fill bottles and sell them, but without changing the name of the company because they are considered branches of PepsiCo.</a:t>
            </a:r>
            <a:endParaRPr lang="en-US" sz="2200" dirty="0">
              <a:solidFill>
                <a:schemeClr val="bg1"/>
              </a:solidFill>
            </a:endParaRPr>
          </a:p>
        </p:txBody>
      </p:sp>
      <p:sp>
        <p:nvSpPr>
          <p:cNvPr id="6" name="مربع نص 5"/>
          <p:cNvSpPr txBox="1"/>
          <p:nvPr/>
        </p:nvSpPr>
        <p:spPr>
          <a:xfrm>
            <a:off x="496526" y="764704"/>
            <a:ext cx="1769715" cy="646331"/>
          </a:xfrm>
          <a:prstGeom prst="rect">
            <a:avLst/>
          </a:prstGeom>
          <a:noFill/>
        </p:spPr>
        <p:txBody>
          <a:bodyPr wrap="none" rtlCol="1">
            <a:spAutoFit/>
          </a:bodyPr>
          <a:lstStyle/>
          <a:p>
            <a:r>
              <a:rPr lang="en-US" sz="3600" b="1" dirty="0" smtClean="0">
                <a:solidFill>
                  <a:schemeClr val="bg1"/>
                </a:solidFill>
              </a:rPr>
              <a:t>Internal:</a:t>
            </a:r>
            <a:endParaRPr lang="en-US" sz="3600" dirty="0">
              <a:solidFill>
                <a:schemeClr val="bg1"/>
              </a:solidFill>
            </a:endParaRPr>
          </a:p>
        </p:txBody>
      </p:sp>
      <p:sp>
        <p:nvSpPr>
          <p:cNvPr id="7" name="مربع نص 6"/>
          <p:cNvSpPr txBox="1"/>
          <p:nvPr/>
        </p:nvSpPr>
        <p:spPr>
          <a:xfrm>
            <a:off x="539552" y="2636912"/>
            <a:ext cx="4896544" cy="1077218"/>
          </a:xfrm>
          <a:prstGeom prst="rect">
            <a:avLst/>
          </a:prstGeom>
          <a:noFill/>
        </p:spPr>
        <p:txBody>
          <a:bodyPr wrap="square" rtlCol="1">
            <a:spAutoFit/>
          </a:bodyPr>
          <a:lstStyle/>
          <a:p>
            <a:pPr lvl="0" algn="l" rtl="0">
              <a:buFont typeface="Arial" pitchFamily="34" charset="0"/>
              <a:buChar char="•"/>
            </a:pPr>
            <a:r>
              <a:rPr lang="en-US" sz="3200" b="1" dirty="0" smtClean="0">
                <a:solidFill>
                  <a:srgbClr val="FF0000"/>
                </a:solidFill>
              </a:rPr>
              <a:t> Value – Chain Analysis</a:t>
            </a:r>
            <a:endParaRPr lang="en-US" sz="3200" dirty="0">
              <a:solidFill>
                <a:srgbClr val="FF0000"/>
              </a:solidFill>
            </a:endParaRPr>
          </a:p>
          <a:p>
            <a:pPr algn="l"/>
            <a:endParaRPr lang="ar-SA" sz="3200" dirty="0">
              <a:solidFill>
                <a:srgbClr val="FF000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188640"/>
            <a:ext cx="5040560" cy="990600"/>
          </a:xfrm>
        </p:spPr>
        <p:txBody>
          <a:bodyPr>
            <a:normAutofit/>
          </a:bodyPr>
          <a:lstStyle/>
          <a:p>
            <a:pPr rtl="0"/>
            <a:r>
              <a:rPr lang="en-US" sz="2400" dirty="0" smtClean="0">
                <a:solidFill>
                  <a:schemeClr val="bg1"/>
                </a:solidFill>
              </a:rPr>
              <a:t>Environmental Scanning</a:t>
            </a:r>
            <a:endParaRPr lang="ar-SA" sz="2400" dirty="0">
              <a:solidFill>
                <a:schemeClr val="bg1"/>
              </a:solidFill>
            </a:endParaRPr>
          </a:p>
        </p:txBody>
      </p:sp>
      <p:sp>
        <p:nvSpPr>
          <p:cNvPr id="3" name="عنصر نائب للمحتوى 2"/>
          <p:cNvSpPr>
            <a:spLocks noGrp="1"/>
          </p:cNvSpPr>
          <p:nvPr>
            <p:ph sz="quarter" idx="1"/>
          </p:nvPr>
        </p:nvSpPr>
        <p:spPr>
          <a:xfrm>
            <a:off x="414536" y="3789040"/>
            <a:ext cx="8729464" cy="3068960"/>
          </a:xfrm>
        </p:spPr>
        <p:txBody>
          <a:bodyPr>
            <a:noAutofit/>
          </a:bodyPr>
          <a:lstStyle/>
          <a:p>
            <a:pPr lvl="0" algn="l" rtl="0"/>
            <a:r>
              <a:rPr lang="en-US" sz="2800" dirty="0" smtClean="0">
                <a:solidFill>
                  <a:schemeClr val="bg1"/>
                </a:solidFill>
              </a:rPr>
              <a:t>There are so many different products and brands that Pepsi sells for competitive prices. They promote sales of their products in countless different places that the product is bound to sell no matter what.</a:t>
            </a:r>
            <a:endParaRPr lang="en-US" sz="2800" dirty="0">
              <a:solidFill>
                <a:schemeClr val="bg1"/>
              </a:solidFill>
            </a:endParaRPr>
          </a:p>
        </p:txBody>
      </p:sp>
      <p:sp>
        <p:nvSpPr>
          <p:cNvPr id="6" name="مربع نص 5"/>
          <p:cNvSpPr txBox="1"/>
          <p:nvPr/>
        </p:nvSpPr>
        <p:spPr>
          <a:xfrm>
            <a:off x="496526" y="764704"/>
            <a:ext cx="1769715" cy="646331"/>
          </a:xfrm>
          <a:prstGeom prst="rect">
            <a:avLst/>
          </a:prstGeom>
          <a:noFill/>
        </p:spPr>
        <p:txBody>
          <a:bodyPr wrap="none" rtlCol="1">
            <a:spAutoFit/>
          </a:bodyPr>
          <a:lstStyle/>
          <a:p>
            <a:r>
              <a:rPr lang="en-US" sz="3600" b="1" dirty="0" smtClean="0">
                <a:solidFill>
                  <a:schemeClr val="bg1"/>
                </a:solidFill>
              </a:rPr>
              <a:t>Internal:</a:t>
            </a:r>
            <a:endParaRPr lang="en-US" sz="3600" dirty="0">
              <a:solidFill>
                <a:schemeClr val="bg1"/>
              </a:solidFill>
            </a:endParaRPr>
          </a:p>
        </p:txBody>
      </p:sp>
      <p:sp>
        <p:nvSpPr>
          <p:cNvPr id="7" name="مربع نص 6"/>
          <p:cNvSpPr txBox="1"/>
          <p:nvPr/>
        </p:nvSpPr>
        <p:spPr>
          <a:xfrm>
            <a:off x="539552" y="2636912"/>
            <a:ext cx="4896544" cy="584775"/>
          </a:xfrm>
          <a:prstGeom prst="rect">
            <a:avLst/>
          </a:prstGeom>
          <a:noFill/>
        </p:spPr>
        <p:txBody>
          <a:bodyPr wrap="square" rtlCol="1">
            <a:spAutoFit/>
          </a:bodyPr>
          <a:lstStyle/>
          <a:p>
            <a:pPr lvl="0" algn="l" rtl="0">
              <a:buFont typeface="Arial" pitchFamily="34" charset="0"/>
              <a:buChar char="•"/>
            </a:pPr>
            <a:r>
              <a:rPr lang="en-US" sz="3200" b="1" dirty="0" smtClean="0">
                <a:solidFill>
                  <a:srgbClr val="FF0000"/>
                </a:solidFill>
              </a:rPr>
              <a:t> Marketing Mix:</a:t>
            </a:r>
            <a:endParaRPr lang="ar-SA" sz="3200" dirty="0">
              <a:solidFill>
                <a:srgbClr val="FF0000"/>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188640"/>
            <a:ext cx="5040560" cy="990600"/>
          </a:xfrm>
        </p:spPr>
        <p:txBody>
          <a:bodyPr>
            <a:normAutofit/>
          </a:bodyPr>
          <a:lstStyle/>
          <a:p>
            <a:pPr rtl="0"/>
            <a:r>
              <a:rPr lang="en-US" sz="2400" dirty="0" smtClean="0">
                <a:solidFill>
                  <a:schemeClr val="bg1"/>
                </a:solidFill>
              </a:rPr>
              <a:t>Environmental Scanning</a:t>
            </a:r>
            <a:endParaRPr lang="ar-SA" sz="2400" dirty="0">
              <a:solidFill>
                <a:schemeClr val="bg1"/>
              </a:solidFill>
            </a:endParaRPr>
          </a:p>
        </p:txBody>
      </p:sp>
      <p:sp>
        <p:nvSpPr>
          <p:cNvPr id="3" name="عنصر نائب للمحتوى 2"/>
          <p:cNvSpPr>
            <a:spLocks noGrp="1"/>
          </p:cNvSpPr>
          <p:nvPr>
            <p:ph sz="quarter" idx="1"/>
          </p:nvPr>
        </p:nvSpPr>
        <p:spPr>
          <a:xfrm>
            <a:off x="414536" y="3789040"/>
            <a:ext cx="8729464" cy="3068960"/>
          </a:xfrm>
        </p:spPr>
        <p:txBody>
          <a:bodyPr>
            <a:noAutofit/>
          </a:bodyPr>
          <a:lstStyle/>
          <a:p>
            <a:pPr lvl="0" algn="l" rtl="0"/>
            <a:r>
              <a:rPr lang="en-US" sz="2800" dirty="0" smtClean="0">
                <a:solidFill>
                  <a:schemeClr val="bg1"/>
                </a:solidFill>
              </a:rPr>
              <a:t>Diversity and Inclusion.</a:t>
            </a:r>
          </a:p>
          <a:p>
            <a:pPr lvl="0" algn="l" rtl="0"/>
            <a:r>
              <a:rPr lang="en-US" sz="2800" dirty="0" smtClean="0">
                <a:solidFill>
                  <a:schemeClr val="bg1"/>
                </a:solidFill>
              </a:rPr>
              <a:t>Talented and motivated workforce.</a:t>
            </a:r>
          </a:p>
          <a:p>
            <a:pPr lvl="0" algn="l" rtl="0"/>
            <a:r>
              <a:rPr lang="en-US" sz="2800" dirty="0" smtClean="0">
                <a:solidFill>
                  <a:schemeClr val="bg1"/>
                </a:solidFill>
              </a:rPr>
              <a:t>big, brand.</a:t>
            </a:r>
          </a:p>
          <a:p>
            <a:pPr lvl="0" algn="l" rtl="0"/>
            <a:r>
              <a:rPr lang="en-US" sz="2800" dirty="0" smtClean="0">
                <a:solidFill>
                  <a:schemeClr val="bg1"/>
                </a:solidFill>
              </a:rPr>
              <a:t>The proven ability to innovate and create differentiated products.</a:t>
            </a:r>
            <a:endParaRPr lang="en-US" sz="2800" dirty="0">
              <a:solidFill>
                <a:schemeClr val="bg1"/>
              </a:solidFill>
            </a:endParaRPr>
          </a:p>
        </p:txBody>
      </p:sp>
      <p:sp>
        <p:nvSpPr>
          <p:cNvPr id="6" name="مربع نص 5"/>
          <p:cNvSpPr txBox="1"/>
          <p:nvPr/>
        </p:nvSpPr>
        <p:spPr>
          <a:xfrm>
            <a:off x="496526" y="764704"/>
            <a:ext cx="1769715" cy="646331"/>
          </a:xfrm>
          <a:prstGeom prst="rect">
            <a:avLst/>
          </a:prstGeom>
          <a:noFill/>
        </p:spPr>
        <p:txBody>
          <a:bodyPr wrap="none" rtlCol="1">
            <a:spAutoFit/>
          </a:bodyPr>
          <a:lstStyle/>
          <a:p>
            <a:r>
              <a:rPr lang="en-US" sz="3600" b="1" dirty="0" smtClean="0">
                <a:solidFill>
                  <a:schemeClr val="bg1"/>
                </a:solidFill>
              </a:rPr>
              <a:t>Internal:</a:t>
            </a:r>
            <a:endParaRPr lang="en-US" sz="3600" dirty="0">
              <a:solidFill>
                <a:schemeClr val="bg1"/>
              </a:solidFill>
            </a:endParaRPr>
          </a:p>
        </p:txBody>
      </p:sp>
      <p:sp>
        <p:nvSpPr>
          <p:cNvPr id="7" name="مربع نص 6"/>
          <p:cNvSpPr txBox="1"/>
          <p:nvPr/>
        </p:nvSpPr>
        <p:spPr>
          <a:xfrm>
            <a:off x="539552" y="2636912"/>
            <a:ext cx="4896544" cy="584775"/>
          </a:xfrm>
          <a:prstGeom prst="rect">
            <a:avLst/>
          </a:prstGeom>
          <a:noFill/>
        </p:spPr>
        <p:txBody>
          <a:bodyPr wrap="square" rtlCol="1">
            <a:spAutoFit/>
          </a:bodyPr>
          <a:lstStyle/>
          <a:p>
            <a:pPr lvl="0" algn="l" rtl="0">
              <a:buFont typeface="Arial" pitchFamily="34" charset="0"/>
              <a:buChar char="•"/>
            </a:pPr>
            <a:r>
              <a:rPr lang="en-US" sz="3200" b="1" dirty="0" smtClean="0">
                <a:solidFill>
                  <a:srgbClr val="FF0000"/>
                </a:solidFill>
              </a:rPr>
              <a:t> Competitive Advantage</a:t>
            </a:r>
            <a:endParaRPr lang="ar-SA" sz="3200" b="1" dirty="0">
              <a:solidFill>
                <a:srgbClr val="FF0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179512" y="188640"/>
            <a:ext cx="5040560" cy="990600"/>
          </a:xfrm>
        </p:spPr>
        <p:txBody>
          <a:bodyPr>
            <a:normAutofit/>
          </a:bodyPr>
          <a:lstStyle/>
          <a:p>
            <a:pPr rtl="0"/>
            <a:r>
              <a:rPr lang="en-US" sz="2400" dirty="0" smtClean="0">
                <a:solidFill>
                  <a:schemeClr val="bg1"/>
                </a:solidFill>
              </a:rPr>
              <a:t>Environmental Scanning</a:t>
            </a:r>
            <a:endParaRPr lang="ar-SA" sz="2400" dirty="0">
              <a:solidFill>
                <a:schemeClr val="bg1"/>
              </a:solidFill>
            </a:endParaRPr>
          </a:p>
        </p:txBody>
      </p:sp>
      <p:sp>
        <p:nvSpPr>
          <p:cNvPr id="3" name="عنصر نائب للمحتوى 2"/>
          <p:cNvSpPr>
            <a:spLocks noGrp="1"/>
          </p:cNvSpPr>
          <p:nvPr>
            <p:ph sz="quarter" idx="1"/>
          </p:nvPr>
        </p:nvSpPr>
        <p:spPr>
          <a:xfrm>
            <a:off x="414536" y="3789040"/>
            <a:ext cx="8729464" cy="3068960"/>
          </a:xfrm>
        </p:spPr>
        <p:txBody>
          <a:bodyPr>
            <a:noAutofit/>
          </a:bodyPr>
          <a:lstStyle/>
          <a:p>
            <a:pPr lvl="0" algn="l" rtl="0">
              <a:buNone/>
            </a:pPr>
            <a:r>
              <a:rPr lang="en-US" sz="2000" b="1" dirty="0" smtClean="0">
                <a:solidFill>
                  <a:schemeClr val="bg1"/>
                </a:solidFill>
              </a:rPr>
              <a:t>Strengths</a:t>
            </a:r>
            <a:endParaRPr lang="en-US" sz="2000" dirty="0" smtClean="0">
              <a:solidFill>
                <a:schemeClr val="bg1"/>
              </a:solidFill>
            </a:endParaRPr>
          </a:p>
          <a:p>
            <a:pPr lvl="0" algn="l" rtl="0"/>
            <a:r>
              <a:rPr lang="en-US" sz="2000" dirty="0" smtClean="0">
                <a:solidFill>
                  <a:schemeClr val="bg1"/>
                </a:solidFill>
              </a:rPr>
              <a:t>Branding.</a:t>
            </a:r>
          </a:p>
          <a:p>
            <a:pPr lvl="0" algn="l" rtl="0"/>
            <a:r>
              <a:rPr lang="en-US" sz="2000" dirty="0" smtClean="0">
                <a:solidFill>
                  <a:schemeClr val="bg1"/>
                </a:solidFill>
              </a:rPr>
              <a:t>Diversity.</a:t>
            </a:r>
          </a:p>
          <a:p>
            <a:pPr lvl="0" algn="l" rtl="0"/>
            <a:r>
              <a:rPr lang="en-US" sz="2000" dirty="0" smtClean="0">
                <a:solidFill>
                  <a:schemeClr val="bg1"/>
                </a:solidFill>
              </a:rPr>
              <a:t>Company is run by experienced management team.</a:t>
            </a:r>
          </a:p>
          <a:p>
            <a:pPr lvl="0" algn="l" rtl="0">
              <a:buNone/>
            </a:pPr>
            <a:r>
              <a:rPr lang="en-US" sz="2000" b="1" dirty="0" smtClean="0">
                <a:solidFill>
                  <a:schemeClr val="bg1"/>
                </a:solidFill>
              </a:rPr>
              <a:t>Weaknesses</a:t>
            </a:r>
            <a:endParaRPr lang="en-US" sz="2000" dirty="0" smtClean="0">
              <a:solidFill>
                <a:schemeClr val="bg1"/>
              </a:solidFill>
            </a:endParaRPr>
          </a:p>
          <a:p>
            <a:pPr lvl="0" algn="l" rtl="0"/>
            <a:r>
              <a:rPr lang="en-US" sz="2000" dirty="0" smtClean="0">
                <a:solidFill>
                  <a:schemeClr val="bg1"/>
                </a:solidFill>
              </a:rPr>
              <a:t>Find alternatives to sugary, calorie.</a:t>
            </a:r>
          </a:p>
          <a:p>
            <a:pPr algn="l" rtl="0"/>
            <a:r>
              <a:rPr lang="en-US" sz="2000" dirty="0" smtClean="0">
                <a:solidFill>
                  <a:schemeClr val="bg1"/>
                </a:solidFill>
              </a:rPr>
              <a:t>market share in the world beverage market compared to Coca-Cola.</a:t>
            </a:r>
            <a:endParaRPr lang="en-US" sz="2000" dirty="0">
              <a:solidFill>
                <a:schemeClr val="bg1"/>
              </a:solidFill>
            </a:endParaRPr>
          </a:p>
        </p:txBody>
      </p:sp>
      <p:sp>
        <p:nvSpPr>
          <p:cNvPr id="6" name="مربع نص 5"/>
          <p:cNvSpPr txBox="1"/>
          <p:nvPr/>
        </p:nvSpPr>
        <p:spPr>
          <a:xfrm>
            <a:off x="496526" y="764704"/>
            <a:ext cx="1769715" cy="646331"/>
          </a:xfrm>
          <a:prstGeom prst="rect">
            <a:avLst/>
          </a:prstGeom>
          <a:noFill/>
        </p:spPr>
        <p:txBody>
          <a:bodyPr wrap="none" rtlCol="1">
            <a:spAutoFit/>
          </a:bodyPr>
          <a:lstStyle/>
          <a:p>
            <a:r>
              <a:rPr lang="en-US" sz="3600" b="1" dirty="0" smtClean="0">
                <a:solidFill>
                  <a:schemeClr val="bg1"/>
                </a:solidFill>
              </a:rPr>
              <a:t>Internal:</a:t>
            </a:r>
            <a:endParaRPr lang="en-US" sz="3600" dirty="0">
              <a:solidFill>
                <a:schemeClr val="bg1"/>
              </a:solidFill>
            </a:endParaRPr>
          </a:p>
        </p:txBody>
      </p:sp>
      <p:sp>
        <p:nvSpPr>
          <p:cNvPr id="7" name="مربع نص 6"/>
          <p:cNvSpPr txBox="1"/>
          <p:nvPr/>
        </p:nvSpPr>
        <p:spPr>
          <a:xfrm>
            <a:off x="539552" y="2636912"/>
            <a:ext cx="4896544" cy="584775"/>
          </a:xfrm>
          <a:prstGeom prst="rect">
            <a:avLst/>
          </a:prstGeom>
          <a:noFill/>
        </p:spPr>
        <p:txBody>
          <a:bodyPr wrap="square" rtlCol="1">
            <a:spAutoFit/>
          </a:bodyPr>
          <a:lstStyle/>
          <a:p>
            <a:pPr lvl="0" algn="l" rtl="0">
              <a:buFont typeface="Arial" pitchFamily="34" charset="0"/>
              <a:buChar char="•"/>
            </a:pPr>
            <a:r>
              <a:rPr lang="en-US" sz="3200" b="1" dirty="0" smtClean="0">
                <a:solidFill>
                  <a:srgbClr val="FF0000"/>
                </a:solidFill>
              </a:rPr>
              <a:t> SWOT </a:t>
            </a:r>
            <a:r>
              <a:rPr lang="en-US" sz="3200" b="1" dirty="0">
                <a:solidFill>
                  <a:srgbClr val="FF0000"/>
                </a:solidFill>
              </a:rPr>
              <a:t>Analysis</a:t>
            </a:r>
            <a:endParaRPr lang="ar-SA" sz="3200" b="1" dirty="0">
              <a:solidFill>
                <a:srgbClr val="FF0000"/>
              </a:solidFill>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ألوان متوسطة">
  <a:themeElements>
    <a:clrScheme name="تدرج الرمادي">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ألوان متوسطة">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ألوان متوسطة">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64</TotalTime>
  <Words>826</Words>
  <Application>Microsoft Office PowerPoint</Application>
  <PresentationFormat>عرض على الشاشة (3:4)‏</PresentationFormat>
  <Paragraphs>80</Paragraphs>
  <Slides>14</Slides>
  <Notes>0</Notes>
  <HiddenSlides>0</HiddenSlides>
  <MMClips>0</MMClips>
  <ScaleCrop>false</ScaleCrop>
  <HeadingPairs>
    <vt:vector size="4" baseType="variant">
      <vt:variant>
        <vt:lpstr>نسق</vt:lpstr>
      </vt:variant>
      <vt:variant>
        <vt:i4>1</vt:i4>
      </vt:variant>
      <vt:variant>
        <vt:lpstr>عناوين الشرائح</vt:lpstr>
      </vt:variant>
      <vt:variant>
        <vt:i4>14</vt:i4>
      </vt:variant>
    </vt:vector>
  </HeadingPairs>
  <TitlesOfParts>
    <vt:vector size="15" baseType="lpstr">
      <vt:lpstr>ألوان متوسطة</vt:lpstr>
      <vt:lpstr>PEPSI</vt:lpstr>
      <vt:lpstr>Introduction</vt:lpstr>
      <vt:lpstr>Environmental Scanning</vt:lpstr>
      <vt:lpstr>Environmental Scanning</vt:lpstr>
      <vt:lpstr>Environmental Scanning</vt:lpstr>
      <vt:lpstr>Environmental Scanning</vt:lpstr>
      <vt:lpstr>Environmental Scanning</vt:lpstr>
      <vt:lpstr>Environmental Scanning</vt:lpstr>
      <vt:lpstr>Environmental Scanning</vt:lpstr>
      <vt:lpstr>Environmental Scanning</vt:lpstr>
      <vt:lpstr>Environmental Scanning</vt:lpstr>
      <vt:lpstr>Conclusions</vt:lpstr>
      <vt:lpstr>Conclusions</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PEPSI</dc:title>
  <dc:creator>DELL</dc:creator>
  <cp:lastModifiedBy>rayan t. osta</cp:lastModifiedBy>
  <cp:revision>15</cp:revision>
  <dcterms:created xsi:type="dcterms:W3CDTF">2013-05-05T15:05:34Z</dcterms:created>
  <dcterms:modified xsi:type="dcterms:W3CDTF">2016-05-12T19:56:13Z</dcterms:modified>
</cp:coreProperties>
</file>