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58" r:id="rId3"/>
    <p:sldId id="259" r:id="rId4"/>
    <p:sldId id="260" r:id="rId5"/>
    <p:sldId id="261" r:id="rId6"/>
    <p:sldId id="262" r:id="rId7"/>
    <p:sldId id="263" r:id="rId8"/>
    <p:sldId id="268" r:id="rId9"/>
    <p:sldId id="265" r:id="rId10"/>
    <p:sldId id="264" r:id="rId11"/>
    <p:sldId id="266" r:id="rId12"/>
    <p:sldId id="267"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15" d="100"/>
          <a:sy n="115" d="100"/>
        </p:scale>
        <p:origin x="51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DBBFFAF-2904-4AF1-A4AC-C01E436B095A}" type="datetimeFigureOut">
              <a:rPr lang="en-US" smtClean="0"/>
              <a:t>4/19/17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B7DFD8-D01F-4A20-9E8F-3DAC4B5CEBF6}" type="slidenum">
              <a:rPr lang="en-US" smtClean="0"/>
              <a:t>‹#›</a:t>
            </a:fld>
            <a:endParaRPr lang="en-US"/>
          </a:p>
        </p:txBody>
      </p:sp>
    </p:spTree>
    <p:extLst>
      <p:ext uri="{BB962C8B-B14F-4D97-AF65-F5344CB8AC3E}">
        <p14:creationId xmlns:p14="http://schemas.microsoft.com/office/powerpoint/2010/main" val="4185252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BBFFAF-2904-4AF1-A4AC-C01E436B095A}" type="datetimeFigureOut">
              <a:rPr lang="en-US" smtClean="0"/>
              <a:t>4/19/17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B7DFD8-D01F-4A20-9E8F-3DAC4B5CEBF6}" type="slidenum">
              <a:rPr lang="en-US" smtClean="0"/>
              <a:t>‹#›</a:t>
            </a:fld>
            <a:endParaRPr lang="en-US"/>
          </a:p>
        </p:txBody>
      </p:sp>
    </p:spTree>
    <p:extLst>
      <p:ext uri="{BB962C8B-B14F-4D97-AF65-F5344CB8AC3E}">
        <p14:creationId xmlns:p14="http://schemas.microsoft.com/office/powerpoint/2010/main" val="2540319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BBFFAF-2904-4AF1-A4AC-C01E436B095A}" type="datetimeFigureOut">
              <a:rPr lang="en-US" smtClean="0"/>
              <a:t>4/19/17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B7DFD8-D01F-4A20-9E8F-3DAC4B5CEBF6}" type="slidenum">
              <a:rPr lang="en-US" smtClean="0"/>
              <a:t>‹#›</a:t>
            </a:fld>
            <a:endParaRPr lang="en-US"/>
          </a:p>
        </p:txBody>
      </p:sp>
    </p:spTree>
    <p:extLst>
      <p:ext uri="{BB962C8B-B14F-4D97-AF65-F5344CB8AC3E}">
        <p14:creationId xmlns:p14="http://schemas.microsoft.com/office/powerpoint/2010/main" val="1413295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BBFFAF-2904-4AF1-A4AC-C01E436B095A}" type="datetimeFigureOut">
              <a:rPr lang="en-US" smtClean="0"/>
              <a:t>4/19/17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B7DFD8-D01F-4A20-9E8F-3DAC4B5CEBF6}" type="slidenum">
              <a:rPr lang="en-US" smtClean="0"/>
              <a:t>‹#›</a:t>
            </a:fld>
            <a:endParaRPr lang="en-US"/>
          </a:p>
        </p:txBody>
      </p:sp>
    </p:spTree>
    <p:extLst>
      <p:ext uri="{BB962C8B-B14F-4D97-AF65-F5344CB8AC3E}">
        <p14:creationId xmlns:p14="http://schemas.microsoft.com/office/powerpoint/2010/main" val="2720566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DBBFFAF-2904-4AF1-A4AC-C01E436B095A}" type="datetimeFigureOut">
              <a:rPr lang="en-US" smtClean="0"/>
              <a:t>4/19/17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B7DFD8-D01F-4A20-9E8F-3DAC4B5CEBF6}" type="slidenum">
              <a:rPr lang="en-US" smtClean="0"/>
              <a:t>‹#›</a:t>
            </a:fld>
            <a:endParaRPr lang="en-US"/>
          </a:p>
        </p:txBody>
      </p:sp>
    </p:spTree>
    <p:extLst>
      <p:ext uri="{BB962C8B-B14F-4D97-AF65-F5344CB8AC3E}">
        <p14:creationId xmlns:p14="http://schemas.microsoft.com/office/powerpoint/2010/main" val="3267527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DBBFFAF-2904-4AF1-A4AC-C01E436B095A}" type="datetimeFigureOut">
              <a:rPr lang="en-US" smtClean="0"/>
              <a:t>4/19/17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B7DFD8-D01F-4A20-9E8F-3DAC4B5CEBF6}" type="slidenum">
              <a:rPr lang="en-US" smtClean="0"/>
              <a:t>‹#›</a:t>
            </a:fld>
            <a:endParaRPr lang="en-US"/>
          </a:p>
        </p:txBody>
      </p:sp>
    </p:spTree>
    <p:extLst>
      <p:ext uri="{BB962C8B-B14F-4D97-AF65-F5344CB8AC3E}">
        <p14:creationId xmlns:p14="http://schemas.microsoft.com/office/powerpoint/2010/main" val="2865472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DBBFFAF-2904-4AF1-A4AC-C01E436B095A}" type="datetimeFigureOut">
              <a:rPr lang="en-US" smtClean="0"/>
              <a:t>4/19/17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B7DFD8-D01F-4A20-9E8F-3DAC4B5CEBF6}" type="slidenum">
              <a:rPr lang="en-US" smtClean="0"/>
              <a:t>‹#›</a:t>
            </a:fld>
            <a:endParaRPr lang="en-US"/>
          </a:p>
        </p:txBody>
      </p:sp>
    </p:spTree>
    <p:extLst>
      <p:ext uri="{BB962C8B-B14F-4D97-AF65-F5344CB8AC3E}">
        <p14:creationId xmlns:p14="http://schemas.microsoft.com/office/powerpoint/2010/main" val="3899515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DBBFFAF-2904-4AF1-A4AC-C01E436B095A}" type="datetimeFigureOut">
              <a:rPr lang="en-US" smtClean="0"/>
              <a:t>4/19/17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B7DFD8-D01F-4A20-9E8F-3DAC4B5CEBF6}" type="slidenum">
              <a:rPr lang="en-US" smtClean="0"/>
              <a:t>‹#›</a:t>
            </a:fld>
            <a:endParaRPr lang="en-US"/>
          </a:p>
        </p:txBody>
      </p:sp>
    </p:spTree>
    <p:extLst>
      <p:ext uri="{BB962C8B-B14F-4D97-AF65-F5344CB8AC3E}">
        <p14:creationId xmlns:p14="http://schemas.microsoft.com/office/powerpoint/2010/main" val="2331073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BBFFAF-2904-4AF1-A4AC-C01E436B095A}" type="datetimeFigureOut">
              <a:rPr lang="en-US" smtClean="0"/>
              <a:t>4/19/17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B7DFD8-D01F-4A20-9E8F-3DAC4B5CEBF6}" type="slidenum">
              <a:rPr lang="en-US" smtClean="0"/>
              <a:t>‹#›</a:t>
            </a:fld>
            <a:endParaRPr lang="en-US"/>
          </a:p>
        </p:txBody>
      </p:sp>
    </p:spTree>
    <p:extLst>
      <p:ext uri="{BB962C8B-B14F-4D97-AF65-F5344CB8AC3E}">
        <p14:creationId xmlns:p14="http://schemas.microsoft.com/office/powerpoint/2010/main" val="1526665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BBFFAF-2904-4AF1-A4AC-C01E436B095A}" type="datetimeFigureOut">
              <a:rPr lang="en-US" smtClean="0"/>
              <a:t>4/19/17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B7DFD8-D01F-4A20-9E8F-3DAC4B5CEBF6}" type="slidenum">
              <a:rPr lang="en-US" smtClean="0"/>
              <a:t>‹#›</a:t>
            </a:fld>
            <a:endParaRPr lang="en-US"/>
          </a:p>
        </p:txBody>
      </p:sp>
    </p:spTree>
    <p:extLst>
      <p:ext uri="{BB962C8B-B14F-4D97-AF65-F5344CB8AC3E}">
        <p14:creationId xmlns:p14="http://schemas.microsoft.com/office/powerpoint/2010/main" val="1582510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BBFFAF-2904-4AF1-A4AC-C01E436B095A}" type="datetimeFigureOut">
              <a:rPr lang="en-US" smtClean="0"/>
              <a:t>4/19/17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B7DFD8-D01F-4A20-9E8F-3DAC4B5CEBF6}" type="slidenum">
              <a:rPr lang="en-US" smtClean="0"/>
              <a:t>‹#›</a:t>
            </a:fld>
            <a:endParaRPr lang="en-US"/>
          </a:p>
        </p:txBody>
      </p:sp>
    </p:spTree>
    <p:extLst>
      <p:ext uri="{BB962C8B-B14F-4D97-AF65-F5344CB8AC3E}">
        <p14:creationId xmlns:p14="http://schemas.microsoft.com/office/powerpoint/2010/main" val="177268461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BBFFAF-2904-4AF1-A4AC-C01E436B095A}" type="datetimeFigureOut">
              <a:rPr lang="en-US" smtClean="0"/>
              <a:t>4/19/17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B7DFD8-D01F-4A20-9E8F-3DAC4B5CEBF6}" type="slidenum">
              <a:rPr lang="en-US" smtClean="0"/>
              <a:t>‹#›</a:t>
            </a:fld>
            <a:endParaRPr lang="en-US"/>
          </a:p>
        </p:txBody>
      </p:sp>
    </p:spTree>
    <p:extLst>
      <p:ext uri="{BB962C8B-B14F-4D97-AF65-F5344CB8AC3E}">
        <p14:creationId xmlns:p14="http://schemas.microsoft.com/office/powerpoint/2010/main" val="237350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Why Reading Books is </a:t>
            </a:r>
            <a:r>
              <a:rPr lang="en-US" b="1" dirty="0" smtClean="0"/>
              <a:t>important</a:t>
            </a:r>
            <a:r>
              <a:rPr lang="en-US" dirty="0"/>
              <a:t/>
            </a:r>
            <a:br>
              <a:rPr lang="en-US" dirty="0"/>
            </a:br>
            <a:endParaRPr lang="en-US" dirty="0"/>
          </a:p>
        </p:txBody>
      </p:sp>
      <p:sp>
        <p:nvSpPr>
          <p:cNvPr id="3" name="Content Placeholder 2"/>
          <p:cNvSpPr>
            <a:spLocks noGrp="1"/>
          </p:cNvSpPr>
          <p:nvPr>
            <p:ph idx="1"/>
          </p:nvPr>
        </p:nvSpPr>
        <p:spPr/>
        <p:txBody>
          <a:bodyPr/>
          <a:lstStyle/>
          <a:p>
            <a:pPr marL="0" indent="0">
              <a:buNone/>
            </a:pPr>
            <a:r>
              <a:rPr lang="en-US" smtClean="0">
                <a:solidFill>
                  <a:srgbClr val="0070C0"/>
                </a:solidFill>
              </a:rPr>
              <a:t>                                                      Leo </a:t>
            </a:r>
            <a:r>
              <a:rPr lang="en-US" dirty="0" err="1" smtClean="0">
                <a:solidFill>
                  <a:srgbClr val="0070C0"/>
                </a:solidFill>
              </a:rPr>
              <a:t>Haung</a:t>
            </a:r>
            <a:endParaRPr lang="en-US" dirty="0">
              <a:solidFill>
                <a:srgbClr val="0070C0"/>
              </a:solidFill>
            </a:endParaRPr>
          </a:p>
        </p:txBody>
      </p:sp>
    </p:spTree>
    <p:extLst>
      <p:ext uri="{BB962C8B-B14F-4D97-AF65-F5344CB8AC3E}">
        <p14:creationId xmlns:p14="http://schemas.microsoft.com/office/powerpoint/2010/main" val="19532695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t/>
            </a:r>
            <a:br>
              <a:rPr lang="en-US" dirty="0" smtClean="0"/>
            </a:br>
            <a:r>
              <a:rPr lang="en-US" dirty="0" smtClean="0"/>
              <a:t>How one can get motivated to read books.</a:t>
            </a:r>
            <a:r>
              <a:rPr lang="en-US" dirty="0"/>
              <a:t/>
            </a:r>
            <a:br>
              <a:rPr lang="en-US" dirty="0"/>
            </a:b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v"/>
            </a:pPr>
            <a:r>
              <a:rPr lang="en-US" dirty="0" smtClean="0"/>
              <a:t>Self motivation is the most important tool when it comes to reading books. What do you want in life? Life is full of challenges. These challenges are not new, they were there in the past and methods to solve them arrived at. How did they arrive at the solution? Through asking yourself these questions, you will find out that the books are the best sources for </a:t>
            </a:r>
            <a:r>
              <a:rPr lang="en-US" dirty="0"/>
              <a:t>your decision (</a:t>
            </a:r>
            <a:r>
              <a:rPr lang="en-US" dirty="0" smtClean="0"/>
              <a:t>Mais, p.17).</a:t>
            </a:r>
          </a:p>
          <a:p>
            <a:pPr>
              <a:buFont typeface="Wingdings" panose="05000000000000000000" pitchFamily="2" charset="2"/>
              <a:buChar char="v"/>
            </a:pPr>
            <a:r>
              <a:rPr lang="en-US" dirty="0" smtClean="0"/>
              <a:t>Most people will find reading books boring. The reason behind this is the lack of focus.  Know what you want from a certain peace of reading and you will never get bored.</a:t>
            </a:r>
            <a:endParaRPr lang="en-US" dirty="0"/>
          </a:p>
        </p:txBody>
      </p:sp>
    </p:spTree>
    <p:extLst>
      <p:ext uri="{BB962C8B-B14F-4D97-AF65-F5344CB8AC3E}">
        <p14:creationId xmlns:p14="http://schemas.microsoft.com/office/powerpoint/2010/main" val="3754033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
        <p:nvSpPr>
          <p:cNvPr id="3" name="Content Placeholder 2"/>
          <p:cNvSpPr>
            <a:spLocks noGrp="1"/>
          </p:cNvSpPr>
          <p:nvPr>
            <p:ph idx="1"/>
          </p:nvPr>
        </p:nvSpPr>
        <p:spPr/>
        <p:txBody>
          <a:bodyPr/>
          <a:lstStyle/>
          <a:p>
            <a:pPr marL="0" indent="0">
              <a:buNone/>
            </a:pPr>
            <a:r>
              <a:rPr lang="en-US" dirty="0"/>
              <a:t>Having informed you on the importance and fun in reading books, I believe it is time to start making use of the existing books in the library. The library will not come to you, it is for you to go and find it. Decide on the main reason as to why you decide to read a certain book, for instance, is it for entertainment, fun or improving your writing skills?</a:t>
            </a:r>
          </a:p>
          <a:p>
            <a:pPr marL="0" indent="0">
              <a:buNone/>
            </a:pPr>
            <a:endParaRPr lang="en-US" dirty="0"/>
          </a:p>
        </p:txBody>
      </p:sp>
    </p:spTree>
    <p:extLst>
      <p:ext uri="{BB962C8B-B14F-4D97-AF65-F5344CB8AC3E}">
        <p14:creationId xmlns:p14="http://schemas.microsoft.com/office/powerpoint/2010/main" val="2362627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Works Cited </a:t>
            </a:r>
            <a:endParaRPr lang="en-US" dirty="0"/>
          </a:p>
        </p:txBody>
      </p:sp>
      <p:sp>
        <p:nvSpPr>
          <p:cNvPr id="3" name="Content Placeholder 2"/>
          <p:cNvSpPr>
            <a:spLocks noGrp="1"/>
          </p:cNvSpPr>
          <p:nvPr>
            <p:ph idx="1"/>
          </p:nvPr>
        </p:nvSpPr>
        <p:spPr/>
        <p:txBody>
          <a:bodyPr/>
          <a:lstStyle/>
          <a:p>
            <a:pPr marL="0" indent="0">
              <a:buNone/>
            </a:pPr>
            <a:r>
              <a:rPr lang="en-US" dirty="0"/>
              <a:t>Mais, S. P. B. </a:t>
            </a:r>
            <a:r>
              <a:rPr lang="en-US" i="1" dirty="0"/>
              <a:t>Why We Should Read (Classic Reprint)</a:t>
            </a:r>
            <a:r>
              <a:rPr lang="en-US" dirty="0"/>
              <a:t>. London: Fb &amp; C Limited, </a:t>
            </a:r>
            <a:r>
              <a:rPr lang="en-US" dirty="0" smtClean="0"/>
              <a:t>2015.Print.</a:t>
            </a:r>
          </a:p>
          <a:p>
            <a:pPr marL="0" indent="0">
              <a:buNone/>
            </a:pPr>
            <a:r>
              <a:rPr lang="en-US" dirty="0" smtClean="0"/>
              <a:t>Link:https</a:t>
            </a:r>
            <a:r>
              <a:rPr lang="en-US" dirty="0"/>
              <a:t>://books.google.co.ke/books?id=1ogFswEACAAJ&amp;dq=importance+of+reading+books&amp;hl=en&amp;sa=X&amp;redir_esc=y</a:t>
            </a:r>
          </a:p>
          <a:p>
            <a:pPr marL="0" indent="0">
              <a:buNone/>
            </a:pPr>
            <a:r>
              <a:rPr lang="en-US" dirty="0"/>
              <a:t>Pearson, D. </a:t>
            </a:r>
            <a:r>
              <a:rPr lang="en-US" i="1" dirty="0"/>
              <a:t>Books as History: The importance of books beyond their texts</a:t>
            </a:r>
            <a:r>
              <a:rPr lang="en-US" dirty="0"/>
              <a:t>. London: Oak Knoll Press  2012. Print</a:t>
            </a:r>
          </a:p>
          <a:p>
            <a:pPr marL="0" indent="0">
              <a:buNone/>
            </a:pPr>
            <a:r>
              <a:rPr lang="en-US" dirty="0"/>
              <a:t>http://www.worldcat.org/title/books-as-history-the-importance-of-books-beyond-their-texts/oclc/815043559</a:t>
            </a:r>
          </a:p>
          <a:p>
            <a:pPr marL="0" indent="0">
              <a:buNone/>
            </a:pPr>
            <a:endParaRPr lang="en-US" dirty="0"/>
          </a:p>
        </p:txBody>
      </p:sp>
    </p:spTree>
    <p:extLst>
      <p:ext uri="{BB962C8B-B14F-4D97-AF65-F5344CB8AC3E}">
        <p14:creationId xmlns:p14="http://schemas.microsoft.com/office/powerpoint/2010/main" val="695364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t>Doren, Mortimer J. Adler &amp;</a:t>
            </a:r>
            <a:r>
              <a:rPr lang="en-US" dirty="0" smtClean="0"/>
              <a:t> </a:t>
            </a:r>
            <a:r>
              <a:rPr lang="en-US" dirty="0"/>
              <a:t>Charles Van. How to Read a Book</a:t>
            </a:r>
          </a:p>
          <a:p>
            <a:pPr marL="0" indent="0">
              <a:buNone/>
            </a:pPr>
            <a:r>
              <a:rPr lang="en-US" dirty="0" smtClean="0"/>
              <a:t>New </a:t>
            </a:r>
            <a:r>
              <a:rPr lang="en-US" dirty="0"/>
              <a:t>York: Simon $ Schuster, 2011. Web.</a:t>
            </a:r>
          </a:p>
          <a:p>
            <a:pPr marL="0" indent="0">
              <a:buNone/>
            </a:pPr>
            <a:r>
              <a:rPr lang="en-US" dirty="0"/>
              <a:t>https://books.google.co.ke/books?id=Z5PpkQadm5EC&amp;dq=importance+of+reading+books&amp;source=gbs_navlinks_s</a:t>
            </a:r>
          </a:p>
          <a:p>
            <a:pPr marL="0" indent="0">
              <a:buNone/>
            </a:pPr>
            <a:endParaRPr lang="en-US" dirty="0"/>
          </a:p>
        </p:txBody>
      </p:sp>
    </p:spTree>
    <p:extLst>
      <p:ext uri="{BB962C8B-B14F-4D97-AF65-F5344CB8AC3E}">
        <p14:creationId xmlns:p14="http://schemas.microsoft.com/office/powerpoint/2010/main" val="2562596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Introduction</a:t>
            </a:r>
            <a:endParaRPr lang="en-US" b="1" dirty="0"/>
          </a:p>
        </p:txBody>
      </p:sp>
      <p:sp>
        <p:nvSpPr>
          <p:cNvPr id="3" name="Content Placeholder 2"/>
          <p:cNvSpPr>
            <a:spLocks noGrp="1"/>
          </p:cNvSpPr>
          <p:nvPr>
            <p:ph idx="1"/>
          </p:nvPr>
        </p:nvSpPr>
        <p:spPr/>
        <p:txBody>
          <a:bodyPr/>
          <a:lstStyle/>
          <a:p>
            <a:pPr marL="0" indent="0">
              <a:buNone/>
            </a:pPr>
            <a:r>
              <a:rPr lang="en-US" dirty="0" smtClean="0"/>
              <a:t>Reading books is of great significance to people. Over time, it has been proved that people have different reasons for reading books. They   have a high memory ability, they can recall things or events which took place several </a:t>
            </a:r>
            <a:r>
              <a:rPr lang="en-US" dirty="0"/>
              <a:t>years ago (</a:t>
            </a:r>
            <a:r>
              <a:rPr lang="en-US" dirty="0" smtClean="0"/>
              <a:t>Pearson, p.83). One of the reasons as to why reading came into existence is the need to keep records during the Agrarian revolution. Cuneiform type of writing </a:t>
            </a:r>
            <a:r>
              <a:rPr lang="en-US" dirty="0"/>
              <a:t>in Mesopotamia and Hieroglyphics Egypt in were </a:t>
            </a:r>
            <a:r>
              <a:rPr lang="en-US" dirty="0" smtClean="0"/>
              <a:t>invented.</a:t>
            </a:r>
          </a:p>
          <a:p>
            <a:pPr marL="0" indent="0">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5029" y="4595751"/>
            <a:ext cx="3740727" cy="1581212"/>
          </a:xfrm>
          <a:prstGeom prst="rect">
            <a:avLst/>
          </a:prstGeom>
        </p:spPr>
      </p:pic>
      <p:sp>
        <p:nvSpPr>
          <p:cNvPr id="5" name="TextBox 4"/>
          <p:cNvSpPr txBox="1"/>
          <p:nvPr/>
        </p:nvSpPr>
        <p:spPr>
          <a:xfrm>
            <a:off x="961901" y="6176963"/>
            <a:ext cx="2327563" cy="369332"/>
          </a:xfrm>
          <a:prstGeom prst="rect">
            <a:avLst/>
          </a:prstGeom>
          <a:noFill/>
        </p:spPr>
        <p:txBody>
          <a:bodyPr wrap="square" rtlCol="0">
            <a:spAutoFit/>
          </a:bodyPr>
          <a:lstStyle/>
          <a:p>
            <a:r>
              <a:rPr lang="en-US" dirty="0" smtClean="0"/>
              <a:t>Egyptian Hieroglyphics </a:t>
            </a:r>
            <a:endParaRPr lang="en-US" dirty="0"/>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t="4152"/>
          <a:stretch/>
        </p:blipFill>
        <p:spPr>
          <a:xfrm>
            <a:off x="6096000" y="4690753"/>
            <a:ext cx="3737758" cy="1549895"/>
          </a:xfrm>
          <a:prstGeom prst="rect">
            <a:avLst/>
          </a:prstGeom>
        </p:spPr>
      </p:pic>
      <p:sp>
        <p:nvSpPr>
          <p:cNvPr id="7" name="TextBox 6"/>
          <p:cNvSpPr txBox="1"/>
          <p:nvPr/>
        </p:nvSpPr>
        <p:spPr>
          <a:xfrm>
            <a:off x="6258295" y="6311900"/>
            <a:ext cx="2683823" cy="369332"/>
          </a:xfrm>
          <a:prstGeom prst="rect">
            <a:avLst/>
          </a:prstGeom>
          <a:noFill/>
        </p:spPr>
        <p:txBody>
          <a:bodyPr wrap="square" rtlCol="0">
            <a:spAutoFit/>
          </a:bodyPr>
          <a:lstStyle/>
          <a:p>
            <a:r>
              <a:rPr lang="en-US" dirty="0" smtClean="0"/>
              <a:t>Sumerian cuneiform </a:t>
            </a:r>
            <a:endParaRPr lang="en-US" dirty="0"/>
          </a:p>
        </p:txBody>
      </p:sp>
    </p:spTree>
    <p:extLst>
      <p:ext uri="{BB962C8B-B14F-4D97-AF65-F5344CB8AC3E}">
        <p14:creationId xmlns:p14="http://schemas.microsoft.com/office/powerpoint/2010/main" val="1021281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Developing Mental Ability.</a:t>
            </a:r>
            <a:endParaRPr lang="en-US" dirty="0"/>
          </a:p>
        </p:txBody>
      </p:sp>
      <p:sp>
        <p:nvSpPr>
          <p:cNvPr id="3" name="Content Placeholder 2"/>
          <p:cNvSpPr>
            <a:spLocks noGrp="1"/>
          </p:cNvSpPr>
          <p:nvPr>
            <p:ph idx="1"/>
          </p:nvPr>
        </p:nvSpPr>
        <p:spPr/>
        <p:txBody>
          <a:bodyPr/>
          <a:lstStyle/>
          <a:p>
            <a:pPr marL="0" indent="0">
              <a:buNone/>
            </a:pPr>
            <a:r>
              <a:rPr lang="en-US" dirty="0" smtClean="0"/>
              <a:t> The ability of the brain to fu</a:t>
            </a:r>
            <a:r>
              <a:rPr lang="en-US" dirty="0"/>
              <a:t>n</a:t>
            </a:r>
            <a:r>
              <a:rPr lang="en-US" dirty="0" smtClean="0"/>
              <a:t>ction depends greatly on what we see in our lives. There is a strong relationship between reading books and the development of the mental ability.  Different books present different themes. Through the analysis of how different themes are solved in the book,  the mental ability of an individual grows strong.  As a result, such a person is able to make sound decisions in life.</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1374" y="4215741"/>
            <a:ext cx="2330594" cy="2523506"/>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84434" y="4429414"/>
            <a:ext cx="3699597" cy="2096159"/>
          </a:xfrm>
          <a:prstGeom prst="rect">
            <a:avLst/>
          </a:prstGeom>
        </p:spPr>
      </p:pic>
      <p:sp>
        <p:nvSpPr>
          <p:cNvPr id="6" name="TextBox 5"/>
          <p:cNvSpPr txBox="1"/>
          <p:nvPr/>
        </p:nvSpPr>
        <p:spPr>
          <a:xfrm>
            <a:off x="4180113" y="4952010"/>
            <a:ext cx="2268187" cy="1200329"/>
          </a:xfrm>
          <a:prstGeom prst="rect">
            <a:avLst/>
          </a:prstGeom>
          <a:noFill/>
        </p:spPr>
        <p:txBody>
          <a:bodyPr wrap="square" rtlCol="0">
            <a:spAutoFit/>
          </a:bodyPr>
          <a:lstStyle/>
          <a:p>
            <a:r>
              <a:rPr lang="en-US" sz="2400" dirty="0" smtClean="0"/>
              <a:t>Different books have different themes </a:t>
            </a:r>
            <a:endParaRPr lang="en-US" sz="2400" dirty="0"/>
          </a:p>
        </p:txBody>
      </p:sp>
    </p:spTree>
    <p:extLst>
      <p:ext uri="{BB962C8B-B14F-4D97-AF65-F5344CB8AC3E}">
        <p14:creationId xmlns:p14="http://schemas.microsoft.com/office/powerpoint/2010/main" val="681823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Improvement in creativity </a:t>
            </a:r>
            <a:endParaRPr lang="en-US" b="1" dirty="0"/>
          </a:p>
        </p:txBody>
      </p:sp>
      <p:sp>
        <p:nvSpPr>
          <p:cNvPr id="3" name="Content Placeholder 2"/>
          <p:cNvSpPr>
            <a:spLocks noGrp="1"/>
          </p:cNvSpPr>
          <p:nvPr>
            <p:ph idx="1"/>
          </p:nvPr>
        </p:nvSpPr>
        <p:spPr/>
        <p:txBody>
          <a:bodyPr/>
          <a:lstStyle/>
          <a:p>
            <a:pPr>
              <a:buFont typeface="Wingdings" panose="05000000000000000000" pitchFamily="2" charset="2"/>
              <a:buChar char="v"/>
            </a:pPr>
            <a:r>
              <a:rPr lang="en-US" dirty="0" smtClean="0"/>
              <a:t>Creativity is the ability of an individual to come up with new ideas or develop the existing ones. </a:t>
            </a:r>
          </a:p>
          <a:p>
            <a:pPr>
              <a:buFont typeface="Wingdings" panose="05000000000000000000" pitchFamily="2" charset="2"/>
              <a:buChar char="v"/>
            </a:pPr>
            <a:r>
              <a:rPr lang="en-US" dirty="0" smtClean="0"/>
              <a:t>Through reading books, an individual gets to know more about a give issue, for instance if one is reading a book based to technology, he will get more information how a given device was made, how it works and how it can be modified to give more impressive results.</a:t>
            </a:r>
          </a:p>
          <a:p>
            <a:pPr>
              <a:buFont typeface="Wingdings" panose="05000000000000000000" pitchFamily="2" charset="2"/>
              <a:buChar char="v"/>
            </a:pPr>
            <a:r>
              <a:rPr lang="en-US" dirty="0" smtClean="0"/>
              <a:t>It is due to reading that the field of technology is improving each day in the world. For instance, students study physics in classrooms, what is the implication of this in the universe? Increased creativity levels.</a:t>
            </a:r>
            <a:endParaRPr lang="en-US" dirty="0"/>
          </a:p>
        </p:txBody>
      </p:sp>
    </p:spTree>
    <p:extLst>
      <p:ext uri="{BB962C8B-B14F-4D97-AF65-F5344CB8AC3E}">
        <p14:creationId xmlns:p14="http://schemas.microsoft.com/office/powerpoint/2010/main" val="3761986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Improvement in creativity </a:t>
            </a:r>
            <a:endParaRPr lang="en-US" dirty="0"/>
          </a:p>
        </p:txBody>
      </p:sp>
      <p:sp>
        <p:nvSpPr>
          <p:cNvPr id="3" name="Content Placeholder 2"/>
          <p:cNvSpPr>
            <a:spLocks noGrp="1"/>
          </p:cNvSpPr>
          <p:nvPr>
            <p:ph idx="1"/>
          </p:nvPr>
        </p:nvSpPr>
        <p:spPr/>
        <p:txBody>
          <a:bodyPr/>
          <a:lstStyle/>
          <a:p>
            <a:pPr marL="0" indent="0">
              <a:buNone/>
            </a:pPr>
            <a:r>
              <a:rPr lang="en-US" dirty="0" smtClean="0"/>
              <a:t>Creativity is in several ways.  Fro instance, a student studying engineering may decide to read novels by certain authors. What does such a student get from it?  Subjects relate in schools. Reading novels does help one to be creative in writing proposals for projects,  developing plans and so many other things. </a:t>
            </a:r>
            <a:endParaRPr lang="en-US" dirty="0"/>
          </a:p>
          <a:p>
            <a:pPr marL="0" indent="0">
              <a:buNone/>
            </a:pPr>
            <a:r>
              <a:rPr lang="en-US" dirty="0" smtClean="0"/>
              <a:t>The way a person who has been reading novels will present a project is more creative than the one who does not read will present.</a:t>
            </a:r>
            <a:endParaRPr lang="en-US" dirty="0"/>
          </a:p>
        </p:txBody>
      </p:sp>
    </p:spTree>
    <p:extLst>
      <p:ext uri="{BB962C8B-B14F-4D97-AF65-F5344CB8AC3E}">
        <p14:creationId xmlns:p14="http://schemas.microsoft.com/office/powerpoint/2010/main" val="3455699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t/>
            </a:r>
            <a:br>
              <a:rPr lang="en-US" dirty="0" smtClean="0"/>
            </a:br>
            <a:r>
              <a:rPr lang="en-US" b="1" dirty="0" smtClean="0"/>
              <a:t>Vocabulary enhancement and </a:t>
            </a:r>
            <a:r>
              <a:rPr lang="en-US" b="1" dirty="0"/>
              <a:t>entertainment value</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Different authors have different dictions (choice of words).  Through reading these books, an individual gets to understand a wide range of vocabularies. For students, good diction can earn them marks in their projects. Nevertheless, they can end up becoming good writers. Good writers are often identified by their theme selection, choice of words, among several other books.</a:t>
            </a:r>
          </a:p>
          <a:p>
            <a:pPr marL="0" indent="0">
              <a:buNone/>
            </a:pPr>
            <a:r>
              <a:rPr lang="en-US" dirty="0" smtClean="0"/>
              <a:t>Most novels have entertainment values despite their moral lessons. For instance,  when we were kids, we read stories like Cinderella, Snow White and the Forty Dwarfs and several others. We got entertained and to some extent, our parents would narrate the same stories to us during story times.</a:t>
            </a:r>
            <a:endParaRPr lang="en-US" dirty="0"/>
          </a:p>
        </p:txBody>
      </p:sp>
    </p:spTree>
    <p:extLst>
      <p:ext uri="{BB962C8B-B14F-4D97-AF65-F5344CB8AC3E}">
        <p14:creationId xmlns:p14="http://schemas.microsoft.com/office/powerpoint/2010/main" val="193182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Memory Improvement</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v"/>
            </a:pPr>
            <a:r>
              <a:rPr lang="en-US" dirty="0" smtClean="0"/>
              <a:t>The memory of a child is like a blank slate. Any information fed to it, some is retained. This proves that additional information can be added to an individual’s brain.</a:t>
            </a:r>
            <a:endParaRPr lang="en-US" dirty="0"/>
          </a:p>
          <a:p>
            <a:pPr>
              <a:buFont typeface="Wingdings" panose="05000000000000000000" pitchFamily="2" charset="2"/>
              <a:buChar char="v"/>
            </a:pPr>
            <a:r>
              <a:rPr lang="en-US" dirty="0" smtClean="0"/>
              <a:t>Additional information improves the memory of a person. </a:t>
            </a:r>
          </a:p>
          <a:p>
            <a:pPr>
              <a:buFont typeface="Wingdings" panose="05000000000000000000" pitchFamily="2" charset="2"/>
              <a:buChar char="v"/>
            </a:pPr>
            <a:r>
              <a:rPr lang="en-US" dirty="0" smtClean="0"/>
              <a:t>Those people who are fond of reading, often have a good ability to recall things.</a:t>
            </a:r>
          </a:p>
          <a:p>
            <a:pPr>
              <a:buFont typeface="Wingdings" panose="05000000000000000000" pitchFamily="2" charset="2"/>
              <a:buChar char="v"/>
            </a:pPr>
            <a:r>
              <a:rPr lang="en-US" dirty="0" smtClean="0"/>
              <a:t>For students, reading over and over on a given subject creates a good understanding of the theme. As a result, the student can remember things read during a certain exercise. Developing a habit of reading immediately after the teacher leaves helps to improve memory.</a:t>
            </a:r>
            <a:endParaRPr lang="en-US" dirty="0"/>
          </a:p>
        </p:txBody>
      </p:sp>
    </p:spTree>
    <p:extLst>
      <p:ext uri="{BB962C8B-B14F-4D97-AF65-F5344CB8AC3E}">
        <p14:creationId xmlns:p14="http://schemas.microsoft.com/office/powerpoint/2010/main" val="597577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C</a:t>
            </a:r>
            <a:r>
              <a:rPr lang="en-US" dirty="0" smtClean="0"/>
              <a:t>ritical </a:t>
            </a:r>
            <a:r>
              <a:rPr lang="en-US" dirty="0"/>
              <a:t>and </a:t>
            </a:r>
            <a:r>
              <a:rPr lang="en-US" dirty="0" smtClean="0"/>
              <a:t>Analytical </a:t>
            </a:r>
            <a:r>
              <a:rPr lang="en-US" dirty="0"/>
              <a:t>S</a:t>
            </a:r>
            <a:r>
              <a:rPr lang="en-US" dirty="0" smtClean="0"/>
              <a:t>kills</a:t>
            </a:r>
            <a:r>
              <a:rPr lang="en-US" dirty="0"/>
              <a:t>.</a:t>
            </a:r>
            <a:br>
              <a:rPr lang="en-US" dirty="0"/>
            </a:b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v"/>
            </a:pPr>
            <a:r>
              <a:rPr lang="en-US" dirty="0" smtClean="0"/>
              <a:t>Reading entails engaging your mind in a specific thing with a specific objective. Through reading the way situations are analyzed in given books, one develops the ability to critically analyze situations in life.</a:t>
            </a:r>
          </a:p>
          <a:p>
            <a:pPr>
              <a:buFont typeface="Wingdings" panose="05000000000000000000" pitchFamily="2" charset="2"/>
              <a:buChar char="v"/>
            </a:pPr>
            <a:r>
              <a:rPr lang="en-US" dirty="0" smtClean="0"/>
              <a:t>Reading involves, getting the message, understand it, then present it or use it to attain a certain goal. </a:t>
            </a:r>
          </a:p>
          <a:p>
            <a:pPr>
              <a:buFont typeface="Wingdings" panose="05000000000000000000" pitchFamily="2" charset="2"/>
              <a:buChar char="v"/>
            </a:pPr>
            <a:r>
              <a:rPr lang="en-US" dirty="0" smtClean="0"/>
              <a:t>Students who engage in reading books are widely knowledgeable. They can present their information on assigned tasks through a wide use of real life examples and situations.</a:t>
            </a:r>
            <a:endParaRPr lang="en-US" dirty="0"/>
          </a:p>
        </p:txBody>
      </p:sp>
    </p:spTree>
    <p:extLst>
      <p:ext uri="{BB962C8B-B14F-4D97-AF65-F5344CB8AC3E}">
        <p14:creationId xmlns:p14="http://schemas.microsoft.com/office/powerpoint/2010/main" val="260198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
            </a:r>
            <a:r>
              <a:rPr lang="en-US" dirty="0" smtClean="0"/>
              <a:t>ental </a:t>
            </a:r>
            <a:r>
              <a:rPr lang="en-US" dirty="0"/>
              <a:t>stimulation.</a:t>
            </a:r>
          </a:p>
        </p:txBody>
      </p:sp>
      <p:sp>
        <p:nvSpPr>
          <p:cNvPr id="3" name="Content Placeholder 2"/>
          <p:cNvSpPr>
            <a:spLocks noGrp="1"/>
          </p:cNvSpPr>
          <p:nvPr>
            <p:ph idx="1"/>
          </p:nvPr>
        </p:nvSpPr>
        <p:spPr/>
        <p:txBody>
          <a:bodyPr/>
          <a:lstStyle/>
          <a:p>
            <a:pPr>
              <a:buFont typeface="Wingdings" panose="05000000000000000000" pitchFamily="2" charset="2"/>
              <a:buChar char="v"/>
            </a:pPr>
            <a:r>
              <a:rPr lang="en-US" dirty="0" smtClean="0"/>
              <a:t>The Brain requires exercise just like any muscle in the body for it to remain strong.</a:t>
            </a:r>
          </a:p>
          <a:p>
            <a:pPr>
              <a:buFont typeface="Wingdings" panose="05000000000000000000" pitchFamily="2" charset="2"/>
              <a:buChar char="v"/>
            </a:pPr>
            <a:r>
              <a:rPr lang="en-US" dirty="0" smtClean="0"/>
              <a:t>Keeping the brain active through reading helps it to maintain its power.</a:t>
            </a:r>
          </a:p>
          <a:p>
            <a:pPr>
              <a:buFont typeface="Wingdings" panose="05000000000000000000" pitchFamily="2" charset="2"/>
              <a:buChar char="v"/>
            </a:pPr>
            <a:r>
              <a:rPr lang="en-US" dirty="0" smtClean="0"/>
              <a:t>Through reading puzzles in books, magazines, newspapers or any other print material,  lead to cognitive stimulation.</a:t>
            </a:r>
          </a:p>
          <a:p>
            <a:pPr>
              <a:buFont typeface="Wingdings" panose="05000000000000000000" pitchFamily="2" charset="2"/>
              <a:buChar char="v"/>
            </a:pPr>
            <a:r>
              <a:rPr lang="en-US" dirty="0" smtClean="0"/>
              <a:t>Nevertheless, the mind is relieved from stress (</a:t>
            </a:r>
            <a:r>
              <a:rPr lang="en-US" dirty="0"/>
              <a:t>Doren, </a:t>
            </a:r>
            <a:r>
              <a:rPr lang="en-US" dirty="0" smtClean="0"/>
              <a:t>Mortimer &amp; Charles, p.33).</a:t>
            </a:r>
            <a:endParaRPr lang="en-US" dirty="0"/>
          </a:p>
        </p:txBody>
      </p:sp>
    </p:spTree>
    <p:extLst>
      <p:ext uri="{BB962C8B-B14F-4D97-AF65-F5344CB8AC3E}">
        <p14:creationId xmlns:p14="http://schemas.microsoft.com/office/powerpoint/2010/main" val="16925324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TotalTime>
  <Words>1064</Words>
  <Application>Microsoft Macintosh PowerPoint</Application>
  <PresentationFormat>Widescreen</PresentationFormat>
  <Paragraphs>46</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Wingdings</vt:lpstr>
      <vt:lpstr>Office Theme</vt:lpstr>
      <vt:lpstr>Why Reading Books is important </vt:lpstr>
      <vt:lpstr>Introduction</vt:lpstr>
      <vt:lpstr>Developing Mental Ability.</vt:lpstr>
      <vt:lpstr>Improvement in creativity </vt:lpstr>
      <vt:lpstr>Improvement in creativity </vt:lpstr>
      <vt:lpstr> Vocabulary enhancement and entertainment value </vt:lpstr>
      <vt:lpstr>Memory Improvement</vt:lpstr>
      <vt:lpstr>Critical and Analytical Skills. </vt:lpstr>
      <vt:lpstr>Mental stimulation.</vt:lpstr>
      <vt:lpstr> How one can get motivated to read books. </vt:lpstr>
      <vt:lpstr>Conclusion </vt:lpstr>
      <vt:lpstr>Works Cited </vt:lpstr>
      <vt:lpstr>PowerPoint Presentation</vt:lpstr>
    </vt:vector>
  </TitlesOfParts>
  <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protus onsongo</dc:creator>
  <cp:lastModifiedBy>Microsoft Office User</cp:lastModifiedBy>
  <cp:revision>69</cp:revision>
  <dcterms:created xsi:type="dcterms:W3CDTF">2017-04-19T15:42:27Z</dcterms:created>
  <dcterms:modified xsi:type="dcterms:W3CDTF">2017-04-20T00:24:55Z</dcterms:modified>
</cp:coreProperties>
</file>