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21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5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747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83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778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13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81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833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931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09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676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626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530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2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752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450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477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DD6692A-5A33-0A4C-8A96-97BACEF50B81}" type="datetimeFigureOut">
              <a:rPr kumimoji="1" lang="zh-CN" altLang="en-US" smtClean="0"/>
              <a:t>17/4/20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326D7F2-54DB-1041-8AE4-76431589D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9527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Cram_school" TargetMode="External"/><Relationship Id="rId3" Type="http://schemas.openxmlformats.org/officeDocument/2006/relationships/hyperlink" Target="http://www.healthline.com/health-news/children-more-homework-means-more-stress-03111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26990" y="1193197"/>
            <a:ext cx="3759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cram </a:t>
            </a:r>
            <a:r>
              <a:rPr lang="en-US" altLang="zh-CN" sz="5400" dirty="0"/>
              <a:t>school</a:t>
            </a:r>
            <a:r>
              <a:rPr lang="zh-CN" altLang="zh-CN" sz="5400" dirty="0" smtClean="0">
                <a:effectLst/>
              </a:rPr>
              <a:t> </a:t>
            </a:r>
            <a:endParaRPr kumimoji="1" lang="zh-CN" altLang="en-US" sz="5400" dirty="0"/>
          </a:p>
        </p:txBody>
      </p:sp>
      <p:sp>
        <p:nvSpPr>
          <p:cNvPr id="5" name="文本框 4"/>
          <p:cNvSpPr txBox="1"/>
          <p:nvPr/>
        </p:nvSpPr>
        <p:spPr>
          <a:xfrm>
            <a:off x="9117106" y="1762584"/>
            <a:ext cx="1721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Leon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754" y="2926651"/>
            <a:ext cx="7153834" cy="39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83824" y="1781299"/>
            <a:ext cx="66483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hlinkClick r:id="rId2"/>
              </a:rPr>
              <a:t>https://en.wikipedia.org/wiki/Cram_school</a:t>
            </a:r>
            <a:endParaRPr lang="zh-CN" altLang="zh-CN" dirty="0"/>
          </a:p>
          <a:p>
            <a:r>
              <a:rPr lang="en-US" altLang="zh-CN" dirty="0"/>
              <a:t> </a:t>
            </a:r>
            <a:endParaRPr lang="zh-CN" altLang="zh-CN" dirty="0"/>
          </a:p>
          <a:p>
            <a:r>
              <a:rPr lang="en-US" altLang="zh-CN" u="sng" dirty="0">
                <a:hlinkClick r:id="rId3"/>
              </a:rPr>
              <a:t>http://www.healthline.com/health-news/children-more-homework-means-more-stress-031114</a:t>
            </a:r>
            <a:endParaRPr lang="zh-CN" altLang="zh-CN" dirty="0"/>
          </a:p>
          <a:p>
            <a:r>
              <a:rPr lang="en-US" altLang="zh-CN" dirty="0"/>
              <a:t> </a:t>
            </a:r>
            <a:endParaRPr lang="zh-CN" altLang="zh-CN" dirty="0"/>
          </a:p>
          <a:p>
            <a:r>
              <a:rPr lang="en-US" altLang="zh-CN" dirty="0"/>
              <a:t>COOPER, HARRIS. "Homework." </a:t>
            </a:r>
            <a:r>
              <a:rPr lang="en-US" altLang="zh-CN" i="1" dirty="0"/>
              <a:t>Encyclopedia of Education</a:t>
            </a:r>
            <a:r>
              <a:rPr lang="en-US" altLang="zh-CN" dirty="0"/>
              <a:t>, edited by James W. Guthrie, 2nd ed., vol. 3, Macmillan Reference USA, 2002, pp. 1063-1065. </a:t>
            </a:r>
            <a:r>
              <a:rPr lang="en-US" altLang="zh-CN" i="1" dirty="0"/>
              <a:t>Gale Virtual Reference Library</a:t>
            </a:r>
            <a:r>
              <a:rPr lang="en-US" altLang="zh-CN" dirty="0"/>
              <a:t>, </a:t>
            </a:r>
            <a:r>
              <a:rPr lang="en-US" altLang="zh-CN" dirty="0" err="1"/>
              <a:t>go.galegroup.com</a:t>
            </a:r>
            <a:r>
              <a:rPr lang="en-US" altLang="zh-CN" dirty="0"/>
              <a:t>/</a:t>
            </a:r>
            <a:r>
              <a:rPr lang="en-US" altLang="zh-CN" dirty="0" err="1"/>
              <a:t>ps</a:t>
            </a:r>
            <a:r>
              <a:rPr lang="en-US" altLang="zh-CN" dirty="0"/>
              <a:t>/</a:t>
            </a:r>
            <a:r>
              <a:rPr lang="en-US" altLang="zh-CN" dirty="0" err="1"/>
              <a:t>i.do?p</a:t>
            </a:r>
            <a:r>
              <a:rPr lang="en-US" altLang="zh-CN" dirty="0"/>
              <a:t>=</a:t>
            </a:r>
            <a:r>
              <a:rPr lang="en-US" altLang="zh-CN" dirty="0" err="1"/>
              <a:t>GVRL&amp;sw</a:t>
            </a:r>
            <a:r>
              <a:rPr lang="en-US" altLang="zh-CN" dirty="0"/>
              <a:t>=</a:t>
            </a:r>
            <a:r>
              <a:rPr lang="en-US" altLang="zh-CN" dirty="0" err="1"/>
              <a:t>w&amp;u</a:t>
            </a:r>
            <a:r>
              <a:rPr lang="en-US" altLang="zh-CN" dirty="0"/>
              <a:t>=</a:t>
            </a:r>
            <a:r>
              <a:rPr lang="en-US" altLang="zh-CN" dirty="0" err="1"/>
              <a:t>usfca_gleeson&amp;v</a:t>
            </a:r>
            <a:r>
              <a:rPr lang="en-US" altLang="zh-CN" dirty="0"/>
              <a:t>=2.1&amp;it=</a:t>
            </a:r>
            <a:r>
              <a:rPr lang="en-US" altLang="zh-CN" dirty="0" err="1"/>
              <a:t>r&amp;id</a:t>
            </a:r>
            <a:r>
              <a:rPr lang="en-US" altLang="zh-CN" dirty="0"/>
              <a:t>=GALE%7CCX3403200296&amp;asid=5ed531e795db002cb27d8b5dfeb49f67. Accessed 20 Apr. 2017.</a:t>
            </a:r>
            <a:endParaRPr lang="zh-CN" altLang="zh-CN" dirty="0"/>
          </a:p>
          <a:p>
            <a:r>
              <a:rPr lang="en-US" altLang="zh-CN" dirty="0"/>
              <a:t> </a:t>
            </a:r>
            <a:endParaRPr lang="zh-C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333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55693" y="739589"/>
            <a:ext cx="3590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Cram school</a:t>
            </a:r>
            <a:r>
              <a:rPr lang="zh-CN" altLang="zh-CN" sz="4400" dirty="0" smtClean="0">
                <a:effectLst/>
              </a:rPr>
              <a:t> </a:t>
            </a:r>
            <a:endParaRPr kumimoji="1" lang="zh-CN" altLang="en-US" sz="4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030" y="1509030"/>
            <a:ext cx="3530600" cy="34820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55693" y="1909482"/>
            <a:ext cx="102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Focus on 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855694" y="2679266"/>
            <a:ext cx="3590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1: students’ academic </a:t>
            </a:r>
            <a:r>
              <a:rPr lang="en-US" altLang="zh-CN" sz="2400" dirty="0"/>
              <a:t>performance in their regular school</a:t>
            </a:r>
            <a:r>
              <a:rPr lang="zh-CN" altLang="zh-CN" sz="2400" dirty="0" smtClean="0">
                <a:effectLst/>
              </a:rPr>
              <a:t> </a:t>
            </a:r>
            <a:r>
              <a:rPr lang="en-US" altLang="zh-CN" sz="2400" dirty="0" smtClean="0">
                <a:effectLst/>
              </a:rPr>
              <a:t>.</a:t>
            </a:r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lang="en-US" altLang="zh-CN" sz="2400" dirty="0" smtClean="0"/>
              <a:t>2: examinations</a:t>
            </a:r>
            <a:r>
              <a:rPr lang="zh-CN" altLang="zh-CN" sz="2400" dirty="0" smtClean="0">
                <a:effectLst/>
              </a:rPr>
              <a:t> 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4914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623" y="166594"/>
            <a:ext cx="5066552" cy="2006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30" y="3972859"/>
            <a:ext cx="4902200" cy="1663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30" y="166594"/>
            <a:ext cx="4902200" cy="2006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22" y="3795059"/>
            <a:ext cx="5066553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4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48" y="2242329"/>
            <a:ext cx="3238500" cy="26282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95682" y="1432785"/>
            <a:ext cx="53519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Parents always have high expectation for their children’s future</a:t>
            </a:r>
            <a:r>
              <a:rPr lang="zh-CN" altLang="zh-CN" sz="5400" dirty="0" smtClean="0">
                <a:effectLst/>
              </a:rPr>
              <a:t> </a:t>
            </a:r>
            <a:endParaRPr kumimoji="1"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5769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93362" y="414432"/>
            <a:ext cx="4996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Teaching methods</a:t>
            </a:r>
            <a:r>
              <a:rPr lang="zh-CN" altLang="zh-CN" sz="4800" dirty="0" smtClean="0">
                <a:effectLst/>
              </a:rPr>
              <a:t> </a:t>
            </a:r>
            <a:endParaRPr kumimoji="1" lang="zh-CN" altLang="en-US" sz="4800" dirty="0"/>
          </a:p>
        </p:txBody>
      </p:sp>
      <p:sp>
        <p:nvSpPr>
          <p:cNvPr id="5" name="文本框 4"/>
          <p:cNvSpPr txBox="1"/>
          <p:nvPr/>
        </p:nvSpPr>
        <p:spPr>
          <a:xfrm>
            <a:off x="816195" y="1699446"/>
            <a:ext cx="4043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exam preparation</a:t>
            </a:r>
            <a:r>
              <a:rPr lang="zh-CN" altLang="zh-CN" sz="4000" dirty="0" smtClean="0">
                <a:effectLst/>
              </a:rPr>
              <a:t> </a:t>
            </a:r>
            <a:endParaRPr kumimoji="1"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779930" y="2634331"/>
            <a:ext cx="246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1: repetition </a:t>
            </a:r>
            <a:endParaRPr kumimoji="1" lang="zh-CN" altLang="en-US" sz="3200" dirty="0"/>
          </a:p>
        </p:txBody>
      </p:sp>
      <p:sp>
        <p:nvSpPr>
          <p:cNvPr id="7" name="文本框 6"/>
          <p:cNvSpPr txBox="1"/>
          <p:nvPr/>
        </p:nvSpPr>
        <p:spPr>
          <a:xfrm>
            <a:off x="779930" y="3446105"/>
            <a:ext cx="3058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2: </a:t>
            </a:r>
            <a:r>
              <a:rPr lang="en-US" altLang="zh-CN" sz="3200" dirty="0"/>
              <a:t>memorization</a:t>
            </a:r>
            <a:r>
              <a:rPr lang="zh-CN" altLang="zh-CN" sz="3200" dirty="0" smtClean="0">
                <a:effectLst/>
              </a:rPr>
              <a:t> </a:t>
            </a:r>
            <a:endParaRPr kumimoji="1" lang="zh-CN" altLang="en-US" sz="3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836" y="1576334"/>
            <a:ext cx="3606800" cy="24545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93362" y="5069653"/>
            <a:ext cx="2645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EXAM   </a:t>
            </a:r>
            <a:r>
              <a:rPr lang="en-US" altLang="zh-CN" sz="2800" dirty="0" smtClean="0"/>
              <a:t>MACHIN</a:t>
            </a:r>
            <a:r>
              <a:rPr lang="en-US" altLang="zh-CN" sz="2800" dirty="0"/>
              <a:t>E</a:t>
            </a:r>
            <a:r>
              <a:rPr lang="zh-CN" altLang="zh-CN" sz="2800" dirty="0" smtClean="0">
                <a:effectLst/>
              </a:rPr>
              <a:t> </a:t>
            </a:r>
            <a:endParaRPr kumimoji="1" lang="zh-CN" altLang="en-US" sz="2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836" y="4361785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7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61012" y="497540"/>
            <a:ext cx="37673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dirty="0" smtClean="0"/>
              <a:t>Homework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041" y="3026708"/>
            <a:ext cx="3454400" cy="2349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76393" y="1707776"/>
            <a:ext cx="6136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More </a:t>
            </a:r>
            <a:r>
              <a:rPr lang="en-US" altLang="zh-CN" sz="4000" dirty="0" smtClean="0"/>
              <a:t>homework</a:t>
            </a:r>
            <a:r>
              <a:rPr lang="en-US" altLang="zh-CN" sz="4000" dirty="0"/>
              <a:t>, less sleep</a:t>
            </a:r>
            <a:r>
              <a:rPr lang="zh-CN" altLang="zh-CN" sz="4000" dirty="0" smtClean="0">
                <a:effectLst/>
              </a:rPr>
              <a:t> </a:t>
            </a:r>
            <a:endParaRPr kumimoji="1"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1746840" y="3026708"/>
            <a:ext cx="3981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Fat, </a:t>
            </a:r>
            <a:r>
              <a:rPr lang="en-US" altLang="zh-CN" sz="3200" dirty="0" smtClean="0"/>
              <a:t>Heart disease, </a:t>
            </a:r>
            <a:r>
              <a:rPr lang="en-US" altLang="zh-CN" sz="3200" dirty="0"/>
              <a:t>High blood </a:t>
            </a:r>
            <a:r>
              <a:rPr lang="en-US" altLang="zh-CN" sz="3200" dirty="0" smtClean="0"/>
              <a:t>pressure </a:t>
            </a:r>
            <a:r>
              <a:rPr lang="en-US" altLang="zh-CN" sz="3200" dirty="0" smtClean="0"/>
              <a:t> </a:t>
            </a:r>
            <a:endParaRPr kumimoji="1" lang="zh-CN" altLang="en-US" sz="3200" dirty="0" smtClean="0"/>
          </a:p>
          <a:p>
            <a:r>
              <a:rPr lang="en-US" altLang="zh-CN" sz="3200" dirty="0"/>
              <a:t>Sleepiness Makes You Forgetful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9043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53988" y="900953"/>
            <a:ext cx="8843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“The </a:t>
            </a:r>
            <a:r>
              <a:rPr lang="en-US" altLang="zh-CN" sz="4000" dirty="0"/>
              <a:t>Journal of Experimental </a:t>
            </a:r>
            <a:r>
              <a:rPr lang="en-US" altLang="zh-CN" sz="4000" dirty="0" smtClean="0"/>
              <a:t>Education”</a:t>
            </a:r>
            <a:r>
              <a:rPr lang="zh-CN" altLang="zh-CN" sz="4000" dirty="0" smtClean="0">
                <a:effectLst/>
              </a:rPr>
              <a:t> </a:t>
            </a:r>
            <a:endParaRPr kumimoji="1"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1530923" y="2197114"/>
            <a:ext cx="7122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 </a:t>
            </a:r>
            <a:r>
              <a:rPr lang="en-US" altLang="zh-CN" sz="2400" dirty="0"/>
              <a:t>Researchers surveyed more than 4,000 students, more than 70 percent of students said they are always stressed over homework.</a:t>
            </a:r>
            <a:endParaRPr lang="zh-CN" altLang="zh-CN" sz="2400" dirty="0"/>
          </a:p>
          <a:p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30923" y="3674442"/>
            <a:ext cx="411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suggested that any more than two hours of homework per night is counterproductive</a:t>
            </a:r>
            <a:r>
              <a:rPr lang="zh-CN" altLang="zh-CN" sz="2400" dirty="0" smtClean="0">
                <a:effectLst/>
              </a:rPr>
              <a:t> </a:t>
            </a:r>
            <a:endParaRPr kumimoji="1"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783" y="2935778"/>
            <a:ext cx="2066642" cy="28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9929" y="1963272"/>
            <a:ext cx="7463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“</a:t>
            </a:r>
            <a:r>
              <a:rPr lang="en-US" altLang="zh-CN" sz="2400" dirty="0"/>
              <a:t>Homework can actually promote cheating, either through the copying of assignments or help with homework that goes beyond tutoring.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779929" y="1183342"/>
            <a:ext cx="3853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Education experts James</a:t>
            </a:r>
            <a:endParaRPr kumimoji="1"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779929" y="3420311"/>
            <a:ext cx="5674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students will grow bored if they are required to spend too much time on academic material</a:t>
            </a:r>
            <a:endParaRPr kumimoji="1"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047" y="1963272"/>
            <a:ext cx="2799977" cy="26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36915" y="2137559"/>
            <a:ext cx="89979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/>
              <a:t>                        CONCLUSION </a:t>
            </a:r>
          </a:p>
          <a:p>
            <a:endParaRPr kumimoji="1" lang="en-US" altLang="zh-CN" sz="2800" dirty="0"/>
          </a:p>
          <a:p>
            <a:endParaRPr lang="en-US" altLang="zh-CN" sz="2800" dirty="0" smtClean="0"/>
          </a:p>
          <a:p>
            <a:r>
              <a:rPr lang="en-US" altLang="zh-CN" sz="2800" dirty="0"/>
              <a:t>P</a:t>
            </a:r>
            <a:r>
              <a:rPr lang="en-US" altLang="zh-CN" sz="2800" dirty="0" smtClean="0"/>
              <a:t>arents should not push their children to go to cram school</a:t>
            </a:r>
            <a:r>
              <a:rPr lang="zh-CN" altLang="zh-CN" sz="2800" dirty="0" smtClean="0"/>
              <a:t> </a:t>
            </a:r>
            <a:r>
              <a:rPr kumimoji="1" lang="en-US" altLang="zh-CN" sz="2800" dirty="0" smtClean="0"/>
              <a:t>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95913808"/>
      </p:ext>
    </p:extLst>
  </p:cSld>
  <p:clrMapOvr>
    <a:masterClrMapping/>
  </p:clrMapOvr>
</p:sld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154</TotalTime>
  <Words>160</Words>
  <Application>Microsoft Macintosh PowerPoint</Application>
  <PresentationFormat>宽屏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Corbel</vt:lpstr>
      <vt:lpstr>华文楷体</vt:lpstr>
      <vt:lpstr>Arial</vt:lpstr>
      <vt:lpstr>深度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office3375</dc:creator>
  <cp:lastModifiedBy>office3375</cp:lastModifiedBy>
  <cp:revision>8</cp:revision>
  <dcterms:created xsi:type="dcterms:W3CDTF">2017-04-20T10:10:04Z</dcterms:created>
  <dcterms:modified xsi:type="dcterms:W3CDTF">2017-04-20T12:44:09Z</dcterms:modified>
</cp:coreProperties>
</file>