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62" r:id="rId4"/>
    <p:sldId id="259" r:id="rId5"/>
    <p:sldId id="258"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563" autoAdjust="0"/>
  </p:normalViewPr>
  <p:slideViewPr>
    <p:cSldViewPr snapToGrid="0" snapToObjects="1">
      <p:cViewPr varScale="1">
        <p:scale>
          <a:sx n="65" d="100"/>
          <a:sy n="65" d="100"/>
        </p:scale>
        <p:origin x="-504"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5" d="100"/>
          <a:sy n="75" d="100"/>
        </p:scale>
        <p:origin x="-1744"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F6D38C-F631-A544-994C-937425AE66FF}" type="datetimeFigureOut">
              <a:rPr lang="en-US" smtClean="0"/>
              <a:t>3/6/16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D3EC37-B71B-F64F-903E-30E23C070FB7}" type="slidenum">
              <a:rPr lang="en-US" smtClean="0"/>
              <a:t>‹#›</a:t>
            </a:fld>
            <a:endParaRPr lang="en-US" dirty="0"/>
          </a:p>
        </p:txBody>
      </p:sp>
    </p:spTree>
    <p:extLst>
      <p:ext uri="{BB962C8B-B14F-4D97-AF65-F5344CB8AC3E}">
        <p14:creationId xmlns:p14="http://schemas.microsoft.com/office/powerpoint/2010/main" val="261695857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Change is inevitable and a relationship exists between change and human beings. There are different reactions associated with change and each one of them depends with the attitude and point of view of individuals (Todnem, December 2005). If individuals, groups and organizations think that the change being implemented will have a positive impact, then they will embrace it. However, if they think that change will negatively affect them, then they will resist its implementation. Organizations, employees, individuals and other stakeholders can react to change in many forms, namely; positive and negative way/reaction.</a:t>
            </a:r>
          </a:p>
          <a:p>
            <a:endParaRPr lang="en-US" dirty="0" smtClean="0"/>
          </a:p>
          <a:p>
            <a:r>
              <a:rPr lang="en-US" sz="1200" kern="1200" dirty="0" smtClean="0">
                <a:solidFill>
                  <a:schemeClr val="tx1"/>
                </a:solidFill>
                <a:effectLst/>
                <a:latin typeface="+mn-lt"/>
                <a:ea typeface="+mn-ea"/>
                <a:cs typeface="+mn-cs"/>
              </a:rPr>
              <a:t>Acceptance is a form of positive reaction where change is embraced in appositive attitude and manner. Accepting the change entirely depends on the perception and view of employees and the organization at large. Since change is inevitable, possibility of experiencing resistance is high. Resistance to change is caused by personalities, perception and point of view of individuals. If the organization and employees feel that the change will be unfavorable and have negative results, they will resist it. </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ED3EC37-B71B-F64F-903E-30E23C070FB7}" type="slidenum">
              <a:rPr lang="en-US" smtClean="0"/>
              <a:t>2</a:t>
            </a:fld>
            <a:endParaRPr lang="en-US" dirty="0"/>
          </a:p>
        </p:txBody>
      </p:sp>
    </p:spTree>
    <p:extLst>
      <p:ext uri="{BB962C8B-B14F-4D97-AF65-F5344CB8AC3E}">
        <p14:creationId xmlns:p14="http://schemas.microsoft.com/office/powerpoint/2010/main" val="2638377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Ford Motors introduced change within the organization by selling its brands like Austin martin, Jaguar and Range Rover. The company introduced two processes namely; Process Improvement for Strategic Objectives (PIO) and Stakeholder Identification and Analysis (SIA) techniques that was used to increase the engagements of relevant stakeholders. These two processes enabled the stakeholders to be involved in the change process thus playing a key role in effective, efficient and successful implementation of change within the organization.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Not all companies are able to successfully implement change within their organization. There are some that failed to implement change. These failures are brought about by many factors for instance insufficient management plan, resistance to change by employees and other relevant stakeholders and little stakeholders’ involvement among others (Cook, Macaulay, Coldicott, 2004).</a:t>
            </a:r>
            <a:r>
              <a:rPr lang="en-US" dirty="0" smtClean="0">
                <a:effectLst/>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organization Jimmy Ford is currently employed</a:t>
            </a:r>
            <a:r>
              <a:rPr lang="en-US" sz="1200" kern="1200" baseline="0" dirty="0" smtClean="0">
                <a:solidFill>
                  <a:schemeClr val="tx1"/>
                </a:solidFill>
                <a:effectLst/>
                <a:latin typeface="+mn-lt"/>
                <a:ea typeface="+mn-ea"/>
                <a:cs typeface="+mn-cs"/>
              </a:rPr>
              <a:t> are going through a transition in which they are reducing their workforce.  </a:t>
            </a:r>
            <a:r>
              <a:rPr lang="en-US" sz="1200" kern="1200" dirty="0" smtClean="0">
                <a:solidFill>
                  <a:schemeClr val="tx1"/>
                </a:solidFill>
                <a:effectLst/>
                <a:latin typeface="+mn-lt"/>
                <a:ea typeface="+mn-ea"/>
                <a:cs typeface="+mn-cs"/>
              </a:rPr>
              <a:t>After interviewing</a:t>
            </a:r>
            <a:r>
              <a:rPr lang="en-US" sz="1200" kern="1200" baseline="0" dirty="0" smtClean="0">
                <a:solidFill>
                  <a:schemeClr val="tx1"/>
                </a:solidFill>
                <a:effectLst/>
                <a:latin typeface="+mn-lt"/>
                <a:ea typeface="+mn-ea"/>
                <a:cs typeface="+mn-cs"/>
              </a:rPr>
              <a:t> several co-workers within the organization Mr. Ford determined there is a lack of communication and a variety of holes within the change process. </a:t>
            </a:r>
            <a:r>
              <a:rPr lang="en-US" sz="1200" kern="1200" dirty="0" smtClean="0">
                <a:solidFill>
                  <a:schemeClr val="tx1"/>
                </a:solidFill>
                <a:latin typeface="+mn-lt"/>
                <a:ea typeface="+mn-ea"/>
                <a:cs typeface="+mn-cs"/>
              </a:rPr>
              <a:t>Management is not communicating well with employees.  The leaders have a hard time of persuading the employees that the change is positive.  The employees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are not confident in the way things are going and last but surely not least, the Maintenance Manager has a poor attitude and does not communicate any positive feedback to the employees at all. After interviewing all of my co-workers, the group consensus is that they are not happy with the change.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ED3EC37-B71B-F64F-903E-30E23C070FB7}" type="slidenum">
              <a:rPr lang="en-US" smtClean="0"/>
              <a:t>3</a:t>
            </a:fld>
            <a:endParaRPr lang="en-US" dirty="0"/>
          </a:p>
        </p:txBody>
      </p:sp>
    </p:spTree>
    <p:extLst>
      <p:ext uri="{BB962C8B-B14F-4D97-AF65-F5344CB8AC3E}">
        <p14:creationId xmlns:p14="http://schemas.microsoft.com/office/powerpoint/2010/main" val="41367943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an organization has an upturn it is typically a sign it is time to expand.  Financial issues must be taken into consideration when determining</a:t>
            </a:r>
            <a:r>
              <a:rPr lang="en-US" baseline="0" dirty="0" smtClean="0"/>
              <a:t> if it is the proper time to grow.  The organization must determine the result of the upturn.  If it is due to increase of customer demand the organization must determine if more employees must be hired, if there should be an upgrade in equipment, and which department should be expanded.</a:t>
            </a:r>
          </a:p>
          <a:p>
            <a:endParaRPr lang="en-US" baseline="0" dirty="0" smtClean="0"/>
          </a:p>
          <a:p>
            <a:r>
              <a:rPr lang="en-US" baseline="0" dirty="0" smtClean="0"/>
              <a:t>The organization experience a structural change in a downturn they must review the financial situation as well.  In this case the organization must determine which departments must be downsized or alleviated all together.  Is it of best interest for the organization to outsource support staff and only keep core competencies within the organization.  Finances play a  more role in which direction the organization will move and what changes need to  be made.</a:t>
            </a:r>
          </a:p>
          <a:p>
            <a:endParaRPr lang="en-US" baseline="0" dirty="0" smtClean="0"/>
          </a:p>
          <a:p>
            <a:r>
              <a:rPr lang="en-US" baseline="0" dirty="0" smtClean="0"/>
              <a:t>It is imperative stop management are able to anticipate changes that may affect the bottom line and the organization operations.  By being able to anticipate any financial concerns the organization have a better chance of “building a plan and systematically meeting these challenges.” (Finance Impacts, 2014)</a:t>
            </a:r>
          </a:p>
          <a:p>
            <a:endParaRPr lang="en-US" dirty="0"/>
          </a:p>
        </p:txBody>
      </p:sp>
      <p:sp>
        <p:nvSpPr>
          <p:cNvPr id="4" name="Slide Number Placeholder 3"/>
          <p:cNvSpPr>
            <a:spLocks noGrp="1"/>
          </p:cNvSpPr>
          <p:nvPr>
            <p:ph type="sldNum" sz="quarter" idx="10"/>
          </p:nvPr>
        </p:nvSpPr>
        <p:spPr/>
        <p:txBody>
          <a:bodyPr/>
          <a:lstStyle/>
          <a:p>
            <a:fld id="{4ED3EC37-B71B-F64F-903E-30E23C070FB7}" type="slidenum">
              <a:rPr lang="en-US" smtClean="0"/>
              <a:t>4</a:t>
            </a:fld>
            <a:endParaRPr lang="en-US" dirty="0"/>
          </a:p>
        </p:txBody>
      </p:sp>
    </p:spTree>
    <p:extLst>
      <p:ext uri="{BB962C8B-B14F-4D97-AF65-F5344CB8AC3E}">
        <p14:creationId xmlns:p14="http://schemas.microsoft.com/office/powerpoint/2010/main" val="1939205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changes in the organization in terms of internal or external have positive as well as negative impacts on the performance or success. Success during the organizational changes depends upon the top management's approach and organizational structure.</a:t>
            </a:r>
            <a:r>
              <a:rPr lang="en-US" dirty="0" smtClean="0">
                <a:effectLst/>
              </a:rPr>
              <a:t> It is imperative </a:t>
            </a:r>
            <a:r>
              <a:rPr lang="en-US" dirty="0" smtClean="0"/>
              <a:t>Pegasus identifies appropriate </a:t>
            </a:r>
            <a:r>
              <a:rPr lang="en-US" baseline="0" dirty="0" smtClean="0"/>
              <a:t>practices, policies and strategies that will only have a positive impact on employee performance.  For example, Google is known as one of the top employers for best places to work.  They have implemented flexible work schedules, employee development, flexible dress code, game rooms for break time, and increased training and development to name a few. It is important </a:t>
            </a:r>
            <a:r>
              <a:rPr lang="en-US" dirty="0" smtClean="0"/>
              <a:t>Pegasus adopt some of these practices to hold on</a:t>
            </a:r>
            <a:r>
              <a:rPr lang="en-US" baseline="0" dirty="0" smtClean="0"/>
              <a:t> to skilled employees especially since competitors are willing to pay a better salary (Strategic HR, 2014).</a:t>
            </a:r>
          </a:p>
          <a:p>
            <a:endParaRPr lang="en-US" baseline="0" dirty="0" smtClean="0"/>
          </a:p>
          <a:p>
            <a:r>
              <a:rPr lang="en-US" dirty="0" smtClean="0"/>
              <a:t>Pegasus began</a:t>
            </a:r>
            <a:r>
              <a:rPr lang="en-US" baseline="0" dirty="0" smtClean="0"/>
              <a:t> as a small organization that had a flat nonhierarchical structure.  Nonhierarchical structures are commonly known as being organic.  Let’s discuss the different types of nonhierarchical leadership.  The flat or horizontal organizational structure </a:t>
            </a:r>
            <a:r>
              <a:rPr lang="en-US" dirty="0" smtClean="0"/>
              <a:t>Pegasus began with has very little to no middle management. It empowers and enables knowledgeable and well skilled employees to be</a:t>
            </a:r>
            <a:r>
              <a:rPr lang="en-US" baseline="0" dirty="0" smtClean="0"/>
              <a:t> a part of the decision making process in turn improving performance.  The matrix structure has a dual hierarchy that combines the functional and divisional hierarchies.  The lean structure outsources the support functions while keeping core competencies within the organization.</a:t>
            </a:r>
          </a:p>
          <a:p>
            <a:endParaRPr lang="en-US" baseline="0" dirty="0" smtClean="0"/>
          </a:p>
          <a:p>
            <a:r>
              <a:rPr lang="en-US" baseline="0" dirty="0" smtClean="0"/>
              <a:t>The nonhierarchical leadership style is spread across the organization and alleviates the top down approach.  As stated before this empowers the employees to make effective decisions while overall improving performance and communication.  The employees themselves have a higher level of responsibility and directly affects the outcome of the project or work (Small Business, 2016).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ED3EC37-B71B-F64F-903E-30E23C070FB7}" type="slidenum">
              <a:rPr lang="en-US" smtClean="0"/>
              <a:t>5</a:t>
            </a:fld>
            <a:endParaRPr lang="en-US" dirty="0"/>
          </a:p>
        </p:txBody>
      </p:sp>
    </p:spTree>
    <p:extLst>
      <p:ext uri="{BB962C8B-B14F-4D97-AF65-F5344CB8AC3E}">
        <p14:creationId xmlns:p14="http://schemas.microsoft.com/office/powerpoint/2010/main" val="1121748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3/6/16</a:t>
            </a:fld>
            <a:endParaRPr lang="en-US" dirty="0"/>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dirty="0"/>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3/6/16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dirty="0"/>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3/6/16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3/6/16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3/6/16</a:t>
            </a:fld>
            <a:endParaRPr lang="en-US" dirty="0"/>
          </a:p>
        </p:txBody>
      </p:sp>
      <p:sp>
        <p:nvSpPr>
          <p:cNvPr id="6" name="Footer Placeholder 5"/>
          <p:cNvSpPr>
            <a:spLocks noGrp="1"/>
          </p:cNvSpPr>
          <p:nvPr>
            <p:ph type="ftr" sz="quarter" idx="11"/>
          </p:nvPr>
        </p:nvSpPr>
        <p:spPr>
          <a:xfrm>
            <a:off x="3859305" y="6423585"/>
            <a:ext cx="3316941" cy="365125"/>
          </a:xfrm>
        </p:spPr>
        <p:txBody>
          <a:bodyPr/>
          <a:lstStyle/>
          <a:p>
            <a:endParaRPr lang="en-US" dirty="0"/>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3/6/16</a:t>
            </a:fld>
            <a:endParaRPr lang="en-US" dirty="0"/>
          </a:p>
        </p:txBody>
      </p:sp>
      <p:sp>
        <p:nvSpPr>
          <p:cNvPr id="6" name="Footer Placeholder 5"/>
          <p:cNvSpPr>
            <a:spLocks noGrp="1"/>
          </p:cNvSpPr>
          <p:nvPr>
            <p:ph type="ftr" sz="quarter" idx="11"/>
          </p:nvPr>
        </p:nvSpPr>
        <p:spPr>
          <a:xfrm>
            <a:off x="4191000" y="6423585"/>
            <a:ext cx="3005138" cy="365125"/>
          </a:xfrm>
        </p:spPr>
        <p:txBody>
          <a:bodyPr/>
          <a:lstStyle/>
          <a:p>
            <a:endParaRPr lang="en-US" dirty="0"/>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dirty="0"/>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701E-CAF4-4159-9B3E-41C86DFFA30D}" type="datetimeFigureOut">
              <a:rPr lang="en-US" smtClean="0"/>
              <a:t>3/6/16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dirty="0"/>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3/6/16</a:t>
            </a:fld>
            <a:endParaRPr lang="en-US" dirty="0"/>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dirty="0"/>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dirty="0" smtClean="0"/>
              <a:t>Drag picture to placeholder or click icon to add</a:t>
            </a:r>
            <a:endParaRPr dirty="0"/>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dirty="0" smtClean="0"/>
              <a:t>Drag picture to placeholder or click icon to add</a:t>
            </a:r>
            <a:endParaRPr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3/6/16</a:t>
            </a:fld>
            <a:endParaRPr lang="en-US" dirty="0"/>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dirty="0"/>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dirty="0" smtClean="0"/>
              <a:t>Drag picture to placeholder or click icon to add</a:t>
            </a:r>
            <a:endParaRPr dirty="0"/>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dirty="0" smtClean="0"/>
              <a:t>Drag picture to placeholder or click icon to add</a:t>
            </a:r>
            <a:endParaRPr dirty="0"/>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dirty="0" smtClean="0"/>
              <a:t>Drag picture to placeholder or click icon to add</a:t>
            </a:r>
            <a:endParaRP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3/6/16</a:t>
            </a:fld>
            <a:endParaRPr lang="en-US" dirty="0"/>
          </a:p>
        </p:txBody>
      </p:sp>
      <p:sp>
        <p:nvSpPr>
          <p:cNvPr id="6" name="Footer Placeholder 5"/>
          <p:cNvSpPr>
            <a:spLocks noGrp="1"/>
          </p:cNvSpPr>
          <p:nvPr>
            <p:ph type="ftr" sz="quarter" idx="11"/>
          </p:nvPr>
        </p:nvSpPr>
        <p:spPr>
          <a:xfrm>
            <a:off x="4191000" y="6423585"/>
            <a:ext cx="3005138" cy="365125"/>
          </a:xfrm>
        </p:spPr>
        <p:txBody>
          <a:bodyPr/>
          <a:lstStyle/>
          <a:p>
            <a:endParaRPr lang="en-US" dirty="0"/>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dirty="0"/>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dirty="0" smtClean="0"/>
              <a:t>Drag picture to placeholder or click icon to add</a:t>
            </a:r>
            <a:endParaRPr dirty="0"/>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dirty="0" smtClean="0"/>
              <a:t>Drag picture to placeholder or click icon to add</a:t>
            </a:r>
            <a:endParaRPr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3/6/16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3/6/16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dirty="0"/>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3/6/16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dirty="0"/>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3/6/16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dirty="0"/>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3/6/16</a:t>
            </a:fld>
            <a:endParaRPr lang="en-US" dirty="0"/>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dirty="0"/>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dirty="0" smtClean="0"/>
              <a:t>Drag picture to placeholder or click icon to add</a:t>
            </a:r>
            <a:endParaRPr dirty="0"/>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dirty="0" smtClean="0"/>
              <a:t>Drag picture to placeholder or click icon to add</a:t>
            </a:r>
            <a:endParaRPr dirty="0"/>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3/6/16</a:t>
            </a:fld>
            <a:endParaRPr lang="en-US" dirty="0"/>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dirty="0"/>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a:t>
            </a:fld>
            <a:endParaRPr lang="en-US" dirty="0"/>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3/6/16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3/6/16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dirty="0"/>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3/6/16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3/6/16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dirty="0"/>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3/6/16</a:t>
            </a:fld>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mallbusiness.chron.com/hierarchical-leadership-vs-nonhierarchical-leadership-35422.html" TargetMode="External"/><Relationship Id="rId3" Type="http://schemas.openxmlformats.org/officeDocument/2006/relationships/hyperlink" Target="http://strategichrinc.com/impact_of_change-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2003394"/>
          </a:xfrm>
        </p:spPr>
        <p:txBody>
          <a:bodyPr>
            <a:noAutofit/>
          </a:bodyPr>
          <a:lstStyle/>
          <a:p>
            <a:r>
              <a:rPr lang="en-US" sz="2000" dirty="0" smtClean="0">
                <a:solidFill>
                  <a:schemeClr val="tx1"/>
                </a:solidFill>
              </a:rPr>
              <a:t>Jimmy Ford</a:t>
            </a:r>
            <a:br>
              <a:rPr lang="en-US" sz="2000" dirty="0" smtClean="0">
                <a:solidFill>
                  <a:schemeClr val="tx1"/>
                </a:solidFill>
              </a:rPr>
            </a:br>
            <a:r>
              <a:rPr lang="en-US" sz="2000" dirty="0" smtClean="0">
                <a:solidFill>
                  <a:schemeClr val="tx1"/>
                </a:solidFill>
              </a:rPr>
              <a:t>Kartrenia Jordan</a:t>
            </a:r>
            <a:br>
              <a:rPr lang="en-US" sz="2000" dirty="0" smtClean="0">
                <a:solidFill>
                  <a:schemeClr val="tx1"/>
                </a:solidFill>
              </a:rPr>
            </a:br>
            <a:r>
              <a:rPr lang="en-US" sz="2000" dirty="0" smtClean="0">
                <a:solidFill>
                  <a:schemeClr val="tx1"/>
                </a:solidFill>
              </a:rPr>
              <a:t>Victoria </a:t>
            </a:r>
            <a:r>
              <a:rPr lang="en-US" sz="2000" dirty="0">
                <a:solidFill>
                  <a:schemeClr val="tx1"/>
                </a:solidFill>
              </a:rPr>
              <a:t>D McMath</a:t>
            </a:r>
            <a:br>
              <a:rPr lang="en-US" sz="2000" dirty="0">
                <a:solidFill>
                  <a:schemeClr val="tx1"/>
                </a:solidFill>
              </a:rPr>
            </a:br>
            <a:r>
              <a:rPr lang="en-US" sz="2000" dirty="0">
                <a:solidFill>
                  <a:schemeClr val="tx1"/>
                </a:solidFill>
              </a:rPr>
              <a:t>Unit </a:t>
            </a:r>
            <a:r>
              <a:rPr lang="en-US" sz="2000" dirty="0" smtClean="0">
                <a:solidFill>
                  <a:schemeClr val="tx1"/>
                </a:solidFill>
              </a:rPr>
              <a:t>3 Group </a:t>
            </a:r>
            <a:r>
              <a:rPr lang="en-US" sz="2000" dirty="0">
                <a:solidFill>
                  <a:schemeClr val="tx1"/>
                </a:solidFill>
              </a:rPr>
              <a:t>Project</a:t>
            </a:r>
            <a:br>
              <a:rPr lang="en-US" sz="2000" dirty="0">
                <a:solidFill>
                  <a:schemeClr val="tx1"/>
                </a:solidFill>
              </a:rPr>
            </a:br>
            <a:r>
              <a:rPr lang="en-US" sz="2000" dirty="0" smtClean="0">
                <a:solidFill>
                  <a:schemeClr val="tx1"/>
                </a:solidFill>
              </a:rPr>
              <a:t>HRMT665 </a:t>
            </a:r>
            <a:r>
              <a:rPr lang="en-US" sz="2000" dirty="0">
                <a:solidFill>
                  <a:schemeClr val="tx1"/>
                </a:solidFill>
              </a:rPr>
              <a:t>-</a:t>
            </a:r>
            <a:r>
              <a:rPr lang="en-US" sz="2000" dirty="0" smtClean="0">
                <a:solidFill>
                  <a:schemeClr val="tx1"/>
                </a:solidFill>
              </a:rPr>
              <a:t>1601B-</a:t>
            </a:r>
            <a:r>
              <a:rPr lang="en-US" sz="2000" dirty="0">
                <a:solidFill>
                  <a:schemeClr val="tx1"/>
                </a:solidFill>
              </a:rPr>
              <a:t>01</a:t>
            </a:r>
            <a:br>
              <a:rPr lang="en-US" sz="2000" dirty="0">
                <a:solidFill>
                  <a:schemeClr val="tx1"/>
                </a:solidFill>
              </a:rPr>
            </a:br>
            <a:r>
              <a:rPr lang="en-US" sz="2000" dirty="0" smtClean="0">
                <a:solidFill>
                  <a:schemeClr val="tx1"/>
                </a:solidFill>
              </a:rPr>
              <a:t>March 6, </a:t>
            </a:r>
            <a:r>
              <a:rPr lang="en-US" sz="2000" dirty="0">
                <a:solidFill>
                  <a:schemeClr val="tx1"/>
                </a:solidFill>
              </a:rPr>
              <a:t>2016</a:t>
            </a:r>
            <a:br>
              <a:rPr lang="en-US" sz="2000" dirty="0">
                <a:solidFill>
                  <a:schemeClr val="tx1"/>
                </a:solidFill>
              </a:rPr>
            </a:br>
            <a:endParaRPr lang="en-US" sz="2000" dirty="0"/>
          </a:p>
        </p:txBody>
      </p:sp>
      <p:sp>
        <p:nvSpPr>
          <p:cNvPr id="3" name="Subtitle 2"/>
          <p:cNvSpPr>
            <a:spLocks noGrp="1"/>
          </p:cNvSpPr>
          <p:nvPr>
            <p:ph type="subTitle" idx="1"/>
          </p:nvPr>
        </p:nvSpPr>
        <p:spPr>
          <a:xfrm>
            <a:off x="216738" y="4689758"/>
            <a:ext cx="4583861" cy="1368933"/>
          </a:xfrm>
        </p:spPr>
        <p:txBody>
          <a:bodyPr>
            <a:noAutofit/>
          </a:bodyPr>
          <a:lstStyle/>
          <a:p>
            <a:r>
              <a:rPr lang="en-US" sz="2100" b="1" dirty="0" smtClean="0">
                <a:solidFill>
                  <a:schemeClr val="tx1"/>
                </a:solidFill>
              </a:rPr>
              <a:t>Pegasus </a:t>
            </a:r>
          </a:p>
          <a:p>
            <a:endParaRPr lang="en-US" sz="2100" b="1" dirty="0" smtClean="0">
              <a:solidFill>
                <a:schemeClr val="tx1"/>
              </a:solidFill>
            </a:endParaRPr>
          </a:p>
          <a:p>
            <a:r>
              <a:rPr lang="en-US" sz="2100" b="1" dirty="0" smtClean="0">
                <a:solidFill>
                  <a:schemeClr val="tx1"/>
                </a:solidFill>
              </a:rPr>
              <a:t>Anticipated </a:t>
            </a:r>
            <a:r>
              <a:rPr lang="en-US" sz="2100" b="1" dirty="0">
                <a:solidFill>
                  <a:schemeClr val="tx1"/>
                </a:solidFill>
              </a:rPr>
              <a:t>E</a:t>
            </a:r>
            <a:r>
              <a:rPr lang="en-US" sz="2100" b="1" dirty="0" smtClean="0">
                <a:solidFill>
                  <a:schemeClr val="tx1"/>
                </a:solidFill>
              </a:rPr>
              <a:t>mployee </a:t>
            </a:r>
            <a:r>
              <a:rPr lang="en-US" sz="2100" b="1" dirty="0">
                <a:solidFill>
                  <a:schemeClr val="tx1"/>
                </a:solidFill>
              </a:rPr>
              <a:t>R</a:t>
            </a:r>
            <a:r>
              <a:rPr lang="en-US" sz="2100" b="1" dirty="0" smtClean="0">
                <a:solidFill>
                  <a:schemeClr val="tx1"/>
                </a:solidFill>
              </a:rPr>
              <a:t>eactions </a:t>
            </a:r>
            <a:endParaRPr lang="en-US" sz="2100" b="1" dirty="0">
              <a:solidFill>
                <a:schemeClr val="tx1"/>
              </a:solidFill>
            </a:endParaRPr>
          </a:p>
        </p:txBody>
      </p:sp>
    </p:spTree>
    <p:extLst>
      <p:ext uri="{BB962C8B-B14F-4D97-AF65-F5344CB8AC3E}">
        <p14:creationId xmlns:p14="http://schemas.microsoft.com/office/powerpoint/2010/main" val="2611429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Organizational Change</a:t>
            </a:r>
            <a:endParaRPr lang="en-US" dirty="0"/>
          </a:p>
        </p:txBody>
      </p:sp>
      <p:sp>
        <p:nvSpPr>
          <p:cNvPr id="3" name="Content Placeholder 2"/>
          <p:cNvSpPr>
            <a:spLocks noGrp="1"/>
          </p:cNvSpPr>
          <p:nvPr>
            <p:ph idx="1"/>
          </p:nvPr>
        </p:nvSpPr>
        <p:spPr/>
        <p:txBody>
          <a:bodyPr/>
          <a:lstStyle/>
          <a:p>
            <a:r>
              <a:rPr lang="en-US" dirty="0" smtClean="0"/>
              <a:t>Change is inevitable</a:t>
            </a:r>
          </a:p>
          <a:p>
            <a:endParaRPr lang="en-US" dirty="0" smtClean="0"/>
          </a:p>
          <a:p>
            <a:r>
              <a:rPr lang="en-US" dirty="0" smtClean="0"/>
              <a:t>Reactions to Change</a:t>
            </a:r>
          </a:p>
          <a:p>
            <a:endParaRPr lang="en-US" dirty="0" smtClean="0"/>
          </a:p>
          <a:p>
            <a:pPr lvl="1"/>
            <a:r>
              <a:rPr lang="en-US" dirty="0" smtClean="0"/>
              <a:t>Acceptance and Resistance</a:t>
            </a:r>
          </a:p>
        </p:txBody>
      </p:sp>
    </p:spTree>
    <p:extLst>
      <p:ext uri="{BB962C8B-B14F-4D97-AF65-F5344CB8AC3E}">
        <p14:creationId xmlns:p14="http://schemas.microsoft.com/office/powerpoint/2010/main" val="2432151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&amp; Survey Results</a:t>
            </a:r>
          </a:p>
        </p:txBody>
      </p:sp>
      <p:sp>
        <p:nvSpPr>
          <p:cNvPr id="3" name="Content Placeholder 2"/>
          <p:cNvSpPr>
            <a:spLocks noGrp="1"/>
          </p:cNvSpPr>
          <p:nvPr>
            <p:ph idx="1"/>
          </p:nvPr>
        </p:nvSpPr>
        <p:spPr/>
        <p:txBody>
          <a:bodyPr/>
          <a:lstStyle/>
          <a:p>
            <a:r>
              <a:rPr lang="en-US" dirty="0" smtClean="0"/>
              <a:t>Successfully Implemented Change</a:t>
            </a:r>
          </a:p>
          <a:p>
            <a:r>
              <a:rPr lang="en-US" dirty="0" smtClean="0"/>
              <a:t>Failed to Manage Change</a:t>
            </a:r>
          </a:p>
          <a:p>
            <a:r>
              <a:rPr lang="en-US" dirty="0" smtClean="0"/>
              <a:t>What Employees are Saying</a:t>
            </a:r>
            <a:endParaRPr lang="en-US" dirty="0"/>
          </a:p>
        </p:txBody>
      </p:sp>
    </p:spTree>
    <p:extLst>
      <p:ext uri="{BB962C8B-B14F-4D97-AF65-F5344CB8AC3E}">
        <p14:creationId xmlns:p14="http://schemas.microsoft.com/office/powerpoint/2010/main" val="1449029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Impact</a:t>
            </a:r>
            <a:endParaRPr lang="en-US" dirty="0"/>
          </a:p>
        </p:txBody>
      </p:sp>
      <p:sp>
        <p:nvSpPr>
          <p:cNvPr id="3" name="Content Placeholder 2"/>
          <p:cNvSpPr>
            <a:spLocks noGrp="1"/>
          </p:cNvSpPr>
          <p:nvPr>
            <p:ph idx="1"/>
          </p:nvPr>
        </p:nvSpPr>
        <p:spPr/>
        <p:txBody>
          <a:bodyPr/>
          <a:lstStyle/>
          <a:p>
            <a:r>
              <a:rPr lang="en-US" dirty="0"/>
              <a:t>Structural Changes in an Upturn</a:t>
            </a:r>
          </a:p>
          <a:p>
            <a:r>
              <a:rPr lang="en-US" dirty="0"/>
              <a:t>Structural Changes in a Downturn</a:t>
            </a:r>
          </a:p>
          <a:p>
            <a:r>
              <a:rPr lang="en-US" dirty="0"/>
              <a:t>Anticipating Change</a:t>
            </a:r>
          </a:p>
          <a:p>
            <a:endParaRPr lang="en-US" dirty="0"/>
          </a:p>
        </p:txBody>
      </p:sp>
    </p:spTree>
    <p:extLst>
      <p:ext uri="{BB962C8B-B14F-4D97-AF65-F5344CB8AC3E}">
        <p14:creationId xmlns:p14="http://schemas.microsoft.com/office/powerpoint/2010/main" val="1332092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Pegasus Action Plan</a:t>
            </a:r>
            <a:endParaRPr lang="en-US" dirty="0"/>
          </a:p>
        </p:txBody>
      </p:sp>
      <p:sp>
        <p:nvSpPr>
          <p:cNvPr id="3" name="Content Placeholder 2"/>
          <p:cNvSpPr>
            <a:spLocks noGrp="1"/>
          </p:cNvSpPr>
          <p:nvPr>
            <p:ph idx="1"/>
          </p:nvPr>
        </p:nvSpPr>
        <p:spPr/>
        <p:txBody>
          <a:bodyPr/>
          <a:lstStyle/>
          <a:p>
            <a:r>
              <a:rPr lang="en-US" dirty="0" smtClean="0"/>
              <a:t>Change and Employee Performance</a:t>
            </a:r>
          </a:p>
          <a:p>
            <a:r>
              <a:rPr lang="en-US" dirty="0"/>
              <a:t>Nonhierarchical </a:t>
            </a:r>
            <a:r>
              <a:rPr lang="en-US" dirty="0" smtClean="0"/>
              <a:t>Structures</a:t>
            </a:r>
          </a:p>
          <a:p>
            <a:pPr lvl="1"/>
            <a:r>
              <a:rPr lang="en-US" dirty="0" smtClean="0"/>
              <a:t>Flat </a:t>
            </a:r>
          </a:p>
          <a:p>
            <a:pPr lvl="1"/>
            <a:r>
              <a:rPr lang="en-US" dirty="0" smtClean="0"/>
              <a:t>Matrix</a:t>
            </a:r>
          </a:p>
          <a:p>
            <a:pPr lvl="1"/>
            <a:r>
              <a:rPr lang="en-US" dirty="0" smtClean="0"/>
              <a:t>Lean</a:t>
            </a:r>
          </a:p>
          <a:p>
            <a:r>
              <a:rPr lang="en-US" dirty="0" smtClean="0"/>
              <a:t>Nonhierarchical Leadership Characteristics</a:t>
            </a:r>
          </a:p>
          <a:p>
            <a:endParaRPr lang="en-US" dirty="0"/>
          </a:p>
        </p:txBody>
      </p:sp>
    </p:spTree>
    <p:extLst>
      <p:ext uri="{BB962C8B-B14F-4D97-AF65-F5344CB8AC3E}">
        <p14:creationId xmlns:p14="http://schemas.microsoft.com/office/powerpoint/2010/main" val="1598166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62500" lnSpcReduction="20000"/>
          </a:bodyPr>
          <a:lstStyle/>
          <a:p>
            <a:r>
              <a:rPr lang="en-US" dirty="0">
                <a:solidFill>
                  <a:schemeClr val="tx1"/>
                </a:solidFill>
              </a:rPr>
              <a:t>Cook, S., Macaulay, S. &amp; </a:t>
            </a:r>
            <a:r>
              <a:rPr lang="en-US" dirty="0">
                <a:solidFill>
                  <a:schemeClr val="tx1"/>
                </a:solidFill>
              </a:rPr>
              <a:t>Coldicott</a:t>
            </a:r>
            <a:r>
              <a:rPr lang="en-US" dirty="0">
                <a:solidFill>
                  <a:schemeClr val="tx1"/>
                </a:solidFill>
              </a:rPr>
              <a:t>, H. (2004). Change management excellence: using the four intelligences for successful organizational change. Great Britain: </a:t>
            </a:r>
            <a:r>
              <a:rPr lang="en-US" dirty="0">
                <a:solidFill>
                  <a:schemeClr val="tx1"/>
                </a:solidFill>
              </a:rPr>
              <a:t>Kogan</a:t>
            </a:r>
            <a:r>
              <a:rPr lang="en-US" dirty="0">
                <a:solidFill>
                  <a:schemeClr val="tx1"/>
                </a:solidFill>
              </a:rPr>
              <a:t> Page Publishers.</a:t>
            </a:r>
          </a:p>
          <a:p>
            <a:endParaRPr lang="en-US" dirty="0" smtClean="0">
              <a:solidFill>
                <a:srgbClr val="000000"/>
              </a:solidFill>
            </a:endParaRPr>
          </a:p>
          <a:p>
            <a:r>
              <a:rPr lang="en-US" dirty="0" smtClean="0">
                <a:solidFill>
                  <a:srgbClr val="000000"/>
                </a:solidFill>
              </a:rPr>
              <a:t>Small Business </a:t>
            </a:r>
            <a:r>
              <a:rPr lang="en-US" dirty="0" smtClean="0">
                <a:solidFill>
                  <a:srgbClr val="000000"/>
                </a:solidFill>
              </a:rPr>
              <a:t>Chron</a:t>
            </a:r>
            <a:r>
              <a:rPr lang="en-US" dirty="0" smtClean="0">
                <a:solidFill>
                  <a:srgbClr val="000000"/>
                </a:solidFill>
              </a:rPr>
              <a:t> (2016).  How </a:t>
            </a:r>
            <a:r>
              <a:rPr lang="en-US" dirty="0">
                <a:solidFill>
                  <a:srgbClr val="000000"/>
                </a:solidFill>
              </a:rPr>
              <a:t>Finance Impacts the Organizational </a:t>
            </a:r>
            <a:r>
              <a:rPr lang="en-US" dirty="0" smtClean="0">
                <a:solidFill>
                  <a:srgbClr val="000000"/>
                </a:solidFill>
              </a:rPr>
              <a:t>Structure. Retrieved March 6, 2016 from</a:t>
            </a:r>
            <a:endParaRPr lang="en-US" dirty="0" smtClean="0">
              <a:solidFill>
                <a:srgbClr val="000000"/>
              </a:solidFill>
              <a:hlinkClick r:id="rId2"/>
            </a:endParaRPr>
          </a:p>
          <a:p>
            <a:pPr lvl="1"/>
            <a:r>
              <a:rPr lang="en-US" dirty="0" smtClean="0">
                <a:solidFill>
                  <a:schemeClr val="tx1"/>
                </a:solidFill>
                <a:hlinkClick r:id="rId2"/>
              </a:rPr>
              <a:t>http</a:t>
            </a:r>
            <a:r>
              <a:rPr lang="en-US" dirty="0">
                <a:solidFill>
                  <a:schemeClr val="tx1"/>
                </a:solidFill>
                <a:hlinkClick r:id="rId2"/>
              </a:rPr>
              <a:t>://smallbusiness.chron.com/finance-impacts-organizational-structure-73690.html</a:t>
            </a:r>
          </a:p>
          <a:p>
            <a:r>
              <a:rPr lang="en-US" dirty="0">
                <a:solidFill>
                  <a:srgbClr val="000000"/>
                </a:solidFill>
              </a:rPr>
              <a:t>Small Business </a:t>
            </a:r>
            <a:r>
              <a:rPr lang="en-US" dirty="0">
                <a:solidFill>
                  <a:srgbClr val="000000"/>
                </a:solidFill>
              </a:rPr>
              <a:t>Chron</a:t>
            </a:r>
            <a:r>
              <a:rPr lang="en-US" dirty="0">
                <a:solidFill>
                  <a:srgbClr val="000000"/>
                </a:solidFill>
              </a:rPr>
              <a:t> (2016</a:t>
            </a:r>
            <a:r>
              <a:rPr lang="en-US" dirty="0" smtClean="0">
                <a:solidFill>
                  <a:srgbClr val="000000"/>
                </a:solidFill>
              </a:rPr>
              <a:t>)  Hierarchical </a:t>
            </a:r>
            <a:r>
              <a:rPr lang="en-US" dirty="0">
                <a:solidFill>
                  <a:srgbClr val="000000"/>
                </a:solidFill>
              </a:rPr>
              <a:t>Leadership vs. Nonhierarchical </a:t>
            </a:r>
            <a:r>
              <a:rPr lang="en-US" dirty="0" smtClean="0">
                <a:solidFill>
                  <a:srgbClr val="000000"/>
                </a:solidFill>
              </a:rPr>
              <a:t>Leadership. </a:t>
            </a:r>
            <a:r>
              <a:rPr lang="en-US" dirty="0">
                <a:solidFill>
                  <a:schemeClr val="tx1"/>
                </a:solidFill>
              </a:rPr>
              <a:t>Retrieved March 6, 2016 </a:t>
            </a:r>
            <a:r>
              <a:rPr lang="en-US" dirty="0" smtClean="0">
                <a:solidFill>
                  <a:schemeClr val="tx1"/>
                </a:solidFill>
              </a:rPr>
              <a:t>from</a:t>
            </a:r>
            <a:endParaRPr lang="en-US" dirty="0">
              <a:solidFill>
                <a:srgbClr val="000000"/>
              </a:solidFill>
            </a:endParaRPr>
          </a:p>
          <a:p>
            <a:pPr lvl="1"/>
            <a:r>
              <a:rPr lang="en-US" dirty="0" smtClean="0">
                <a:solidFill>
                  <a:schemeClr val="tx1"/>
                </a:solidFill>
                <a:hlinkClick r:id="rId2"/>
              </a:rPr>
              <a:t>http</a:t>
            </a:r>
            <a:r>
              <a:rPr lang="en-US" dirty="0">
                <a:solidFill>
                  <a:schemeClr val="tx1"/>
                </a:solidFill>
                <a:hlinkClick r:id="rId2"/>
              </a:rPr>
              <a:t>://smallbusiness.chron.com/hierarchical-leadership-vs-nonhierarchical-leadership-35422.</a:t>
            </a:r>
            <a:r>
              <a:rPr lang="en-US" dirty="0" smtClean="0">
                <a:solidFill>
                  <a:schemeClr val="tx1"/>
                </a:solidFill>
                <a:hlinkClick r:id="rId2"/>
              </a:rPr>
              <a:t>html</a:t>
            </a:r>
            <a:endParaRPr lang="en-US" dirty="0" smtClean="0">
              <a:solidFill>
                <a:schemeClr val="tx1"/>
              </a:solidFill>
            </a:endParaRPr>
          </a:p>
          <a:p>
            <a:r>
              <a:rPr lang="en-US" dirty="0" smtClean="0">
                <a:solidFill>
                  <a:schemeClr val="tx1"/>
                </a:solidFill>
              </a:rPr>
              <a:t>Strategic HR. Inc. (2014). Measuring Change Impact on Performance.  Retrieved March 6, 2016 from</a:t>
            </a:r>
            <a:endParaRPr lang="en-US" dirty="0" smtClean="0">
              <a:solidFill>
                <a:schemeClr val="tx1"/>
              </a:solidFill>
            </a:endParaRPr>
          </a:p>
          <a:p>
            <a:pPr lvl="1"/>
            <a:r>
              <a:rPr lang="en-US" dirty="0" smtClean="0">
                <a:solidFill>
                  <a:schemeClr val="tx1"/>
                </a:solidFill>
                <a:hlinkClick r:id="rId3"/>
              </a:rPr>
              <a:t>http</a:t>
            </a:r>
            <a:r>
              <a:rPr lang="en-US" dirty="0">
                <a:solidFill>
                  <a:schemeClr val="tx1"/>
                </a:solidFill>
                <a:hlinkClick r:id="rId3"/>
              </a:rPr>
              <a:t>://strategichrinc.com/impact_of_change-2</a:t>
            </a:r>
            <a:r>
              <a:rPr lang="en-US" dirty="0" smtClean="0">
                <a:solidFill>
                  <a:schemeClr val="tx1"/>
                </a:solidFill>
                <a:hlinkClick r:id="rId3"/>
              </a:rPr>
              <a:t>/</a:t>
            </a:r>
            <a:endParaRPr lang="en-US" dirty="0" smtClean="0">
              <a:solidFill>
                <a:schemeClr val="tx1"/>
              </a:solidFill>
            </a:endParaRPr>
          </a:p>
          <a:p>
            <a:r>
              <a:rPr lang="en-US" dirty="0" smtClean="0">
                <a:solidFill>
                  <a:schemeClr val="tx1"/>
                </a:solidFill>
              </a:rPr>
              <a:t>TODNEM</a:t>
            </a:r>
            <a:r>
              <a:rPr lang="en-US" dirty="0">
                <a:solidFill>
                  <a:schemeClr val="tx1"/>
                </a:solidFill>
              </a:rPr>
              <a:t>, R. (December 2005). </a:t>
            </a:r>
            <a:r>
              <a:rPr lang="en-US" dirty="0">
                <a:solidFill>
                  <a:schemeClr val="tx1"/>
                </a:solidFill>
              </a:rPr>
              <a:t>Organisational</a:t>
            </a:r>
            <a:r>
              <a:rPr lang="en-US" dirty="0">
                <a:solidFill>
                  <a:schemeClr val="tx1"/>
                </a:solidFill>
              </a:rPr>
              <a:t> Change Management: A Critical Review. Journal of Change Management, 5(4), pp.369-380.</a:t>
            </a:r>
          </a:p>
          <a:p>
            <a:endParaRPr lang="en-US" dirty="0"/>
          </a:p>
        </p:txBody>
      </p:sp>
    </p:spTree>
    <p:extLst>
      <p:ext uri="{BB962C8B-B14F-4D97-AF65-F5344CB8AC3E}">
        <p14:creationId xmlns:p14="http://schemas.microsoft.com/office/powerpoint/2010/main" val="4103017627"/>
      </p:ext>
    </p:extLst>
  </p:cSld>
  <p:clrMapOvr>
    <a:masterClrMapping/>
  </p:clrMapOvr>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145</TotalTime>
  <Words>1155</Words>
  <Application>Microsoft Macintosh PowerPoint</Application>
  <PresentationFormat>On-screen Show (4:3)</PresentationFormat>
  <Paragraphs>57</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Advantage</vt:lpstr>
      <vt:lpstr>Jimmy Ford Kartrenia Jordan Victoria D McMath Unit 3 Group Project HRMT665 -1601B-01 March 6, 2016 </vt:lpstr>
      <vt:lpstr>Organizational Change</vt:lpstr>
      <vt:lpstr>Research &amp; Survey Results</vt:lpstr>
      <vt:lpstr>Financial Impact</vt:lpstr>
      <vt:lpstr>Pegasus Action Plan</vt:lpstr>
      <vt:lpstr>References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Jimmy Ford Kartrenia Jordan Victoria D McMath Unit 3 Group Project HRMT665 -1601B-01 March 6, 2016 </dc:title>
  <dc:creator>Victoria McMath</dc:creator>
  <cp:lastModifiedBy>Victoria McMath</cp:lastModifiedBy>
  <cp:revision>17</cp:revision>
  <dcterms:created xsi:type="dcterms:W3CDTF">2016-03-06T04:27:07Z</dcterms:created>
  <dcterms:modified xsi:type="dcterms:W3CDTF">2016-03-06T18:22:24Z</dcterms:modified>
</cp:coreProperties>
</file>