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0" r:id="rId3"/>
    <p:sldId id="295" r:id="rId4"/>
    <p:sldId id="257" r:id="rId5"/>
    <p:sldId id="286" r:id="rId6"/>
    <p:sldId id="287" r:id="rId7"/>
    <p:sldId id="259" r:id="rId8"/>
    <p:sldId id="285" r:id="rId9"/>
    <p:sldId id="288" r:id="rId10"/>
    <p:sldId id="263" r:id="rId11"/>
    <p:sldId id="264" r:id="rId12"/>
    <p:sldId id="278" r:id="rId13"/>
    <p:sldId id="279" r:id="rId14"/>
    <p:sldId id="265" r:id="rId15"/>
    <p:sldId id="260" r:id="rId16"/>
    <p:sldId id="292" r:id="rId17"/>
    <p:sldId id="291" r:id="rId18"/>
    <p:sldId id="266" r:id="rId19"/>
    <p:sldId id="267" r:id="rId20"/>
    <p:sldId id="284" r:id="rId21"/>
    <p:sldId id="268" r:id="rId22"/>
    <p:sldId id="269" r:id="rId23"/>
    <p:sldId id="262" r:id="rId24"/>
    <p:sldId id="294" r:id="rId25"/>
    <p:sldId id="270" r:id="rId26"/>
    <p:sldId id="271" r:id="rId27"/>
    <p:sldId id="282" r:id="rId28"/>
    <p:sldId id="283" r:id="rId29"/>
    <p:sldId id="272" r:id="rId30"/>
    <p:sldId id="273" r:id="rId31"/>
    <p:sldId id="261" r:id="rId32"/>
    <p:sldId id="293" r:id="rId33"/>
    <p:sldId id="274" r:id="rId34"/>
    <p:sldId id="275" r:id="rId35"/>
    <p:sldId id="280" r:id="rId36"/>
    <p:sldId id="281" r:id="rId37"/>
    <p:sldId id="276" r:id="rId38"/>
    <p:sldId id="277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4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An Overview of Academic Achievement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Celeste M. Malone, PhD, MS</a:t>
            </a:r>
          </a:p>
          <a:p>
            <a:r>
              <a:rPr lang="en-US" dirty="0"/>
              <a:t>Psychoeducational Assessment</a:t>
            </a:r>
          </a:p>
          <a:p>
            <a:r>
              <a:rPr lang="en-US" dirty="0"/>
              <a:t>January 22, 2015</a:t>
            </a:r>
          </a:p>
        </p:txBody>
      </p:sp>
    </p:spTree>
    <p:extLst>
      <p:ext uri="{BB962C8B-B14F-4D97-AF65-F5344CB8AC3E}">
        <p14:creationId xmlns:p14="http://schemas.microsoft.com/office/powerpoint/2010/main" val="521040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Reading Achievement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basic reading skills</a:t>
            </a:r>
          </a:p>
          <a:p>
            <a:pPr lvl="1"/>
            <a:r>
              <a:rPr lang="en-US" dirty="0"/>
              <a:t>Has poor phonological awareness</a:t>
            </a:r>
          </a:p>
          <a:p>
            <a:pPr lvl="1"/>
            <a:r>
              <a:rPr lang="en-US" dirty="0"/>
              <a:t>Has trouble learning sight words</a:t>
            </a:r>
          </a:p>
          <a:p>
            <a:pPr lvl="1"/>
            <a:r>
              <a:rPr lang="en-US" dirty="0"/>
              <a:t>Has difficulty sounding out words</a:t>
            </a:r>
          </a:p>
          <a:p>
            <a:pPr lvl="1"/>
            <a:r>
              <a:rPr lang="en-US" dirty="0"/>
              <a:t>Has trouble sounding out words</a:t>
            </a:r>
          </a:p>
          <a:p>
            <a:pPr lvl="1"/>
            <a:r>
              <a:rPr lang="en-US" dirty="0"/>
              <a:t>Has trouble applying strategies for word analysis</a:t>
            </a:r>
          </a:p>
          <a:p>
            <a:pPr lvl="1"/>
            <a:r>
              <a:rPr lang="en-US" dirty="0" err="1"/>
              <a:t>Overrelies</a:t>
            </a:r>
            <a:r>
              <a:rPr lang="en-US" dirty="0"/>
              <a:t> on content clues</a:t>
            </a:r>
          </a:p>
          <a:p>
            <a:pPr lvl="1"/>
            <a:r>
              <a:rPr lang="en-US" dirty="0"/>
              <a:t>Reads slowly</a:t>
            </a:r>
          </a:p>
          <a:p>
            <a:pPr lvl="1"/>
            <a:r>
              <a:rPr lang="en-US" dirty="0"/>
              <a:t>Avoids reading loses place when asked to read aloud</a:t>
            </a:r>
          </a:p>
          <a:p>
            <a:pPr lvl="1"/>
            <a:r>
              <a:rPr lang="en-US" dirty="0"/>
              <a:t>Misreads words</a:t>
            </a:r>
          </a:p>
        </p:txBody>
      </p:sp>
    </p:spTree>
    <p:extLst>
      <p:ext uri="{BB962C8B-B14F-4D97-AF65-F5344CB8AC3E}">
        <p14:creationId xmlns:p14="http://schemas.microsoft.com/office/powerpoint/2010/main" val="157201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Reading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reading comprehension skills</a:t>
            </a:r>
          </a:p>
          <a:p>
            <a:pPr lvl="1"/>
            <a:r>
              <a:rPr lang="en-US" dirty="0"/>
              <a:t>Has difficulty recalling what is read</a:t>
            </a:r>
          </a:p>
          <a:p>
            <a:pPr lvl="1"/>
            <a:r>
              <a:rPr lang="en-US" dirty="0"/>
              <a:t>Has trouble using syntactic and semantic clues</a:t>
            </a:r>
          </a:p>
          <a:p>
            <a:pPr lvl="1"/>
            <a:r>
              <a:rPr lang="en-US" dirty="0"/>
              <a:t>Has trouble understanding what is read</a:t>
            </a:r>
          </a:p>
          <a:p>
            <a:pPr lvl="1"/>
            <a:r>
              <a:rPr lang="en-US" dirty="0"/>
              <a:t>Becomes easily frustrated with tasks requiring reading</a:t>
            </a:r>
          </a:p>
          <a:p>
            <a:pPr lvl="1"/>
            <a:r>
              <a:rPr lang="en-US" dirty="0"/>
              <a:t>May read well orally but does not comprehend</a:t>
            </a:r>
          </a:p>
          <a:p>
            <a:pPr lvl="1"/>
            <a:r>
              <a:rPr lang="en-US" dirty="0"/>
              <a:t>Has difficulty with all academic tasks involving reading</a:t>
            </a:r>
          </a:p>
        </p:txBody>
      </p:sp>
    </p:spTree>
    <p:extLst>
      <p:ext uri="{BB962C8B-B14F-4D97-AF65-F5344CB8AC3E}">
        <p14:creationId xmlns:p14="http://schemas.microsoft.com/office/powerpoint/2010/main" val="4165565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Reading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performance in basic reading skills</a:t>
            </a:r>
          </a:p>
          <a:p>
            <a:pPr lvl="1"/>
            <a:r>
              <a:rPr lang="en-US" dirty="0"/>
              <a:t>Poor phonological awareness</a:t>
            </a:r>
          </a:p>
          <a:p>
            <a:pPr lvl="1"/>
            <a:r>
              <a:rPr lang="en-US" dirty="0"/>
              <a:t>Poor orthographic awareness</a:t>
            </a:r>
          </a:p>
          <a:p>
            <a:pPr lvl="1"/>
            <a:r>
              <a:rPr lang="en-US" dirty="0"/>
              <a:t>Slow processing speed</a:t>
            </a:r>
          </a:p>
          <a:p>
            <a:pPr lvl="1"/>
            <a:r>
              <a:rPr lang="en-US" dirty="0"/>
              <a:t>Limited alphabetic knowledge</a:t>
            </a:r>
          </a:p>
          <a:p>
            <a:pPr lvl="1"/>
            <a:r>
              <a:rPr lang="en-US" dirty="0"/>
              <a:t>Trouble pronouncing multisyllabic words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173505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Reading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performance in reading comprehension</a:t>
            </a:r>
          </a:p>
          <a:p>
            <a:pPr lvl="1"/>
            <a:r>
              <a:rPr lang="en-US" dirty="0"/>
              <a:t>Poor basic reading skills</a:t>
            </a:r>
          </a:p>
          <a:p>
            <a:pPr lvl="1"/>
            <a:r>
              <a:rPr lang="en-US" dirty="0"/>
              <a:t>Lack of experiences and exposure</a:t>
            </a:r>
          </a:p>
          <a:p>
            <a:pPr lvl="1"/>
            <a:r>
              <a:rPr lang="en-US" dirty="0"/>
              <a:t>Low motivation and interest</a:t>
            </a:r>
          </a:p>
          <a:p>
            <a:pPr lvl="1"/>
            <a:r>
              <a:rPr lang="en-US" dirty="0"/>
              <a:t>Limited oral language</a:t>
            </a:r>
          </a:p>
          <a:p>
            <a:pPr lvl="1"/>
            <a:r>
              <a:rPr lang="en-US" dirty="0"/>
              <a:t>Low vocabulary</a:t>
            </a:r>
          </a:p>
          <a:p>
            <a:pPr lvl="1"/>
            <a:r>
              <a:rPr lang="en-US" dirty="0"/>
              <a:t>Low reasoning ability</a:t>
            </a:r>
          </a:p>
          <a:p>
            <a:pPr lvl="1"/>
            <a:r>
              <a:rPr lang="en-US" dirty="0"/>
              <a:t>Limited self-monitoring</a:t>
            </a:r>
          </a:p>
          <a:p>
            <a:pPr lvl="1"/>
            <a:r>
              <a:rPr lang="en-US" dirty="0"/>
              <a:t>Limited use of strategies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122576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Low Reading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materials to individual’s reading level</a:t>
            </a:r>
          </a:p>
          <a:p>
            <a:r>
              <a:rPr lang="en-US" dirty="0"/>
              <a:t>Provide support so individual can succeed while skills are being developed</a:t>
            </a:r>
          </a:p>
          <a:p>
            <a:r>
              <a:rPr lang="en-US" dirty="0"/>
              <a:t>Match instruction to specific needs of the individual</a:t>
            </a:r>
          </a:p>
          <a:p>
            <a:r>
              <a:rPr lang="en-US" dirty="0"/>
              <a:t>Provide instruction in phonological awareness and phoneme/grapheme relationships</a:t>
            </a:r>
          </a:p>
          <a:p>
            <a:r>
              <a:rPr lang="en-US" dirty="0"/>
              <a:t>Provide direct instruction to develop basic reading skills (both sight words and phonic skills)</a:t>
            </a:r>
          </a:p>
          <a:p>
            <a:r>
              <a:rPr lang="en-US" dirty="0"/>
              <a:t>Develop oral language abilities</a:t>
            </a:r>
          </a:p>
          <a:p>
            <a:r>
              <a:rPr lang="en-US" dirty="0"/>
              <a:t>Teach comprehension strategies</a:t>
            </a:r>
          </a:p>
          <a:p>
            <a:r>
              <a:rPr lang="en-US" dirty="0"/>
              <a:t>Teach appropriate strategies and self-monitoring techniques</a:t>
            </a:r>
          </a:p>
        </p:txBody>
      </p:sp>
    </p:spTree>
    <p:extLst>
      <p:ext uri="{BB962C8B-B14F-4D97-AF65-F5344CB8AC3E}">
        <p14:creationId xmlns:p14="http://schemas.microsoft.com/office/powerpoint/2010/main" val="604186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Language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86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Receptive Language</a:t>
            </a:r>
          </a:p>
          <a:p>
            <a:pPr lvl="1"/>
            <a:r>
              <a:rPr lang="en-US" dirty="0"/>
              <a:t>The ability to understand or comprehend language heard or read</a:t>
            </a:r>
          </a:p>
          <a:p>
            <a:r>
              <a:rPr lang="en-US" dirty="0"/>
              <a:t>Expressive Language</a:t>
            </a:r>
          </a:p>
          <a:p>
            <a:pPr lvl="1"/>
            <a:r>
              <a:rPr lang="en-US" dirty="0"/>
              <a:t>The ability to put thoughts into words and sentences, in a way that makes sense and is grammatically accurate</a:t>
            </a:r>
          </a:p>
        </p:txBody>
      </p:sp>
    </p:spTree>
    <p:extLst>
      <p:ext uri="{BB962C8B-B14F-4D97-AF65-F5344CB8AC3E}">
        <p14:creationId xmlns:p14="http://schemas.microsoft.com/office/powerpoint/2010/main" val="4289900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Language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Phonology</a:t>
            </a:r>
          </a:p>
          <a:p>
            <a:pPr lvl="1"/>
            <a:r>
              <a:rPr lang="en-US" dirty="0"/>
              <a:t>The basic sound units of language (phonemes)</a:t>
            </a:r>
          </a:p>
          <a:p>
            <a:r>
              <a:rPr lang="en-US" dirty="0"/>
              <a:t>Semantics</a:t>
            </a:r>
          </a:p>
          <a:p>
            <a:pPr lvl="1"/>
            <a:r>
              <a:rPr lang="en-US" dirty="0"/>
              <a:t>The way language conveys meaning</a:t>
            </a:r>
          </a:p>
          <a:p>
            <a:r>
              <a:rPr lang="en-US" dirty="0"/>
              <a:t>Syntax</a:t>
            </a:r>
          </a:p>
          <a:p>
            <a:pPr lvl="1"/>
            <a:r>
              <a:rPr lang="en-US" dirty="0"/>
              <a:t>Understanding word order and grammar rules</a:t>
            </a:r>
          </a:p>
          <a:p>
            <a:r>
              <a:rPr lang="en-US" dirty="0"/>
              <a:t>Morphology</a:t>
            </a:r>
          </a:p>
          <a:p>
            <a:pPr lvl="1"/>
            <a:r>
              <a:rPr lang="en-US" dirty="0"/>
              <a:t>Units of meaning within words; the way words are formed (morphemes)</a:t>
            </a:r>
          </a:p>
          <a:p>
            <a:r>
              <a:rPr lang="en-US" dirty="0"/>
              <a:t>Pragmatics</a:t>
            </a:r>
          </a:p>
          <a:p>
            <a:pPr lvl="1"/>
            <a:r>
              <a:rPr lang="en-US" dirty="0"/>
              <a:t>Appropriate word choice and use in context to communicate effectively</a:t>
            </a:r>
          </a:p>
        </p:txBody>
      </p:sp>
    </p:spTree>
    <p:extLst>
      <p:ext uri="{BB962C8B-B14F-4D97-AF65-F5344CB8AC3E}">
        <p14:creationId xmlns:p14="http://schemas.microsoft.com/office/powerpoint/2010/main" val="3125299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Oral Language Ability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receptive language</a:t>
            </a:r>
          </a:p>
          <a:p>
            <a:pPr lvl="1"/>
            <a:r>
              <a:rPr lang="en-US" dirty="0"/>
              <a:t>Asks to have oral information repeated</a:t>
            </a:r>
          </a:p>
          <a:p>
            <a:pPr lvl="1"/>
            <a:r>
              <a:rPr lang="en-US" dirty="0"/>
              <a:t>Has limited experience, simulation, and exposure</a:t>
            </a:r>
          </a:p>
          <a:p>
            <a:pPr lvl="1"/>
            <a:r>
              <a:rPr lang="en-US" dirty="0"/>
              <a:t>Has difficulty understanding what is heard (e.g., lectures, directions, and conversations)</a:t>
            </a:r>
          </a:p>
          <a:p>
            <a:pPr lvl="1"/>
            <a:r>
              <a:rPr lang="en-US" dirty="0"/>
              <a:t>Has poor reasoning, especially with conceptual information</a:t>
            </a:r>
          </a:p>
          <a:p>
            <a:pPr lvl="1"/>
            <a:r>
              <a:rPr lang="en-US" dirty="0"/>
              <a:t>Has difficulty with social interactions</a:t>
            </a:r>
          </a:p>
        </p:txBody>
      </p:sp>
    </p:spTree>
    <p:extLst>
      <p:ext uri="{BB962C8B-B14F-4D97-AF65-F5344CB8AC3E}">
        <p14:creationId xmlns:p14="http://schemas.microsoft.com/office/powerpoint/2010/main" val="1462359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Oral Language 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expressive language</a:t>
            </a:r>
          </a:p>
          <a:p>
            <a:pPr lvl="1"/>
            <a:r>
              <a:rPr lang="en-US" dirty="0"/>
              <a:t>Has trouble thinking of specific words</a:t>
            </a:r>
          </a:p>
          <a:p>
            <a:pPr lvl="1"/>
            <a:r>
              <a:rPr lang="en-US" dirty="0"/>
              <a:t>Uses simple or immature sentences, vague pronoun referents, and immature vocabulary</a:t>
            </a:r>
          </a:p>
          <a:p>
            <a:pPr lvl="1"/>
            <a:r>
              <a:rPr lang="en-US" dirty="0"/>
              <a:t>Has difficulty formulating sentences</a:t>
            </a:r>
          </a:p>
          <a:p>
            <a:pPr lvl="1"/>
            <a:r>
              <a:rPr lang="en-US" dirty="0"/>
              <a:t>Seems disorganized when speaking (e.g., events out of sequence)</a:t>
            </a:r>
          </a:p>
          <a:p>
            <a:pPr lvl="1"/>
            <a:r>
              <a:rPr lang="en-US" dirty="0"/>
              <a:t>Has trouble expressing him- or herself verbally or participating in discussions</a:t>
            </a:r>
          </a:p>
        </p:txBody>
      </p:sp>
    </p:spTree>
    <p:extLst>
      <p:ext uri="{BB962C8B-B14F-4D97-AF65-F5344CB8AC3E}">
        <p14:creationId xmlns:p14="http://schemas.microsoft.com/office/powerpoint/2010/main" val="340225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Review Group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Presentation of an academic achievement test battery and written review of the test</a:t>
            </a:r>
          </a:p>
          <a:p>
            <a:r>
              <a:rPr lang="en-US" dirty="0"/>
              <a:t>Demonstration of how to administer portions of the test</a:t>
            </a:r>
          </a:p>
          <a:p>
            <a:r>
              <a:rPr lang="en-US" dirty="0"/>
              <a:t>Completed test administration protocol</a:t>
            </a:r>
          </a:p>
          <a:p>
            <a:r>
              <a:rPr lang="en-US" dirty="0"/>
              <a:t>Groups</a:t>
            </a:r>
          </a:p>
          <a:p>
            <a:pPr lvl="1"/>
            <a:r>
              <a:rPr lang="en-US" dirty="0"/>
              <a:t>Oral Language – Peabody Picture Vocabulary Test (PPVT-4) and Expressive Vocabulary Test (EVT-3)</a:t>
            </a:r>
          </a:p>
          <a:p>
            <a:pPr lvl="1"/>
            <a:r>
              <a:rPr lang="en-US" dirty="0"/>
              <a:t>Phonological Processing – Comprehensive Test of Phonological Processing (CTOPP2)</a:t>
            </a:r>
          </a:p>
          <a:p>
            <a:pPr lvl="1"/>
            <a:r>
              <a:rPr lang="en-US" dirty="0"/>
              <a:t>Written Language – Test of Written Language (TOWL4)</a:t>
            </a:r>
          </a:p>
          <a:p>
            <a:pPr lvl="1"/>
            <a:r>
              <a:rPr lang="en-US" dirty="0"/>
              <a:t>Reading – Gray Oral Reading Tests (GORT5)</a:t>
            </a:r>
          </a:p>
          <a:p>
            <a:pPr lvl="1"/>
            <a:r>
              <a:rPr lang="en-US" dirty="0"/>
              <a:t>Mathematics – Key Math Diagnostic Assessment (KeyMath3-DA)</a:t>
            </a:r>
          </a:p>
        </p:txBody>
      </p:sp>
    </p:spTree>
    <p:extLst>
      <p:ext uri="{BB962C8B-B14F-4D97-AF65-F5344CB8AC3E}">
        <p14:creationId xmlns:p14="http://schemas.microsoft.com/office/powerpoint/2010/main" val="453317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Oral Language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22585"/>
            <a:ext cx="8596668" cy="4572000"/>
          </a:xfrm>
        </p:spPr>
        <p:txBody>
          <a:bodyPr/>
          <a:lstStyle/>
          <a:p>
            <a:r>
              <a:rPr lang="en-US" dirty="0"/>
              <a:t>Possible reasons for low performance in receptive language</a:t>
            </a:r>
          </a:p>
          <a:p>
            <a:pPr lvl="1"/>
            <a:r>
              <a:rPr lang="en-US" dirty="0"/>
              <a:t>Auditory processing deficits</a:t>
            </a:r>
          </a:p>
          <a:p>
            <a:pPr lvl="1"/>
            <a:r>
              <a:rPr lang="en-US" dirty="0"/>
              <a:t>Attention problems</a:t>
            </a:r>
          </a:p>
          <a:p>
            <a:pPr lvl="1"/>
            <a:r>
              <a:rPr lang="en-US" dirty="0"/>
              <a:t>Lack of experience and opportunity</a:t>
            </a:r>
          </a:p>
          <a:p>
            <a:pPr lvl="1"/>
            <a:r>
              <a:rPr lang="en-US" dirty="0"/>
              <a:t>Limited listening skills</a:t>
            </a:r>
          </a:p>
          <a:p>
            <a:pPr lvl="1"/>
            <a:r>
              <a:rPr lang="en-US" dirty="0"/>
              <a:t>Difficulty with auditory comprehension</a:t>
            </a:r>
          </a:p>
          <a:p>
            <a:r>
              <a:rPr lang="en-US" dirty="0"/>
              <a:t>Possible reasons for low performance in expressive language</a:t>
            </a:r>
          </a:p>
          <a:p>
            <a:pPr lvl="1"/>
            <a:r>
              <a:rPr lang="en-US" dirty="0"/>
              <a:t>Poor receptive language</a:t>
            </a:r>
          </a:p>
          <a:p>
            <a:pPr lvl="1"/>
            <a:r>
              <a:rPr lang="en-US" dirty="0"/>
              <a:t>Difficulty with articulation</a:t>
            </a:r>
          </a:p>
          <a:p>
            <a:pPr lvl="1"/>
            <a:r>
              <a:rPr lang="en-US" dirty="0"/>
              <a:t>Cultural differences</a:t>
            </a:r>
          </a:p>
          <a:p>
            <a:pPr lvl="1"/>
            <a:r>
              <a:rPr lang="en-US" dirty="0"/>
              <a:t>Poor word retrieval (inability to recall words that are known)</a:t>
            </a:r>
          </a:p>
          <a:p>
            <a:pPr lvl="1"/>
            <a:r>
              <a:rPr lang="en-US" dirty="0"/>
              <a:t>Difficulty with formulation of ideas or organization of thoughts</a:t>
            </a:r>
          </a:p>
        </p:txBody>
      </p:sp>
    </p:spTree>
    <p:extLst>
      <p:ext uri="{BB962C8B-B14F-4D97-AF65-F5344CB8AC3E}">
        <p14:creationId xmlns:p14="http://schemas.microsoft.com/office/powerpoint/2010/main" val="205021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Limited Oral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impact on reading, math, and written language performance</a:t>
            </a:r>
          </a:p>
          <a:p>
            <a:r>
              <a:rPr lang="en-US" dirty="0"/>
              <a:t>Refer the individual to the speech/language pathologist for a comprehensive language evaluation</a:t>
            </a:r>
          </a:p>
          <a:p>
            <a:r>
              <a:rPr lang="en-US" dirty="0"/>
              <a:t>Develop oral vocabulary and oral language skills prior to or simultaneously with instruction or other academic areas</a:t>
            </a:r>
          </a:p>
          <a:p>
            <a:r>
              <a:rPr lang="en-US" dirty="0"/>
              <a:t>Use concrete examples</a:t>
            </a:r>
          </a:p>
          <a:p>
            <a:r>
              <a:rPr lang="en-US" dirty="0"/>
              <a:t>Demonstrate or model what is expected of the individual</a:t>
            </a:r>
          </a:p>
          <a:p>
            <a:r>
              <a:rPr lang="en-US" dirty="0"/>
              <a:t>Encourage use of gestures</a:t>
            </a:r>
          </a:p>
          <a:p>
            <a:r>
              <a:rPr lang="en-US" dirty="0"/>
              <a:t>Limit length of instructions</a:t>
            </a:r>
          </a:p>
        </p:txBody>
      </p:sp>
    </p:spTree>
    <p:extLst>
      <p:ext uri="{BB962C8B-B14F-4D97-AF65-F5344CB8AC3E}">
        <p14:creationId xmlns:p14="http://schemas.microsoft.com/office/powerpoint/2010/main" val="9815287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Limited Oral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visual, graphic reminders (e.g., outlines, pictures, graphs, story frames)</a:t>
            </a:r>
          </a:p>
          <a:p>
            <a:r>
              <a:rPr lang="en-US" dirty="0"/>
              <a:t>Provide exposure to language (e.g., read aloud or converse with the individual)</a:t>
            </a:r>
          </a:p>
          <a:p>
            <a:r>
              <a:rPr lang="en-US" dirty="0"/>
              <a:t>Provide additional time for the individual to respond or speak</a:t>
            </a:r>
          </a:p>
          <a:p>
            <a:r>
              <a:rPr lang="en-US" dirty="0"/>
              <a:t>Pre-teach important vocabulary words related to assignment</a:t>
            </a:r>
          </a:p>
          <a:p>
            <a:r>
              <a:rPr lang="en-US" dirty="0"/>
              <a:t>Pair the individual with a peer who will encourage and facilitate verbal communication</a:t>
            </a:r>
          </a:p>
          <a:p>
            <a:r>
              <a:rPr lang="en-US" dirty="0"/>
              <a:t>Build on individual’s interests and strengths</a:t>
            </a:r>
          </a:p>
          <a:p>
            <a:r>
              <a:rPr lang="en-US" dirty="0"/>
              <a:t>Exempt him/her from foreign language requirements</a:t>
            </a:r>
          </a:p>
        </p:txBody>
      </p:sp>
    </p:spTree>
    <p:extLst>
      <p:ext uri="{BB962C8B-B14F-4D97-AF65-F5344CB8AC3E}">
        <p14:creationId xmlns:p14="http://schemas.microsoft.com/office/powerpoint/2010/main" val="522387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Calculation</a:t>
            </a:r>
          </a:p>
          <a:p>
            <a:pPr lvl="1"/>
            <a:r>
              <a:rPr lang="en-US" dirty="0"/>
              <a:t>Application of math operations and basic axioms to solve math problems</a:t>
            </a:r>
          </a:p>
          <a:p>
            <a:r>
              <a:rPr lang="en-US" dirty="0"/>
              <a:t>Problem Solving</a:t>
            </a:r>
          </a:p>
          <a:p>
            <a:pPr lvl="1"/>
            <a:r>
              <a:rPr lang="en-US" dirty="0"/>
              <a:t>Comprehending the nature of math problems, recognizing relevant information, and identifying and applying appropriate calculations</a:t>
            </a:r>
          </a:p>
        </p:txBody>
      </p:sp>
    </p:spTree>
    <p:extLst>
      <p:ext uri="{BB962C8B-B14F-4D97-AF65-F5344CB8AC3E}">
        <p14:creationId xmlns:p14="http://schemas.microsoft.com/office/powerpoint/2010/main" val="4005607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Math Achievement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basic math skills</a:t>
            </a:r>
          </a:p>
          <a:p>
            <a:pPr lvl="1"/>
            <a:r>
              <a:rPr lang="en-US" dirty="0"/>
              <a:t>Appears anxious or resistant to solving math problems</a:t>
            </a:r>
          </a:p>
          <a:p>
            <a:pPr lvl="1"/>
            <a:r>
              <a:rPr lang="en-US" dirty="0"/>
              <a:t>Lacks confidence when presented with math problems</a:t>
            </a:r>
          </a:p>
          <a:p>
            <a:pPr lvl="1"/>
            <a:r>
              <a:rPr lang="en-US" dirty="0"/>
              <a:t>Uses finger counting long after it is developmentally appropriate</a:t>
            </a:r>
          </a:p>
          <a:p>
            <a:pPr lvl="1"/>
            <a:r>
              <a:rPr lang="en-US" dirty="0"/>
              <a:t>Reverses and transposes numbers (e.g., 12 for 21)</a:t>
            </a:r>
          </a:p>
          <a:p>
            <a:pPr lvl="1"/>
            <a:r>
              <a:rPr lang="en-US" dirty="0"/>
              <a:t>Does not attend to signs</a:t>
            </a:r>
          </a:p>
          <a:p>
            <a:pPr lvl="1"/>
            <a:r>
              <a:rPr lang="en-US" dirty="0"/>
              <a:t>Has difficulty aligning numbers when performing calculations</a:t>
            </a:r>
          </a:p>
          <a:p>
            <a:pPr lvl="1"/>
            <a:r>
              <a:rPr lang="en-US" dirty="0"/>
              <a:t>Has difficulty remembering steps in computing or solving problems</a:t>
            </a:r>
          </a:p>
        </p:txBody>
      </p:sp>
    </p:spTree>
    <p:extLst>
      <p:ext uri="{BB962C8B-B14F-4D97-AF65-F5344CB8AC3E}">
        <p14:creationId xmlns:p14="http://schemas.microsoft.com/office/powerpoint/2010/main" val="417576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Math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math reasoning skills</a:t>
            </a:r>
          </a:p>
          <a:p>
            <a:pPr lvl="1"/>
            <a:r>
              <a:rPr lang="en-US" dirty="0"/>
              <a:t>Has limited math vocabulary</a:t>
            </a:r>
          </a:p>
          <a:p>
            <a:pPr lvl="1"/>
            <a:r>
              <a:rPr lang="en-US" dirty="0"/>
              <a:t>Lacks age-appropriate quantitative concepts</a:t>
            </a:r>
          </a:p>
          <a:p>
            <a:pPr lvl="1"/>
            <a:r>
              <a:rPr lang="en-US" dirty="0"/>
              <a:t>Has trouble with estimation</a:t>
            </a:r>
          </a:p>
          <a:p>
            <a:pPr lvl="1"/>
            <a:r>
              <a:rPr lang="en-US" dirty="0"/>
              <a:t>Has limited strategies for solving math problems</a:t>
            </a:r>
          </a:p>
          <a:p>
            <a:pPr lvl="1"/>
            <a:r>
              <a:rPr lang="en-US" dirty="0"/>
              <a:t>Does not recognize or self-correct errors</a:t>
            </a:r>
          </a:p>
          <a:p>
            <a:pPr lvl="1"/>
            <a:r>
              <a:rPr lang="en-US" dirty="0"/>
              <a:t>Has difficulty recognizing relevant information in word problems</a:t>
            </a:r>
          </a:p>
          <a:p>
            <a:pPr lvl="1"/>
            <a:r>
              <a:rPr lang="en-US" dirty="0"/>
              <a:t>Has difficulty eliminating extraneous information from word problems</a:t>
            </a:r>
          </a:p>
        </p:txBody>
      </p:sp>
    </p:spTree>
    <p:extLst>
      <p:ext uri="{BB962C8B-B14F-4D97-AF65-F5344CB8AC3E}">
        <p14:creationId xmlns:p14="http://schemas.microsoft.com/office/powerpoint/2010/main" val="3095387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Math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basic math skills</a:t>
            </a:r>
          </a:p>
          <a:p>
            <a:pPr lvl="1"/>
            <a:r>
              <a:rPr lang="en-US" dirty="0"/>
              <a:t>Poor memory</a:t>
            </a:r>
          </a:p>
          <a:p>
            <a:pPr lvl="1"/>
            <a:r>
              <a:rPr lang="en-US" dirty="0"/>
              <a:t>Limited attention</a:t>
            </a:r>
          </a:p>
          <a:p>
            <a:pPr lvl="1"/>
            <a:r>
              <a:rPr lang="en-US" dirty="0"/>
              <a:t>Weak fine-motor skills</a:t>
            </a:r>
          </a:p>
          <a:p>
            <a:pPr lvl="1"/>
            <a:r>
              <a:rPr lang="en-US" dirty="0"/>
              <a:t>Poor visual-spatial abilities</a:t>
            </a:r>
          </a:p>
          <a:p>
            <a:pPr lvl="1"/>
            <a:r>
              <a:rPr lang="en-US" dirty="0"/>
              <a:t>Limited language skills</a:t>
            </a:r>
          </a:p>
          <a:p>
            <a:pPr lvl="1"/>
            <a:r>
              <a:rPr lang="en-US" dirty="0"/>
              <a:t>Limited knowledge of procedures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1138133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Math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math reasoning</a:t>
            </a:r>
          </a:p>
          <a:p>
            <a:pPr lvl="1"/>
            <a:r>
              <a:rPr lang="en-US" dirty="0"/>
              <a:t>Low basic skills</a:t>
            </a:r>
          </a:p>
          <a:p>
            <a:pPr lvl="1"/>
            <a:r>
              <a:rPr lang="en-US" dirty="0"/>
              <a:t>Low oral language</a:t>
            </a:r>
          </a:p>
          <a:p>
            <a:pPr lvl="1"/>
            <a:r>
              <a:rPr lang="en-US" dirty="0"/>
              <a:t>Limited background knowledge</a:t>
            </a:r>
          </a:p>
          <a:p>
            <a:pPr lvl="1"/>
            <a:r>
              <a:rPr lang="en-US" dirty="0"/>
              <a:t>Poor visual-spatial thinking</a:t>
            </a:r>
          </a:p>
          <a:p>
            <a:pPr lvl="1"/>
            <a:r>
              <a:rPr lang="en-US" dirty="0"/>
              <a:t>Poor reasoning abilities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3958236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Low Math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materials to individual’s instructional level</a:t>
            </a:r>
          </a:p>
          <a:p>
            <a:r>
              <a:rPr lang="en-US" dirty="0"/>
              <a:t>Provide a high-interest, success-oriented environment</a:t>
            </a:r>
          </a:p>
          <a:p>
            <a:r>
              <a:rPr lang="en-US" dirty="0"/>
              <a:t>Use manipulatives to help teach concepts</a:t>
            </a:r>
          </a:p>
          <a:p>
            <a:r>
              <a:rPr lang="en-US" dirty="0"/>
              <a:t>Reduce the number of problems</a:t>
            </a:r>
          </a:p>
          <a:p>
            <a:r>
              <a:rPr lang="en-US" dirty="0"/>
              <a:t>Provide additional time for completion of assignments</a:t>
            </a:r>
          </a:p>
          <a:p>
            <a:r>
              <a:rPr lang="en-US" dirty="0"/>
              <a:t>Teach the use of a calculator</a:t>
            </a:r>
          </a:p>
          <a:p>
            <a:r>
              <a:rPr lang="en-US" dirty="0"/>
              <a:t>Use graph paper to teach alignment and organization of calculation problems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911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131878"/>
              </p:ext>
            </p:extLst>
          </p:nvPr>
        </p:nvGraphicFramePr>
        <p:xfrm>
          <a:off x="711200" y="711196"/>
          <a:ext cx="8305800" cy="5359406"/>
        </p:xfrm>
        <a:graphic>
          <a:graphicData uri="http://schemas.openxmlformats.org/drawingml/2006/table">
            <a:tbl>
              <a:tblPr firstRow="1" firstCol="1" bandRow="1"/>
              <a:tblGrid>
                <a:gridCol w="2314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1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 Name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Published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Publisher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Purpose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Age/Grade Group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User Qualifications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Reliability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Validity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Practical Aspects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include, but not limited to: Administration time, Price, Usability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22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7129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Low Math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systematic and extended practice to reinforce learning</a:t>
            </a:r>
          </a:p>
          <a:p>
            <a:r>
              <a:rPr lang="en-US" dirty="0"/>
              <a:t>Be sure the individual understands the task by monitoring performance closely</a:t>
            </a:r>
          </a:p>
          <a:p>
            <a:r>
              <a:rPr lang="en-US" dirty="0"/>
              <a:t>Use fact charts</a:t>
            </a:r>
          </a:p>
          <a:p>
            <a:r>
              <a:rPr lang="en-US" dirty="0"/>
              <a:t>Teach meaningful applications of mathematics</a:t>
            </a:r>
          </a:p>
          <a:p>
            <a:r>
              <a:rPr lang="en-US" dirty="0"/>
              <a:t>Develop math vocabulary</a:t>
            </a:r>
          </a:p>
          <a:p>
            <a:r>
              <a:rPr lang="en-US" dirty="0"/>
              <a:t>Teach functional mathematics</a:t>
            </a:r>
          </a:p>
        </p:txBody>
      </p:sp>
    </p:spTree>
    <p:extLst>
      <p:ext uri="{BB962C8B-B14F-4D97-AF65-F5344CB8AC3E}">
        <p14:creationId xmlns:p14="http://schemas.microsoft.com/office/powerpoint/2010/main" val="7415034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Language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5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Language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Writing Skills</a:t>
            </a:r>
          </a:p>
          <a:p>
            <a:pPr lvl="1"/>
            <a:r>
              <a:rPr lang="en-US" dirty="0"/>
              <a:t>Fundamental skills required to generate written text</a:t>
            </a:r>
          </a:p>
          <a:p>
            <a:r>
              <a:rPr lang="en-US" dirty="0"/>
              <a:t>Written Expression</a:t>
            </a:r>
          </a:p>
          <a:p>
            <a:pPr lvl="1"/>
            <a:r>
              <a:rPr lang="en-US" dirty="0"/>
              <a:t>Expression of thought through the use of characters, letters, or words</a:t>
            </a:r>
          </a:p>
        </p:txBody>
      </p:sp>
    </p:spTree>
    <p:extLst>
      <p:ext uri="{BB962C8B-B14F-4D97-AF65-F5344CB8AC3E}">
        <p14:creationId xmlns:p14="http://schemas.microsoft.com/office/powerpoint/2010/main" val="41222825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Written Language Achievement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basic writing skills</a:t>
            </a:r>
          </a:p>
          <a:p>
            <a:pPr lvl="1"/>
            <a:r>
              <a:rPr lang="en-US" dirty="0"/>
              <a:t>Has poor basic reading skills</a:t>
            </a:r>
          </a:p>
          <a:p>
            <a:pPr lvl="1"/>
            <a:r>
              <a:rPr lang="en-US" dirty="0"/>
              <a:t>Has poor handwriting</a:t>
            </a:r>
          </a:p>
          <a:p>
            <a:pPr lvl="1"/>
            <a:r>
              <a:rPr lang="en-US" dirty="0"/>
              <a:t>Reverses or transposes letters</a:t>
            </a:r>
          </a:p>
          <a:p>
            <a:pPr lvl="1"/>
            <a:r>
              <a:rPr lang="en-US" dirty="0"/>
              <a:t>Has poor spelling</a:t>
            </a:r>
          </a:p>
          <a:p>
            <a:pPr lvl="1"/>
            <a:r>
              <a:rPr lang="en-US" dirty="0"/>
              <a:t>Fails to self-monitor errors</a:t>
            </a:r>
          </a:p>
          <a:p>
            <a:pPr lvl="1"/>
            <a:r>
              <a:rPr lang="en-US" dirty="0"/>
              <a:t>Uses simple vocabulary to avoid misspellings</a:t>
            </a:r>
          </a:p>
          <a:p>
            <a:pPr lvl="1"/>
            <a:r>
              <a:rPr lang="en-US" dirty="0"/>
              <a:t>Does poorly under time constraints</a:t>
            </a:r>
          </a:p>
          <a:p>
            <a:pPr lvl="1"/>
            <a:r>
              <a:rPr lang="en-US" dirty="0"/>
              <a:t>Has limited proofreading skills</a:t>
            </a:r>
          </a:p>
        </p:txBody>
      </p:sp>
    </p:spTree>
    <p:extLst>
      <p:ext uri="{BB962C8B-B14F-4D97-AF65-F5344CB8AC3E}">
        <p14:creationId xmlns:p14="http://schemas.microsoft.com/office/powerpoint/2010/main" val="5658289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Individuals with Low Written Language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individual with low written expression</a:t>
            </a:r>
          </a:p>
          <a:p>
            <a:pPr lvl="1"/>
            <a:r>
              <a:rPr lang="en-US" dirty="0"/>
              <a:t>Appears to resist writing tasks</a:t>
            </a:r>
          </a:p>
          <a:p>
            <a:pPr lvl="1"/>
            <a:r>
              <a:rPr lang="en-US" dirty="0"/>
              <a:t>Has a poor attitude towards writing tasks</a:t>
            </a:r>
          </a:p>
          <a:p>
            <a:pPr lvl="1"/>
            <a:r>
              <a:rPr lang="en-US" dirty="0"/>
              <a:t>Has limited background knowledge, limited experiences, and low vocabulary</a:t>
            </a:r>
          </a:p>
          <a:p>
            <a:pPr lvl="1"/>
            <a:r>
              <a:rPr lang="en-US" dirty="0"/>
              <a:t>Has low oral language abilities</a:t>
            </a:r>
          </a:p>
          <a:p>
            <a:pPr lvl="1"/>
            <a:r>
              <a:rPr lang="en-US" dirty="0"/>
              <a:t>Has poor organizational skills</a:t>
            </a:r>
          </a:p>
          <a:p>
            <a:pPr lvl="1"/>
            <a:r>
              <a:rPr lang="en-US" dirty="0"/>
              <a:t>Has low reasoning abilities</a:t>
            </a:r>
          </a:p>
        </p:txBody>
      </p:sp>
    </p:spTree>
    <p:extLst>
      <p:ext uri="{BB962C8B-B14F-4D97-AF65-F5344CB8AC3E}">
        <p14:creationId xmlns:p14="http://schemas.microsoft.com/office/powerpoint/2010/main" val="42157720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Written Language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performance in basic writing skills</a:t>
            </a:r>
          </a:p>
          <a:p>
            <a:pPr lvl="1"/>
            <a:r>
              <a:rPr lang="en-US" dirty="0"/>
              <a:t>Poor phonological awareness</a:t>
            </a:r>
          </a:p>
          <a:p>
            <a:pPr lvl="1"/>
            <a:r>
              <a:rPr lang="en-US" dirty="0"/>
              <a:t>Poor orthographic awareness</a:t>
            </a:r>
          </a:p>
          <a:p>
            <a:pPr lvl="1"/>
            <a:r>
              <a:rPr lang="en-US" dirty="0"/>
              <a:t>Weak fine-motor skills</a:t>
            </a:r>
          </a:p>
          <a:p>
            <a:pPr lvl="1"/>
            <a:r>
              <a:rPr lang="en-US" dirty="0"/>
              <a:t>Weak visual-spatial skills</a:t>
            </a:r>
          </a:p>
          <a:p>
            <a:pPr lvl="1"/>
            <a:r>
              <a:rPr lang="en-US" dirty="0"/>
              <a:t>Limited alphabetic knowledge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41201495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Affect Written Language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reasons for low performance in written expression</a:t>
            </a:r>
          </a:p>
          <a:p>
            <a:pPr lvl="1"/>
            <a:r>
              <a:rPr lang="en-US" dirty="0"/>
              <a:t>Weak fine-motor skills</a:t>
            </a:r>
          </a:p>
          <a:p>
            <a:pPr lvl="1"/>
            <a:r>
              <a:rPr lang="en-US" dirty="0"/>
              <a:t>Limited basic writing skills</a:t>
            </a:r>
          </a:p>
          <a:p>
            <a:pPr lvl="1"/>
            <a:r>
              <a:rPr lang="en-US" dirty="0"/>
              <a:t>Limited oral language</a:t>
            </a:r>
          </a:p>
          <a:p>
            <a:pPr lvl="1"/>
            <a:r>
              <a:rPr lang="en-US" dirty="0"/>
              <a:t>Limited reading skills</a:t>
            </a:r>
          </a:p>
          <a:p>
            <a:pPr lvl="1"/>
            <a:r>
              <a:rPr lang="en-US" dirty="0"/>
              <a:t>Lack of experiences and exposure</a:t>
            </a:r>
          </a:p>
          <a:p>
            <a:pPr lvl="1"/>
            <a:r>
              <a:rPr lang="en-US" dirty="0"/>
              <a:t>Low motivation and interest</a:t>
            </a:r>
          </a:p>
          <a:p>
            <a:pPr lvl="1"/>
            <a:r>
              <a:rPr lang="en-US" dirty="0"/>
              <a:t>Low reasoning ability</a:t>
            </a:r>
          </a:p>
          <a:p>
            <a:pPr lvl="1"/>
            <a:r>
              <a:rPr lang="en-US" dirty="0"/>
              <a:t>Limited instruction</a:t>
            </a:r>
          </a:p>
        </p:txBody>
      </p:sp>
    </p:spTree>
    <p:extLst>
      <p:ext uri="{BB962C8B-B14F-4D97-AF65-F5344CB8AC3E}">
        <p14:creationId xmlns:p14="http://schemas.microsoft.com/office/powerpoint/2010/main" val="36983695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Low Written Language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instructions to developmental level</a:t>
            </a:r>
          </a:p>
          <a:p>
            <a:r>
              <a:rPr lang="en-US" dirty="0"/>
              <a:t>Provide alternatives to writing (e.g., oral responses)</a:t>
            </a:r>
          </a:p>
          <a:p>
            <a:r>
              <a:rPr lang="en-US" dirty="0"/>
              <a:t>Provide preferential seating for copying tasks, or limit or omit copying tasks</a:t>
            </a:r>
          </a:p>
          <a:p>
            <a:r>
              <a:rPr lang="en-US" dirty="0"/>
              <a:t>Simplify or shorten spelling lists or other written assignments</a:t>
            </a:r>
          </a:p>
          <a:p>
            <a:r>
              <a:rPr lang="en-US" dirty="0"/>
              <a:t>Teach high-frequency words</a:t>
            </a:r>
          </a:p>
          <a:p>
            <a:r>
              <a:rPr lang="en-US" dirty="0"/>
              <a:t>Teach word-study strategies</a:t>
            </a:r>
          </a:p>
          <a:p>
            <a:r>
              <a:rPr lang="en-US" dirty="0"/>
              <a:t>Teach proofreading skills</a:t>
            </a:r>
          </a:p>
          <a:p>
            <a:r>
              <a:rPr lang="en-US" dirty="0"/>
              <a:t>Provide extended time for completing written tasks</a:t>
            </a:r>
          </a:p>
        </p:txBody>
      </p:sp>
    </p:spTree>
    <p:extLst>
      <p:ext uri="{BB962C8B-B14F-4D97-AF65-F5344CB8AC3E}">
        <p14:creationId xmlns:p14="http://schemas.microsoft.com/office/powerpoint/2010/main" val="18456026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Implications for Individuals with Low Written Language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practice activities</a:t>
            </a:r>
          </a:p>
          <a:p>
            <a:r>
              <a:rPr lang="en-US" dirty="0"/>
              <a:t>Teach sentence structure</a:t>
            </a:r>
          </a:p>
          <a:p>
            <a:r>
              <a:rPr lang="en-US" dirty="0"/>
              <a:t>Use sentence-combining exercises</a:t>
            </a:r>
          </a:p>
          <a:p>
            <a:r>
              <a:rPr lang="en-US" dirty="0"/>
              <a:t>Help the individual develop vocabulary and other oral language abilities</a:t>
            </a:r>
          </a:p>
          <a:p>
            <a:r>
              <a:rPr lang="en-US" dirty="0"/>
              <a:t>Help the individual develop reading skills (vocabulary, comprehension, and strategies)</a:t>
            </a:r>
          </a:p>
          <a:p>
            <a:r>
              <a:rPr lang="en-US" dirty="0"/>
              <a:t>Use story frames or other graphic organizers</a:t>
            </a:r>
          </a:p>
        </p:txBody>
      </p:sp>
    </p:spTree>
    <p:extLst>
      <p:ext uri="{BB962C8B-B14F-4D97-AF65-F5344CB8AC3E}">
        <p14:creationId xmlns:p14="http://schemas.microsoft.com/office/powerpoint/2010/main" val="401750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Achievement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  <a:p>
            <a:pPr lvl="1"/>
            <a:r>
              <a:rPr lang="en-US" dirty="0"/>
              <a:t>Basic Reading Skills</a:t>
            </a:r>
          </a:p>
          <a:p>
            <a:pPr lvl="1"/>
            <a:r>
              <a:rPr lang="en-US" dirty="0"/>
              <a:t>Reading Fluency Skills</a:t>
            </a:r>
          </a:p>
          <a:p>
            <a:pPr lvl="1"/>
            <a:r>
              <a:rPr lang="en-US" dirty="0"/>
              <a:t>Reading Comprehension</a:t>
            </a:r>
          </a:p>
          <a:p>
            <a:r>
              <a:rPr lang="en-US" dirty="0"/>
              <a:t>Oral Language</a:t>
            </a:r>
          </a:p>
          <a:p>
            <a:pPr lvl="1"/>
            <a:r>
              <a:rPr lang="en-US" dirty="0"/>
              <a:t>Oral Expression</a:t>
            </a:r>
          </a:p>
          <a:p>
            <a:pPr lvl="1"/>
            <a:r>
              <a:rPr lang="en-US" dirty="0"/>
              <a:t>Listening Comprehension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  <a:p>
            <a:pPr lvl="1"/>
            <a:r>
              <a:rPr lang="en-US" dirty="0"/>
              <a:t>Math Calculation</a:t>
            </a:r>
          </a:p>
          <a:p>
            <a:pPr lvl="1"/>
            <a:r>
              <a:rPr lang="en-US" dirty="0"/>
              <a:t>Math Problem Solving</a:t>
            </a:r>
          </a:p>
          <a:p>
            <a:r>
              <a:rPr lang="en-US" dirty="0"/>
              <a:t>Written Language</a:t>
            </a:r>
          </a:p>
          <a:p>
            <a:pPr lvl="1"/>
            <a:r>
              <a:rPr lang="en-US" dirty="0"/>
              <a:t>Written Expression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70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Abilities and Academic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Achievement</a:t>
            </a:r>
          </a:p>
          <a:p>
            <a:pPr lvl="1"/>
            <a:r>
              <a:rPr lang="en-US" dirty="0"/>
              <a:t>Crystallized Knowledge, Short-Term Memory, Auditory Processing, Long-Term Storage and Retrieval, Processing Speed</a:t>
            </a:r>
          </a:p>
          <a:p>
            <a:r>
              <a:rPr lang="en-US" dirty="0"/>
              <a:t>Math Achievement</a:t>
            </a:r>
          </a:p>
          <a:p>
            <a:pPr lvl="1"/>
            <a:r>
              <a:rPr lang="en-US" dirty="0"/>
              <a:t>Crystallized Knowledge, Short-Term Memory, Processing Speed, Fluid Reasoning, Visual Processing</a:t>
            </a:r>
          </a:p>
          <a:p>
            <a:r>
              <a:rPr lang="en-US" dirty="0"/>
              <a:t>Writing Achievement</a:t>
            </a:r>
          </a:p>
          <a:p>
            <a:pPr lvl="1"/>
            <a:r>
              <a:rPr lang="en-US" dirty="0"/>
              <a:t>Auditory Processing, Short-Term Memory, Processing Speed</a:t>
            </a:r>
          </a:p>
        </p:txBody>
      </p:sp>
    </p:spTree>
    <p:extLst>
      <p:ext uri="{BB962C8B-B14F-4D97-AF65-F5344CB8AC3E}">
        <p14:creationId xmlns:p14="http://schemas.microsoft.com/office/powerpoint/2010/main" val="94482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Abilities Related to Academic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Orthographic Processing</a:t>
            </a:r>
          </a:p>
          <a:p>
            <a:pPr lvl="1"/>
            <a:r>
              <a:rPr lang="en-US" dirty="0"/>
              <a:t>Orthography – the system of marks that make up a printed language</a:t>
            </a:r>
          </a:p>
          <a:p>
            <a:pPr lvl="1"/>
            <a:r>
              <a:rPr lang="en-US" dirty="0"/>
              <a:t>Orthographic knowledge - information that is stored in memory that tells us how to represent spoken language in written form</a:t>
            </a:r>
          </a:p>
          <a:p>
            <a:r>
              <a:rPr lang="en-US" dirty="0"/>
              <a:t>Morphological Awareness</a:t>
            </a:r>
          </a:p>
          <a:p>
            <a:pPr lvl="1"/>
            <a:r>
              <a:rPr lang="en-US" dirty="0"/>
              <a:t>Morphology – the structure of words in terms of morphemes or minimal meaningful elements</a:t>
            </a:r>
          </a:p>
          <a:p>
            <a:pPr lvl="1"/>
            <a:r>
              <a:rPr lang="en-US" dirty="0"/>
              <a:t>Morphological awareness - recognition, understanding, and use of word parts that carry significance</a:t>
            </a:r>
          </a:p>
        </p:txBody>
      </p:sp>
    </p:spTree>
    <p:extLst>
      <p:ext uri="{BB962C8B-B14F-4D97-AF65-F5344CB8AC3E}">
        <p14:creationId xmlns:p14="http://schemas.microsoft.com/office/powerpoint/2010/main" val="128315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reading skills</a:t>
            </a:r>
          </a:p>
          <a:p>
            <a:pPr lvl="1"/>
            <a:r>
              <a:rPr lang="en-US" dirty="0"/>
              <a:t>Sight-word recognition – ability to recognize and name letters of the alphabet and name commonly used words</a:t>
            </a:r>
          </a:p>
          <a:p>
            <a:pPr lvl="1"/>
            <a:r>
              <a:rPr lang="en-US" dirty="0"/>
              <a:t>Word analysis skills – ability to apply structural and phonetic analysis to unfamiliar words</a:t>
            </a:r>
          </a:p>
          <a:p>
            <a:r>
              <a:rPr lang="en-US" dirty="0"/>
              <a:t>Reading comprehension</a:t>
            </a:r>
          </a:p>
          <a:p>
            <a:pPr lvl="1"/>
            <a:r>
              <a:rPr lang="en-US" dirty="0"/>
              <a:t>Involves understanding individual word meanings and using semantic and syntactic clues to obtain meaning</a:t>
            </a:r>
          </a:p>
          <a:p>
            <a:r>
              <a:rPr lang="en-US" dirty="0"/>
              <a:t>Reading fluency</a:t>
            </a:r>
          </a:p>
          <a:p>
            <a:pPr lvl="1"/>
            <a:r>
              <a:rPr lang="en-US" dirty="0"/>
              <a:t>Ability to read text passages with efficiency and comprehension</a:t>
            </a:r>
          </a:p>
        </p:txBody>
      </p:sp>
    </p:spTree>
    <p:extLst>
      <p:ext uri="{BB962C8B-B14F-4D97-AF65-F5344CB8AC3E}">
        <p14:creationId xmlns:p14="http://schemas.microsoft.com/office/powerpoint/2010/main" val="426822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Big Ideas in Beginning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Phonemic Awareness</a:t>
            </a:r>
          </a:p>
          <a:p>
            <a:pPr lvl="1"/>
            <a:r>
              <a:rPr lang="en-US" dirty="0"/>
              <a:t>The ability to hear and manipulate sounds in spoken words</a:t>
            </a:r>
          </a:p>
          <a:p>
            <a:r>
              <a:rPr lang="en-US" dirty="0"/>
              <a:t>Alphabetic Principle</a:t>
            </a:r>
          </a:p>
          <a:p>
            <a:pPr lvl="1"/>
            <a:r>
              <a:rPr lang="en-US" dirty="0"/>
              <a:t>The ability to associate sounds with letters and use these sounds to form words</a:t>
            </a:r>
          </a:p>
          <a:p>
            <a:r>
              <a:rPr lang="en-US" dirty="0"/>
              <a:t>Fluency with Text</a:t>
            </a:r>
          </a:p>
          <a:p>
            <a:pPr lvl="1"/>
            <a:r>
              <a:rPr lang="en-US" dirty="0"/>
              <a:t>The effortless, automatic ability to read words in connected text</a:t>
            </a:r>
          </a:p>
          <a:p>
            <a:r>
              <a:rPr lang="en-US" dirty="0"/>
              <a:t>Vocabulary </a:t>
            </a:r>
          </a:p>
          <a:p>
            <a:pPr lvl="1"/>
            <a:r>
              <a:rPr lang="en-US" dirty="0"/>
              <a:t>The ability to understand and use words to acquire and convey meaning</a:t>
            </a:r>
          </a:p>
          <a:p>
            <a:r>
              <a:rPr lang="en-US" dirty="0"/>
              <a:t>Comprehension</a:t>
            </a:r>
          </a:p>
          <a:p>
            <a:pPr lvl="1"/>
            <a:r>
              <a:rPr lang="en-US" dirty="0"/>
              <a:t>The complex cognitive process involving the intentional interaction between reader and text to convey meaning</a:t>
            </a:r>
          </a:p>
        </p:txBody>
      </p:sp>
    </p:spTree>
    <p:extLst>
      <p:ext uri="{BB962C8B-B14F-4D97-AF65-F5344CB8AC3E}">
        <p14:creationId xmlns:p14="http://schemas.microsoft.com/office/powerpoint/2010/main" val="16855913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2269</TotalTime>
  <Words>1759</Words>
  <Application>Microsoft Office PowerPoint</Application>
  <PresentationFormat>Widescreen</PresentationFormat>
  <Paragraphs>308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Times New Roman</vt:lpstr>
      <vt:lpstr>Trebuchet MS</vt:lpstr>
      <vt:lpstr>Wingdings 3</vt:lpstr>
      <vt:lpstr>Facet</vt:lpstr>
      <vt:lpstr>An Overview of Academic Achievement</vt:lpstr>
      <vt:lpstr>Test Review Group Project</vt:lpstr>
      <vt:lpstr>PowerPoint Presentation</vt:lpstr>
      <vt:lpstr>Academic Achievement Areas</vt:lpstr>
      <vt:lpstr>Cognitive Abilities and Academic Achievement</vt:lpstr>
      <vt:lpstr>Other Abilities Related to Academic Achievement</vt:lpstr>
      <vt:lpstr>Reading</vt:lpstr>
      <vt:lpstr>Reading</vt:lpstr>
      <vt:lpstr>Five Big Ideas in Beginning Reading</vt:lpstr>
      <vt:lpstr>Characteristics of Individuals with Low Reading Achievement</vt:lpstr>
      <vt:lpstr>Characteristics of Individuals with Low Reading Achievement</vt:lpstr>
      <vt:lpstr>Factors That Can Affect Reading Performance</vt:lpstr>
      <vt:lpstr>Factors That Can Affect Reading Performance</vt:lpstr>
      <vt:lpstr>Instructional Implications for Individuals with Low Reading Achievement</vt:lpstr>
      <vt:lpstr>Oral Language</vt:lpstr>
      <vt:lpstr>Oral Language</vt:lpstr>
      <vt:lpstr>Oral Language</vt:lpstr>
      <vt:lpstr>Characteristics of Individuals with Low Oral Language Ability</vt:lpstr>
      <vt:lpstr>Characteristics of Individuals with Low Oral Language Ability</vt:lpstr>
      <vt:lpstr>Factors That Can Affect Oral Language Performance</vt:lpstr>
      <vt:lpstr>Instructional Implications for Individuals with Limited Oral Language</vt:lpstr>
      <vt:lpstr>Instructional Implications for Individuals with Limited Oral Language</vt:lpstr>
      <vt:lpstr>Mathematics</vt:lpstr>
      <vt:lpstr>Mathematics</vt:lpstr>
      <vt:lpstr>Characteristics of Individuals with Low Math Achievement</vt:lpstr>
      <vt:lpstr>Characteristics of Individuals with Low Math Achievement</vt:lpstr>
      <vt:lpstr>Factors That Can Affect Math Performance</vt:lpstr>
      <vt:lpstr>Factors That Can Affect Math Performance</vt:lpstr>
      <vt:lpstr>Instructional Implications for Individuals with Low Math Achievement</vt:lpstr>
      <vt:lpstr>Instructional Implications for Individuals with Low Math Achievement</vt:lpstr>
      <vt:lpstr>Written Language</vt:lpstr>
      <vt:lpstr>Written Language</vt:lpstr>
      <vt:lpstr>Characteristics of Individuals with Low Written Language Achievement</vt:lpstr>
      <vt:lpstr>Characteristics of Individuals with Low Written Language Achievement</vt:lpstr>
      <vt:lpstr>Factors That Can Affect Written Language Performance</vt:lpstr>
      <vt:lpstr>Factors That Can Affect Written Language Performance</vt:lpstr>
      <vt:lpstr>Instructional Implications for Individuals with Low Written Language Achievement</vt:lpstr>
      <vt:lpstr>Instructional Implications for Individuals with Low Written Language Achievement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Celestial</dc:creator>
  <cp:lastModifiedBy>teneisha mcintyre</cp:lastModifiedBy>
  <cp:revision>33</cp:revision>
  <dcterms:created xsi:type="dcterms:W3CDTF">2014-09-12T02:18:09Z</dcterms:created>
  <dcterms:modified xsi:type="dcterms:W3CDTF">2017-04-20T03:38:39Z</dcterms:modified>
</cp:coreProperties>
</file>