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63" r:id="rId6"/>
    <p:sldId id="269" r:id="rId7"/>
    <p:sldId id="262" r:id="rId8"/>
    <p:sldId id="268" r:id="rId9"/>
    <p:sldId id="264" r:id="rId10"/>
    <p:sldId id="267" r:id="rId11"/>
    <p:sldId id="265" r:id="rId12"/>
    <p:sldId id="266" r:id="rId13"/>
    <p:sldId id="257" r:id="rId14"/>
    <p:sldId id="258" r:id="rId15"/>
    <p:sldId id="259" r:id="rId16"/>
    <p:sldId id="260" r:id="rId17"/>
    <p:sldId id="26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p:scale>
          <a:sx n="100" d="100"/>
          <a:sy n="100" d="100"/>
        </p:scale>
        <p:origin x="48" y="52"/>
      </p:cViewPr>
      <p:guideLst>
        <p:guide orient="horz" pos="2160"/>
        <p:guide pos="3840"/>
      </p:guideLst>
    </p:cSldViewPr>
  </p:slideViewPr>
  <p:notesTextViewPr>
    <p:cViewPr>
      <p:scale>
        <a:sx n="1" d="1"/>
        <a:sy n="1" d="1"/>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4/19/2017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Introduction to Assessment and Intervention</a:t>
            </a:r>
          </a:p>
        </p:txBody>
      </p:sp>
      <p:sp>
        <p:nvSpPr>
          <p:cNvPr id="3" name="Subtitle 2"/>
          <p:cNvSpPr>
            <a:spLocks noGrp="1"/>
          </p:cNvSpPr>
          <p:nvPr>
            <p:ph type="subTitle" idx="1"/>
          </p:nvPr>
        </p:nvSpPr>
        <p:spPr/>
        <p:txBody>
          <a:bodyPr>
            <a:normAutofit lnSpcReduction="10000"/>
          </a:bodyPr>
          <a:lstStyle/>
          <a:p>
            <a:r>
              <a:rPr lang="en-US" dirty="0"/>
              <a:t>Celeste Malone, PhD, MS</a:t>
            </a:r>
          </a:p>
          <a:p>
            <a:r>
              <a:rPr lang="en-US" dirty="0"/>
              <a:t>Psychoeducational Assessment</a:t>
            </a:r>
          </a:p>
          <a:p>
            <a:r>
              <a:rPr lang="en-US" dirty="0"/>
              <a:t>January 29, 2015</a:t>
            </a:r>
          </a:p>
        </p:txBody>
      </p:sp>
    </p:spTree>
    <p:extLst>
      <p:ext uri="{BB962C8B-B14F-4D97-AF65-F5344CB8AC3E}">
        <p14:creationId xmlns:p14="http://schemas.microsoft.com/office/powerpoint/2010/main" val="521040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Instructional Hierarchy </a:t>
            </a:r>
          </a:p>
        </p:txBody>
      </p:sp>
      <p:sp>
        <p:nvSpPr>
          <p:cNvPr id="3" name="Content Placeholder 2"/>
          <p:cNvSpPr>
            <a:spLocks noGrp="1"/>
          </p:cNvSpPr>
          <p:nvPr>
            <p:ph idx="1"/>
          </p:nvPr>
        </p:nvSpPr>
        <p:spPr>
          <a:xfrm>
            <a:off x="677334" y="1676401"/>
            <a:ext cx="8596668" cy="4364962"/>
          </a:xfrm>
        </p:spPr>
        <p:txBody>
          <a:bodyPr>
            <a:normAutofit fontScale="85000" lnSpcReduction="20000"/>
          </a:bodyPr>
          <a:lstStyle/>
          <a:p>
            <a:r>
              <a:rPr lang="en-US" dirty="0"/>
              <a:t>Acquisition</a:t>
            </a:r>
          </a:p>
          <a:p>
            <a:pPr lvl="1"/>
            <a:r>
              <a:rPr lang="en-US" dirty="0"/>
              <a:t>Student has begun how to complete the target skill correctly, but is not yet accurate or fluent</a:t>
            </a:r>
          </a:p>
          <a:p>
            <a:pPr lvl="1"/>
            <a:r>
              <a:rPr lang="en-US" dirty="0"/>
              <a:t>Intervention goal: improving accuracy</a:t>
            </a:r>
          </a:p>
          <a:p>
            <a:r>
              <a:rPr lang="en-US" dirty="0"/>
              <a:t>Fluency</a:t>
            </a:r>
          </a:p>
          <a:p>
            <a:pPr lvl="1"/>
            <a:r>
              <a:rPr lang="en-US" dirty="0"/>
              <a:t>Student is able to complete the target skill accurately, but works slowly</a:t>
            </a:r>
          </a:p>
          <a:p>
            <a:pPr lvl="1"/>
            <a:r>
              <a:rPr lang="en-US" dirty="0"/>
              <a:t>Intervention goal: increasing speed of responding (fluency)</a:t>
            </a:r>
          </a:p>
          <a:p>
            <a:r>
              <a:rPr lang="en-US" dirty="0"/>
              <a:t>Generalization</a:t>
            </a:r>
          </a:p>
          <a:p>
            <a:pPr lvl="1"/>
            <a:r>
              <a:rPr lang="en-US" dirty="0"/>
              <a:t>Student is accurate and fluent in using the target skill, but does not typically use it in different situations or settings</a:t>
            </a:r>
          </a:p>
          <a:p>
            <a:pPr lvl="1"/>
            <a:r>
              <a:rPr lang="en-US" dirty="0"/>
              <a:t>Intervention goal: using the skill in the widest possible range of settings and situations or accurately discriminating between the target skill and similar skills</a:t>
            </a:r>
          </a:p>
          <a:p>
            <a:r>
              <a:rPr lang="en-US" dirty="0"/>
              <a:t>Adaptation</a:t>
            </a:r>
          </a:p>
          <a:p>
            <a:pPr lvl="1"/>
            <a:r>
              <a:rPr lang="en-US" dirty="0"/>
              <a:t>Student is accurate and fluent in the target skill and uses it in different settings, but cannot adapt the skill to fit novel task demands or situations</a:t>
            </a:r>
          </a:p>
          <a:p>
            <a:pPr lvl="1"/>
            <a:r>
              <a:rPr lang="en-US" dirty="0"/>
              <a:t>Intervention goal: identify elements of  previously learned skills that can be adapted to new demands or situations</a:t>
            </a:r>
          </a:p>
        </p:txBody>
      </p:sp>
    </p:spTree>
    <p:extLst>
      <p:ext uri="{BB962C8B-B14F-4D97-AF65-F5344CB8AC3E}">
        <p14:creationId xmlns:p14="http://schemas.microsoft.com/office/powerpoint/2010/main" val="4244961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Intervention to Student Learning Stage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04002901"/>
              </p:ext>
            </p:extLst>
          </p:nvPr>
        </p:nvGraphicFramePr>
        <p:xfrm>
          <a:off x="677863" y="2160588"/>
          <a:ext cx="8596311" cy="3754120"/>
        </p:xfrm>
        <a:graphic>
          <a:graphicData uri="http://schemas.openxmlformats.org/drawingml/2006/table">
            <a:tbl>
              <a:tblPr firstRow="1" bandRow="1">
                <a:tableStyleId>{5C22544A-7EE6-4342-B048-85BDC9FD1C3A}</a:tableStyleId>
              </a:tblPr>
              <a:tblGrid>
                <a:gridCol w="2865437">
                  <a:extLst>
                    <a:ext uri="{9D8B030D-6E8A-4147-A177-3AD203B41FA5}">
                      <a16:colId xmlns:a16="http://schemas.microsoft.com/office/drawing/2014/main" val="20000"/>
                    </a:ext>
                  </a:extLst>
                </a:gridCol>
                <a:gridCol w="2865437">
                  <a:extLst>
                    <a:ext uri="{9D8B030D-6E8A-4147-A177-3AD203B41FA5}">
                      <a16:colId xmlns:a16="http://schemas.microsoft.com/office/drawing/2014/main" val="20001"/>
                    </a:ext>
                  </a:extLst>
                </a:gridCol>
                <a:gridCol w="2865437">
                  <a:extLst>
                    <a:ext uri="{9D8B030D-6E8A-4147-A177-3AD203B41FA5}">
                      <a16:colId xmlns:a16="http://schemas.microsoft.com/office/drawing/2014/main" val="20002"/>
                    </a:ext>
                  </a:extLst>
                </a:gridCol>
              </a:tblGrid>
              <a:tr h="370840">
                <a:tc>
                  <a:txBody>
                    <a:bodyPr/>
                    <a:lstStyle/>
                    <a:p>
                      <a:pPr algn="ctr"/>
                      <a:r>
                        <a:rPr lang="en-US" dirty="0"/>
                        <a:t>Learning Stage</a:t>
                      </a:r>
                    </a:p>
                  </a:txBody>
                  <a:tcPr/>
                </a:tc>
                <a:tc>
                  <a:txBody>
                    <a:bodyPr/>
                    <a:lstStyle/>
                    <a:p>
                      <a:pPr algn="ctr"/>
                      <a:r>
                        <a:rPr lang="en-US" dirty="0"/>
                        <a:t>Student “Look </a:t>
                      </a:r>
                      <a:r>
                        <a:rPr lang="en-US" dirty="0" err="1"/>
                        <a:t>fors</a:t>
                      </a:r>
                      <a:r>
                        <a:rPr lang="en-US" dirty="0"/>
                        <a:t>”</a:t>
                      </a:r>
                    </a:p>
                  </a:txBody>
                  <a:tcPr/>
                </a:tc>
                <a:tc>
                  <a:txBody>
                    <a:bodyPr/>
                    <a:lstStyle/>
                    <a:p>
                      <a:pPr algn="ctr"/>
                      <a:r>
                        <a:rPr lang="en-US" dirty="0"/>
                        <a:t>Effective Strategies</a:t>
                      </a:r>
                    </a:p>
                  </a:txBody>
                  <a:tcPr/>
                </a:tc>
                <a:extLst>
                  <a:ext uri="{0D108BD9-81ED-4DB2-BD59-A6C34878D82A}">
                    <a16:rowId xmlns:a16="http://schemas.microsoft.com/office/drawing/2014/main" val="10000"/>
                  </a:ext>
                </a:extLst>
              </a:tr>
              <a:tr h="370840">
                <a:tc>
                  <a:txBody>
                    <a:bodyPr/>
                    <a:lstStyle/>
                    <a:p>
                      <a:r>
                        <a:rPr lang="en-US" dirty="0"/>
                        <a:t>Acquisition</a:t>
                      </a:r>
                    </a:p>
                    <a:p>
                      <a:r>
                        <a:rPr lang="en-US" sz="1600" i="1" dirty="0"/>
                        <a:t>Exit goal: The student can perform the skill accurately with</a:t>
                      </a:r>
                      <a:r>
                        <a:rPr lang="en-US" sz="1600" i="1" baseline="0" dirty="0"/>
                        <a:t> little adult support.</a:t>
                      </a:r>
                      <a:endParaRPr lang="en-US" sz="1600" i="1" dirty="0"/>
                    </a:p>
                  </a:txBody>
                  <a:tcPr/>
                </a:tc>
                <a:tc>
                  <a:txBody>
                    <a:bodyPr/>
                    <a:lstStyle/>
                    <a:p>
                      <a:pPr marL="285750" indent="-285750">
                        <a:buFont typeface="Arial" panose="020B0604020202020204" pitchFamily="34" charset="0"/>
                        <a:buChar char="•"/>
                      </a:pPr>
                      <a:r>
                        <a:rPr lang="en-US" dirty="0"/>
                        <a:t>Is just beginning to learn skill</a:t>
                      </a:r>
                    </a:p>
                    <a:p>
                      <a:pPr marL="285750" indent="-285750">
                        <a:buFont typeface="Arial" panose="020B0604020202020204" pitchFamily="34" charset="0"/>
                        <a:buChar char="•"/>
                      </a:pPr>
                      <a:r>
                        <a:rPr lang="en-US" dirty="0"/>
                        <a:t>Not</a:t>
                      </a:r>
                      <a:r>
                        <a:rPr lang="en-US" baseline="0" dirty="0"/>
                        <a:t> yet able to perform learning task reliably or with a high level of accuracy</a:t>
                      </a:r>
                      <a:endParaRPr lang="en-US" dirty="0"/>
                    </a:p>
                  </a:txBody>
                  <a:tcPr/>
                </a:tc>
                <a:tc>
                  <a:txBody>
                    <a:bodyPr/>
                    <a:lstStyle/>
                    <a:p>
                      <a:pPr marL="285750" indent="-285750">
                        <a:buFont typeface="Arial" panose="020B0604020202020204" pitchFamily="34" charset="0"/>
                        <a:buChar char="•"/>
                      </a:pPr>
                      <a:r>
                        <a:rPr lang="en-US" dirty="0"/>
                        <a:t>Active demonstration of </a:t>
                      </a:r>
                      <a:r>
                        <a:rPr lang="en-US" baseline="0" dirty="0"/>
                        <a:t>target skill</a:t>
                      </a:r>
                    </a:p>
                    <a:p>
                      <a:pPr marL="285750" indent="-285750">
                        <a:buFont typeface="Arial" panose="020B0604020202020204" pitchFamily="34" charset="0"/>
                        <a:buChar char="•"/>
                      </a:pPr>
                      <a:r>
                        <a:rPr lang="en-US" baseline="0" dirty="0"/>
                        <a:t>“Think-aloud” strategies</a:t>
                      </a:r>
                    </a:p>
                    <a:p>
                      <a:pPr marL="285750" indent="-285750">
                        <a:buFont typeface="Arial" panose="020B0604020202020204" pitchFamily="34" charset="0"/>
                        <a:buChar char="•"/>
                      </a:pPr>
                      <a:r>
                        <a:rPr lang="en-US" baseline="0" dirty="0"/>
                        <a:t>Models of correct performance to consult as needed</a:t>
                      </a:r>
                    </a:p>
                    <a:p>
                      <a:pPr marL="285750" indent="-285750">
                        <a:buFont typeface="Arial" panose="020B0604020202020204" pitchFamily="34" charset="0"/>
                        <a:buChar char="•"/>
                      </a:pPr>
                      <a:r>
                        <a:rPr lang="en-US" baseline="0" dirty="0"/>
                        <a:t>Feedback about correct performance</a:t>
                      </a:r>
                    </a:p>
                    <a:p>
                      <a:pPr marL="285750" indent="-285750">
                        <a:buFont typeface="Arial" panose="020B0604020202020204" pitchFamily="34" charset="0"/>
                        <a:buChar char="•"/>
                      </a:pPr>
                      <a:r>
                        <a:rPr lang="en-US" baseline="0" dirty="0"/>
                        <a:t>Praise and encouragement for effort</a:t>
                      </a:r>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49082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Intervention to Student Learning Stage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04799059"/>
              </p:ext>
            </p:extLst>
          </p:nvPr>
        </p:nvGraphicFramePr>
        <p:xfrm>
          <a:off x="677863" y="2160588"/>
          <a:ext cx="8596311" cy="3754120"/>
        </p:xfrm>
        <a:graphic>
          <a:graphicData uri="http://schemas.openxmlformats.org/drawingml/2006/table">
            <a:tbl>
              <a:tblPr firstRow="1" bandRow="1">
                <a:tableStyleId>{5C22544A-7EE6-4342-B048-85BDC9FD1C3A}</a:tableStyleId>
              </a:tblPr>
              <a:tblGrid>
                <a:gridCol w="2865437">
                  <a:extLst>
                    <a:ext uri="{9D8B030D-6E8A-4147-A177-3AD203B41FA5}">
                      <a16:colId xmlns:a16="http://schemas.microsoft.com/office/drawing/2014/main" val="20000"/>
                    </a:ext>
                  </a:extLst>
                </a:gridCol>
                <a:gridCol w="2865437">
                  <a:extLst>
                    <a:ext uri="{9D8B030D-6E8A-4147-A177-3AD203B41FA5}">
                      <a16:colId xmlns:a16="http://schemas.microsoft.com/office/drawing/2014/main" val="20001"/>
                    </a:ext>
                  </a:extLst>
                </a:gridCol>
                <a:gridCol w="2865437">
                  <a:extLst>
                    <a:ext uri="{9D8B030D-6E8A-4147-A177-3AD203B41FA5}">
                      <a16:colId xmlns:a16="http://schemas.microsoft.com/office/drawing/2014/main" val="20002"/>
                    </a:ext>
                  </a:extLst>
                </a:gridCol>
              </a:tblGrid>
              <a:tr h="370840">
                <a:tc>
                  <a:txBody>
                    <a:bodyPr/>
                    <a:lstStyle/>
                    <a:p>
                      <a:pPr algn="ctr"/>
                      <a:r>
                        <a:rPr lang="en-US" dirty="0"/>
                        <a:t>Learning Stage</a:t>
                      </a:r>
                    </a:p>
                  </a:txBody>
                  <a:tcPr/>
                </a:tc>
                <a:tc>
                  <a:txBody>
                    <a:bodyPr/>
                    <a:lstStyle/>
                    <a:p>
                      <a:pPr algn="ctr"/>
                      <a:r>
                        <a:rPr lang="en-US" dirty="0"/>
                        <a:t>Student “Look </a:t>
                      </a:r>
                      <a:r>
                        <a:rPr lang="en-US" dirty="0" err="1"/>
                        <a:t>Fors</a:t>
                      </a:r>
                      <a:r>
                        <a:rPr lang="en-US" dirty="0"/>
                        <a:t>”</a:t>
                      </a:r>
                    </a:p>
                  </a:txBody>
                  <a:tcPr/>
                </a:tc>
                <a:tc>
                  <a:txBody>
                    <a:bodyPr/>
                    <a:lstStyle/>
                    <a:p>
                      <a:pPr algn="ctr"/>
                      <a:r>
                        <a:rPr lang="en-US" dirty="0"/>
                        <a:t>Effective Strategies</a:t>
                      </a:r>
                    </a:p>
                  </a:txBody>
                  <a:tcPr/>
                </a:tc>
                <a:extLst>
                  <a:ext uri="{0D108BD9-81ED-4DB2-BD59-A6C34878D82A}">
                    <a16:rowId xmlns:a16="http://schemas.microsoft.com/office/drawing/2014/main" val="10000"/>
                  </a:ext>
                </a:extLst>
              </a:tr>
              <a:tr h="370840">
                <a:tc>
                  <a:txBody>
                    <a:bodyPr/>
                    <a:lstStyle/>
                    <a:p>
                      <a:r>
                        <a:rPr lang="en-US" dirty="0"/>
                        <a:t>Fluency</a:t>
                      </a:r>
                    </a:p>
                    <a:p>
                      <a:r>
                        <a:rPr lang="en-US" sz="1800" i="1" dirty="0"/>
                        <a:t>Exit goal: The student (a) has learned skill well enough</a:t>
                      </a:r>
                      <a:r>
                        <a:rPr lang="en-US" sz="1800" i="1" baseline="0" dirty="0"/>
                        <a:t> to retain, (b) had learned skill well enough to combine with other skills, and (c) is as fluent as peers.</a:t>
                      </a:r>
                      <a:endParaRPr lang="en-US" sz="1800" i="1" dirty="0"/>
                    </a:p>
                    <a:p>
                      <a:endParaRPr lang="en-US" dirty="0"/>
                    </a:p>
                  </a:txBody>
                  <a:tcPr/>
                </a:tc>
                <a:tc>
                  <a:txBody>
                    <a:bodyPr/>
                    <a:lstStyle/>
                    <a:p>
                      <a:pPr marL="285750" indent="-285750">
                        <a:buFont typeface="Arial" panose="020B0604020202020204" pitchFamily="34" charset="0"/>
                        <a:buChar char="•"/>
                      </a:pPr>
                      <a:r>
                        <a:rPr lang="en-US" dirty="0"/>
                        <a:t>Gives accurate responses to learning task</a:t>
                      </a:r>
                    </a:p>
                    <a:p>
                      <a:pPr marL="285750" indent="-285750">
                        <a:buFont typeface="Arial" panose="020B0604020202020204" pitchFamily="34" charset="0"/>
                        <a:buChar char="•"/>
                      </a:pPr>
                      <a:r>
                        <a:rPr lang="en-US" dirty="0"/>
                        <a:t>Performs learning task slowly and haltingly</a:t>
                      </a:r>
                    </a:p>
                  </a:txBody>
                  <a:tcPr/>
                </a:tc>
                <a:tc>
                  <a:txBody>
                    <a:bodyPr/>
                    <a:lstStyle/>
                    <a:p>
                      <a:pPr marL="285750" indent="-285750">
                        <a:buFont typeface="Arial" panose="020B0604020202020204" pitchFamily="34" charset="0"/>
                        <a:buChar char="•"/>
                      </a:pPr>
                      <a:r>
                        <a:rPr lang="en-US" dirty="0"/>
                        <a:t>Structured learning activities to give opportunity</a:t>
                      </a:r>
                      <a:r>
                        <a:rPr lang="en-US" baseline="0" dirty="0"/>
                        <a:t> for active responding</a:t>
                      </a:r>
                    </a:p>
                    <a:p>
                      <a:pPr marL="285750" indent="-285750">
                        <a:buFont typeface="Arial" panose="020B0604020202020204" pitchFamily="34" charset="0"/>
                        <a:buChar char="•"/>
                      </a:pPr>
                      <a:r>
                        <a:rPr lang="en-US" baseline="0" dirty="0"/>
                        <a:t>Frequent opportunities to drill and practice</a:t>
                      </a:r>
                    </a:p>
                    <a:p>
                      <a:pPr marL="285750" indent="-285750">
                        <a:buFont typeface="Arial" panose="020B0604020202020204" pitchFamily="34" charset="0"/>
                        <a:buChar char="•"/>
                      </a:pPr>
                      <a:r>
                        <a:rPr lang="en-US" baseline="0" dirty="0"/>
                        <a:t>Feedback on fluency and accuracy of performance</a:t>
                      </a:r>
                    </a:p>
                    <a:p>
                      <a:pPr marL="285750" indent="-285750">
                        <a:buFont typeface="Arial" panose="020B0604020202020204" pitchFamily="34" charset="0"/>
                        <a:buChar char="•"/>
                      </a:pPr>
                      <a:r>
                        <a:rPr lang="en-US" baseline="0" dirty="0"/>
                        <a:t>Praise and encouragement for increased fluency</a:t>
                      </a:r>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957556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Intervention to Student Learning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40778683"/>
              </p:ext>
            </p:extLst>
          </p:nvPr>
        </p:nvGraphicFramePr>
        <p:xfrm>
          <a:off x="677863" y="2160588"/>
          <a:ext cx="8596311" cy="3754120"/>
        </p:xfrm>
        <a:graphic>
          <a:graphicData uri="http://schemas.openxmlformats.org/drawingml/2006/table">
            <a:tbl>
              <a:tblPr firstRow="1" bandRow="1">
                <a:tableStyleId>{5C22544A-7EE6-4342-B048-85BDC9FD1C3A}</a:tableStyleId>
              </a:tblPr>
              <a:tblGrid>
                <a:gridCol w="2865437">
                  <a:extLst>
                    <a:ext uri="{9D8B030D-6E8A-4147-A177-3AD203B41FA5}">
                      <a16:colId xmlns:a16="http://schemas.microsoft.com/office/drawing/2014/main" val="20000"/>
                    </a:ext>
                  </a:extLst>
                </a:gridCol>
                <a:gridCol w="2865437">
                  <a:extLst>
                    <a:ext uri="{9D8B030D-6E8A-4147-A177-3AD203B41FA5}">
                      <a16:colId xmlns:a16="http://schemas.microsoft.com/office/drawing/2014/main" val="20001"/>
                    </a:ext>
                  </a:extLst>
                </a:gridCol>
                <a:gridCol w="2865437">
                  <a:extLst>
                    <a:ext uri="{9D8B030D-6E8A-4147-A177-3AD203B41FA5}">
                      <a16:colId xmlns:a16="http://schemas.microsoft.com/office/drawing/2014/main" val="20002"/>
                    </a:ext>
                  </a:extLst>
                </a:gridCol>
              </a:tblGrid>
              <a:tr h="370840">
                <a:tc>
                  <a:txBody>
                    <a:bodyPr/>
                    <a:lstStyle/>
                    <a:p>
                      <a:pPr algn="ctr"/>
                      <a:r>
                        <a:rPr lang="en-US" dirty="0"/>
                        <a:t>Learning Stage</a:t>
                      </a:r>
                    </a:p>
                  </a:txBody>
                  <a:tcPr/>
                </a:tc>
                <a:tc>
                  <a:txBody>
                    <a:bodyPr/>
                    <a:lstStyle/>
                    <a:p>
                      <a:pPr algn="ctr"/>
                      <a:r>
                        <a:rPr lang="en-US" dirty="0"/>
                        <a:t>Student “Look </a:t>
                      </a:r>
                      <a:r>
                        <a:rPr lang="en-US" dirty="0" err="1"/>
                        <a:t>Fors</a:t>
                      </a:r>
                      <a:r>
                        <a:rPr lang="en-US" dirty="0"/>
                        <a:t>”</a:t>
                      </a:r>
                    </a:p>
                  </a:txBody>
                  <a:tcPr/>
                </a:tc>
                <a:tc>
                  <a:txBody>
                    <a:bodyPr/>
                    <a:lstStyle/>
                    <a:p>
                      <a:pPr algn="ctr"/>
                      <a:r>
                        <a:rPr lang="en-US" dirty="0"/>
                        <a:t>Effective Strategies</a:t>
                      </a:r>
                    </a:p>
                  </a:txBody>
                  <a:tcPr/>
                </a:tc>
                <a:extLst>
                  <a:ext uri="{0D108BD9-81ED-4DB2-BD59-A6C34878D82A}">
                    <a16:rowId xmlns:a16="http://schemas.microsoft.com/office/drawing/2014/main" val="10000"/>
                  </a:ext>
                </a:extLst>
              </a:tr>
              <a:tr h="370840">
                <a:tc>
                  <a:txBody>
                    <a:bodyPr/>
                    <a:lstStyle/>
                    <a:p>
                      <a:r>
                        <a:rPr lang="en-US" dirty="0"/>
                        <a:t>Generalization</a:t>
                      </a:r>
                    </a:p>
                    <a:p>
                      <a:r>
                        <a:rPr lang="en-US" sz="1800" i="1" dirty="0"/>
                        <a:t>Exit goal: The student (a) uses the skill across settings and situations and</a:t>
                      </a:r>
                      <a:r>
                        <a:rPr lang="en-US" sz="1800" i="1" baseline="0" dirty="0"/>
                        <a:t> (b) does not confuse target skill with similar skills.</a:t>
                      </a:r>
                      <a:endParaRPr lang="en-US" sz="1800" i="1" dirty="0"/>
                    </a:p>
                    <a:p>
                      <a:endParaRPr lang="en-US" dirty="0"/>
                    </a:p>
                  </a:txBody>
                  <a:tcPr/>
                </a:tc>
                <a:tc>
                  <a:txBody>
                    <a:bodyPr/>
                    <a:lstStyle/>
                    <a:p>
                      <a:pPr marL="285750" indent="-285750">
                        <a:buFont typeface="Arial" panose="020B0604020202020204" pitchFamily="34" charset="0"/>
                        <a:buChar char="•"/>
                      </a:pPr>
                      <a:r>
                        <a:rPr lang="en-US" dirty="0"/>
                        <a:t>Is accurate and fluent in responding</a:t>
                      </a:r>
                    </a:p>
                    <a:p>
                      <a:pPr marL="285750" indent="-285750">
                        <a:buFont typeface="Arial" panose="020B0604020202020204" pitchFamily="34" charset="0"/>
                        <a:buChar char="•"/>
                      </a:pPr>
                      <a:r>
                        <a:rPr lang="en-US" dirty="0"/>
                        <a:t>May fail to apply new skill to</a:t>
                      </a:r>
                      <a:r>
                        <a:rPr lang="en-US" baseline="0" dirty="0"/>
                        <a:t> new situations and setting</a:t>
                      </a:r>
                    </a:p>
                    <a:p>
                      <a:pPr marL="285750" indent="-285750">
                        <a:buFont typeface="Arial" panose="020B0604020202020204" pitchFamily="34" charset="0"/>
                        <a:buChar char="•"/>
                      </a:pPr>
                      <a:r>
                        <a:rPr lang="en-US" baseline="0" dirty="0"/>
                        <a:t>May confuse target skill with similar skills</a:t>
                      </a:r>
                      <a:endParaRPr lang="en-US" dirty="0"/>
                    </a:p>
                  </a:txBody>
                  <a:tcPr/>
                </a:tc>
                <a:tc>
                  <a:txBody>
                    <a:bodyPr/>
                    <a:lstStyle/>
                    <a:p>
                      <a:pPr marL="285750" indent="-285750">
                        <a:buFont typeface="Arial" panose="020B0604020202020204" pitchFamily="34" charset="0"/>
                        <a:buChar char="•"/>
                      </a:pPr>
                      <a:r>
                        <a:rPr lang="en-US" dirty="0"/>
                        <a:t>Structured academic tasks to use the academic skill regularly in assignments</a:t>
                      </a:r>
                    </a:p>
                    <a:p>
                      <a:pPr marL="285750" indent="-285750">
                        <a:buFont typeface="Arial" panose="020B0604020202020204" pitchFamily="34" charset="0"/>
                        <a:buChar char="•"/>
                      </a:pPr>
                      <a:r>
                        <a:rPr lang="en-US" dirty="0"/>
                        <a:t>Encouragement, praise, and reinforcers for using skill in new settings</a:t>
                      </a:r>
                    </a:p>
                    <a:p>
                      <a:pPr marL="285750" indent="-285750">
                        <a:buFont typeface="Arial" panose="020B0604020202020204" pitchFamily="34" charset="0"/>
                        <a:buChar char="•"/>
                      </a:pPr>
                      <a:r>
                        <a:rPr lang="en-US" dirty="0"/>
                        <a:t>Identify</a:t>
                      </a:r>
                      <a:r>
                        <a:rPr lang="en-US" baseline="0" dirty="0"/>
                        <a:t> tasks to do outside of school to practice target skill</a:t>
                      </a:r>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97753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Intervention to Student Learning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16846101"/>
              </p:ext>
            </p:extLst>
          </p:nvPr>
        </p:nvGraphicFramePr>
        <p:xfrm>
          <a:off x="677863" y="2160588"/>
          <a:ext cx="8596311" cy="3754120"/>
        </p:xfrm>
        <a:graphic>
          <a:graphicData uri="http://schemas.openxmlformats.org/drawingml/2006/table">
            <a:tbl>
              <a:tblPr firstRow="1" bandRow="1">
                <a:tableStyleId>{5C22544A-7EE6-4342-B048-85BDC9FD1C3A}</a:tableStyleId>
              </a:tblPr>
              <a:tblGrid>
                <a:gridCol w="2865437">
                  <a:extLst>
                    <a:ext uri="{9D8B030D-6E8A-4147-A177-3AD203B41FA5}">
                      <a16:colId xmlns:a16="http://schemas.microsoft.com/office/drawing/2014/main" val="20000"/>
                    </a:ext>
                  </a:extLst>
                </a:gridCol>
                <a:gridCol w="2865437">
                  <a:extLst>
                    <a:ext uri="{9D8B030D-6E8A-4147-A177-3AD203B41FA5}">
                      <a16:colId xmlns:a16="http://schemas.microsoft.com/office/drawing/2014/main" val="20001"/>
                    </a:ext>
                  </a:extLst>
                </a:gridCol>
                <a:gridCol w="2865437">
                  <a:extLst>
                    <a:ext uri="{9D8B030D-6E8A-4147-A177-3AD203B41FA5}">
                      <a16:colId xmlns:a16="http://schemas.microsoft.com/office/drawing/2014/main" val="20002"/>
                    </a:ext>
                  </a:extLst>
                </a:gridCol>
              </a:tblGrid>
              <a:tr h="370840">
                <a:tc>
                  <a:txBody>
                    <a:bodyPr/>
                    <a:lstStyle/>
                    <a:p>
                      <a:pPr algn="ctr"/>
                      <a:r>
                        <a:rPr lang="en-US" dirty="0"/>
                        <a:t>Learning Stage</a:t>
                      </a:r>
                    </a:p>
                  </a:txBody>
                  <a:tcPr/>
                </a:tc>
                <a:tc>
                  <a:txBody>
                    <a:bodyPr/>
                    <a:lstStyle/>
                    <a:p>
                      <a:pPr algn="ctr"/>
                      <a:r>
                        <a:rPr lang="en-US" dirty="0"/>
                        <a:t>Student “Look </a:t>
                      </a:r>
                      <a:r>
                        <a:rPr lang="en-US" dirty="0" err="1"/>
                        <a:t>Fors</a:t>
                      </a:r>
                      <a:r>
                        <a:rPr lang="en-US" dirty="0"/>
                        <a:t>”</a:t>
                      </a:r>
                    </a:p>
                  </a:txBody>
                  <a:tcPr/>
                </a:tc>
                <a:tc>
                  <a:txBody>
                    <a:bodyPr/>
                    <a:lstStyle/>
                    <a:p>
                      <a:pPr algn="ctr"/>
                      <a:r>
                        <a:rPr lang="en-US" dirty="0"/>
                        <a:t>Effective Strategies</a:t>
                      </a:r>
                    </a:p>
                  </a:txBody>
                  <a:tcPr/>
                </a:tc>
                <a:extLst>
                  <a:ext uri="{0D108BD9-81ED-4DB2-BD59-A6C34878D82A}">
                    <a16:rowId xmlns:a16="http://schemas.microsoft.com/office/drawing/2014/main" val="10000"/>
                  </a:ext>
                </a:extLst>
              </a:tr>
              <a:tr h="370840">
                <a:tc>
                  <a:txBody>
                    <a:bodyPr/>
                    <a:lstStyle/>
                    <a:p>
                      <a:r>
                        <a:rPr lang="en-US" dirty="0"/>
                        <a:t>Adaptation</a:t>
                      </a:r>
                    </a:p>
                    <a:p>
                      <a:r>
                        <a:rPr lang="en-US" sz="1800" i="1" dirty="0"/>
                        <a:t>Exit goal: The adaptation phase</a:t>
                      </a:r>
                      <a:r>
                        <a:rPr lang="en-US" sz="1800" i="1" baseline="0" dirty="0"/>
                        <a:t> is continuous and has no exit criteria.</a:t>
                      </a:r>
                      <a:endParaRPr lang="en-US" sz="1800" i="1" dirty="0"/>
                    </a:p>
                    <a:p>
                      <a:endParaRPr lang="en-US" dirty="0"/>
                    </a:p>
                  </a:txBody>
                  <a:tcPr/>
                </a:tc>
                <a:tc>
                  <a:txBody>
                    <a:bodyPr/>
                    <a:lstStyle/>
                    <a:p>
                      <a:pPr marL="285750" indent="-285750">
                        <a:buFont typeface="Arial" panose="020B0604020202020204" pitchFamily="34" charset="0"/>
                        <a:buChar char="•"/>
                      </a:pPr>
                      <a:r>
                        <a:rPr lang="en-US" dirty="0"/>
                        <a:t>Is fluent and accurate in skill</a:t>
                      </a:r>
                    </a:p>
                    <a:p>
                      <a:pPr marL="285750" indent="-285750">
                        <a:buFont typeface="Arial" panose="020B0604020202020204" pitchFamily="34" charset="0"/>
                        <a:buChar char="•"/>
                      </a:pPr>
                      <a:r>
                        <a:rPr lang="en-US" dirty="0"/>
                        <a:t>Applies</a:t>
                      </a:r>
                      <a:r>
                        <a:rPr lang="en-US" baseline="0" dirty="0"/>
                        <a:t> skill in novel situations/settings without prompting</a:t>
                      </a:r>
                    </a:p>
                    <a:p>
                      <a:pPr marL="285750" indent="-285750">
                        <a:buFont typeface="Arial" panose="020B0604020202020204" pitchFamily="34" charset="0"/>
                        <a:buChar char="•"/>
                      </a:pPr>
                      <a:r>
                        <a:rPr lang="en-US" baseline="0" dirty="0"/>
                        <a:t>Does not yet modify the skill as needed to fit new situations</a:t>
                      </a:r>
                      <a:endParaRPr lang="en-US" dirty="0"/>
                    </a:p>
                  </a:txBody>
                  <a:tcPr/>
                </a:tc>
                <a:tc>
                  <a:txBody>
                    <a:bodyPr/>
                    <a:lstStyle/>
                    <a:p>
                      <a:pPr marL="285750" indent="-285750">
                        <a:buFont typeface="Arial" panose="020B0604020202020204" pitchFamily="34" charset="0"/>
                        <a:buChar char="•"/>
                      </a:pPr>
                      <a:r>
                        <a:rPr lang="en-US" dirty="0"/>
                        <a:t>Identifying core element(s) of target skill to modify to face novel tasks/situations</a:t>
                      </a:r>
                    </a:p>
                    <a:p>
                      <a:pPr marL="285750" indent="-285750">
                        <a:buFont typeface="Arial" panose="020B0604020202020204" pitchFamily="34" charset="0"/>
                        <a:buChar char="•"/>
                      </a:pPr>
                      <a:r>
                        <a:rPr lang="en-US" dirty="0"/>
                        <a:t>Opportunities to practice</a:t>
                      </a:r>
                      <a:r>
                        <a:rPr lang="en-US" baseline="0" dirty="0"/>
                        <a:t> target skill with modest accommodations in new settings with encouragement, corrective feedback, and praise</a:t>
                      </a:r>
                      <a:endParaRPr lang="en-US"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33777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Comments, Concerns…</a:t>
            </a:r>
          </a:p>
        </p:txBody>
      </p:sp>
      <p:sp>
        <p:nvSpPr>
          <p:cNvPr id="3" name="Content Placeholder 2"/>
          <p:cNvSpPr>
            <a:spLocks noGrp="1"/>
          </p:cNvSpPr>
          <p:nvPr>
            <p:ph idx="1"/>
          </p:nvPr>
        </p:nvSpPr>
        <p:spPr/>
        <p:txBody>
          <a:bodyPr>
            <a:normAutofit fontScale="77500" lnSpcReduction="20000"/>
          </a:bodyPr>
          <a:lstStyle/>
          <a:p>
            <a:r>
              <a:rPr lang="en-US" sz="1900" dirty="0"/>
              <a:t>In the article about math difficulties it mentions reading and math skills depending highly on stored knowledge. Is there an assessment that can analyze and measure how much an individual can remember, and how long it takes for them to remember something? After assessing those students and getting the results about their capacity, Is there a way to enhance to a student’s capacity?</a:t>
            </a:r>
          </a:p>
          <a:p>
            <a:r>
              <a:rPr lang="en-US" sz="1900" dirty="0"/>
              <a:t>The WIAT can be exceedingly lengthy. What are some tips when assessing younger children who are antsy?</a:t>
            </a:r>
          </a:p>
          <a:p>
            <a:r>
              <a:rPr lang="en-US" sz="1900" dirty="0"/>
              <a:t>In this week's reading a concern I had was that if the content of these curriculum based assessments and measurement are based on the idea that "one should test what one teaches." Curriculum vary across districts and even across schools, so how can it be a direct measurement and evaluation on what is being taught if schools with limited resources or in certain areas are not provided with the same resources as their counterparts in "wealthier" neighborhoods?</a:t>
            </a:r>
          </a:p>
          <a:p>
            <a:pPr lvl="1"/>
            <a:r>
              <a:rPr lang="en-US" sz="1700" dirty="0"/>
              <a:t>How do curriculum based assessments address the discrepancies between school districts when they have different benchmarks, different courses and their own time frames to cover the material?</a:t>
            </a:r>
          </a:p>
          <a:p>
            <a:pPr lvl="1"/>
            <a:r>
              <a:rPr lang="en-US" sz="1700" dirty="0"/>
              <a:t>Are there alternative solutions for schools who do not have the resources or personnel to deliver certain interventions? Is their option to use possibly less effective interventions that are more feasible?</a:t>
            </a:r>
          </a:p>
        </p:txBody>
      </p:sp>
    </p:spTree>
    <p:extLst>
      <p:ext uri="{BB962C8B-B14F-4D97-AF65-F5344CB8AC3E}">
        <p14:creationId xmlns:p14="http://schemas.microsoft.com/office/powerpoint/2010/main" val="2594928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Academic Assessment</a:t>
            </a:r>
          </a:p>
        </p:txBody>
      </p:sp>
      <p:sp>
        <p:nvSpPr>
          <p:cNvPr id="3" name="Content Placeholder 2"/>
          <p:cNvSpPr>
            <a:spLocks noGrp="1"/>
          </p:cNvSpPr>
          <p:nvPr>
            <p:ph idx="1"/>
          </p:nvPr>
        </p:nvSpPr>
        <p:spPr/>
        <p:txBody>
          <a:bodyPr/>
          <a:lstStyle/>
          <a:p>
            <a:r>
              <a:rPr lang="en-US" dirty="0"/>
              <a:t>To measure academic performance, especially on basic academic skills (i.e., reading, math, writing)</a:t>
            </a:r>
          </a:p>
          <a:p>
            <a:r>
              <a:rPr lang="en-US" dirty="0"/>
              <a:t>To inform teaching and learning</a:t>
            </a:r>
          </a:p>
          <a:p>
            <a:r>
              <a:rPr lang="en-US" dirty="0"/>
              <a:t>To determine eligibility criteria for specific learning disability</a:t>
            </a:r>
          </a:p>
        </p:txBody>
      </p:sp>
    </p:spTree>
    <p:extLst>
      <p:ext uri="{BB962C8B-B14F-4D97-AF65-F5344CB8AC3E}">
        <p14:creationId xmlns:p14="http://schemas.microsoft.com/office/powerpoint/2010/main" val="2444469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Individual Assessment Methods</a:t>
            </a:r>
          </a:p>
        </p:txBody>
      </p:sp>
      <p:sp>
        <p:nvSpPr>
          <p:cNvPr id="3" name="Content Placeholder 2"/>
          <p:cNvSpPr>
            <a:spLocks noGrp="1"/>
          </p:cNvSpPr>
          <p:nvPr>
            <p:ph idx="1"/>
          </p:nvPr>
        </p:nvSpPr>
        <p:spPr/>
        <p:txBody>
          <a:bodyPr>
            <a:normAutofit fontScale="92500"/>
          </a:bodyPr>
          <a:lstStyle/>
          <a:p>
            <a:r>
              <a:rPr lang="en-US" dirty="0"/>
              <a:t>Norm-Referenced Tests</a:t>
            </a:r>
          </a:p>
          <a:p>
            <a:pPr lvl="1"/>
            <a:r>
              <a:rPr lang="en-US" dirty="0"/>
              <a:t>Items sample specific academic skills within a content area</a:t>
            </a:r>
          </a:p>
          <a:p>
            <a:pPr lvl="1"/>
            <a:r>
              <a:rPr lang="en-US" dirty="0"/>
              <a:t>Scores are derived by comparing the student’s performance to that of a same-age/same-grade norm group</a:t>
            </a:r>
          </a:p>
          <a:p>
            <a:pPr lvl="1"/>
            <a:r>
              <a:rPr lang="en-US" dirty="0"/>
              <a:t>Primary purpose: deciding the relative standing of an individual within a peer group</a:t>
            </a:r>
          </a:p>
          <a:p>
            <a:pPr lvl="1"/>
            <a:r>
              <a:rPr lang="en-US" dirty="0"/>
              <a:t>Have the potential to contribute to decisions regarding special education </a:t>
            </a:r>
            <a:r>
              <a:rPr lang="en-US" dirty="0" err="1"/>
              <a:t>eligibilty</a:t>
            </a:r>
            <a:endParaRPr lang="en-US" dirty="0"/>
          </a:p>
          <a:p>
            <a:r>
              <a:rPr lang="en-US" dirty="0"/>
              <a:t>Criterion-Referenced Test</a:t>
            </a:r>
          </a:p>
          <a:p>
            <a:pPr lvl="1"/>
            <a:r>
              <a:rPr lang="en-US" dirty="0"/>
              <a:t>Examine mastery of specific skills</a:t>
            </a:r>
          </a:p>
          <a:p>
            <a:pPr lvl="1"/>
            <a:r>
              <a:rPr lang="en-US" dirty="0"/>
              <a:t>Comparison of student’s performance against an absolute standard</a:t>
            </a:r>
          </a:p>
          <a:p>
            <a:pPr lvl="1"/>
            <a:r>
              <a:rPr lang="en-US" dirty="0"/>
              <a:t>May be helpful for screening decisions</a:t>
            </a:r>
          </a:p>
          <a:p>
            <a:pPr lvl="1"/>
            <a:r>
              <a:rPr lang="en-US" dirty="0"/>
              <a:t>Can contribute to identification of target areas for educational intervention</a:t>
            </a:r>
          </a:p>
        </p:txBody>
      </p:sp>
    </p:spTree>
    <p:extLst>
      <p:ext uri="{BB962C8B-B14F-4D97-AF65-F5344CB8AC3E}">
        <p14:creationId xmlns:p14="http://schemas.microsoft.com/office/powerpoint/2010/main" val="800394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Basic Assumptions in Addressing Academic Problems </a:t>
            </a:r>
            <a:r>
              <a:rPr lang="en-US" sz="1800" i="1" dirty="0"/>
              <a:t>(Lentz &amp; Shapiro, 1985)</a:t>
            </a:r>
            <a:endParaRPr lang="en-US" sz="1800" dirty="0"/>
          </a:p>
        </p:txBody>
      </p:sp>
      <p:sp>
        <p:nvSpPr>
          <p:cNvPr id="3" name="Content Placeholder 2"/>
          <p:cNvSpPr>
            <a:spLocks noGrp="1"/>
          </p:cNvSpPr>
          <p:nvPr>
            <p:ph idx="1"/>
          </p:nvPr>
        </p:nvSpPr>
        <p:spPr/>
        <p:txBody>
          <a:bodyPr/>
          <a:lstStyle/>
          <a:p>
            <a:r>
              <a:rPr lang="en-US" dirty="0"/>
              <a:t>Assessment must reflect an evaluation of the behavior in the natural environment.</a:t>
            </a:r>
          </a:p>
          <a:p>
            <a:r>
              <a:rPr lang="en-US" dirty="0"/>
              <a:t>Assessment should be idiographic rather than nomothetic.</a:t>
            </a:r>
          </a:p>
          <a:p>
            <a:r>
              <a:rPr lang="en-US" dirty="0"/>
              <a:t>What is taught and expected to be learned should be what is tested.</a:t>
            </a:r>
          </a:p>
          <a:p>
            <a:r>
              <a:rPr lang="en-US" dirty="0"/>
              <a:t>The results of the assessment should be strongly related to planning interventions.</a:t>
            </a:r>
          </a:p>
          <a:p>
            <a:r>
              <a:rPr lang="en-US" dirty="0"/>
              <a:t>Assessment methods should be appropriate for continuous monitoring of student progress, so that intervention strategies can be altered as indicated.</a:t>
            </a:r>
          </a:p>
          <a:p>
            <a:r>
              <a:rPr lang="en-US" dirty="0"/>
              <a:t>Measures used need to be based upon empirical research and have adequate validity.</a:t>
            </a:r>
          </a:p>
          <a:p>
            <a:r>
              <a:rPr lang="en-US" dirty="0"/>
              <a:t>Measures should be useful in making many types of educational decisions.</a:t>
            </a:r>
          </a:p>
        </p:txBody>
      </p:sp>
    </p:spTree>
    <p:extLst>
      <p:ext uri="{BB962C8B-B14F-4D97-AF65-F5344CB8AC3E}">
        <p14:creationId xmlns:p14="http://schemas.microsoft.com/office/powerpoint/2010/main" val="188549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Curriculum-Based Assessment</a:t>
            </a:r>
          </a:p>
        </p:txBody>
      </p:sp>
      <p:sp>
        <p:nvSpPr>
          <p:cNvPr id="3" name="Content Placeholder 2"/>
          <p:cNvSpPr>
            <a:spLocks noGrp="1"/>
          </p:cNvSpPr>
          <p:nvPr>
            <p:ph idx="1"/>
          </p:nvPr>
        </p:nvSpPr>
        <p:spPr/>
        <p:txBody>
          <a:bodyPr>
            <a:normAutofit fontScale="92500" lnSpcReduction="20000"/>
          </a:bodyPr>
          <a:lstStyle/>
          <a:p>
            <a:r>
              <a:rPr lang="en-US" dirty="0"/>
              <a:t>Direct assessment of academic skills</a:t>
            </a:r>
          </a:p>
          <a:p>
            <a:pPr lvl="1"/>
            <a:r>
              <a:rPr lang="en-US" dirty="0"/>
              <a:t>Underlying assumption: One should test what one teaches</a:t>
            </a:r>
          </a:p>
          <a:p>
            <a:r>
              <a:rPr lang="en-US" dirty="0"/>
              <a:t>General Outcome Measurement</a:t>
            </a:r>
          </a:p>
          <a:p>
            <a:pPr lvl="1"/>
            <a:r>
              <a:rPr lang="en-US" dirty="0"/>
              <a:t>Use standardized measures with acceptable levels of reliability and validity</a:t>
            </a:r>
          </a:p>
          <a:p>
            <a:pPr lvl="1"/>
            <a:r>
              <a:rPr lang="en-US" dirty="0"/>
              <a:t>Typically presented as brief, timed samples of performance</a:t>
            </a:r>
          </a:p>
          <a:p>
            <a:pPr lvl="1"/>
            <a:r>
              <a:rPr lang="en-US" dirty="0"/>
              <a:t>Primary objective: to index long-term growth in the curriculum and across a wide range of skills</a:t>
            </a:r>
          </a:p>
          <a:p>
            <a:r>
              <a:rPr lang="en-US" dirty="0"/>
              <a:t>Specific Subskill-Mastery Models</a:t>
            </a:r>
          </a:p>
          <a:p>
            <a:pPr lvl="1"/>
            <a:r>
              <a:rPr lang="en-US" dirty="0"/>
              <a:t>Criterion-referenced and usually based on the development of a skills hierarchy</a:t>
            </a:r>
          </a:p>
          <a:p>
            <a:pPr lvl="1"/>
            <a:r>
              <a:rPr lang="en-US" dirty="0"/>
              <a:t>Not standardized because a shift in measurement is required with the teaching of each new objective</a:t>
            </a:r>
          </a:p>
          <a:p>
            <a:pPr lvl="1"/>
            <a:r>
              <a:rPr lang="en-US" dirty="0"/>
              <a:t>Primary objective: to determine whether students are meeting short-term instructional objectives of the curriculum</a:t>
            </a:r>
          </a:p>
        </p:txBody>
      </p:sp>
    </p:spTree>
    <p:extLst>
      <p:ext uri="{BB962C8B-B14F-4D97-AF65-F5344CB8AC3E}">
        <p14:creationId xmlns:p14="http://schemas.microsoft.com/office/powerpoint/2010/main" val="1776269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Curriculum Based Assessment vs. Norm-Referenced Tests </a:t>
            </a:r>
          </a:p>
        </p:txBody>
      </p:sp>
      <p:pic>
        <p:nvPicPr>
          <p:cNvPr id="4" name="Content Placeholder 3"/>
          <p:cNvPicPr>
            <a:picLocks noGrp="1" noChangeAspect="1"/>
          </p:cNvPicPr>
          <p:nvPr>
            <p:ph idx="1"/>
          </p:nvPr>
        </p:nvPicPr>
        <p:blipFill>
          <a:blip r:embed="rId2"/>
          <a:stretch>
            <a:fillRect/>
          </a:stretch>
        </p:blipFill>
        <p:spPr>
          <a:xfrm>
            <a:off x="1889919" y="2582069"/>
            <a:ext cx="6172200" cy="3038475"/>
          </a:xfrm>
          <a:prstGeom prst="rect">
            <a:avLst/>
          </a:prstGeom>
        </p:spPr>
      </p:pic>
    </p:spTree>
    <p:extLst>
      <p:ext uri="{BB962C8B-B14F-4D97-AF65-F5344CB8AC3E}">
        <p14:creationId xmlns:p14="http://schemas.microsoft.com/office/powerpoint/2010/main" val="3613720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Direct Interventions for Academic Problems</a:t>
            </a:r>
          </a:p>
        </p:txBody>
      </p:sp>
      <p:sp>
        <p:nvSpPr>
          <p:cNvPr id="3" name="Content Placeholder 2"/>
          <p:cNvSpPr>
            <a:spLocks noGrp="1"/>
          </p:cNvSpPr>
          <p:nvPr>
            <p:ph idx="1"/>
          </p:nvPr>
        </p:nvSpPr>
        <p:spPr/>
        <p:txBody>
          <a:bodyPr/>
          <a:lstStyle/>
          <a:p>
            <a:r>
              <a:rPr lang="en-US" dirty="0"/>
              <a:t>Interventions are considered direct if the responses targeted for change are identical to those observed in the natural environment</a:t>
            </a:r>
          </a:p>
          <a:p>
            <a:r>
              <a:rPr lang="en-US" dirty="0"/>
              <a:t>Derived from three types of empirical research</a:t>
            </a:r>
          </a:p>
          <a:p>
            <a:pPr lvl="1"/>
            <a:r>
              <a:rPr lang="en-US" dirty="0"/>
              <a:t>Relationship of time variables to academic performance</a:t>
            </a:r>
          </a:p>
          <a:p>
            <a:pPr lvl="2"/>
            <a:r>
              <a:rPr lang="en-US" dirty="0"/>
              <a:t>Increased active engaged time (e.g., opportunities to respond) related to increased academic performance</a:t>
            </a:r>
          </a:p>
          <a:p>
            <a:pPr lvl="1"/>
            <a:r>
              <a:rPr lang="en-US" dirty="0"/>
              <a:t>Performance models of instruction</a:t>
            </a:r>
          </a:p>
          <a:p>
            <a:pPr lvl="2"/>
            <a:r>
              <a:rPr lang="en-US" dirty="0"/>
              <a:t>Academic enablers – motivation, academic engagement, study skills</a:t>
            </a:r>
          </a:p>
          <a:p>
            <a:pPr lvl="2"/>
            <a:r>
              <a:rPr lang="en-US" dirty="0"/>
              <a:t>Instructional environment – teacher instruction, feedback, reinforcement</a:t>
            </a:r>
          </a:p>
          <a:p>
            <a:pPr lvl="1"/>
            <a:r>
              <a:rPr lang="en-US" dirty="0"/>
              <a:t>Effective instructional design</a:t>
            </a:r>
          </a:p>
          <a:p>
            <a:pPr lvl="2"/>
            <a:r>
              <a:rPr lang="en-US" dirty="0"/>
              <a:t>Direct instruction approach</a:t>
            </a:r>
          </a:p>
        </p:txBody>
      </p:sp>
    </p:spTree>
    <p:extLst>
      <p:ext uri="{BB962C8B-B14F-4D97-AF65-F5344CB8AC3E}">
        <p14:creationId xmlns:p14="http://schemas.microsoft.com/office/powerpoint/2010/main" val="1891686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Research Supported Characteristics of Effective, Intensive Academic Interventions</a:t>
            </a:r>
          </a:p>
        </p:txBody>
      </p:sp>
      <p:sp>
        <p:nvSpPr>
          <p:cNvPr id="3" name="Content Placeholder 2"/>
          <p:cNvSpPr>
            <a:spLocks noGrp="1"/>
          </p:cNvSpPr>
          <p:nvPr>
            <p:ph idx="1"/>
          </p:nvPr>
        </p:nvSpPr>
        <p:spPr/>
        <p:txBody>
          <a:bodyPr/>
          <a:lstStyle/>
          <a:p>
            <a:r>
              <a:rPr lang="en-US" dirty="0"/>
              <a:t>Explicit Instruction</a:t>
            </a:r>
          </a:p>
          <a:p>
            <a:pPr lvl="1"/>
            <a:r>
              <a:rPr lang="en-US" dirty="0"/>
              <a:t>Characterized by systematic scaffolds including high levels of modeling, guided and independent practice, and structured feedback</a:t>
            </a:r>
          </a:p>
          <a:p>
            <a:r>
              <a:rPr lang="en-US" dirty="0"/>
              <a:t>Instructional Level or Appropriate Level of Challenge</a:t>
            </a:r>
          </a:p>
          <a:p>
            <a:pPr lvl="1"/>
            <a:r>
              <a:rPr lang="en-US" dirty="0"/>
              <a:t>Match between the required task’s difficulty and the student’s performance</a:t>
            </a:r>
          </a:p>
          <a:p>
            <a:r>
              <a:rPr lang="en-US" dirty="0"/>
              <a:t>Frequent Opportunities to Respond</a:t>
            </a:r>
          </a:p>
          <a:p>
            <a:pPr lvl="1"/>
            <a:r>
              <a:rPr lang="en-US" dirty="0"/>
              <a:t>Practice helps students retain newly learned information</a:t>
            </a:r>
          </a:p>
          <a:p>
            <a:r>
              <a:rPr lang="en-US" dirty="0"/>
              <a:t>Targeted Based on Student Skill</a:t>
            </a:r>
          </a:p>
          <a:p>
            <a:r>
              <a:rPr lang="en-US" dirty="0"/>
              <a:t>Feedback</a:t>
            </a:r>
          </a:p>
        </p:txBody>
      </p:sp>
    </p:spTree>
    <p:extLst>
      <p:ext uri="{BB962C8B-B14F-4D97-AF65-F5344CB8AC3E}">
        <p14:creationId xmlns:p14="http://schemas.microsoft.com/office/powerpoint/2010/main" val="1156914125"/>
      </p:ext>
    </p:extLst>
  </p:cSld>
  <p:clrMapOvr>
    <a:masterClrMapping/>
  </p:clrMapOvr>
</p:sld>
</file>

<file path=ppt/theme/theme1.xml><?xml version="1.0" encoding="utf-8"?>
<a:theme xmlns:a="http://schemas.openxmlformats.org/drawingml/2006/main" name="Facet">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F489A69FBCF2C4DB9020A5DDA43A0C3" ma:contentTypeVersion="0" ma:contentTypeDescription="Create a new document." ma:contentTypeScope="" ma:versionID="b2f1d0034a737b85c75fc99b35182cb7">
  <xsd:schema xmlns:xsd="http://www.w3.org/2001/XMLSchema" xmlns:xs="http://www.w3.org/2001/XMLSchema" xmlns:p="http://schemas.microsoft.com/office/2006/metadata/properties" targetNamespace="http://schemas.microsoft.com/office/2006/metadata/properties" ma:root="true" ma:fieldsID="74cecdaca808cab7fafee33e9d42297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0E5CDA7-2CBF-4954-8D53-B5D3F5EB5F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BEB009BC-B7CC-4A3C-994C-8162D7DC96AE}">
  <ds:schemaRefs>
    <ds:schemaRef ds:uri="http://schemas.microsoft.com/sharepoint/v3/contenttype/forms"/>
  </ds:schemaRefs>
</ds:datastoreItem>
</file>

<file path=customXml/itemProps3.xml><?xml version="1.0" encoding="utf-8"?>
<ds:datastoreItem xmlns:ds="http://schemas.openxmlformats.org/officeDocument/2006/customXml" ds:itemID="{F8FA6656-BEA5-4CC8-A58A-A87603359DC6}">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Facet</Template>
  <TotalTime>1864</TotalTime>
  <Words>1258</Words>
  <Application>Microsoft Office PowerPoint</Application>
  <PresentationFormat>Widescreen</PresentationFormat>
  <Paragraphs>125</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Trebuchet MS</vt:lpstr>
      <vt:lpstr>Wingdings 3</vt:lpstr>
      <vt:lpstr>Facet</vt:lpstr>
      <vt:lpstr>Introduction to Assessment and Intervention</vt:lpstr>
      <vt:lpstr>Questions, Comments, Concerns…</vt:lpstr>
      <vt:lpstr>Purpose of Academic Assessment</vt:lpstr>
      <vt:lpstr>Types of Individual Assessment Methods</vt:lpstr>
      <vt:lpstr>Basic Assumptions in Addressing Academic Problems (Lentz &amp; Shapiro, 1985)</vt:lpstr>
      <vt:lpstr>Curriculum-Based Assessment</vt:lpstr>
      <vt:lpstr>Curriculum Based Assessment vs. Norm-Referenced Tests </vt:lpstr>
      <vt:lpstr>Direct Interventions for Academic Problems</vt:lpstr>
      <vt:lpstr>Research Supported Characteristics of Effective, Intensive Academic Interventions</vt:lpstr>
      <vt:lpstr>Instructional Hierarchy </vt:lpstr>
      <vt:lpstr>Matching Intervention to Student Learning Stage</vt:lpstr>
      <vt:lpstr>Matching Intervention to Student Learning Stage</vt:lpstr>
      <vt:lpstr>Matching Intervention to Student Learning</vt:lpstr>
      <vt:lpstr>Matching Intervention to Student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Celestial</dc:creator>
  <cp:lastModifiedBy>teneisha mcintyre</cp:lastModifiedBy>
  <cp:revision>30</cp:revision>
  <dcterms:created xsi:type="dcterms:W3CDTF">2014-09-12T02:18:09Z</dcterms:created>
  <dcterms:modified xsi:type="dcterms:W3CDTF">2017-04-20T03:37:42Z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0x0101001F489A69FBCF2C4DB9020A5DDA43A0C3</vt:lpwstr>
  </property>
</Properties>
</file>