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88" r:id="rId13"/>
    <p:sldId id="289" r:id="rId14"/>
    <p:sldId id="287" r:id="rId15"/>
    <p:sldId id="285" r:id="rId16"/>
    <p:sldId id="266" r:id="rId17"/>
    <p:sldId id="267" r:id="rId18"/>
    <p:sldId id="286" r:id="rId19"/>
    <p:sldId id="281" r:id="rId20"/>
    <p:sldId id="282" r:id="rId21"/>
    <p:sldId id="284" r:id="rId22"/>
    <p:sldId id="283" r:id="rId23"/>
    <p:sldId id="268" r:id="rId24"/>
    <p:sldId id="269" r:id="rId25"/>
    <p:sldId id="270" r:id="rId26"/>
    <p:sldId id="271" r:id="rId27"/>
    <p:sldId id="272" r:id="rId28"/>
    <p:sldId id="276" r:id="rId29"/>
    <p:sldId id="277" r:id="rId30"/>
    <p:sldId id="278" r:id="rId31"/>
    <p:sldId id="279"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33" autoAdjust="0"/>
    <p:restoredTop sz="94264" autoAdjust="0"/>
  </p:normalViewPr>
  <p:slideViewPr>
    <p:cSldViewPr snapToGrid="0">
      <p:cViewPr varScale="1">
        <p:scale>
          <a:sx n="91" d="100"/>
          <a:sy n="91" d="100"/>
        </p:scale>
        <p:origin x="816" y="58"/>
      </p:cViewPr>
      <p:guideLst/>
    </p:cSldViewPr>
  </p:slideViewPr>
  <p:notesTextViewPr>
    <p:cViewPr>
      <p:scale>
        <a:sx n="150" d="100"/>
        <a:sy n="150" d="100"/>
      </p:scale>
      <p:origin x="0" y="0"/>
    </p:cViewPr>
  </p:notesTextViewPr>
  <p:sorterViewPr>
    <p:cViewPr>
      <p:scale>
        <a:sx n="100" d="100"/>
        <a:sy n="100" d="100"/>
      </p:scale>
      <p:origin x="0" y="-30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1366" max="1680" units="cm"/>
          <inkml:channel name="Y" type="integer" max="1050" units="cm"/>
        </inkml:traceFormat>
        <inkml:channelProperties>
          <inkml:channelProperty channel="X" name="resolution" value="70.83721" units="1/cm"/>
          <inkml:channelProperty channel="Y" name="resolution" value="38.88889" units="1/cm"/>
        </inkml:channelProperties>
      </inkml:inkSource>
      <inkml:timestamp xml:id="ts0" timeString="2013-10-13T18:10:03.02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0 896,'0'-32,"0"1,32-33,-32 33,0-33,63 32,-63 0,32 32,31-63,-63 31,0-31,32 63,-32-32,64 32,-64-64,31 33,-31-1,32 32,-32-63,64 63,-33 0,33-32,-32 32,-1 0,33-64,-32 64,31 0,32 0,-63 0,32-32,-33 32,1-63,63 63,-31 0,-32 0,31 0,-31 0,-32-32,63 32,-31 0,63 0,-63 0,32 0,31 0,-63 0,31 0,-31 0,31 0,-31 0,0 0,31 0,-31 0,63 0,-31 0,31 0,-63 0,31 0,33 32,-65-32,33 0,-32 0,-1 0,33 0,-32 0,31 0,-31 0</inkml:trace>
</inkml:ink>
</file>

<file path=ppt/ink/ink2.xml><?xml version="1.0" encoding="utf-8"?>
<inkml:ink xmlns:inkml="http://www.w3.org/2003/InkML">
  <inkml:definitions>
    <inkml:context xml:id="ctx0">
      <inkml:inkSource xml:id="inkSrc0">
        <inkml:traceFormat>
          <inkml:channel name="X" type="integer" min="-1366" max="1680" units="cm"/>
          <inkml:channel name="Y" type="integer" max="1050" units="cm"/>
        </inkml:traceFormat>
        <inkml:channelProperties>
          <inkml:channelProperty channel="X" name="resolution" value="70.83721" units="1/cm"/>
          <inkml:channelProperty channel="Y" name="resolution" value="38.88889" units="1/cm"/>
        </inkml:channelProperties>
      </inkml:inkSource>
      <inkml:timestamp xml:id="ts0" timeString="2013-10-13T18:10:21.02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34 1431,'63'0,"-63"-32,0-32,32 64,-32-32,64 32,-33-63,-31 31,64-31,-32 31,-1 0,33-31,-64 31,32-31,31 63,-63-32,32 32,0 0,-32-32,63 32,-31 0,-32-64,63 64,-63-31,32 31,32-63,-64 32,31 31,1-64,-32 32,64 32,-33 0,-31-32,64-31,-32 63,31 0,-31-32,0 32,31 0,-31-63,31 63,-31-32,63 32,-31 0,31 0,0 0,64 0,-64 0,32-64,-31 64,-1 0,0 0,0 0,-31 0,95 0,-128 0,65 0,-1 0,95 0,-94 0,63 0,-32 32,-31-32,62 64,-94-64,31 0,-63 0,63 32,32 31,-32-63,-63 0,63 0,32 0,-31 0,-1 63,0-63,32 32,-32-32,1 64,31-1,31 0,-94-63,31 31,0 33,32 0,-95-64,63 0,32 31,-127 33,32-64,0 31,31 33,-31-32,32 0,-33 31,-31-31,64-32,-64 63,32-63,-1 32,-31 32,0-33,0 1,0 31,0-31,0 64,0-33,0-31,0 31,0-31,0 0,0 63,-31-32,-96-31,127 94,-96-94,96 31,-31-31,-96 32,95-32,0 31,-31-31,31-1,-32 33,33-64,31 32,-96-32,33 0,31 63,0-63,-63 0,32 0,-33 0,65 0,-65 32,-94-32,95 0,-1 0,1 0,-32 63,32-63,0 0,-1 0,-31 0,-31 0,126 0,-127 0,96 0,-64 0,0 0,-33 0,65 0,-64 0,95 0,-31 0,0 0,63 0,-95 0,32 0,63 0,-63 0,31 0,33 0,-1 0,-95-31,95 31,-63 0,63 0,-31 0,31 0,-32 0,33 0,-33 0,64-32,-95-31,63 63,0 0,-31 0,31 0,-31-32,31 32,-32 0,33-32,-1 32,-32-64,33 64,31-31,-64 31,-31 0,95-64,-32 64,-31-31,31 31,0-64,-31 32,31 32,-32-32,33-31,-33 31,64-30,-32 62,1-32,-33-32,64 33,-32-1,32-31,0 31,0-32,0 32,0-31,0-32,0 63,0 0,0-31,0-32,0 63,0-32,0 32,0 1,0-33,0 33,0-33,0 32,0-63,64 32,-32 31,-1 0,-31-63,64 32,31 32,-31-97,31 65,32 31,-32-31,0-1,-31 64,31-32,0 32,96-63,-96 63,0-63,96 63,-96 0,64 0,-64 0,96 0,-33 0,1 0,32 0,-33 0,2 0,31 0,-33 0,-62 0,-33 0,32 0,1 0,-65 31,33-31,31 0,64 0,-32 32,-95-32,-1 0,33 63,-32-63,31 32,-63 32,32-32,0-1,31-31,-63 64,32-33,63 33,-95-32,127 31,-127-32,32 32,0-63,31 32,-63 0,32 32,-32-33,0 33,0-33,0 33,63-32,-63 0,0 31,32-31,-32 63,64-31,-64-33,0 33,0-33,0 1,0 32,-32-64,32 32,0 31,0-31,0 31,0-31,-32 0,32 31,-63-31,63 31,0-31,-32-32,32 32,-64 31,64-32,0 64,-31-31,-1-32,-95 31,127-31,-32 31,0-31,-63-32,32 32,31 32,-32-33,-31-31,63 0,-63 64,0-64,-32 0,32 0,-1 63,33-63,-32 0,-1 0,1 0,0 0,-96 0,96 0,-65 0,-30 0,31 0,0-32,-31 32,31 0,0 0,32 0,-31-126,62 126,-31 0,32 0,-64 0,32-64,-31 0,126 33,-32 31,-31-64,63 33,-95-33,96 64,-65-32,-31-31,96 31,-1-31,-32 63,33-95,-33 95,32-95,-31 63,31-31,-31-33,31 65,-32-33,33 33,31-33,0 32,-64-63,64 32,0-33,0 64,0-63,0 0,0 0,0 31,0-31,0 63,32-63,-32 33,32 30,-32-32,127-31,-96 63,65-31,-1 63,32-64,-32 32,96-31,-96 0,64 63,31-64,64 0,-32 64,32 0,-31 0,-1 0,32 0,-32 0,32 0,-95 0,32 0,-95 0,62 0,1 0,32 32,-96-32,95 64,-94-1,-1-63,159 64,-222-33,126 33,-94-32,31-32,0 63,32 1,32-64,0 31,-32 33,-95 0,63-33,-95 32,95-32,-31 33,-33-32,33-32,31 95,-63-32,31-31,-63 0,0 32,32-64,32 31,-64 64,31-31,-31-32,32-32,-32 95,0-32,64-31,-64 0,0 32,0-33,0 33,0-33,0 33,0 31,-32-63,0 0,-63 31,31-31,-31 31,63-32,-63 33,-32-1,32-31,-96 32,160-64,-65 63,-62-63,31 32,31-32,-62 0,31 0,95 63,-127 1,64-64,0 0,-32 32,31-32,-62 0,62 0,-31 0,-31 0,62 0,-94 0,95 0,-1 0,-63 0,63 0,-94 0,95 0,-1 0,1 0,-95 0,94 0,1 0,-95 0,158 0,-63-64,31 64,-31-64,0 64,-1 0,33-95,-32 95,31-31,-31-33,63 32,0 32,-31-127,31 96,-95-32,95 63,1-32,-96-63,95 32,-32 31,33 0,31-32,-32 33,32-33,0 33,0-33,0 32,0-63,0 63,0-31,0 31,0-63,0 31,0-31,0 63,0-63,0 32,0 31,0 0,0-32,32 33,31-63,-31 30,31 32,-31-31,127 31,-96-95,33 95,94 32,-95-63,96-1,-32 64,-1 0,96 0,-31 0,31 0,-96 0,33-63,-32 63,-64 0,65 0,30 0,-31 32,31-32,-31 63,0-63,31 63,-31 1,32-32,-96 95,95-64,-158-31,32-32,-33 64,33-33,-32 0,-1 32,33-31,-32 32,-32-32,63 31,-31 32,-32-63,63-32,-63 64,0-33,0 1,0 31,0-31,0 32,0-32,0-1,0 33,0-33,-31 33,31 31,-32-63,-32-32,33 63,-1-31,-32 0,33 95,-33-127,32 32,-31-1,31 33,0-64,-31 32,31-32,-31 62,-33-62,65 32,-33 31,32-63,32 32,-31-32,-33 0,32 0,32 32,-63-32</inkml:trace>
</inkml:ink>
</file>

<file path=ppt/ink/ink3.xml><?xml version="1.0" encoding="utf-8"?>
<inkml:ink xmlns:inkml="http://www.w3.org/2003/InkML">
  <inkml:definitions>
    <inkml:context xml:id="ctx0">
      <inkml:inkSource xml:id="inkSrc0">
        <inkml:traceFormat>
          <inkml:channel name="X" type="integer" min="-1366" max="1680" units="cm"/>
          <inkml:channel name="Y" type="integer" max="1050" units="cm"/>
        </inkml:traceFormat>
        <inkml:channelProperties>
          <inkml:channelProperty channel="X" name="resolution" value="70.83721" units="1/cm"/>
          <inkml:channelProperty channel="Y" name="resolution" value="38.88889" units="1/cm"/>
        </inkml:channelProperties>
      </inkml:inkSource>
      <inkml:timestamp xml:id="ts0" timeString="2013-10-13T18:10:30.500"/>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0 958,'32'-31,"-32"-33,32 64,-32-32,31 0,33 32,-64-63,32 32,63-32,-32 31,-63-63,32 31,-32 33,95-33,-95 32,64 32,-32-63,31 63,-31 0,-32-32,32 32,31-32,-31-31,63 63,-31 0,-33 0,65 0,-1 0,-32-32,-31 32,32 0,-33 0,1 0,32-64,31 64,-63 0,31 0,32 0,-63 0,32 0,31 0,-63 0,63 0,-32 0,33 0,-1 0,0 0,0 0,32-31,-95 31,63 0,1 0,-33 0,-31 0,0 0,63 0,-32 0,33 0,-65 0,65 0,-33 0,96 0,-64 0,0 0,1 0,31 0,-32 0,0 0,0 0,1 0,94 0,-95 63,1-63,31 0,-96 0,65 0,-65 32,65-32,31 0,-96 64,65-64,-1 0,-32 31,-31-31,63 64,-31-64,31 31,-63-31,31 64,33-64,-1 0,-63 0,31 32,-31-32,31 0,-31 63,0-63,31 32,-31 31,32-63,-33 32,33-32,-64 32,32 32,-1-64,33 31,-32 32,31-32,-31 33,-32-32,32-32,-32 32,63-32,-31 63,31-63,-31 32,-32 31,64-63,-64 32,0 0,0 95,0-96,31 65,-31-64,0 31,0-31,0 31,0-31,0 32,0-33,0 1,0 31,0-31,0 32,0-32,0 31,-63-63,63 32,0-1,-32-31,32 64,0-33,0 32,-63-31,63 31,-32-31,0-32,-31 32,31-32,-32 0,64 95,-31-95,-1 0,32 64,-64-33,33 33,-33-64,32 32,-31-32,31 0,-63 63,31-63,33 32,-1-32,32 32,-95-32,31 0,-31 0,63 0,-63 0,31 0,33 0,-65 0,33 0,-32 0,-1 0,1 0,0 0,0 0,-32 0,31 0,1 63,0-63,-32 0,32 0,63 0,-63 0,-1 0,-31 0,32 0,0 0,0 0,-1 0,33 0,-32 0,-1 0,-31-32,32 32,0 0,0 0,31 0,-31 0,0 0,63 0,-63 0,-1 0,33 0,31 0,-63 0,31 0,-31-31,63 31,-31-64,31 64,-31 0,-33 0,65 0,-1-31,-32 31,33 0,31-32,-64-32,32 64,-31-32,31-31,-63 31,31 32,33 0,-1-63,-32 31,33 0,-33-31,32 63,1-32,-33-31,64 31,-95-31,63 31,-31 32,31-63,-32 31,33 1,-33-33,64 32,-32 32,32-63,-31 63,31-32,-64-31,32 31,32 0,-63-32,31 64,32-31,-32-33,32 33,0-1,-63-32,63 32,0-31,0 31,0-63,0 31,0 33,0-64,32 95,-1-96,-31 33,32 31,32 1,-64-32,31 31,65-32,-33 33,-31-33,31 64,-31-31,-32-33,95 32,-31 32,-32 0,31-63,32 63,-63 0,0 0,31 0,-31 0</inkml:trace>
</inkml:ink>
</file>

<file path=ppt/ink/ink4.xml><?xml version="1.0" encoding="utf-8"?>
<inkml:ink xmlns:inkml="http://www.w3.org/2003/InkML">
  <inkml:definitions>
    <inkml:context xml:id="ctx0">
      <inkml:inkSource xml:id="inkSrc0">
        <inkml:traceFormat>
          <inkml:channel name="X" type="integer" min="-1366" max="1680" units="cm"/>
          <inkml:channel name="Y" type="integer" max="1050" units="cm"/>
        </inkml:traceFormat>
        <inkml:channelProperties>
          <inkml:channelProperty channel="X" name="resolution" value="70.83721" units="1/cm"/>
          <inkml:channelProperty channel="Y" name="resolution" value="38.88889" units="1/cm"/>
        </inkml:channelProperties>
      </inkml:inkSource>
      <inkml:timestamp xml:id="ts0" timeString="2013-10-13T18:10:38.916"/>
    </inkml:context>
    <inkml:brush xml:id="br0">
      <inkml:brushProperty name="width" value="0.33333" units="cm"/>
      <inkml:brushProperty name="height" value="0.66667" units="cm"/>
      <inkml:brushProperty name="color" value="#FFFFFF"/>
      <inkml:brushProperty name="tip" value="rectangle"/>
      <inkml:brushProperty name="rasterOp" value="maskPen"/>
      <inkml:brushProperty name="fitToCurve" value="1"/>
    </inkml:brush>
  </inkml:definitions>
  <inkml:trace contextRef="#ctx0" brushRef="#br0">1652 401,'64'0,"-32"0,31-32,32 32,-63-32,0 32,31 0,-31 0,32-32,-33-31,33-32,-32 95,-1 0,33 0,-32-32,31 32,-31-64,63 64,-31 0,-33-31,65 31,-65 0,33 0,-32 0,31 0,-31 0,31 0,33 0,-65 0,1 0,32 0,-33 0,33 0,-32 0,63 0,-32 0,-31 0,0 0,31 0,-31 0,32 0,-33 0,33 0,31 0,-63 0,63 0,-63 0,95 63,32-63,-1 64,-31-33,-31-31,94 64,-31-64,0 63,31 1,-95-64,1 32,31-32,-32 63,-32-63,33 0,-1 64,-63-64,31 0,32 32,-63-32,32 0,-33 0,33 63,-32-63,-1 0,33 32,-32-32,31 0,-31 64,31-64,-31 0,0 0,31 31,-31-31,32 64,-33-64,33 32,-32-1,-1 33,-31-32,64 31,-32-63,31 32,-63 32,32-64,0 31,-32 1,63-32,-31 64,31-33,-63 33,32-32,-32 0,0 31,0-31,0 31,0-31,0 32,0-33,0 1,0 32,-63-32,63 31,-32-31,-32 31,33-31,-1-32,-32 32,64 32,-95-64,95 31,-32 33,-31-32,31 31,-31-63,31 95,0-95,-31 0,31 32,-32-32,64 32,-31 32,-33-64,32 31,1-31,-33 0,32 64,-31-64,31 0,32 32,-63-32,31 63,0-63,-31 0,31 0,-32 0,33 0,-33 0,32 0,1 32,-33-32,-31 0,63 0,-31 0,31 0,0 0,-95 0,95 0,1 0,-33 32,32-32,-126 0,126 0,-63 0,31 0,-31 0,63 0,-63 0,-32 0,32 0,63 0,-63 0,31 0,32 0,-63 0,63 0,-31 0,-32 0,63 0,-32 0,-31 0,63 0,-31 0,-32 0,63 0,0 0,-31 0,31 0,-63 0,31 0,32 0,-31 0,-32 0,63 0,0 0,-31 0,31 0,-32 0,-31 0,63 0,-31 0,-32 0,63 0,0 0,-31 0,31 0,-32-32,-31 32,0 0,63-64,-95 33,32-33,63 64,-63 0,-32-63,32 63,-1-64,33 64,-32 0,63-32,-32 32,33-32,-65 32,33-63,-32 31,63-31,-63 63,31 0,-31-96,63 96,-31-31,31 31,-63-64,-32 0,95 64,0-31,-31 31,-33-64,65 64,-33-32,32-31,-31 31,31 32,32-32,0-31,0 31,0-32,0 33,0-1,0-32,0 33,0-33,0-31,0 63,0-32,0 33,0-33,64-31,-64 63,31-32,-31-31,64 63,-32 32,31-31,-31-33,31 32,-63-31,96 63,-96-32,31 0,1 32,32-63,-33 63,33-32,-32 32,31 0,-31 0,0 0,31 0,32 0,-63 0,63 0,-31 0,-32 0,63 0,-32 0,-31 0,0 0,31 0,-31 0</inkml:trace>
</inkml:ink>
</file>

<file path=ppt/ink/ink5.xml><?xml version="1.0" encoding="utf-8"?>
<inkml:ink xmlns:inkml="http://www.w3.org/2003/InkML">
  <inkml:definitions>
    <inkml:context xml:id="ctx0">
      <inkml:inkSource xml:id="inkSrc0">
        <inkml:traceFormat>
          <inkml:channel name="X" type="integer" min="-1366" max="1680" units="cm"/>
          <inkml:channel name="Y" type="integer" max="1050" units="cm"/>
        </inkml:traceFormat>
        <inkml:channelProperties>
          <inkml:channelProperty channel="X" name="resolution" value="70.83721" units="1/cm"/>
          <inkml:channelProperty channel="Y" name="resolution" value="38.88889" units="1/cm"/>
        </inkml:channelProperties>
      </inkml:inkSource>
      <inkml:timestamp xml:id="ts0" timeString="2013-10-13T18:11:02.140"/>
    </inkml:context>
    <inkml:brush xml:id="br0">
      <inkml:brushProperty name="width" value="0.08333" units="cm"/>
      <inkml:brushProperty name="height" value="0.08333" units="cm"/>
      <inkml:brushProperty name="color" value="#FFFFFF"/>
      <inkml:brushProperty name="fitToCurve" value="1"/>
    </inkml:brush>
  </inkml:definitions>
  <inkml:traceGroup>
    <inkml:annotationXML>
      <emma:emma xmlns:emma="http://www.w3.org/2003/04/emma" version="1.0">
        <emma:interpretation id="{BF757EA0-B2D8-4E7E-8309-F73F28A65AF5}" emma:medium="tactile" emma:mode="ink">
          <msink:context xmlns:msink="http://schemas.microsoft.com/ink/2010/main" type="writingRegion" rotatedBoundingBox="25495,4730 32130,4730 32130,10032 25495,10032"/>
        </emma:interpretation>
      </emma:emma>
    </inkml:annotationXML>
    <inkml:traceGroup>
      <inkml:annotationXML>
        <emma:emma xmlns:emma="http://www.w3.org/2003/04/emma" version="1.0">
          <emma:interpretation id="{3ACAD932-A68A-4822-A920-378E6F12AAA9}" emma:medium="tactile" emma:mode="ink">
            <msink:context xmlns:msink="http://schemas.microsoft.com/ink/2010/main" type="paragraph" rotatedBoundingBox="26638,4730 27844,4730 27844,6984 26638,6984" alignmentLevel="1"/>
          </emma:interpretation>
        </emma:emma>
      </inkml:annotationXML>
      <inkml:traceGroup>
        <inkml:annotationXML>
          <emma:emma xmlns:emma="http://www.w3.org/2003/04/emma" version="1.0">
            <emma:interpretation id="{48496A08-E055-478B-BB1A-D12FA030446E}" emma:medium="tactile" emma:mode="ink">
              <msink:context xmlns:msink="http://schemas.microsoft.com/ink/2010/main" type="line" rotatedBoundingBox="26638,4730 27844,4730 27844,6984 26638,6984"/>
            </emma:interpretation>
          </emma:emma>
        </inkml:annotationXML>
        <inkml:traceGroup>
          <inkml:annotationXML>
            <emma:emma xmlns:emma="http://www.w3.org/2003/04/emma" version="1.0">
              <emma:interpretation id="{0C74686E-CBA8-469B-9742-7D99836C3F80}" emma:medium="tactile" emma:mode="ink">
                <msink:context xmlns:msink="http://schemas.microsoft.com/ink/2010/main" type="inkWord" rotatedBoundingBox="26638,4730 27844,4730 27844,6984 26638,6984"/>
              </emma:interpretation>
            </emma:emma>
          </inkml:annotationXML>
          <inkml:trace contextRef="#ctx0" brushRef="#br0">0 0,'0'64,"31"-33,-31 33,32-33,-32 33,64-32,-64 63,31-63,-31 31,32-31,-32 63,64-31,-33-33,33-31,-64 64,32-32,-32 63,0-63,31 31,-31-31,0 32,64-33,-64 33,32-33,-32 1,63 32,-63-32,0 31,0-31,0 31,32-31,-32 0,0 31,63-31,-63 31,0-31,32 0,-32 32,32-33,-32 33,0-33,0 33,0-32,0 0,63 31,-63-31</inkml:trace>
          <inkml:trace contextRef="#ctx0" brushRef="#br0" timeOffset="1855.8413">158 2064,'32'0,"32"0,-33 0,33 0,-32 32,-1-32,33 0,-64 63,32-63,31 32,-31-32,31 0,-31 63,0-63,31 0,-63-32,32 32,-32-95,0 64,64-33,-33 32,33 0,-32-31,-1 31,33-31,-64 31,32 32,31 0</inkml:trace>
        </inkml:traceGroup>
      </inkml:traceGroup>
    </inkml:traceGroup>
    <inkml:traceGroup>
      <inkml:annotationXML>
        <emma:emma xmlns:emma="http://www.w3.org/2003/04/emma" version="1.0">
          <emma:interpretation id="{5BBEA881-8211-4443-8545-6243FFB42072}" emma:medium="tactile" emma:mode="ink">
            <msink:context xmlns:msink="http://schemas.microsoft.com/ink/2010/main" type="paragraph" rotatedBoundingBox="25495,7143 32130,7143 32130,10032 25495,10032" alignmentLevel="1"/>
          </emma:interpretation>
        </emma:emma>
      </inkml:annotationXML>
      <inkml:traceGroup>
        <inkml:annotationXML>
          <emma:emma xmlns:emma="http://www.w3.org/2003/04/emma" version="1.0">
            <emma:interpretation id="{939BC788-4078-401C-AC2E-7B4351972851}" emma:medium="tactile" emma:mode="ink">
              <msink:context xmlns:msink="http://schemas.microsoft.com/ink/2010/main" type="inkBullet" rotatedBoundingBox="25495,7143 32130,7143 32130,10032 25495,10032"/>
            </emma:interpretation>
          </emma:emma>
        </inkml:annotationXML>
        <inkml:trace contextRef="#ctx0" brushRef="#br0" timeOffset="-10608.3594">-985 2889,'32'0,"-32"-63,32 63,31 0,-31 0,32-32,-64-32,31 64,1 0,32 0,-64-31,31 31,33 0,-32-64,-1 64,33 0,-32-31,31 31,-63-32,32 32,-32-64,63 64,-31 0,0 0,63 0,-31 0,-33-32,65 32,-33 0,-31 0,31 0,-31 0,0 0,31 0,-31 0,63 0,-31 0,-32 0,31 0,-31 0,0-63,31 63,-31 0,31 0,-31 0,63 0,-31 0,-32 32,63-32,-63 0,31 0,32 0,-63 0,32 0,-33 0,33 0,-32 0,-1 0,33 0,-32 0,31 0,-31 0,31 0,-31 0,0 0,31 0,-31 0,32 0,-33 0,1 0,32 0,-33 0,33 0,-32 0,31 0,-31 0,0 0,31 0,-31 0,31 0,-31 0,32 0,31 0,-63 0,-1 0,33 0,-32 0,31 0,32 31,-63-31,32 0,-33 0,1 0,32 0,-33 0,33 0,-32 0,31 0,-31 0,0 0,31 0,-31 0,31 0,-31 64,32-64,-33 0,-31 32,32-32,63 0,-31 63,-32-63,63 32,-32 31,-31-63,32 32,-33 0,65-32,31 64,-96-1,1-63,32 32,-33-1,33-31,-32 0,-32 64,31-64,-31 32,64-32,-32 63,31-31,-31 31,-32-31,0 0,63 32,-31-64,-32 31,32-31,31 64,-63-33,32 1,-32 32,64-32,-64 31,0-31,31-32,-31 63,0-31,0 0,0 31,0-31,0 31,0-31,0 32,0-32,0-1,0 33,0-33,0 33,0-32,-63-32,63 63,-32-63,32 32,0 0,-63-32,63 63,-32-63,0 0,32 32,-63 32,31-33,32 1,-64-32,64 63,-31-31,-33 32,32-64,1 32,31 31,-64-63,64 32,-32-32,-31 0,31 31,0-31,32 64,-63-64,31 0,-31 32,31-32,-32 0,33 0,-1 0,32 63,-64-63,33 0,-33 0,64 95,-32-95,-31 0,31 0,0 0,-31 0,31 0,-31 0,31 0,0 0,-31 0,31 0,-32 0,33 0,-33 0,32 0,1 0,-33 0,32 32,-31-32,31 0,-31 0,31 0,0 0,-31 0,31 0,-32 0,33 0,-33 0,32 0,1 0,-33 0,32 0,-31 0,31 0,0 0,-31 0,31 0,-31 0,-33 0,65 0,-33 0,32 0,1 0,-33 0,-31 0,63 0,-31 0,31 0,-32 0,33 0,-65 0,65 0,-65 0,33 0,31-63,-31 63,31 0,-32 0,33 0,-1 0,-32 0,33 0,-33 0,32 0,-63 0,32 0,31 0,0 0,-31 0,31 0,-63 0,31 0,32 0,-31 0,31-32,0 32,-31 0,63-63,-95 31,63 32,-32 0,33 0,-65-64,33 32,-32-31,63 31,-32-31,33 31,-33 32,32-32,1 32,-33 0,32-63,-31 31,31-31,-31 63,63-32,-32 0,0-32,32 33,-63 31,31-64,-32 33,33-33,-1 32,-32 0,64-31,0 31,-31 32,-33-63,64 31,0-32,-32 33,32-1,0-31,0 31,-63-32,63 32,0 1,0-33,-32-31,32 63,0-31,0 31,0-31,0 31,0-32,0 32,-63 32,63-31,0-33,0 33,31 31,-31-64,0 32,0-31,32 63,-32-32,64 32,-64-32,31 32,33 0,-64-63,32 63,-1 0,33 0,-32 0,31 0,-63-32,32 32,0 0,31 0</inkml:trace>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81C3A-2C83-4AC8-9484-0F45C1F3702D}" type="datetimeFigureOut">
              <a:rPr lang="en-US" smtClean="0"/>
              <a:t>3/30/2016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6CD2B-7D17-42A1-8F31-A2AC7A1E5275}" type="slidenum">
              <a:rPr lang="en-US" smtClean="0"/>
              <a:t>‹#›</a:t>
            </a:fld>
            <a:endParaRPr lang="en-US"/>
          </a:p>
        </p:txBody>
      </p:sp>
    </p:spTree>
    <p:extLst>
      <p:ext uri="{BB962C8B-B14F-4D97-AF65-F5344CB8AC3E}">
        <p14:creationId xmlns:p14="http://schemas.microsoft.com/office/powerpoint/2010/main" val="4021743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back! This is Dr. Albert Huang.</a:t>
            </a:r>
          </a:p>
          <a:p>
            <a:endParaRPr lang="en-US" dirty="0" smtClean="0"/>
          </a:p>
          <a:p>
            <a:r>
              <a:rPr lang="en-US" dirty="0" smtClean="0"/>
              <a:t>Today,</a:t>
            </a:r>
            <a:r>
              <a:rPr lang="en-US" baseline="0" dirty="0" smtClean="0"/>
              <a:t> we are going to discuss the security issues for information systems and the internet. We put special emphasis on the internet, because it has become such an important part for doing business. Consequently, the security issues about the internet have become a critical part of the overall information systems security.</a:t>
            </a:r>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1</a:t>
            </a:fld>
            <a:endParaRPr lang="en-US"/>
          </a:p>
        </p:txBody>
      </p:sp>
    </p:spTree>
    <p:extLst>
      <p:ext uri="{BB962C8B-B14F-4D97-AF65-F5344CB8AC3E}">
        <p14:creationId xmlns:p14="http://schemas.microsoft.com/office/powerpoint/2010/main" val="1987620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phishing email.</a:t>
            </a:r>
            <a:r>
              <a:rPr lang="en-US" baseline="0" dirty="0" smtClean="0"/>
              <a:t> It shows that it is from Chase bank, but it is really not from the real Chase Bank. If you click on the link, you will be taken to the fake web site set up by the hacker.</a:t>
            </a:r>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10</a:t>
            </a:fld>
            <a:endParaRPr lang="en-US"/>
          </a:p>
        </p:txBody>
      </p:sp>
    </p:spTree>
    <p:extLst>
      <p:ext uri="{BB962C8B-B14F-4D97-AF65-F5344CB8AC3E}">
        <p14:creationId xmlns:p14="http://schemas.microsoft.com/office/powerpoint/2010/main" val="124469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type of logical threat is Denial of Service attack. The purpose of DOS</a:t>
            </a:r>
            <a:r>
              <a:rPr lang="en-US" baseline="0" dirty="0" smtClean="0"/>
              <a:t> attack is to use a large amount of information to paralyze your system, and prevent other users from using it. For example, they can send millions of request every second to your web site. You web server will not be able to handle the request of legitimate users. They could also use a large number of spam email (thousands) to fill out the buffer or storage of you email server, so you won’t be able to handle the emails from legitimate senders. </a:t>
            </a:r>
          </a:p>
          <a:p>
            <a:r>
              <a:rPr lang="en-US" baseline="0" dirty="0" smtClean="0"/>
              <a:t>The picture on the right shows you the traffic log of a DOS attack. You can see that the traffic suddenly increases to a very high level that might take the system down.</a:t>
            </a:r>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15</a:t>
            </a:fld>
            <a:endParaRPr lang="en-US"/>
          </a:p>
        </p:txBody>
      </p:sp>
    </p:spTree>
    <p:extLst>
      <p:ext uri="{BB962C8B-B14F-4D97-AF65-F5344CB8AC3E}">
        <p14:creationId xmlns:p14="http://schemas.microsoft.com/office/powerpoint/2010/main" val="103237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DOS attack is done by using a network of computers. We call this DDOS. IN a DDOS, an attacker could take control of your computer. He or she could then force your computer to send huge amounts of data to a website or send spam to particular email addresses. The attack is "distributed" because the attacker is using multiple computers, including yours, to launch the denial-of-service attack“ on a third party.</a:t>
            </a:r>
            <a:r>
              <a:rPr lang="en-US" baseline="0" dirty="0" smtClean="0"/>
              <a:t> DDOS is very hard to trace, because the attack could come from thousands of computers owner by innocent users.</a:t>
            </a:r>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16</a:t>
            </a:fld>
            <a:endParaRPr lang="en-US"/>
          </a:p>
        </p:txBody>
      </p:sp>
    </p:spTree>
    <p:extLst>
      <p:ext uri="{BB962C8B-B14F-4D97-AF65-F5344CB8AC3E}">
        <p14:creationId xmlns:p14="http://schemas.microsoft.com/office/powerpoint/2010/main" val="1919069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way for hackers to steal your information is during the transmission process, especially on the internet. Keep in mind, internet is not a secure channel of communication. This is not a secret; but most people do not realize it or simply ignore it. Anything you transmit on the internet can be easily intercepted and read, if it is not protected.</a:t>
            </a:r>
          </a:p>
          <a:p>
            <a:endParaRPr lang="en-US" baseline="0" dirty="0" smtClean="0"/>
          </a:p>
          <a:p>
            <a:r>
              <a:rPr lang="en-US" baseline="0" dirty="0" smtClean="0"/>
              <a:t>To protect your information on the internet, you need to use encryption.</a:t>
            </a:r>
          </a:p>
          <a:p>
            <a:endParaRPr lang="en-US" baseline="0" dirty="0" smtClean="0"/>
          </a:p>
        </p:txBody>
      </p:sp>
      <p:sp>
        <p:nvSpPr>
          <p:cNvPr id="4" name="Slide Number Placeholder 3"/>
          <p:cNvSpPr>
            <a:spLocks noGrp="1"/>
          </p:cNvSpPr>
          <p:nvPr>
            <p:ph type="sldNum" sz="quarter" idx="10"/>
          </p:nvPr>
        </p:nvSpPr>
        <p:spPr/>
        <p:txBody>
          <a:bodyPr/>
          <a:lstStyle/>
          <a:p>
            <a:fld id="{E2E6CD2B-7D17-42A1-8F31-A2AC7A1E5275}" type="slidenum">
              <a:rPr lang="en-US" smtClean="0"/>
              <a:t>18</a:t>
            </a:fld>
            <a:endParaRPr lang="en-US"/>
          </a:p>
        </p:txBody>
      </p:sp>
    </p:spTree>
    <p:extLst>
      <p:ext uri="{BB962C8B-B14F-4D97-AF65-F5344CB8AC3E}">
        <p14:creationId xmlns:p14="http://schemas.microsoft.com/office/powerpoint/2010/main" val="100663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types</a:t>
            </a:r>
            <a:r>
              <a:rPr lang="en-US" baseline="0" dirty="0" smtClean="0"/>
              <a:t> of encryption: single key and dual key. With single key encryption, Both the sender and receiver have the same software and key that handles the encryption and decryption. Like using a lock to secure your house, you use a key to lock it, and also use the same key to unlock it.</a:t>
            </a:r>
          </a:p>
          <a:p>
            <a:endParaRPr lang="en-US" baseline="0" dirty="0" smtClean="0"/>
          </a:p>
          <a:p>
            <a:r>
              <a:rPr lang="en-US" baseline="0" dirty="0" smtClean="0"/>
              <a:t>Single key encryption does not work very well on the internet. For example, if you lock a message using a key, how do you give the key to the receiver so they can unlock it? There is not an easy way to send the key securely on the internet.</a:t>
            </a:r>
          </a:p>
          <a:p>
            <a:endParaRPr lang="en-US" baseline="0" dirty="0" smtClean="0"/>
          </a:p>
          <a:p>
            <a:r>
              <a:rPr lang="en-US" baseline="0" dirty="0" smtClean="0"/>
              <a:t>The solution is to use dual key encryption. Dual key encryption require two keys to encrypt and decrypt a message. Whichever key is used to encrypt the message, the other key must be used to decrypt it. The theories behind this method is quite complicated. We won’t get into the technical and mathematical details of dual key encryption here.</a:t>
            </a:r>
          </a:p>
          <a:p>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19</a:t>
            </a:fld>
            <a:endParaRPr lang="en-US"/>
          </a:p>
        </p:txBody>
      </p:sp>
    </p:spTree>
    <p:extLst>
      <p:ext uri="{BB962C8B-B14F-4D97-AF65-F5344CB8AC3E}">
        <p14:creationId xmlns:p14="http://schemas.microsoft.com/office/powerpoint/2010/main" val="425083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secure a message, encryption can</a:t>
            </a:r>
            <a:r>
              <a:rPr lang="en-US" baseline="0" dirty="0" smtClean="0"/>
              <a:t> also be used to authenticate the sender of a message or the owner of a web site. It is called digital signature. It is a code generated using a message sender’s private key. </a:t>
            </a:r>
          </a:p>
          <a:p>
            <a:endParaRPr lang="en-US" baseline="0" dirty="0" smtClean="0"/>
          </a:p>
          <a:p>
            <a:r>
              <a:rPr lang="en-US" baseline="0" dirty="0" smtClean="0"/>
              <a:t>Keep in mind that a digital signature is not a scanned copy of  you handwritten signature. So do not send an image of your signature when you are asked for your digital signature.</a:t>
            </a:r>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21</a:t>
            </a:fld>
            <a:endParaRPr lang="en-US"/>
          </a:p>
        </p:txBody>
      </p:sp>
    </p:spTree>
    <p:extLst>
      <p:ext uri="{BB962C8B-B14F-4D97-AF65-F5344CB8AC3E}">
        <p14:creationId xmlns:p14="http://schemas.microsoft.com/office/powerpoint/2010/main" val="4090189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all these threats that could seriously affect your system and business, what can you do?</a:t>
            </a:r>
            <a:r>
              <a:rPr lang="en-US" baseline="0" dirty="0" smtClean="0"/>
              <a:t> There are some simple things that can be done to lower the possibility of being attacked. </a:t>
            </a:r>
          </a:p>
          <a:p>
            <a:r>
              <a:rPr lang="en-US" baseline="0" dirty="0" smtClean="0"/>
              <a:t>First, update you OS. It is important that you update you OS to have the latest patches.</a:t>
            </a:r>
          </a:p>
          <a:p>
            <a:r>
              <a:rPr lang="en-US" baseline="0" dirty="0" smtClean="0"/>
              <a:t>Second, use antivirus and anti spyware programs. Keep in mind that you also need to update these software constantly to get the latest list of viruses and spyware.  </a:t>
            </a:r>
          </a:p>
          <a:p>
            <a:r>
              <a:rPr lang="en-US" dirty="0" smtClean="0"/>
              <a:t>If you do not have antivirus software - use an online virus scan - http://housecall.trendmicro.com/</a:t>
            </a:r>
          </a:p>
          <a:p>
            <a:r>
              <a:rPr lang="en-US" dirty="0" smtClean="0"/>
              <a:t>For Android phones - http://housecall.trendmicro.com/mobile/</a:t>
            </a:r>
          </a:p>
          <a:p>
            <a:endParaRPr lang="en-US" dirty="0" smtClean="0"/>
          </a:p>
          <a:p>
            <a:r>
              <a:rPr lang="en-US" dirty="0" smtClean="0"/>
              <a:t>Unfortunately,</a:t>
            </a:r>
            <a:r>
              <a:rPr lang="en-US" baseline="0" dirty="0" smtClean="0"/>
              <a:t> these actions cannot prevent you from being attacked entirely. So the smartest thing to do is to backup your data.</a:t>
            </a:r>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22</a:t>
            </a:fld>
            <a:endParaRPr lang="en-US"/>
          </a:p>
        </p:txBody>
      </p:sp>
    </p:spTree>
    <p:extLst>
      <p:ext uri="{BB962C8B-B14F-4D97-AF65-F5344CB8AC3E}">
        <p14:creationId xmlns:p14="http://schemas.microsoft.com/office/powerpoint/2010/main" val="284129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Backup sound like a simple thing to do, but it is time consuming.</a:t>
            </a:r>
            <a:r>
              <a:rPr lang="en-US" baseline="0" dirty="0" smtClean="0"/>
              <a:t> Many users simply don’t do it, because it is not urgent. It is always too late to think about backup when you are being attacked.</a:t>
            </a:r>
          </a:p>
          <a:p>
            <a:endParaRPr lang="en-US" baseline="0" dirty="0" smtClean="0"/>
          </a:p>
          <a:p>
            <a:r>
              <a:rPr lang="en-US" baseline="0" dirty="0" smtClean="0"/>
              <a:t>For business managers, backup your data is as important as safeguarding your money. In general, there are 3 backup methods. The first is a full backup. A full backup make a copy of the entire system; but it is the most time consuming. The second backup method is incremental backup. An incremental backup only copy the files that are changed since the last backup. That is, if you perform incremental backup daily, each incremental backup only copy the file changed in the last 24 hours. The first incremental backup should be a full backup.</a:t>
            </a:r>
          </a:p>
          <a:p>
            <a:endParaRPr lang="en-US" baseline="0" dirty="0" smtClean="0"/>
          </a:p>
          <a:p>
            <a:r>
              <a:rPr lang="en-US" baseline="0" dirty="0" smtClean="0"/>
              <a:t>The 3</a:t>
            </a:r>
            <a:r>
              <a:rPr lang="en-US" baseline="30000" dirty="0" smtClean="0"/>
              <a:t>rd</a:t>
            </a:r>
            <a:r>
              <a:rPr lang="en-US" baseline="0" dirty="0" smtClean="0"/>
              <a:t> method is differential backup. A differential backup copy the file changed since the last full backup. That is, if you perform a full backup at the beginning of each month, and a differential backup once a week, each differential backup will copy the files changed since the beginning of the month. So the differential backup for the first week should contain one-week of changed files; the backup for the second week should contain 2 weeks of changed files.</a:t>
            </a:r>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23</a:t>
            </a:fld>
            <a:endParaRPr lang="en-US"/>
          </a:p>
        </p:txBody>
      </p:sp>
    </p:spTree>
    <p:extLst>
      <p:ext uri="{BB962C8B-B14F-4D97-AF65-F5344CB8AC3E}">
        <p14:creationId xmlns:p14="http://schemas.microsoft.com/office/powerpoint/2010/main" val="482806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thing to do to protect your system is to make sure only the authorized users are using your system. This</a:t>
            </a:r>
            <a:r>
              <a:rPr lang="en-US" baseline="0" dirty="0" smtClean="0"/>
              <a:t> is called user identification. At a minimum, information systems should use 2-factor authentication. For example, you are asked for an ID to get foods from the cafeteria. This is only a 1-factor, not a 2-factor authentication. When you withdraw money from an ATM, you need to use the ATM card, and put in your PIN. On most computer systems, we need to have a user account ID and password.</a:t>
            </a:r>
            <a:endParaRPr lang="en-US" dirty="0" smtClean="0"/>
          </a:p>
          <a:p>
            <a:r>
              <a:rPr lang="en-US" baseline="0" dirty="0" smtClean="0"/>
              <a:t>These are examples of 2-factor authentication.</a:t>
            </a:r>
          </a:p>
          <a:p>
            <a:endParaRPr lang="en-US" baseline="0" dirty="0" smtClean="0"/>
          </a:p>
        </p:txBody>
      </p:sp>
      <p:sp>
        <p:nvSpPr>
          <p:cNvPr id="4" name="Slide Number Placeholder 3"/>
          <p:cNvSpPr>
            <a:spLocks noGrp="1"/>
          </p:cNvSpPr>
          <p:nvPr>
            <p:ph type="sldNum" sz="quarter" idx="10"/>
          </p:nvPr>
        </p:nvSpPr>
        <p:spPr/>
        <p:txBody>
          <a:bodyPr/>
          <a:lstStyle/>
          <a:p>
            <a:fld id="{E2E6CD2B-7D17-42A1-8F31-A2AC7A1E5275}" type="slidenum">
              <a:rPr lang="en-US" smtClean="0"/>
              <a:t>24</a:t>
            </a:fld>
            <a:endParaRPr lang="en-US"/>
          </a:p>
        </p:txBody>
      </p:sp>
    </p:spTree>
    <p:extLst>
      <p:ext uri="{BB962C8B-B14F-4D97-AF65-F5344CB8AC3E}">
        <p14:creationId xmlns:p14="http://schemas.microsoft.com/office/powerpoint/2010/main" val="3068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way to enhance the security of 2-factor authentication is to change the password constantly. A device that helps you do this is a password generator. It is a Small electronic cards that generate new passwords every minute. The same system is embedded on the main computer. When you want to log in, you simply enter the number on the card that you are carrying. Since the password is changed every minute, you do not have to worry about anyone guessing it or intercepting it. Of course, you need to keep this card with you. If you lost it, you will need to report it immediately. </a:t>
            </a:r>
          </a:p>
          <a:p>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25</a:t>
            </a:fld>
            <a:endParaRPr lang="en-US"/>
          </a:p>
        </p:txBody>
      </p:sp>
    </p:spTree>
    <p:extLst>
      <p:ext uri="{BB962C8B-B14F-4D97-AF65-F5344CB8AC3E}">
        <p14:creationId xmlns:p14="http://schemas.microsoft.com/office/powerpoint/2010/main" val="378416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 I would like you to watch a brief</a:t>
            </a:r>
            <a:r>
              <a:rPr lang="en-US" baseline="0" dirty="0" smtClean="0"/>
              <a:t> video about the 2013 Security Report issued by the Symantec corporation. The second link takes you the full report. </a:t>
            </a:r>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2</a:t>
            </a:fld>
            <a:endParaRPr lang="en-US"/>
          </a:p>
        </p:txBody>
      </p:sp>
    </p:spTree>
    <p:extLst>
      <p:ext uri="{BB962C8B-B14F-4D97-AF65-F5344CB8AC3E}">
        <p14:creationId xmlns:p14="http://schemas.microsoft.com/office/powerpoint/2010/main" val="3140324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Biometric is a field of study that attempts to identify people based on biological characteristics: finger prints, palm prints, iris, facial, ear, voice, gait, DNA, etc. The</a:t>
            </a:r>
            <a:r>
              <a:rPr lang="en-US" baseline="0" dirty="0" smtClean="0"/>
              <a:t> technology has become more matured in recent years. Many computers now have a built-in fingerprint scanner. You can also get an external one for less than $20 dollars.</a:t>
            </a:r>
            <a:endParaRPr lang="en-US" dirty="0" smtClean="0"/>
          </a:p>
          <a:p>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26</a:t>
            </a:fld>
            <a:endParaRPr lang="en-US"/>
          </a:p>
        </p:txBody>
      </p:sp>
    </p:spTree>
    <p:extLst>
      <p:ext uri="{BB962C8B-B14F-4D97-AF65-F5344CB8AC3E}">
        <p14:creationId xmlns:p14="http://schemas.microsoft.com/office/powerpoint/2010/main" val="1013450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internet is an open network, i</a:t>
            </a:r>
            <a:r>
              <a:rPr lang="en-US" dirty="0" smtClean="0"/>
              <a:t>t is possible to have</a:t>
            </a:r>
            <a:r>
              <a:rPr lang="en-US" baseline="0" dirty="0" smtClean="0"/>
              <a:t> secure communication with encryption. We can use encryption on a single file, we can also use it to secure an entire communication session. The technology is called VPN. VPN allows users to use a public network, like the internet, as if they are using a private network.</a:t>
            </a:r>
            <a:r>
              <a:rPr lang="en-US" dirty="0" smtClean="0"/>
              <a:t> When you use VPN to connect your computer from a remote location to your company, you feel like you are inside</a:t>
            </a:r>
            <a:r>
              <a:rPr lang="en-US" baseline="0" dirty="0" smtClean="0"/>
              <a:t> the office. All communications are secured and private between your computer and other nodes on the company network.</a:t>
            </a:r>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27</a:t>
            </a:fld>
            <a:endParaRPr lang="en-US"/>
          </a:p>
        </p:txBody>
      </p:sp>
    </p:spTree>
    <p:extLst>
      <p:ext uri="{BB962C8B-B14F-4D97-AF65-F5344CB8AC3E}">
        <p14:creationId xmlns:p14="http://schemas.microsoft.com/office/powerpoint/2010/main" val="3918391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disasters could still happen despite</a:t>
            </a:r>
            <a:r>
              <a:rPr lang="en-US" baseline="0" dirty="0" smtClean="0"/>
              <a:t> all the efforts to protect your system. When disasters occur, what do you do?</a:t>
            </a:r>
          </a:p>
          <a:p>
            <a:r>
              <a:rPr lang="en-US" baseline="0" dirty="0" smtClean="0"/>
              <a:t>If the disaster does not destroy your facilities and equipment, you may simply try to restore your system on the sample equipment. That is, assuming you have the backup files stored in a safe location.</a:t>
            </a:r>
          </a:p>
          <a:p>
            <a:r>
              <a:rPr lang="en-US" baseline="0" dirty="0" smtClean="0"/>
              <a:t>If the facilities are unusable due to flood, fire, or other causes, you can move you operation to either a cold site, a hot site, or a mirror site. </a:t>
            </a:r>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28</a:t>
            </a:fld>
            <a:endParaRPr lang="en-US"/>
          </a:p>
        </p:txBody>
      </p:sp>
    </p:spTree>
    <p:extLst>
      <p:ext uri="{BB962C8B-B14F-4D97-AF65-F5344CB8AC3E}">
        <p14:creationId xmlns:p14="http://schemas.microsoft.com/office/powerpoint/2010/main" val="3168996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29</a:t>
            </a:fld>
            <a:endParaRPr lang="en-US"/>
          </a:p>
        </p:txBody>
      </p:sp>
    </p:spTree>
    <p:extLst>
      <p:ext uri="{BB962C8B-B14F-4D97-AF65-F5344CB8AC3E}">
        <p14:creationId xmlns:p14="http://schemas.microsoft.com/office/powerpoint/2010/main" val="2036028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30</a:t>
            </a:fld>
            <a:endParaRPr lang="en-US"/>
          </a:p>
        </p:txBody>
      </p:sp>
    </p:spTree>
    <p:extLst>
      <p:ext uri="{BB962C8B-B14F-4D97-AF65-F5344CB8AC3E}">
        <p14:creationId xmlns:p14="http://schemas.microsoft.com/office/powerpoint/2010/main" val="2337006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31</a:t>
            </a:fld>
            <a:endParaRPr lang="en-US"/>
          </a:p>
        </p:txBody>
      </p:sp>
    </p:spTree>
    <p:extLst>
      <p:ext uri="{BB962C8B-B14F-4D97-AF65-F5344CB8AC3E}">
        <p14:creationId xmlns:p14="http://schemas.microsoft.com/office/powerpoint/2010/main" val="142101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information systems security, we need to look at the types of threats </a:t>
            </a:r>
            <a:r>
              <a:rPr lang="en-US" baseline="0" dirty="0" smtClean="0"/>
              <a:t>faced by the modern information systems. We can classify the threats into two categories: physical and logical.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Physical threats mainly refer to damages to the tangible objects, such as the computer hardware and other facilities such as the buildings. These threats can be done intentionally by people; or they could be nature disasters. For example, events like: </a:t>
            </a:r>
            <a:r>
              <a:rPr lang="en-US" dirty="0" smtClean="0"/>
              <a:t>war, vandalism, theft, fires, floods, earthquakes, hurricanes, and</a:t>
            </a:r>
            <a:r>
              <a:rPr lang="en-US" baseline="0" dirty="0" smtClean="0"/>
              <a:t> so on could cause serious damages to information systems equipment.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second category is the logical threats. Logical threats mainly refers to loss of control to your data and software. This category is more common and requires constant attention. We will discuss this category in the next few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3</a:t>
            </a:fld>
            <a:endParaRPr lang="en-US"/>
          </a:p>
        </p:txBody>
      </p:sp>
    </p:spTree>
    <p:extLst>
      <p:ext uri="{BB962C8B-B14F-4D97-AF65-F5344CB8AC3E}">
        <p14:creationId xmlns:p14="http://schemas.microsoft.com/office/powerpoint/2010/main" val="196655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types of logical</a:t>
            </a:r>
            <a:r>
              <a:rPr lang="en-US" baseline="0" dirty="0" smtClean="0"/>
              <a:t> threats. The 6 main categories are: </a:t>
            </a:r>
            <a:r>
              <a:rPr lang="en-US" dirty="0" smtClean="0"/>
              <a:t>Behavioral</a:t>
            </a:r>
          </a:p>
          <a:p>
            <a:r>
              <a:rPr lang="en-US" dirty="0" smtClean="0"/>
              <a:t>Malware</a:t>
            </a:r>
          </a:p>
          <a:p>
            <a:r>
              <a:rPr lang="en-US" dirty="0" smtClean="0"/>
              <a:t>Phishing</a:t>
            </a:r>
          </a:p>
          <a:p>
            <a:r>
              <a:rPr lang="en-US" dirty="0" smtClean="0"/>
              <a:t>Denial of Service</a:t>
            </a:r>
          </a:p>
          <a:p>
            <a:r>
              <a:rPr lang="en-US" dirty="0" smtClean="0"/>
              <a:t>Identity theft</a:t>
            </a:r>
          </a:p>
          <a:p>
            <a:r>
              <a:rPr lang="en-US" dirty="0" smtClean="0"/>
              <a:t>Interception during transmission</a:t>
            </a:r>
          </a:p>
          <a:p>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4</a:t>
            </a:fld>
            <a:endParaRPr lang="en-US"/>
          </a:p>
        </p:txBody>
      </p:sp>
    </p:spTree>
    <p:extLst>
      <p:ext uri="{BB962C8B-B14F-4D97-AF65-F5344CB8AC3E}">
        <p14:creationId xmlns:p14="http://schemas.microsoft.com/office/powerpoint/2010/main" val="239784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are behavioral threat? These are threats caused by human behavioral weakness and bad habits. For example, many users write passwords on a sticky note then stick it on the monitor or keyboard;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people give out private information over the phone to strangers; Employees</a:t>
            </a:r>
            <a:r>
              <a:rPr lang="en-US" baseline="0" dirty="0" smtClean="0"/>
              <a:t> sometimes </a:t>
            </a:r>
            <a:r>
              <a:rPr lang="en-US" dirty="0" smtClean="0"/>
              <a:t>fail to check the identify of persons who request for confidential information.</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Social engineering is the process hackers use to obtain private information from unaware users. For example, they can</a:t>
            </a:r>
            <a:r>
              <a:rPr lang="en-US" baseline="0" dirty="0" smtClean="0"/>
              <a:t> </a:t>
            </a:r>
            <a:r>
              <a:rPr lang="en-US" dirty="0" smtClean="0"/>
              <a:t>call up a victim (you), claims to be your network admin, and ask for your passwords and other information. There is really</a:t>
            </a:r>
            <a:r>
              <a:rPr lang="en-US" baseline="0" dirty="0" smtClean="0"/>
              <a:t> no technology to prevent this type of hacking. User education to increase awareness is the only solution.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5</a:t>
            </a:fld>
            <a:endParaRPr lang="en-US"/>
          </a:p>
        </p:txBody>
      </p:sp>
    </p:spTree>
    <p:extLst>
      <p:ext uri="{BB962C8B-B14F-4D97-AF65-F5344CB8AC3E}">
        <p14:creationId xmlns:p14="http://schemas.microsoft.com/office/powerpoint/2010/main" val="79974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category of logical threat is malware. It includes Viruses, Worms (viruses that do not destroy data), Trojan horses, and Spyware. We will define each one in more details in the next few slides. Malware is a serious threat partially because it is so easy to obtain it and spread it.</a:t>
            </a:r>
          </a:p>
          <a:p>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6</a:t>
            </a:fld>
            <a:endParaRPr lang="en-US"/>
          </a:p>
        </p:txBody>
      </p:sp>
    </p:spTree>
    <p:extLst>
      <p:ext uri="{BB962C8B-B14F-4D97-AF65-F5344CB8AC3E}">
        <p14:creationId xmlns:p14="http://schemas.microsoft.com/office/powerpoint/2010/main" val="89391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type of malware is computer virus. It is a computer program that attacks your system. It might erase or modify files on your computer. It might make a computer function incorrectly, or not able to function at all. Viruses are mainly by two methods. One</a:t>
            </a:r>
            <a:r>
              <a:rPr lang="en-US" baseline="0" dirty="0" smtClean="0"/>
              <a:t> is by email. </a:t>
            </a:r>
            <a:r>
              <a:rPr lang="en-US" dirty="0" smtClean="0"/>
              <a:t>A virus attached to an email might send itself to everyone in your contact list using your name.  Another</a:t>
            </a:r>
            <a:r>
              <a:rPr lang="en-US" baseline="0" dirty="0" smtClean="0"/>
              <a:t> way is by file transfer.</a:t>
            </a:r>
            <a:endParaRPr lang="en-US" dirty="0" smtClean="0"/>
          </a:p>
          <a:p>
            <a:r>
              <a:rPr lang="en-US" dirty="0" smtClean="0"/>
              <a:t>A virus might attach itself to other files. You might get a virus when you download a file from the Internet or transfer a file from an external media, such as a USB disk.</a:t>
            </a:r>
          </a:p>
          <a:p>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7</a:t>
            </a:fld>
            <a:endParaRPr lang="en-US"/>
          </a:p>
        </p:txBody>
      </p:sp>
    </p:spTree>
    <p:extLst>
      <p:ext uri="{BB962C8B-B14F-4D97-AF65-F5344CB8AC3E}">
        <p14:creationId xmlns:p14="http://schemas.microsoft.com/office/powerpoint/2010/main" val="2823365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type of malware is the so called “Trojan</a:t>
            </a:r>
            <a:r>
              <a:rPr lang="en-US" baseline="0" dirty="0" smtClean="0"/>
              <a:t> horses”. It is  a malicious code hidden inside other programs. It might use the host to attack others; it might simply steal information. A similar category is the so called “spyware”. It can captures all of your activities, such as Web sites visited, passwords entered, and credit card numbers. It is a serious invasion of user privacy.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8</a:t>
            </a:fld>
            <a:endParaRPr lang="en-US"/>
          </a:p>
        </p:txBody>
      </p:sp>
    </p:spTree>
    <p:extLst>
      <p:ext uri="{BB962C8B-B14F-4D97-AF65-F5344CB8AC3E}">
        <p14:creationId xmlns:p14="http://schemas.microsoft.com/office/powerpoint/2010/main" val="41217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Phishing</a:t>
            </a:r>
            <a:r>
              <a:rPr lang="en-US" baseline="0" dirty="0" smtClean="0"/>
              <a:t> is not a computer program like viruses or spyware. It is usually done by a web site, email, or combination of the two. The purpose of phishing is to steal information or money. For example, an attacker copies the login page of e-Bay and host the fake page on their own server. They then e-mail millions of users with a link to the fake site, and wait for the fish (you) to “bite”. When you visit the web site, it looks just like the real site. As you put the ID and Password to log in, they capture the information, and use it to steal your other information or money.</a:t>
            </a:r>
          </a:p>
          <a:p>
            <a:endParaRPr lang="en-US" dirty="0"/>
          </a:p>
        </p:txBody>
      </p:sp>
      <p:sp>
        <p:nvSpPr>
          <p:cNvPr id="4" name="Slide Number Placeholder 3"/>
          <p:cNvSpPr>
            <a:spLocks noGrp="1"/>
          </p:cNvSpPr>
          <p:nvPr>
            <p:ph type="sldNum" sz="quarter" idx="10"/>
          </p:nvPr>
        </p:nvSpPr>
        <p:spPr/>
        <p:txBody>
          <a:bodyPr/>
          <a:lstStyle/>
          <a:p>
            <a:fld id="{E2E6CD2B-7D17-42A1-8F31-A2AC7A1E5275}" type="slidenum">
              <a:rPr lang="en-US" smtClean="0"/>
              <a:t>9</a:t>
            </a:fld>
            <a:endParaRPr lang="en-US"/>
          </a:p>
        </p:txBody>
      </p:sp>
    </p:spTree>
    <p:extLst>
      <p:ext uri="{BB962C8B-B14F-4D97-AF65-F5344CB8AC3E}">
        <p14:creationId xmlns:p14="http://schemas.microsoft.com/office/powerpoint/2010/main" val="129861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AA5DC7-61BF-4306-AE7F-4A14C19F803B}"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DD33-8DB2-41A8-8264-EF7D56F896B0}" type="slidenum">
              <a:rPr lang="en-US" smtClean="0"/>
              <a:t>‹#›</a:t>
            </a:fld>
            <a:endParaRPr lang="en-US"/>
          </a:p>
        </p:txBody>
      </p:sp>
    </p:spTree>
    <p:extLst>
      <p:ext uri="{BB962C8B-B14F-4D97-AF65-F5344CB8AC3E}">
        <p14:creationId xmlns:p14="http://schemas.microsoft.com/office/powerpoint/2010/main" val="21417471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AA5DC7-61BF-4306-AE7F-4A14C19F803B}"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DD33-8DB2-41A8-8264-EF7D56F896B0}" type="slidenum">
              <a:rPr lang="en-US" smtClean="0"/>
              <a:t>‹#›</a:t>
            </a:fld>
            <a:endParaRPr lang="en-US"/>
          </a:p>
        </p:txBody>
      </p:sp>
    </p:spTree>
    <p:extLst>
      <p:ext uri="{BB962C8B-B14F-4D97-AF65-F5344CB8AC3E}">
        <p14:creationId xmlns:p14="http://schemas.microsoft.com/office/powerpoint/2010/main" val="244097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AA5DC7-61BF-4306-AE7F-4A14C19F803B}"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DD33-8DB2-41A8-8264-EF7D56F896B0}" type="slidenum">
              <a:rPr lang="en-US" smtClean="0"/>
              <a:t>‹#›</a:t>
            </a:fld>
            <a:endParaRPr lang="en-US"/>
          </a:p>
        </p:txBody>
      </p:sp>
    </p:spTree>
    <p:extLst>
      <p:ext uri="{BB962C8B-B14F-4D97-AF65-F5344CB8AC3E}">
        <p14:creationId xmlns:p14="http://schemas.microsoft.com/office/powerpoint/2010/main" val="2267574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D41917-FA59-4D54-A783-B8A6D1EE2E6B}"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67CE-B736-412C-841E-4CCA3DD69AA6}" type="slidenum">
              <a:rPr lang="en-US" smtClean="0"/>
              <a:t>‹#›</a:t>
            </a:fld>
            <a:endParaRPr lang="en-US"/>
          </a:p>
        </p:txBody>
      </p:sp>
    </p:spTree>
    <p:extLst>
      <p:ext uri="{BB962C8B-B14F-4D97-AF65-F5344CB8AC3E}">
        <p14:creationId xmlns:p14="http://schemas.microsoft.com/office/powerpoint/2010/main" val="76002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41917-FA59-4D54-A783-B8A6D1EE2E6B}"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67CE-B736-412C-841E-4CCA3DD69AA6}" type="slidenum">
              <a:rPr lang="en-US" smtClean="0"/>
              <a:t>‹#›</a:t>
            </a:fld>
            <a:endParaRPr lang="en-US"/>
          </a:p>
        </p:txBody>
      </p:sp>
    </p:spTree>
    <p:extLst>
      <p:ext uri="{BB962C8B-B14F-4D97-AF65-F5344CB8AC3E}">
        <p14:creationId xmlns:p14="http://schemas.microsoft.com/office/powerpoint/2010/main" val="198850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D41917-FA59-4D54-A783-B8A6D1EE2E6B}"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67CE-B736-412C-841E-4CCA3DD69AA6}" type="slidenum">
              <a:rPr lang="en-US" smtClean="0"/>
              <a:t>‹#›</a:t>
            </a:fld>
            <a:endParaRPr lang="en-US"/>
          </a:p>
        </p:txBody>
      </p:sp>
    </p:spTree>
    <p:extLst>
      <p:ext uri="{BB962C8B-B14F-4D97-AF65-F5344CB8AC3E}">
        <p14:creationId xmlns:p14="http://schemas.microsoft.com/office/powerpoint/2010/main" val="1928168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D41917-FA59-4D54-A783-B8A6D1EE2E6B}"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A67CE-B736-412C-841E-4CCA3DD69AA6}" type="slidenum">
              <a:rPr lang="en-US" smtClean="0"/>
              <a:t>‹#›</a:t>
            </a:fld>
            <a:endParaRPr lang="en-US"/>
          </a:p>
        </p:txBody>
      </p:sp>
    </p:spTree>
    <p:extLst>
      <p:ext uri="{BB962C8B-B14F-4D97-AF65-F5344CB8AC3E}">
        <p14:creationId xmlns:p14="http://schemas.microsoft.com/office/powerpoint/2010/main" val="311242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D41917-FA59-4D54-A783-B8A6D1EE2E6B}" type="datetimeFigureOut">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A67CE-B736-412C-841E-4CCA3DD69AA6}" type="slidenum">
              <a:rPr lang="en-US" smtClean="0"/>
              <a:t>‹#›</a:t>
            </a:fld>
            <a:endParaRPr lang="en-US"/>
          </a:p>
        </p:txBody>
      </p:sp>
    </p:spTree>
    <p:extLst>
      <p:ext uri="{BB962C8B-B14F-4D97-AF65-F5344CB8AC3E}">
        <p14:creationId xmlns:p14="http://schemas.microsoft.com/office/powerpoint/2010/main" val="3107618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D41917-FA59-4D54-A783-B8A6D1EE2E6B}" type="datetimeFigureOut">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A67CE-B736-412C-841E-4CCA3DD69AA6}" type="slidenum">
              <a:rPr lang="en-US" smtClean="0"/>
              <a:t>‹#›</a:t>
            </a:fld>
            <a:endParaRPr lang="en-US"/>
          </a:p>
        </p:txBody>
      </p:sp>
    </p:spTree>
    <p:extLst>
      <p:ext uri="{BB962C8B-B14F-4D97-AF65-F5344CB8AC3E}">
        <p14:creationId xmlns:p14="http://schemas.microsoft.com/office/powerpoint/2010/main" val="3432569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41917-FA59-4D54-A783-B8A6D1EE2E6B}"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A67CE-B736-412C-841E-4CCA3DD69AA6}" type="slidenum">
              <a:rPr lang="en-US" smtClean="0"/>
              <a:t>‹#›</a:t>
            </a:fld>
            <a:endParaRPr lang="en-US"/>
          </a:p>
        </p:txBody>
      </p:sp>
    </p:spTree>
    <p:extLst>
      <p:ext uri="{BB962C8B-B14F-4D97-AF65-F5344CB8AC3E}">
        <p14:creationId xmlns:p14="http://schemas.microsoft.com/office/powerpoint/2010/main" val="375460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41917-FA59-4D54-A783-B8A6D1EE2E6B}"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A67CE-B736-412C-841E-4CCA3DD69AA6}" type="slidenum">
              <a:rPr lang="en-US" smtClean="0"/>
              <a:t>‹#›</a:t>
            </a:fld>
            <a:endParaRPr lang="en-US"/>
          </a:p>
        </p:txBody>
      </p:sp>
    </p:spTree>
    <p:extLst>
      <p:ext uri="{BB962C8B-B14F-4D97-AF65-F5344CB8AC3E}">
        <p14:creationId xmlns:p14="http://schemas.microsoft.com/office/powerpoint/2010/main" val="85628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AA5DC7-61BF-4306-AE7F-4A14C19F803B}"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DD33-8DB2-41A8-8264-EF7D56F896B0}" type="slidenum">
              <a:rPr lang="en-US" smtClean="0"/>
              <a:t>‹#›</a:t>
            </a:fld>
            <a:endParaRPr lang="en-US"/>
          </a:p>
        </p:txBody>
      </p:sp>
    </p:spTree>
    <p:extLst>
      <p:ext uri="{BB962C8B-B14F-4D97-AF65-F5344CB8AC3E}">
        <p14:creationId xmlns:p14="http://schemas.microsoft.com/office/powerpoint/2010/main" val="438924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41917-FA59-4D54-A783-B8A6D1EE2E6B}"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A67CE-B736-412C-841E-4CCA3DD69AA6}" type="slidenum">
              <a:rPr lang="en-US" smtClean="0"/>
              <a:t>‹#›</a:t>
            </a:fld>
            <a:endParaRPr lang="en-US"/>
          </a:p>
        </p:txBody>
      </p:sp>
    </p:spTree>
    <p:extLst>
      <p:ext uri="{BB962C8B-B14F-4D97-AF65-F5344CB8AC3E}">
        <p14:creationId xmlns:p14="http://schemas.microsoft.com/office/powerpoint/2010/main" val="119359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41917-FA59-4D54-A783-B8A6D1EE2E6B}"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67CE-B736-412C-841E-4CCA3DD69AA6}" type="slidenum">
              <a:rPr lang="en-US" smtClean="0"/>
              <a:t>‹#›</a:t>
            </a:fld>
            <a:endParaRPr lang="en-US"/>
          </a:p>
        </p:txBody>
      </p:sp>
    </p:spTree>
    <p:extLst>
      <p:ext uri="{BB962C8B-B14F-4D97-AF65-F5344CB8AC3E}">
        <p14:creationId xmlns:p14="http://schemas.microsoft.com/office/powerpoint/2010/main" val="1464220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41917-FA59-4D54-A783-B8A6D1EE2E6B}"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67CE-B736-412C-841E-4CCA3DD69AA6}" type="slidenum">
              <a:rPr lang="en-US" smtClean="0"/>
              <a:t>‹#›</a:t>
            </a:fld>
            <a:endParaRPr lang="en-US"/>
          </a:p>
        </p:txBody>
      </p:sp>
    </p:spTree>
    <p:extLst>
      <p:ext uri="{BB962C8B-B14F-4D97-AF65-F5344CB8AC3E}">
        <p14:creationId xmlns:p14="http://schemas.microsoft.com/office/powerpoint/2010/main" val="232801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A5DC7-61BF-4306-AE7F-4A14C19F803B}"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DD33-8DB2-41A8-8264-EF7D56F896B0}" type="slidenum">
              <a:rPr lang="en-US" smtClean="0"/>
              <a:t>‹#›</a:t>
            </a:fld>
            <a:endParaRPr lang="en-US"/>
          </a:p>
        </p:txBody>
      </p:sp>
    </p:spTree>
    <p:extLst>
      <p:ext uri="{BB962C8B-B14F-4D97-AF65-F5344CB8AC3E}">
        <p14:creationId xmlns:p14="http://schemas.microsoft.com/office/powerpoint/2010/main" val="209914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AA5DC7-61BF-4306-AE7F-4A14C19F803B}"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4DD33-8DB2-41A8-8264-EF7D56F896B0}" type="slidenum">
              <a:rPr lang="en-US" smtClean="0"/>
              <a:t>‹#›</a:t>
            </a:fld>
            <a:endParaRPr lang="en-US"/>
          </a:p>
        </p:txBody>
      </p:sp>
    </p:spTree>
    <p:extLst>
      <p:ext uri="{BB962C8B-B14F-4D97-AF65-F5344CB8AC3E}">
        <p14:creationId xmlns:p14="http://schemas.microsoft.com/office/powerpoint/2010/main" val="288412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AA5DC7-61BF-4306-AE7F-4A14C19F803B}" type="datetimeFigureOut">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4DD33-8DB2-41A8-8264-EF7D56F896B0}" type="slidenum">
              <a:rPr lang="en-US" smtClean="0"/>
              <a:t>‹#›</a:t>
            </a:fld>
            <a:endParaRPr lang="en-US"/>
          </a:p>
        </p:txBody>
      </p:sp>
    </p:spTree>
    <p:extLst>
      <p:ext uri="{BB962C8B-B14F-4D97-AF65-F5344CB8AC3E}">
        <p14:creationId xmlns:p14="http://schemas.microsoft.com/office/powerpoint/2010/main" val="38017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AA5DC7-61BF-4306-AE7F-4A14C19F803B}" type="datetimeFigureOut">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4DD33-8DB2-41A8-8264-EF7D56F896B0}" type="slidenum">
              <a:rPr lang="en-US" smtClean="0"/>
              <a:t>‹#›</a:t>
            </a:fld>
            <a:endParaRPr lang="en-US"/>
          </a:p>
        </p:txBody>
      </p:sp>
    </p:spTree>
    <p:extLst>
      <p:ext uri="{BB962C8B-B14F-4D97-AF65-F5344CB8AC3E}">
        <p14:creationId xmlns:p14="http://schemas.microsoft.com/office/powerpoint/2010/main" val="349920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A5DC7-61BF-4306-AE7F-4A14C19F803B}"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4DD33-8DB2-41A8-8264-EF7D56F896B0}" type="slidenum">
              <a:rPr lang="en-US" smtClean="0"/>
              <a:t>‹#›</a:t>
            </a:fld>
            <a:endParaRPr lang="en-US"/>
          </a:p>
        </p:txBody>
      </p:sp>
    </p:spTree>
    <p:extLst>
      <p:ext uri="{BB962C8B-B14F-4D97-AF65-F5344CB8AC3E}">
        <p14:creationId xmlns:p14="http://schemas.microsoft.com/office/powerpoint/2010/main" val="152727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A5DC7-61BF-4306-AE7F-4A14C19F803B}"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4DD33-8DB2-41A8-8264-EF7D56F896B0}" type="slidenum">
              <a:rPr lang="en-US" smtClean="0"/>
              <a:t>‹#›</a:t>
            </a:fld>
            <a:endParaRPr lang="en-US"/>
          </a:p>
        </p:txBody>
      </p:sp>
    </p:spTree>
    <p:extLst>
      <p:ext uri="{BB962C8B-B14F-4D97-AF65-F5344CB8AC3E}">
        <p14:creationId xmlns:p14="http://schemas.microsoft.com/office/powerpoint/2010/main" val="407159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A5DC7-61BF-4306-AE7F-4A14C19F803B}"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4DD33-8DB2-41A8-8264-EF7D56F896B0}" type="slidenum">
              <a:rPr lang="en-US" smtClean="0"/>
              <a:t>‹#›</a:t>
            </a:fld>
            <a:endParaRPr lang="en-US"/>
          </a:p>
        </p:txBody>
      </p:sp>
    </p:spTree>
    <p:extLst>
      <p:ext uri="{BB962C8B-B14F-4D97-AF65-F5344CB8AC3E}">
        <p14:creationId xmlns:p14="http://schemas.microsoft.com/office/powerpoint/2010/main" val="255228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A5DC7-61BF-4306-AE7F-4A14C19F803B}" type="datetimeFigureOut">
              <a:rPr lang="en-US" smtClean="0"/>
              <a:t>3/30/2016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4DD33-8DB2-41A8-8264-EF7D56F896B0}" type="slidenum">
              <a:rPr lang="en-US" smtClean="0"/>
              <a:t>‹#›</a:t>
            </a:fld>
            <a:endParaRPr lang="en-US"/>
          </a:p>
        </p:txBody>
      </p:sp>
    </p:spTree>
    <p:extLst>
      <p:ext uri="{BB962C8B-B14F-4D97-AF65-F5344CB8AC3E}">
        <p14:creationId xmlns:p14="http://schemas.microsoft.com/office/powerpoint/2010/main" val="34396583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41917-FA59-4D54-A783-B8A6D1EE2E6B}" type="datetimeFigureOut">
              <a:rPr lang="en-US" smtClean="0"/>
              <a:t>3/30/2016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A67CE-B736-412C-841E-4CCA3DD69AA6}" type="slidenum">
              <a:rPr lang="en-US" smtClean="0"/>
              <a:t>‹#›</a:t>
            </a:fld>
            <a:endParaRPr lang="en-US"/>
          </a:p>
        </p:txBody>
      </p:sp>
    </p:spTree>
    <p:extLst>
      <p:ext uri="{BB962C8B-B14F-4D97-AF65-F5344CB8AC3E}">
        <p14:creationId xmlns:p14="http://schemas.microsoft.com/office/powerpoint/2010/main" val="2735095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s-cert.gov/ncas/tips/ST04-01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youtu.be/jc-S4fa5Bx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ymantec.com/security_response/publications/threatreport.j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housecall.trendmicro.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4.emf"/><Relationship Id="rId3" Type="http://schemas.openxmlformats.org/officeDocument/2006/relationships/image" Target="../media/image25.jpeg"/><Relationship Id="rId7" Type="http://schemas.openxmlformats.org/officeDocument/2006/relationships/image" Target="../media/image21.emf"/><Relationship Id="rId12" Type="http://schemas.openxmlformats.org/officeDocument/2006/relationships/customXml" Target="../ink/ink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cworld.com/article/182180/top_5_social_engineering_exploit_technique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infoniac.com/offbeat-news/computerviru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youtu.be/_4sFZgUWhB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97730" y="4385387"/>
            <a:ext cx="7101840" cy="1890635"/>
          </a:xfrm>
          <a:solidFill>
            <a:schemeClr val="bg1">
              <a:alpha val="41000"/>
            </a:schemeClr>
          </a:solidFill>
          <a:effectLst>
            <a:softEdge rad="228600"/>
          </a:effectLst>
        </p:spPr>
        <p:txBody>
          <a:bodyPr/>
          <a:lstStyle/>
          <a:p>
            <a:r>
              <a:rPr lang="en-US" dirty="0" smtClean="0"/>
              <a:t>Information Systems &amp; Internet Security</a:t>
            </a:r>
            <a:endParaRPr lang="en-US" dirty="0"/>
          </a:p>
        </p:txBody>
      </p:sp>
      <p:sp>
        <p:nvSpPr>
          <p:cNvPr id="3" name="Subtitle 2"/>
          <p:cNvSpPr>
            <a:spLocks noGrp="1"/>
          </p:cNvSpPr>
          <p:nvPr>
            <p:ph type="subTitle" idx="1"/>
          </p:nvPr>
        </p:nvSpPr>
        <p:spPr>
          <a:xfrm>
            <a:off x="4697730" y="6276023"/>
            <a:ext cx="6941820" cy="467042"/>
          </a:xfrm>
        </p:spPr>
        <p:txBody>
          <a:bodyPr/>
          <a:lstStyle/>
          <a:p>
            <a:r>
              <a:rPr lang="en-US" dirty="0" smtClean="0"/>
              <a:t>Dr. Albert Huang</a:t>
            </a:r>
          </a:p>
        </p:txBody>
      </p:sp>
    </p:spTree>
    <p:extLst>
      <p:ext uri="{BB962C8B-B14F-4D97-AF65-F5344CB8AC3E}">
        <p14:creationId xmlns:p14="http://schemas.microsoft.com/office/powerpoint/2010/main" val="3257571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ubject:  Your Daily Account Summer Al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388" y="65478"/>
            <a:ext cx="5897432" cy="671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211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csolutions.paretologic.com/wordpress/wp-content/uploads/2014/06/ransomwar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62" y="184097"/>
            <a:ext cx="11286838" cy="634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720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techhive.com/images/article/2014/01/cryptolocker-100222101-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010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Ransomware</a:t>
            </a:r>
            <a:endParaRPr lang="en-US" dirty="0"/>
          </a:p>
        </p:txBody>
      </p:sp>
      <p:sp>
        <p:nvSpPr>
          <p:cNvPr id="3" name="Content Placeholder 2"/>
          <p:cNvSpPr>
            <a:spLocks noGrp="1"/>
          </p:cNvSpPr>
          <p:nvPr>
            <p:ph idx="1"/>
          </p:nvPr>
        </p:nvSpPr>
        <p:spPr>
          <a:xfrm>
            <a:off x="838200" y="1825625"/>
            <a:ext cx="4710953" cy="4351338"/>
          </a:xfrm>
        </p:spPr>
        <p:txBody>
          <a:bodyPr/>
          <a:lstStyle/>
          <a:p>
            <a:r>
              <a:rPr lang="en-US" dirty="0" smtClean="0"/>
              <a:t>Restricts </a:t>
            </a:r>
            <a:r>
              <a:rPr lang="en-US" dirty="0"/>
              <a:t>access to the computer system that it </a:t>
            </a:r>
            <a:r>
              <a:rPr lang="en-US" dirty="0" smtClean="0"/>
              <a:t>infects</a:t>
            </a:r>
          </a:p>
          <a:p>
            <a:r>
              <a:rPr lang="en-US" dirty="0" smtClean="0"/>
              <a:t>Demands </a:t>
            </a:r>
            <a:r>
              <a:rPr lang="en-US" dirty="0"/>
              <a:t>a ransom </a:t>
            </a:r>
            <a:r>
              <a:rPr lang="en-US" dirty="0" smtClean="0"/>
              <a:t>to remove the restriction</a:t>
            </a:r>
          </a:p>
          <a:p>
            <a:r>
              <a:rPr lang="en-US" dirty="0" smtClean="0"/>
              <a:t>Forms</a:t>
            </a:r>
          </a:p>
          <a:p>
            <a:pPr lvl="1"/>
            <a:r>
              <a:rPr lang="en-US" dirty="0" smtClean="0"/>
              <a:t>Change password</a:t>
            </a:r>
          </a:p>
          <a:p>
            <a:pPr lvl="1"/>
            <a:r>
              <a:rPr lang="en-US" dirty="0" smtClean="0"/>
              <a:t>Encrypt files</a:t>
            </a:r>
          </a:p>
        </p:txBody>
      </p:sp>
      <p:pic>
        <p:nvPicPr>
          <p:cNvPr id="5122" name="Picture 2" descr="http://www.informationsecuritybuzz.com/securitybuzz/wp-content/uploads/Ransomware-Mal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917" y="1027906"/>
            <a:ext cx="5692587" cy="537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92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Attacks</a:t>
            </a:r>
            <a:endParaRPr lang="en-US" dirty="0"/>
          </a:p>
        </p:txBody>
      </p:sp>
      <p:sp>
        <p:nvSpPr>
          <p:cNvPr id="3" name="Content Placeholder 2"/>
          <p:cNvSpPr>
            <a:spLocks noGrp="1"/>
          </p:cNvSpPr>
          <p:nvPr>
            <p:ph idx="1"/>
          </p:nvPr>
        </p:nvSpPr>
        <p:spPr>
          <a:xfrm>
            <a:off x="838200" y="1825624"/>
            <a:ext cx="4486835" cy="4548281"/>
          </a:xfrm>
        </p:spPr>
        <p:txBody>
          <a:bodyPr/>
          <a:lstStyle/>
          <a:p>
            <a:r>
              <a:rPr lang="en-US" dirty="0" smtClean="0"/>
              <a:t>Aimed </a:t>
            </a:r>
            <a:r>
              <a:rPr lang="en-US" dirty="0"/>
              <a:t>at a specific user, company or organization. </a:t>
            </a:r>
          </a:p>
          <a:p>
            <a:r>
              <a:rPr lang="en-US" dirty="0" smtClean="0"/>
              <a:t>Not widespread like a common virus or phishing, </a:t>
            </a:r>
            <a:r>
              <a:rPr lang="en-US" dirty="0"/>
              <a:t>but rather are designed to attack and breech a specific target.</a:t>
            </a:r>
          </a:p>
        </p:txBody>
      </p:sp>
      <p:pic>
        <p:nvPicPr>
          <p:cNvPr id="1026" name="Picture 2" descr="http://www.zdnet.com/i/story/70/00/000883/targetedsy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837" y="1825625"/>
            <a:ext cx="5524128" cy="467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554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Service</a:t>
            </a:r>
            <a:endParaRPr lang="en-US" dirty="0"/>
          </a:p>
        </p:txBody>
      </p:sp>
      <p:sp>
        <p:nvSpPr>
          <p:cNvPr id="3" name="Content Placeholder 2"/>
          <p:cNvSpPr>
            <a:spLocks noGrp="1"/>
          </p:cNvSpPr>
          <p:nvPr>
            <p:ph idx="1"/>
          </p:nvPr>
        </p:nvSpPr>
        <p:spPr>
          <a:xfrm>
            <a:off x="1021080" y="1779905"/>
            <a:ext cx="5802630" cy="4351338"/>
          </a:xfrm>
        </p:spPr>
        <p:txBody>
          <a:bodyPr>
            <a:normAutofit/>
          </a:bodyPr>
          <a:lstStyle/>
          <a:p>
            <a:r>
              <a:rPr lang="en-US" dirty="0" smtClean="0"/>
              <a:t>Prevent </a:t>
            </a:r>
            <a:r>
              <a:rPr lang="en-US" dirty="0"/>
              <a:t>legitimate users from accessing information or services. </a:t>
            </a:r>
            <a:endParaRPr lang="en-US" dirty="0" smtClean="0"/>
          </a:p>
          <a:p>
            <a:r>
              <a:rPr lang="en-US" dirty="0" smtClean="0"/>
              <a:t>E.g.,  </a:t>
            </a:r>
          </a:p>
          <a:p>
            <a:pPr lvl="1"/>
            <a:r>
              <a:rPr lang="en-US" dirty="0" smtClean="0"/>
              <a:t>"</a:t>
            </a:r>
            <a:r>
              <a:rPr lang="en-US" dirty="0"/>
              <a:t>floods" a network with </a:t>
            </a:r>
            <a:r>
              <a:rPr lang="en-US" dirty="0" smtClean="0"/>
              <a:t>information, numerous requests, </a:t>
            </a:r>
            <a:r>
              <a:rPr lang="en-US" dirty="0" err="1" smtClean="0"/>
              <a:t>ect</a:t>
            </a:r>
            <a:r>
              <a:rPr lang="en-US" dirty="0" smtClean="0"/>
              <a:t>.</a:t>
            </a:r>
            <a:endParaRPr lang="en-US" dirty="0"/>
          </a:p>
          <a:p>
            <a:r>
              <a:rPr lang="en-US" dirty="0" smtClean="0">
                <a:hlinkClick r:id="rId3"/>
              </a:rPr>
              <a:t>http</a:t>
            </a:r>
            <a:r>
              <a:rPr lang="en-US" dirty="0">
                <a:hlinkClick r:id="rId3"/>
              </a:rPr>
              <a:t>://</a:t>
            </a:r>
            <a:r>
              <a:rPr lang="en-US" dirty="0" smtClean="0">
                <a:hlinkClick r:id="rId3"/>
              </a:rPr>
              <a:t>www.us-cert.gov/ncas/tips/ST04-015</a:t>
            </a:r>
            <a:endParaRPr lang="en-US" dirty="0"/>
          </a:p>
        </p:txBody>
      </p:sp>
      <p:pic>
        <p:nvPicPr>
          <p:cNvPr id="10244" name="Picture 4" descr="http://www.csoonline.com/images/editorial/illustrations/ddos-timeline.jpg"/>
          <p:cNvPicPr>
            <a:picLocks noChangeAspect="1" noChangeArrowheads="1"/>
          </p:cNvPicPr>
          <p:nvPr/>
        </p:nvPicPr>
        <p:blipFill rotWithShape="1">
          <a:blip r:embed="rId4">
            <a:extLst>
              <a:ext uri="{28A0092B-C50C-407E-A947-70E740481C1C}">
                <a14:useLocalDpi xmlns:a14="http://schemas.microsoft.com/office/drawing/2010/main" val="0"/>
              </a:ext>
            </a:extLst>
          </a:blip>
          <a:srcRect t="15125" r="34903"/>
          <a:stretch/>
        </p:blipFill>
        <p:spPr bwMode="auto">
          <a:xfrm>
            <a:off x="6689852" y="1690688"/>
            <a:ext cx="5208778" cy="477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770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DDOS</a:t>
            </a:r>
            <a:endParaRPr lang="en-US" dirty="0"/>
          </a:p>
        </p:txBody>
      </p:sp>
      <p:sp>
        <p:nvSpPr>
          <p:cNvPr id="3" name="Content Placeholder 2"/>
          <p:cNvSpPr>
            <a:spLocks noGrp="1"/>
          </p:cNvSpPr>
          <p:nvPr>
            <p:ph idx="1"/>
          </p:nvPr>
        </p:nvSpPr>
        <p:spPr>
          <a:xfrm>
            <a:off x="5989320" y="1690688"/>
            <a:ext cx="5364480" cy="4486275"/>
          </a:xfrm>
        </p:spPr>
        <p:txBody>
          <a:bodyPr>
            <a:normAutofit lnSpcReduction="10000"/>
          </a:bodyPr>
          <a:lstStyle/>
          <a:p>
            <a:r>
              <a:rPr lang="en-US" dirty="0" smtClean="0"/>
              <a:t>DDOS: </a:t>
            </a:r>
          </a:p>
          <a:p>
            <a:pPr lvl="1"/>
            <a:r>
              <a:rPr lang="en-US" dirty="0" smtClean="0"/>
              <a:t>an </a:t>
            </a:r>
            <a:r>
              <a:rPr lang="en-US" dirty="0"/>
              <a:t>attacker could take control of your computer. He or she could then force your computer to send huge amounts of data to a website or send spam to particular email addresses. The attack is "distributed" because the attacker is using multiple computers, including yours, to launch the denial-of-service attack. </a:t>
            </a:r>
            <a:r>
              <a:rPr lang="en-US" dirty="0" smtClean="0"/>
              <a:t>“</a:t>
            </a:r>
          </a:p>
          <a:p>
            <a:pPr lvl="1"/>
            <a:r>
              <a:rPr lang="en-US" dirty="0" smtClean="0"/>
              <a:t>DDOS Video:</a:t>
            </a:r>
          </a:p>
          <a:p>
            <a:pPr lvl="2"/>
            <a:r>
              <a:rPr lang="en-US" dirty="0">
                <a:hlinkClick r:id="rId3"/>
              </a:rPr>
              <a:t>http://youtu.be/jc-S4fa5BxQ</a:t>
            </a:r>
            <a:endParaRPr lang="en-US" dirty="0"/>
          </a:p>
        </p:txBody>
      </p:sp>
      <p:pic>
        <p:nvPicPr>
          <p:cNvPr id="4" name="Picture 2" descr="http://www.hyphenet.com/blog/wp-content/uploads/2013/08/ddos-attack-protec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65" y="1690688"/>
            <a:ext cx="5237102"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452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Know It</a:t>
            </a:r>
            <a:endParaRPr lang="en-US" dirty="0"/>
          </a:p>
        </p:txBody>
      </p:sp>
      <p:sp>
        <p:nvSpPr>
          <p:cNvPr id="3" name="Content Placeholder 2"/>
          <p:cNvSpPr>
            <a:spLocks noGrp="1"/>
          </p:cNvSpPr>
          <p:nvPr>
            <p:ph idx="1"/>
          </p:nvPr>
        </p:nvSpPr>
        <p:spPr>
          <a:xfrm>
            <a:off x="838200" y="1825625"/>
            <a:ext cx="4495800" cy="4351338"/>
          </a:xfrm>
        </p:spPr>
        <p:txBody>
          <a:bodyPr/>
          <a:lstStyle/>
          <a:p>
            <a:r>
              <a:rPr lang="en-US" dirty="0"/>
              <a:t> </a:t>
            </a:r>
            <a:r>
              <a:rPr lang="en-US" dirty="0" smtClean="0"/>
              <a:t>Zero-Day Vulnerability</a:t>
            </a:r>
          </a:p>
          <a:p>
            <a:pPr lvl="1"/>
            <a:r>
              <a:rPr lang="en-US" dirty="0" smtClean="0"/>
              <a:t>A </a:t>
            </a:r>
            <a:r>
              <a:rPr lang="en-US" dirty="0"/>
              <a:t>hole in software that is unknown to the vendor. </a:t>
            </a:r>
            <a:endParaRPr lang="en-US" dirty="0" smtClean="0"/>
          </a:p>
          <a:p>
            <a:r>
              <a:rPr lang="en-US" dirty="0" smtClean="0"/>
              <a:t>Zero Day Attack</a:t>
            </a:r>
          </a:p>
          <a:p>
            <a:pPr lvl="1"/>
            <a:r>
              <a:rPr lang="en-US" dirty="0" smtClean="0"/>
              <a:t>Exploited </a:t>
            </a:r>
            <a:r>
              <a:rPr lang="en-US" dirty="0"/>
              <a:t>by hackers before the vendor becomes </a:t>
            </a:r>
            <a:r>
              <a:rPr lang="en-US" dirty="0" smtClean="0"/>
              <a:t>aware</a:t>
            </a:r>
          </a:p>
          <a:p>
            <a:pPr lvl="1"/>
            <a:r>
              <a:rPr lang="en-US" dirty="0" smtClean="0"/>
              <a:t>Infiltrating </a:t>
            </a:r>
            <a:r>
              <a:rPr lang="en-US" dirty="0"/>
              <a:t>malware, spyware or allowing unwanted access to user information. </a:t>
            </a:r>
            <a:endParaRPr lang="en-US" dirty="0" smtClean="0"/>
          </a:p>
        </p:txBody>
      </p:sp>
      <p:pic>
        <p:nvPicPr>
          <p:cNvPr id="2050" name="Picture 2" descr="http://www.stillsecureafteralltheseyears.com/ashimmy/images/less_than_z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553" y="2022034"/>
            <a:ext cx="5933813" cy="439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99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of Information</a:t>
            </a:r>
            <a:endParaRPr lang="en-US" dirty="0"/>
          </a:p>
        </p:txBody>
      </p:sp>
      <p:sp>
        <p:nvSpPr>
          <p:cNvPr id="3" name="Content Placeholder 2"/>
          <p:cNvSpPr>
            <a:spLocks noGrp="1"/>
          </p:cNvSpPr>
          <p:nvPr>
            <p:ph idx="1"/>
          </p:nvPr>
        </p:nvSpPr>
        <p:spPr>
          <a:xfrm>
            <a:off x="838200" y="1825625"/>
            <a:ext cx="3962400" cy="4351338"/>
          </a:xfrm>
        </p:spPr>
        <p:txBody>
          <a:bodyPr/>
          <a:lstStyle/>
          <a:p>
            <a:r>
              <a:rPr lang="en-US" dirty="0"/>
              <a:t>Internet </a:t>
            </a:r>
            <a:r>
              <a:rPr lang="en-US" dirty="0" smtClean="0"/>
              <a:t>is NOT natively a </a:t>
            </a:r>
            <a:r>
              <a:rPr lang="en-US" dirty="0"/>
              <a:t>secure </a:t>
            </a:r>
            <a:r>
              <a:rPr lang="en-US" dirty="0" smtClean="0"/>
              <a:t>channel of communication</a:t>
            </a:r>
            <a:endParaRPr lang="en-US" dirty="0"/>
          </a:p>
          <a:p>
            <a:r>
              <a:rPr lang="en-US" dirty="0" smtClean="0"/>
              <a:t>Protection of the physical facilities/media is not enough</a:t>
            </a:r>
          </a:p>
          <a:p>
            <a:r>
              <a:rPr lang="en-US" dirty="0" smtClean="0"/>
              <a:t>Security </a:t>
            </a:r>
            <a:r>
              <a:rPr lang="en-US" dirty="0"/>
              <a:t>on the Internet is achieved using encryption</a:t>
            </a:r>
          </a:p>
        </p:txBody>
      </p:sp>
      <p:pic>
        <p:nvPicPr>
          <p:cNvPr id="14340" name="Picture 4" descr="http://www.liutilities.com/articles/wp-content/uploads/2009/05/wirelessecuri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892" y="2006568"/>
            <a:ext cx="6006285" cy="461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135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a:t>
            </a:r>
            <a:endParaRPr lang="en-US" dirty="0"/>
          </a:p>
        </p:txBody>
      </p:sp>
      <p:sp>
        <p:nvSpPr>
          <p:cNvPr id="3" name="Content Placeholder 2"/>
          <p:cNvSpPr>
            <a:spLocks noGrp="1"/>
          </p:cNvSpPr>
          <p:nvPr>
            <p:ph idx="1"/>
          </p:nvPr>
        </p:nvSpPr>
        <p:spPr>
          <a:xfrm>
            <a:off x="838200" y="1825625"/>
            <a:ext cx="4536233" cy="4351338"/>
          </a:xfrm>
        </p:spPr>
        <p:txBody>
          <a:bodyPr>
            <a:normAutofit fontScale="92500"/>
          </a:bodyPr>
          <a:lstStyle/>
          <a:p>
            <a:r>
              <a:rPr lang="en-US" dirty="0" smtClean="0"/>
              <a:t>Single </a:t>
            </a:r>
            <a:r>
              <a:rPr lang="en-US" dirty="0"/>
              <a:t>key encryption: </a:t>
            </a:r>
            <a:endParaRPr lang="en-US" dirty="0" smtClean="0"/>
          </a:p>
          <a:p>
            <a:pPr lvl="1"/>
            <a:r>
              <a:rPr lang="en-US" dirty="0" smtClean="0"/>
              <a:t>Both </a:t>
            </a:r>
            <a:r>
              <a:rPr lang="en-US" dirty="0"/>
              <a:t>the sender and receiver have the </a:t>
            </a:r>
            <a:r>
              <a:rPr lang="en-US" dirty="0" smtClean="0"/>
              <a:t>same software and key </a:t>
            </a:r>
            <a:r>
              <a:rPr lang="en-US" dirty="0"/>
              <a:t>that handles the encryption and decryption</a:t>
            </a:r>
          </a:p>
          <a:p>
            <a:endParaRPr lang="en-US" dirty="0"/>
          </a:p>
          <a:p>
            <a:r>
              <a:rPr lang="en-US" dirty="0"/>
              <a:t>Dual key encryption: </a:t>
            </a:r>
            <a:endParaRPr lang="en-US" dirty="0" smtClean="0"/>
          </a:p>
          <a:p>
            <a:pPr lvl="1"/>
            <a:r>
              <a:rPr lang="en-US" dirty="0" smtClean="0"/>
              <a:t>Require two </a:t>
            </a:r>
            <a:r>
              <a:rPr lang="en-US" dirty="0"/>
              <a:t>keys to encrypt and decrypt a message. Whichever key is used to encrypt the message, the other key must be used to decrypt it.</a:t>
            </a:r>
          </a:p>
        </p:txBody>
      </p:sp>
      <p:pic>
        <p:nvPicPr>
          <p:cNvPr id="18434" name="Picture 2" descr="http://www.cyberpedia.in/winzip_xp_encrypt_ic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869" y="2266204"/>
            <a:ext cx="4421803" cy="425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93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Report</a:t>
            </a:r>
            <a:endParaRPr lang="en-US" dirty="0"/>
          </a:p>
        </p:txBody>
      </p:sp>
      <p:sp>
        <p:nvSpPr>
          <p:cNvPr id="3" name="Content Placeholder 2"/>
          <p:cNvSpPr>
            <a:spLocks noGrp="1"/>
          </p:cNvSpPr>
          <p:nvPr>
            <p:ph idx="1"/>
          </p:nvPr>
        </p:nvSpPr>
        <p:spPr>
          <a:xfrm>
            <a:off x="903515" y="1825625"/>
            <a:ext cx="5739882" cy="4351338"/>
          </a:xfrm>
        </p:spPr>
        <p:txBody>
          <a:bodyPr>
            <a:normAutofit/>
          </a:bodyPr>
          <a:lstStyle/>
          <a:p>
            <a:r>
              <a:rPr lang="en-US" dirty="0" smtClean="0"/>
              <a:t>Latest Video &amp; Report: </a:t>
            </a:r>
            <a:endParaRPr lang="en-US" dirty="0" smtClean="0"/>
          </a:p>
          <a:p>
            <a:pPr lvl="1"/>
            <a:r>
              <a:rPr lang="en-US" dirty="0">
                <a:hlinkClick r:id="rId3"/>
              </a:rPr>
              <a:t>http://</a:t>
            </a:r>
            <a:r>
              <a:rPr lang="en-US" dirty="0" smtClean="0">
                <a:hlinkClick r:id="rId3"/>
              </a:rPr>
              <a:t>www.symantec.com/security_response/publications/threatreport.jsp</a:t>
            </a:r>
            <a:endParaRPr lang="en-US" dirty="0" smtClean="0"/>
          </a:p>
        </p:txBody>
      </p:sp>
      <p:pic>
        <p:nvPicPr>
          <p:cNvPr id="1026" name="Picture 2" descr="http://www.thedailysheeple.com/wp-content/uploads/2012/12/internet-secur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973" y="2832617"/>
            <a:ext cx="4762392" cy="357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37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Key Encryption Example</a:t>
            </a:r>
            <a:endParaRPr lang="en-US" dirty="0"/>
          </a:p>
        </p:txBody>
      </p:sp>
      <p:pic>
        <p:nvPicPr>
          <p:cNvPr id="1026" name="Picture 2" descr="ASCII Tab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9029" y="1809218"/>
            <a:ext cx="3658386" cy="46593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31497" y="2630077"/>
            <a:ext cx="4817096" cy="2431435"/>
          </a:xfrm>
          <a:prstGeom prst="rect">
            <a:avLst/>
          </a:prstGeom>
          <a:noFill/>
        </p:spPr>
        <p:txBody>
          <a:bodyPr wrap="square" rtlCol="0">
            <a:spAutoFit/>
          </a:bodyPr>
          <a:lstStyle/>
          <a:p>
            <a:r>
              <a:rPr lang="en-US" sz="2400" b="1" dirty="0" smtClean="0">
                <a:solidFill>
                  <a:srgbClr val="FF0000"/>
                </a:solidFill>
              </a:rPr>
              <a:t>Decrypt the following message:</a:t>
            </a:r>
          </a:p>
          <a:p>
            <a:r>
              <a:rPr lang="en-US" sz="3200" b="1" dirty="0" smtClean="0">
                <a:solidFill>
                  <a:srgbClr val="FF0000"/>
                </a:solidFill>
              </a:rPr>
              <a:t>597A837084797A7E72</a:t>
            </a:r>
          </a:p>
          <a:p>
            <a:endParaRPr lang="en-US" sz="3200" b="1" dirty="0" smtClean="0">
              <a:solidFill>
                <a:schemeClr val="bg1"/>
              </a:solidFill>
            </a:endParaRPr>
          </a:p>
          <a:p>
            <a:r>
              <a:rPr lang="en-US" sz="3200" b="1" dirty="0" smtClean="0">
                <a:solidFill>
                  <a:schemeClr val="bg1"/>
                </a:solidFill>
              </a:rPr>
              <a:t>4869726F7368696D61</a:t>
            </a:r>
          </a:p>
          <a:p>
            <a:endParaRPr lang="en-US" sz="3200" b="1" dirty="0">
              <a:solidFill>
                <a:schemeClr val="bg1"/>
              </a:solidFill>
            </a:endParaRPr>
          </a:p>
        </p:txBody>
      </p:sp>
    </p:spTree>
    <p:extLst>
      <p:ext uri="{BB962C8B-B14F-4D97-AF65-F5344CB8AC3E}">
        <p14:creationId xmlns:p14="http://schemas.microsoft.com/office/powerpoint/2010/main" val="1416191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Signature</a:t>
            </a:r>
            <a:endParaRPr lang="en-US" dirty="0"/>
          </a:p>
        </p:txBody>
      </p:sp>
      <p:sp>
        <p:nvSpPr>
          <p:cNvPr id="3" name="Content Placeholder 2"/>
          <p:cNvSpPr>
            <a:spLocks noGrp="1"/>
          </p:cNvSpPr>
          <p:nvPr>
            <p:ph idx="1"/>
          </p:nvPr>
        </p:nvSpPr>
        <p:spPr>
          <a:xfrm>
            <a:off x="838199" y="1825625"/>
            <a:ext cx="3985727" cy="4351338"/>
          </a:xfrm>
        </p:spPr>
        <p:txBody>
          <a:bodyPr>
            <a:normAutofit fontScale="92500" lnSpcReduction="10000"/>
          </a:bodyPr>
          <a:lstStyle/>
          <a:p>
            <a:r>
              <a:rPr lang="en-US" dirty="0"/>
              <a:t>Dual key encryption technology is also used to digitally sign a document and authenticate the sender of </a:t>
            </a:r>
            <a:r>
              <a:rPr lang="en-US" dirty="0" smtClean="0"/>
              <a:t>information – called digital signature.</a:t>
            </a:r>
            <a:endParaRPr lang="en-US" dirty="0"/>
          </a:p>
          <a:p>
            <a:r>
              <a:rPr lang="en-US" dirty="0"/>
              <a:t>It is a code generated using the sender’s private key</a:t>
            </a:r>
          </a:p>
          <a:p>
            <a:r>
              <a:rPr lang="en-US" b="1" dirty="0" smtClean="0">
                <a:effectLst>
                  <a:outerShdw blurRad="38100" dist="38100" dir="2700000" algn="tl">
                    <a:srgbClr val="000000">
                      <a:alpha val="43137"/>
                    </a:srgbClr>
                  </a:outerShdw>
                </a:effectLst>
              </a:rPr>
              <a:t>It is </a:t>
            </a:r>
            <a:r>
              <a:rPr lang="en-US" b="1" dirty="0" smtClean="0">
                <a:solidFill>
                  <a:srgbClr val="FFFF00"/>
                </a:solidFill>
                <a:effectLst>
                  <a:outerShdw blurRad="38100" dist="38100" dir="2700000" algn="tl">
                    <a:srgbClr val="000000">
                      <a:alpha val="43137"/>
                    </a:srgbClr>
                  </a:outerShdw>
                </a:effectLst>
              </a:rPr>
              <a:t>NOT</a:t>
            </a:r>
            <a:r>
              <a:rPr lang="en-US" b="1" dirty="0" smtClean="0">
                <a:effectLst>
                  <a:outerShdw blurRad="38100" dist="38100" dir="2700000" algn="tl">
                    <a:srgbClr val="000000">
                      <a:alpha val="43137"/>
                    </a:srgbClr>
                  </a:outerShdw>
                </a:effectLst>
              </a:rPr>
              <a:t> a scanned copy of your hand written signature</a:t>
            </a:r>
          </a:p>
        </p:txBody>
      </p:sp>
      <p:pic>
        <p:nvPicPr>
          <p:cNvPr id="19458" name="Picture 2" descr="http://www.hill2dot0.com/wiki/images/f/ff/Digital_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609" y="2388637"/>
            <a:ext cx="6777504" cy="422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337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 System</a:t>
            </a:r>
            <a:endParaRPr lang="en-US" dirty="0"/>
          </a:p>
        </p:txBody>
      </p:sp>
      <p:sp>
        <p:nvSpPr>
          <p:cNvPr id="3" name="Content Placeholder 2"/>
          <p:cNvSpPr>
            <a:spLocks noGrp="1"/>
          </p:cNvSpPr>
          <p:nvPr>
            <p:ph idx="1"/>
          </p:nvPr>
        </p:nvSpPr>
        <p:spPr>
          <a:xfrm>
            <a:off x="838200" y="1825625"/>
            <a:ext cx="5391150" cy="4351338"/>
          </a:xfrm>
        </p:spPr>
        <p:txBody>
          <a:bodyPr>
            <a:normAutofit/>
          </a:bodyPr>
          <a:lstStyle/>
          <a:p>
            <a:r>
              <a:rPr lang="en-US" dirty="0" smtClean="0"/>
              <a:t>OS</a:t>
            </a:r>
            <a:r>
              <a:rPr lang="en-US" dirty="0"/>
              <a:t>: update your OS</a:t>
            </a:r>
          </a:p>
          <a:p>
            <a:r>
              <a:rPr lang="en-US" dirty="0" smtClean="0"/>
              <a:t>Antivirus </a:t>
            </a:r>
            <a:r>
              <a:rPr lang="en-US" dirty="0"/>
              <a:t>software, update </a:t>
            </a:r>
            <a:r>
              <a:rPr lang="en-US" dirty="0" smtClean="0"/>
              <a:t>constantly</a:t>
            </a:r>
          </a:p>
          <a:p>
            <a:pPr lvl="1"/>
            <a:r>
              <a:rPr lang="en-US" dirty="0" smtClean="0"/>
              <a:t>If you do not have antivirus software - use an online virus scan - </a:t>
            </a:r>
            <a:r>
              <a:rPr lang="en-US" dirty="0" smtClean="0">
                <a:hlinkClick r:id="rId3"/>
              </a:rPr>
              <a:t>http://housecall.trendmicro.com/</a:t>
            </a:r>
            <a:endParaRPr lang="en-US" dirty="0" smtClean="0"/>
          </a:p>
          <a:p>
            <a:pPr lvl="1"/>
            <a:r>
              <a:rPr lang="en-US" dirty="0" smtClean="0"/>
              <a:t>For Android phones - http://housecall.trendmicro.com/mobile/</a:t>
            </a:r>
          </a:p>
          <a:p>
            <a:r>
              <a:rPr lang="en-US" dirty="0" smtClean="0"/>
              <a:t>Backup </a:t>
            </a:r>
            <a:r>
              <a:rPr lang="en-US" dirty="0"/>
              <a:t>your </a:t>
            </a:r>
            <a:r>
              <a:rPr lang="en-US" dirty="0" smtClean="0"/>
              <a:t>data</a:t>
            </a:r>
            <a:endParaRPr lang="en-US" dirty="0"/>
          </a:p>
        </p:txBody>
      </p:sp>
      <p:pic>
        <p:nvPicPr>
          <p:cNvPr id="15362" name="Picture 2" descr="http://isource.com/wp-content/uploads/2011/01/Software_Update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2947" y="1690688"/>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86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Methods</a:t>
            </a:r>
            <a:endParaRPr lang="en-US" dirty="0"/>
          </a:p>
        </p:txBody>
      </p:sp>
      <p:sp>
        <p:nvSpPr>
          <p:cNvPr id="3" name="Content Placeholder 2"/>
          <p:cNvSpPr>
            <a:spLocks noGrp="1"/>
          </p:cNvSpPr>
          <p:nvPr>
            <p:ph idx="1"/>
          </p:nvPr>
        </p:nvSpPr>
        <p:spPr>
          <a:xfrm>
            <a:off x="838200" y="1825625"/>
            <a:ext cx="5543939" cy="4351338"/>
          </a:xfrm>
        </p:spPr>
        <p:txBody>
          <a:bodyPr>
            <a:normAutofit fontScale="85000" lnSpcReduction="20000"/>
          </a:bodyPr>
          <a:lstStyle/>
          <a:p>
            <a:r>
              <a:rPr lang="en-US" dirty="0" smtClean="0"/>
              <a:t>Full Backup</a:t>
            </a:r>
          </a:p>
          <a:p>
            <a:pPr lvl="1"/>
            <a:r>
              <a:rPr lang="en-US" dirty="0" smtClean="0"/>
              <a:t>Backup everything</a:t>
            </a:r>
          </a:p>
          <a:p>
            <a:pPr lvl="1"/>
            <a:r>
              <a:rPr lang="en-US" dirty="0" smtClean="0"/>
              <a:t>Not practical to do frequently with large data</a:t>
            </a:r>
            <a:endParaRPr lang="en-US" dirty="0"/>
          </a:p>
          <a:p>
            <a:r>
              <a:rPr lang="en-US" dirty="0"/>
              <a:t>Incremental </a:t>
            </a:r>
            <a:r>
              <a:rPr lang="en-US" dirty="0" smtClean="0"/>
              <a:t>backup</a:t>
            </a:r>
          </a:p>
          <a:p>
            <a:pPr lvl="1"/>
            <a:r>
              <a:rPr lang="en-US" dirty="0" smtClean="0"/>
              <a:t>A backup </a:t>
            </a:r>
            <a:r>
              <a:rPr lang="en-US" dirty="0"/>
              <a:t>of all changes made since the </a:t>
            </a:r>
            <a:r>
              <a:rPr lang="en-US" dirty="0" smtClean="0"/>
              <a:t>last </a:t>
            </a:r>
            <a:r>
              <a:rPr lang="en-US" dirty="0">
                <a:solidFill>
                  <a:srgbClr val="FFFF00"/>
                </a:solidFill>
              </a:rPr>
              <a:t>backup</a:t>
            </a:r>
            <a:r>
              <a:rPr lang="en-US" dirty="0"/>
              <a:t>. With incremental backups, one full backup is done first and subsequent backup runs are just the changes made since the last </a:t>
            </a:r>
            <a:r>
              <a:rPr lang="en-US" dirty="0">
                <a:solidFill>
                  <a:srgbClr val="FFFF00"/>
                </a:solidFill>
              </a:rPr>
              <a:t>backup</a:t>
            </a:r>
            <a:r>
              <a:rPr lang="en-US" dirty="0" smtClean="0"/>
              <a:t>.</a:t>
            </a:r>
            <a:endParaRPr lang="en-US" dirty="0"/>
          </a:p>
          <a:p>
            <a:r>
              <a:rPr lang="en-US" dirty="0"/>
              <a:t>Differential </a:t>
            </a:r>
            <a:r>
              <a:rPr lang="en-US" dirty="0" smtClean="0"/>
              <a:t>backup: </a:t>
            </a:r>
          </a:p>
          <a:p>
            <a:pPr lvl="1"/>
            <a:r>
              <a:rPr lang="en-US" dirty="0" smtClean="0"/>
              <a:t>a </a:t>
            </a:r>
            <a:r>
              <a:rPr lang="en-US" dirty="0"/>
              <a:t>backup of all changes made since the last </a:t>
            </a:r>
            <a:r>
              <a:rPr lang="en-US" dirty="0">
                <a:solidFill>
                  <a:srgbClr val="FFFF00"/>
                </a:solidFill>
              </a:rPr>
              <a:t>full backup</a:t>
            </a:r>
            <a:r>
              <a:rPr lang="en-US" dirty="0"/>
              <a:t>. With differential backups, one full backup is done first and subsequent backup runs are the changes made since the last full backup. </a:t>
            </a:r>
            <a:endParaRPr lang="en-US" dirty="0" smtClean="0"/>
          </a:p>
          <a:p>
            <a:r>
              <a:rPr lang="en-US" dirty="0" smtClean="0"/>
              <a:t>All 3 methods are used concurrently</a:t>
            </a:r>
          </a:p>
        </p:txBody>
      </p:sp>
      <p:pic>
        <p:nvPicPr>
          <p:cNvPr id="17410" name="Picture 2" descr="http://www.techsupportalert.com/files/images/pc_freeware/disk_and_file_utilities/differentialback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966" y="3929449"/>
            <a:ext cx="4939748" cy="251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416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Identification</a:t>
            </a:r>
            <a:endParaRPr lang="en-US" dirty="0"/>
          </a:p>
        </p:txBody>
      </p:sp>
      <p:sp>
        <p:nvSpPr>
          <p:cNvPr id="3" name="Content Placeholder 2"/>
          <p:cNvSpPr>
            <a:spLocks noGrp="1"/>
          </p:cNvSpPr>
          <p:nvPr>
            <p:ph idx="1"/>
          </p:nvPr>
        </p:nvSpPr>
        <p:spPr>
          <a:xfrm>
            <a:off x="838200" y="1825625"/>
            <a:ext cx="5543939" cy="4351338"/>
          </a:xfrm>
        </p:spPr>
        <p:txBody>
          <a:bodyPr/>
          <a:lstStyle/>
          <a:p>
            <a:r>
              <a:rPr lang="en-US" dirty="0"/>
              <a:t>Two-factor authentication: </a:t>
            </a:r>
            <a:endParaRPr lang="en-US" dirty="0" smtClean="0"/>
          </a:p>
          <a:p>
            <a:pPr lvl="1"/>
            <a:r>
              <a:rPr lang="en-US" dirty="0" smtClean="0"/>
              <a:t>use </a:t>
            </a:r>
            <a:r>
              <a:rPr lang="en-US" dirty="0"/>
              <a:t>more than one </a:t>
            </a:r>
            <a:r>
              <a:rPr lang="en-US" dirty="0" smtClean="0"/>
              <a:t>identification methods, </a:t>
            </a:r>
            <a:r>
              <a:rPr lang="en-US" dirty="0"/>
              <a:t>such as ID &amp; </a:t>
            </a:r>
            <a:r>
              <a:rPr lang="en-US" dirty="0" smtClean="0"/>
              <a:t>Password; ID &amp; card scan; ID &amp; biometric, ID &amp; hardware key, etc.</a:t>
            </a:r>
            <a:endParaRPr lang="en-US" b="1" dirty="0" smtClean="0"/>
          </a:p>
          <a:p>
            <a:r>
              <a:rPr lang="en-US" b="1" dirty="0" smtClean="0"/>
              <a:t>Kerberos</a:t>
            </a:r>
            <a:r>
              <a:rPr lang="en-US" dirty="0"/>
              <a:t> server: </a:t>
            </a:r>
            <a:endParaRPr lang="en-US" dirty="0" smtClean="0"/>
          </a:p>
          <a:p>
            <a:pPr lvl="1"/>
            <a:r>
              <a:rPr lang="en-US" dirty="0" smtClean="0"/>
              <a:t>users </a:t>
            </a:r>
            <a:r>
              <a:rPr lang="en-US" dirty="0"/>
              <a:t>log in once and the security server provides authentication to all of the authorized </a:t>
            </a:r>
            <a:r>
              <a:rPr lang="en-US" dirty="0" smtClean="0"/>
              <a:t>servers</a:t>
            </a:r>
          </a:p>
          <a:p>
            <a:pPr lvl="1"/>
            <a:endParaRPr lang="en-US" dirty="0"/>
          </a:p>
        </p:txBody>
      </p:sp>
      <p:pic>
        <p:nvPicPr>
          <p:cNvPr id="16386" name="Picture 2" descr="https://encrypted-tbn3.gstatic.com/images?q=tbn:ANd9GcSNt7xrymeTSj-eFFz3XhcRbrNwmf0BxZu9PIsgrgsbetKhK7qi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913" y="2715208"/>
            <a:ext cx="5157133" cy="386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354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Generator</a:t>
            </a:r>
            <a:endParaRPr lang="en-US" dirty="0"/>
          </a:p>
        </p:txBody>
      </p:sp>
      <p:sp>
        <p:nvSpPr>
          <p:cNvPr id="3" name="Content Placeholder 2"/>
          <p:cNvSpPr>
            <a:spLocks noGrp="1"/>
          </p:cNvSpPr>
          <p:nvPr>
            <p:ph idx="1"/>
          </p:nvPr>
        </p:nvSpPr>
        <p:spPr>
          <a:xfrm>
            <a:off x="838200" y="1825625"/>
            <a:ext cx="4453890" cy="4351338"/>
          </a:xfrm>
        </p:spPr>
        <p:txBody>
          <a:bodyPr>
            <a:normAutofit fontScale="92500" lnSpcReduction="10000"/>
          </a:bodyPr>
          <a:lstStyle/>
          <a:p>
            <a:r>
              <a:rPr lang="en-US" dirty="0"/>
              <a:t> Small electronic cards that generate new passwords every minute. The same system is embedded on the main computer. When you want to log in, you simply enter the number on the card that you are carrying. Since the password is changed every minute, you do not have to worry about anyone guessing it or intercepting it</a:t>
            </a:r>
            <a:r>
              <a:rPr lang="en-US" dirty="0" smtClean="0"/>
              <a:t>.</a:t>
            </a:r>
            <a:endParaRPr lang="en-US" dirty="0"/>
          </a:p>
        </p:txBody>
      </p:sp>
      <p:pic>
        <p:nvPicPr>
          <p:cNvPr id="12292" name="Picture 4" descr="MasterCard's DisplayCard includes a hard token one-time password gen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887" y="2679296"/>
            <a:ext cx="5534766" cy="349766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9486990" y="2557710"/>
              <a:ext cx="1006560" cy="322560"/>
            </p14:xfrm>
          </p:contentPart>
        </mc:Choice>
        <mc:Fallback xmlns="">
          <p:pic>
            <p:nvPicPr>
              <p:cNvPr id="5" name="Ink 4"/>
              <p:cNvPicPr/>
              <p:nvPr/>
            </p:nvPicPr>
            <p:blipFill>
              <a:blip r:embed="rId5"/>
              <a:stretch>
                <a:fillRect/>
              </a:stretch>
            </p:blipFill>
            <p:spPr>
              <a:xfrm>
                <a:off x="9426870" y="2437830"/>
                <a:ext cx="1126440" cy="56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9291870" y="2536470"/>
              <a:ext cx="2405520" cy="1053000"/>
            </p14:xfrm>
          </p:contentPart>
        </mc:Choice>
        <mc:Fallback xmlns="">
          <p:pic>
            <p:nvPicPr>
              <p:cNvPr id="6" name="Ink 5"/>
              <p:cNvPicPr/>
              <p:nvPr/>
            </p:nvPicPr>
            <p:blipFill>
              <a:blip r:embed="rId7"/>
              <a:stretch>
                <a:fillRect/>
              </a:stretch>
            </p:blipFill>
            <p:spPr>
              <a:xfrm>
                <a:off x="9231750" y="2416631"/>
                <a:ext cx="2525400" cy="129303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8972550" y="2580750"/>
              <a:ext cx="2595240" cy="1037880"/>
            </p14:xfrm>
          </p:contentPart>
        </mc:Choice>
        <mc:Fallback xmlns="">
          <p:pic>
            <p:nvPicPr>
              <p:cNvPr id="7" name="Ink 6"/>
              <p:cNvPicPr/>
              <p:nvPr/>
            </p:nvPicPr>
            <p:blipFill>
              <a:blip r:embed="rId9"/>
              <a:stretch>
                <a:fillRect/>
              </a:stretch>
            </p:blipFill>
            <p:spPr>
              <a:xfrm>
                <a:off x="8912430" y="2460510"/>
                <a:ext cx="2715480" cy="127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8914950" y="2587590"/>
              <a:ext cx="2757960" cy="1011600"/>
            </p14:xfrm>
          </p:contentPart>
        </mc:Choice>
        <mc:Fallback xmlns="">
          <p:pic>
            <p:nvPicPr>
              <p:cNvPr id="8" name="Ink 7"/>
              <p:cNvPicPr/>
              <p:nvPr/>
            </p:nvPicPr>
            <p:blipFill>
              <a:blip r:embed="rId11"/>
              <a:stretch>
                <a:fillRect/>
              </a:stretch>
            </p:blipFill>
            <p:spPr>
              <a:xfrm>
                <a:off x="8854830" y="2467350"/>
                <a:ext cx="2878200" cy="1251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9178470" y="1703070"/>
              <a:ext cx="2391120" cy="1915560"/>
            </p14:xfrm>
          </p:contentPart>
        </mc:Choice>
        <mc:Fallback xmlns="">
          <p:pic>
            <p:nvPicPr>
              <p:cNvPr id="12" name="Ink 11"/>
              <p:cNvPicPr/>
              <p:nvPr/>
            </p:nvPicPr>
            <p:blipFill>
              <a:blip r:embed="rId13"/>
              <a:stretch>
                <a:fillRect/>
              </a:stretch>
            </p:blipFill>
            <p:spPr>
              <a:xfrm>
                <a:off x="9163350" y="1687950"/>
                <a:ext cx="2421360" cy="1945800"/>
              </a:xfrm>
              <a:prstGeom prst="rect">
                <a:avLst/>
              </a:prstGeom>
            </p:spPr>
          </p:pic>
        </mc:Fallback>
      </mc:AlternateContent>
    </p:spTree>
    <p:extLst>
      <p:ext uri="{BB962C8B-B14F-4D97-AF65-F5344CB8AC3E}">
        <p14:creationId xmlns:p14="http://schemas.microsoft.com/office/powerpoint/2010/main" val="3220926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Biometric</a:t>
            </a:r>
            <a:endParaRPr lang="en-US" dirty="0"/>
          </a:p>
        </p:txBody>
      </p:sp>
      <p:sp>
        <p:nvSpPr>
          <p:cNvPr id="3" name="Content Placeholder 2"/>
          <p:cNvSpPr>
            <a:spLocks noGrp="1"/>
          </p:cNvSpPr>
          <p:nvPr>
            <p:ph idx="1"/>
          </p:nvPr>
        </p:nvSpPr>
        <p:spPr>
          <a:xfrm>
            <a:off x="838200" y="1825625"/>
            <a:ext cx="2213610" cy="4351338"/>
          </a:xfrm>
        </p:spPr>
        <p:txBody>
          <a:bodyPr>
            <a:normAutofit fontScale="92500" lnSpcReduction="10000"/>
          </a:bodyPr>
          <a:lstStyle/>
          <a:p>
            <a:r>
              <a:rPr lang="en-US" dirty="0"/>
              <a:t>a field of study that attempts to identify people based on biological characteristics: finger prints, palm prints, iris, facial, ear, voice, gait, DNA, etc.</a:t>
            </a:r>
          </a:p>
        </p:txBody>
      </p:sp>
      <p:pic>
        <p:nvPicPr>
          <p:cNvPr id="13314" name="Picture 2" descr="http://afisandbiometrics.com/yahoo_site_admin/assets/images/BiometricsBlockDiagram2.42234903_st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969" y="1"/>
            <a:ext cx="88490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600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Private Network (VPN)</a:t>
            </a:r>
            <a:endParaRPr lang="en-US" dirty="0"/>
          </a:p>
        </p:txBody>
      </p:sp>
      <p:sp>
        <p:nvSpPr>
          <p:cNvPr id="3" name="Content Placeholder 2"/>
          <p:cNvSpPr>
            <a:spLocks noGrp="1"/>
          </p:cNvSpPr>
          <p:nvPr>
            <p:ph idx="1"/>
          </p:nvPr>
        </p:nvSpPr>
        <p:spPr>
          <a:xfrm>
            <a:off x="7752184" y="2049559"/>
            <a:ext cx="3939073" cy="4351338"/>
          </a:xfrm>
        </p:spPr>
        <p:txBody>
          <a:bodyPr/>
          <a:lstStyle/>
          <a:p>
            <a:r>
              <a:rPr lang="en-US" dirty="0" smtClean="0"/>
              <a:t>Encrypts </a:t>
            </a:r>
            <a:r>
              <a:rPr lang="en-US" dirty="0"/>
              <a:t>all transmissions before they are sent across the Internet. Using this technology, it is safe for employees to work from home using high-speed Internet connection.</a:t>
            </a:r>
          </a:p>
        </p:txBody>
      </p:sp>
      <p:pic>
        <p:nvPicPr>
          <p:cNvPr id="20482" name="Picture 2" descr="http://www.gta.com/images/external/firewalls/vpn/flowVP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16" y="1445558"/>
            <a:ext cx="7091266" cy="507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961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Recovery</a:t>
            </a:r>
            <a:endParaRPr lang="en-US" dirty="0"/>
          </a:p>
        </p:txBody>
      </p:sp>
      <p:sp>
        <p:nvSpPr>
          <p:cNvPr id="3" name="Content Placeholder 2"/>
          <p:cNvSpPr>
            <a:spLocks noGrp="1"/>
          </p:cNvSpPr>
          <p:nvPr>
            <p:ph idx="1"/>
          </p:nvPr>
        </p:nvSpPr>
        <p:spPr/>
        <p:txBody>
          <a:bodyPr/>
          <a:lstStyle/>
          <a:p>
            <a:r>
              <a:rPr lang="en-US" dirty="0"/>
              <a:t>D</a:t>
            </a:r>
            <a:r>
              <a:rPr lang="en-US" dirty="0" smtClean="0"/>
              <a:t>ata loss only</a:t>
            </a:r>
          </a:p>
          <a:p>
            <a:pPr lvl="1"/>
            <a:r>
              <a:rPr lang="en-US" dirty="0" smtClean="0"/>
              <a:t>Restore backup</a:t>
            </a:r>
          </a:p>
          <a:p>
            <a:r>
              <a:rPr lang="en-US" dirty="0" smtClean="0"/>
              <a:t>More than data loss</a:t>
            </a:r>
          </a:p>
          <a:p>
            <a:pPr lvl="1"/>
            <a:r>
              <a:rPr lang="en-US" dirty="0" smtClean="0"/>
              <a:t>Cold Site</a:t>
            </a:r>
          </a:p>
          <a:p>
            <a:pPr lvl="1"/>
            <a:r>
              <a:rPr lang="en-US" dirty="0" smtClean="0"/>
              <a:t>Hot Site</a:t>
            </a:r>
          </a:p>
          <a:p>
            <a:pPr lvl="1"/>
            <a:r>
              <a:rPr lang="en-US" dirty="0" smtClean="0"/>
              <a:t>Mirror Site</a:t>
            </a:r>
            <a:endParaRPr lang="en-US" dirty="0"/>
          </a:p>
        </p:txBody>
      </p:sp>
      <p:pic>
        <p:nvPicPr>
          <p:cNvPr id="21508" name="Picture 4" descr="http://www.flagshipnetworks.com/portals/0/Images/disasterrecove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30" y="1825625"/>
            <a:ext cx="5405470" cy="472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387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Site</a:t>
            </a:r>
            <a:endParaRPr lang="en-US" dirty="0"/>
          </a:p>
        </p:txBody>
      </p:sp>
      <p:sp>
        <p:nvSpPr>
          <p:cNvPr id="3" name="Content Placeholder 2"/>
          <p:cNvSpPr>
            <a:spLocks noGrp="1"/>
          </p:cNvSpPr>
          <p:nvPr>
            <p:ph idx="1"/>
          </p:nvPr>
        </p:nvSpPr>
        <p:spPr>
          <a:xfrm>
            <a:off x="838200" y="1825625"/>
            <a:ext cx="3556518" cy="4351338"/>
          </a:xfrm>
        </p:spPr>
        <p:txBody>
          <a:bodyPr>
            <a:normAutofit fontScale="77500" lnSpcReduction="20000"/>
          </a:bodyPr>
          <a:lstStyle/>
          <a:p>
            <a:r>
              <a:rPr lang="en-US" dirty="0" smtClean="0"/>
              <a:t>Fully </a:t>
            </a:r>
            <a:r>
              <a:rPr lang="en-US" dirty="0"/>
              <a:t>functional computer room space, without the computer equipment. </a:t>
            </a:r>
            <a:endParaRPr lang="en-US" dirty="0" smtClean="0"/>
          </a:p>
          <a:p>
            <a:r>
              <a:rPr lang="en-US" dirty="0" smtClean="0"/>
              <a:t>Either </a:t>
            </a:r>
            <a:r>
              <a:rPr lang="en-US" dirty="0"/>
              <a:t>the company or the disaster recovery services provider can arrange for the necessary equipment to be shipped to the cold site. </a:t>
            </a:r>
            <a:endParaRPr lang="en-US" dirty="0" smtClean="0"/>
          </a:p>
          <a:p>
            <a:r>
              <a:rPr lang="en-US" dirty="0" smtClean="0"/>
              <a:t>Might </a:t>
            </a:r>
            <a:r>
              <a:rPr lang="en-US" dirty="0"/>
              <a:t>be a delay of several days before the new data center will be </a:t>
            </a:r>
            <a:r>
              <a:rPr lang="en-US" dirty="0" smtClean="0"/>
              <a:t>operational</a:t>
            </a:r>
          </a:p>
          <a:p>
            <a:r>
              <a:rPr lang="en-US" dirty="0" smtClean="0"/>
              <a:t>A </a:t>
            </a:r>
            <a:r>
              <a:rPr lang="en-US" dirty="0"/>
              <a:t>cold site is often used in conjunction with a hot-site contract.</a:t>
            </a:r>
          </a:p>
        </p:txBody>
      </p:sp>
      <p:pic>
        <p:nvPicPr>
          <p:cNvPr id="22530" name="Picture 2" descr="http://www.corexchange.com/sites/default/files/images/Data%20Back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733" y="1825625"/>
            <a:ext cx="6273217" cy="4704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7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77118" cy="1325563"/>
          </a:xfrm>
        </p:spPr>
        <p:txBody>
          <a:bodyPr/>
          <a:lstStyle/>
          <a:p>
            <a:r>
              <a:rPr lang="en-US" dirty="0" smtClean="0"/>
              <a:t>Types of Threats</a:t>
            </a:r>
            <a:endParaRPr lang="en-US" dirty="0"/>
          </a:p>
        </p:txBody>
      </p:sp>
      <p:sp>
        <p:nvSpPr>
          <p:cNvPr id="3" name="Content Placeholder 2"/>
          <p:cNvSpPr>
            <a:spLocks noGrp="1"/>
          </p:cNvSpPr>
          <p:nvPr>
            <p:ph idx="1"/>
          </p:nvPr>
        </p:nvSpPr>
        <p:spPr>
          <a:xfrm>
            <a:off x="838200" y="1825625"/>
            <a:ext cx="4935071" cy="4243481"/>
          </a:xfrm>
        </p:spPr>
        <p:txBody>
          <a:bodyPr/>
          <a:lstStyle/>
          <a:p>
            <a:r>
              <a:rPr lang="en-US" dirty="0" smtClean="0"/>
              <a:t>Physical </a:t>
            </a:r>
            <a:r>
              <a:rPr lang="en-US" dirty="0"/>
              <a:t>security threats: </a:t>
            </a:r>
            <a:endParaRPr lang="en-US" dirty="0" smtClean="0"/>
          </a:p>
          <a:p>
            <a:pPr lvl="1"/>
            <a:r>
              <a:rPr lang="en-US" dirty="0" smtClean="0"/>
              <a:t>Damages to computer </a:t>
            </a:r>
            <a:r>
              <a:rPr lang="en-US" dirty="0"/>
              <a:t>hardware and </a:t>
            </a:r>
            <a:r>
              <a:rPr lang="en-US" dirty="0" smtClean="0"/>
              <a:t>buildings</a:t>
            </a:r>
          </a:p>
          <a:p>
            <a:pPr lvl="1"/>
            <a:r>
              <a:rPr lang="en-US" dirty="0" smtClean="0"/>
              <a:t>e.g., war, vandalism, theft, fires</a:t>
            </a:r>
            <a:r>
              <a:rPr lang="en-US" dirty="0"/>
              <a:t>, floods, earthquakes, hurricanes, etc.</a:t>
            </a:r>
          </a:p>
          <a:p>
            <a:r>
              <a:rPr lang="en-US" dirty="0"/>
              <a:t>Logical security threats: </a:t>
            </a:r>
            <a:endParaRPr lang="en-US" dirty="0" smtClean="0"/>
          </a:p>
          <a:p>
            <a:pPr lvl="1"/>
            <a:r>
              <a:rPr lang="en-US" dirty="0" smtClean="0"/>
              <a:t>Loss of control over </a:t>
            </a:r>
            <a:r>
              <a:rPr lang="en-US" dirty="0"/>
              <a:t>data and software. </a:t>
            </a:r>
          </a:p>
        </p:txBody>
      </p:sp>
      <p:pic>
        <p:nvPicPr>
          <p:cNvPr id="5" name="Picture 2" descr="http://static.ddmcdn.com/gif/disaster-recovery-plan-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420" y="475861"/>
            <a:ext cx="5062289" cy="379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60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Site</a:t>
            </a:r>
            <a:endParaRPr lang="en-US" dirty="0"/>
          </a:p>
        </p:txBody>
      </p:sp>
      <p:sp>
        <p:nvSpPr>
          <p:cNvPr id="3" name="Content Placeholder 2"/>
          <p:cNvSpPr>
            <a:spLocks noGrp="1"/>
          </p:cNvSpPr>
          <p:nvPr>
            <p:ph idx="1"/>
          </p:nvPr>
        </p:nvSpPr>
        <p:spPr>
          <a:xfrm>
            <a:off x="838200" y="1825625"/>
            <a:ext cx="2692400" cy="4351338"/>
          </a:xfrm>
        </p:spPr>
        <p:txBody>
          <a:bodyPr>
            <a:normAutofit/>
          </a:bodyPr>
          <a:lstStyle/>
          <a:p>
            <a:r>
              <a:rPr lang="en-US" dirty="0" smtClean="0"/>
              <a:t>A </a:t>
            </a:r>
            <a:r>
              <a:rPr lang="en-US" dirty="0"/>
              <a:t>fully configured computer center. </a:t>
            </a:r>
            <a:endParaRPr lang="en-US" dirty="0" smtClean="0"/>
          </a:p>
          <a:p>
            <a:r>
              <a:rPr lang="en-US" dirty="0" smtClean="0"/>
              <a:t>Still need to restore your backup files. </a:t>
            </a:r>
          </a:p>
        </p:txBody>
      </p:sp>
      <p:pic>
        <p:nvPicPr>
          <p:cNvPr id="23554" name="Picture 2" descr="http://www.innovasafe.com/images/controlro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867" y="0"/>
            <a:ext cx="6751133" cy="4478254"/>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www.baseline-data.com/images/dr-facility-ibm3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334" y="2818101"/>
            <a:ext cx="36195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797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Mirror Site</a:t>
            </a:r>
            <a:endParaRPr lang="en-US" dirty="0"/>
          </a:p>
        </p:txBody>
      </p:sp>
      <p:sp>
        <p:nvSpPr>
          <p:cNvPr id="3" name="Content Placeholder 2"/>
          <p:cNvSpPr>
            <a:spLocks noGrp="1"/>
          </p:cNvSpPr>
          <p:nvPr>
            <p:ph idx="1"/>
          </p:nvPr>
        </p:nvSpPr>
        <p:spPr>
          <a:xfrm>
            <a:off x="838202" y="1825625"/>
            <a:ext cx="3061994" cy="4351338"/>
          </a:xfrm>
        </p:spPr>
        <p:txBody>
          <a:bodyPr>
            <a:normAutofit fontScale="85000" lnSpcReduction="10000"/>
          </a:bodyPr>
          <a:lstStyle/>
          <a:p>
            <a:r>
              <a:rPr lang="en-US" dirty="0" smtClean="0"/>
              <a:t>A </a:t>
            </a:r>
            <a:r>
              <a:rPr lang="en-US" dirty="0"/>
              <a:t>backup computer that is continuously running to maintain a complete copy of the daily operations. </a:t>
            </a:r>
            <a:endParaRPr lang="en-US" dirty="0" smtClean="0"/>
          </a:p>
          <a:p>
            <a:r>
              <a:rPr lang="en-US" dirty="0" smtClean="0"/>
              <a:t>All </a:t>
            </a:r>
            <a:r>
              <a:rPr lang="en-US" dirty="0"/>
              <a:t>data is maintained simultaneously at both locations.</a:t>
            </a:r>
          </a:p>
          <a:p>
            <a:r>
              <a:rPr lang="en-US" dirty="0"/>
              <a:t>If problems arise with one machine, the second one takes over automatically. </a:t>
            </a:r>
            <a:endParaRPr lang="en-US" dirty="0" smtClean="0"/>
          </a:p>
        </p:txBody>
      </p:sp>
      <p:pic>
        <p:nvPicPr>
          <p:cNvPr id="24580" name="Picture 4" descr="http://continuitysoftware.files.wordpress.com/2009/12/gap_sample_broken_mirro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103" y="926353"/>
            <a:ext cx="7801786" cy="57793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856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Logical Threats</a:t>
            </a:r>
            <a:endParaRPr lang="en-US" dirty="0"/>
          </a:p>
        </p:txBody>
      </p:sp>
      <p:sp>
        <p:nvSpPr>
          <p:cNvPr id="3" name="Content Placeholder 2"/>
          <p:cNvSpPr>
            <a:spLocks noGrp="1"/>
          </p:cNvSpPr>
          <p:nvPr>
            <p:ph idx="1"/>
          </p:nvPr>
        </p:nvSpPr>
        <p:spPr>
          <a:xfrm>
            <a:off x="838200" y="1825625"/>
            <a:ext cx="3368040" cy="4351338"/>
          </a:xfrm>
        </p:spPr>
        <p:txBody>
          <a:bodyPr/>
          <a:lstStyle/>
          <a:p>
            <a:r>
              <a:rPr lang="en-US" dirty="0" smtClean="0"/>
              <a:t>Behavioral</a:t>
            </a:r>
          </a:p>
          <a:p>
            <a:r>
              <a:rPr lang="en-US" dirty="0" smtClean="0"/>
              <a:t>Malware</a:t>
            </a:r>
          </a:p>
          <a:p>
            <a:r>
              <a:rPr lang="en-US" dirty="0" smtClean="0"/>
              <a:t>Phishing</a:t>
            </a:r>
          </a:p>
          <a:p>
            <a:r>
              <a:rPr lang="en-US" dirty="0" smtClean="0"/>
              <a:t>Denial of Service</a:t>
            </a:r>
          </a:p>
          <a:p>
            <a:r>
              <a:rPr lang="en-US" dirty="0" smtClean="0"/>
              <a:t>Identity theft</a:t>
            </a:r>
          </a:p>
          <a:p>
            <a:r>
              <a:rPr lang="en-US" dirty="0" smtClean="0"/>
              <a:t>Interception during transmission</a:t>
            </a:r>
            <a:endParaRPr lang="en-US" dirty="0"/>
          </a:p>
        </p:txBody>
      </p:sp>
      <p:pic>
        <p:nvPicPr>
          <p:cNvPr id="3074" name="Picture 2" descr="http://www.shinyshiny.tv/19-malware-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9" y="1509393"/>
            <a:ext cx="4884421" cy="488442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622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Threat</a:t>
            </a:r>
            <a:endParaRPr lang="en-US" dirty="0"/>
          </a:p>
        </p:txBody>
      </p:sp>
      <p:sp>
        <p:nvSpPr>
          <p:cNvPr id="3" name="Content Placeholder 2"/>
          <p:cNvSpPr>
            <a:spLocks noGrp="1"/>
          </p:cNvSpPr>
          <p:nvPr>
            <p:ph idx="1"/>
          </p:nvPr>
        </p:nvSpPr>
        <p:spPr>
          <a:xfrm>
            <a:off x="838200" y="1825625"/>
            <a:ext cx="6408420" cy="4351338"/>
          </a:xfrm>
        </p:spPr>
        <p:txBody>
          <a:bodyPr>
            <a:normAutofit fontScale="92500" lnSpcReduction="10000"/>
          </a:bodyPr>
          <a:lstStyle/>
          <a:p>
            <a:r>
              <a:rPr lang="en-US" dirty="0" smtClean="0"/>
              <a:t>Definition: threats caused by human behavioral weakness and bad habits</a:t>
            </a:r>
          </a:p>
          <a:p>
            <a:r>
              <a:rPr lang="en-US" dirty="0" smtClean="0"/>
              <a:t>For example, users write passwords </a:t>
            </a:r>
            <a:r>
              <a:rPr lang="en-US" dirty="0"/>
              <a:t>on </a:t>
            </a:r>
            <a:r>
              <a:rPr lang="en-US" dirty="0" smtClean="0"/>
              <a:t>sticky notes; give </a:t>
            </a:r>
            <a:r>
              <a:rPr lang="en-US" dirty="0"/>
              <a:t>out private information over the </a:t>
            </a:r>
            <a:r>
              <a:rPr lang="en-US" dirty="0" smtClean="0"/>
              <a:t>phone; fail to check the identify of persons who request for information, etc.</a:t>
            </a:r>
            <a:endParaRPr lang="en-US" dirty="0"/>
          </a:p>
          <a:p>
            <a:r>
              <a:rPr lang="en-US" dirty="0"/>
              <a:t>Social engineering example: </a:t>
            </a:r>
          </a:p>
          <a:p>
            <a:pPr lvl="1"/>
            <a:r>
              <a:rPr lang="en-US" dirty="0"/>
              <a:t>A hacker calls up a victim (you), </a:t>
            </a:r>
            <a:r>
              <a:rPr lang="en-US" dirty="0" smtClean="0"/>
              <a:t>claims to be your network admin, </a:t>
            </a:r>
            <a:r>
              <a:rPr lang="en-US" dirty="0"/>
              <a:t>and </a:t>
            </a:r>
            <a:r>
              <a:rPr lang="en-US" dirty="0" smtClean="0"/>
              <a:t>ask for </a:t>
            </a:r>
            <a:r>
              <a:rPr lang="en-US" dirty="0"/>
              <a:t>your </a:t>
            </a:r>
            <a:r>
              <a:rPr lang="en-US" dirty="0" smtClean="0"/>
              <a:t>password</a:t>
            </a:r>
            <a:endParaRPr lang="en-US" dirty="0"/>
          </a:p>
          <a:p>
            <a:pPr lvl="1"/>
            <a:r>
              <a:rPr lang="en-US" dirty="0" smtClean="0"/>
              <a:t>Read more about social engineering:</a:t>
            </a:r>
          </a:p>
          <a:p>
            <a:pPr lvl="2"/>
            <a:r>
              <a:rPr lang="en-US" dirty="0" smtClean="0">
                <a:hlinkClick r:id="rId3"/>
              </a:rPr>
              <a:t>http</a:t>
            </a:r>
            <a:r>
              <a:rPr lang="en-US" dirty="0">
                <a:hlinkClick r:id="rId3"/>
              </a:rPr>
              <a:t>://</a:t>
            </a:r>
            <a:r>
              <a:rPr lang="en-US" dirty="0" smtClean="0">
                <a:hlinkClick r:id="rId3"/>
              </a:rPr>
              <a:t>www.pcworld.com/article/182180/top_5_social_engineering_exploit_techniques.html</a:t>
            </a:r>
            <a:endParaRPr lang="en-US" dirty="0"/>
          </a:p>
          <a:p>
            <a:pPr marL="0" indent="0">
              <a:buNone/>
            </a:pPr>
            <a:endParaRPr lang="en-US" dirty="0"/>
          </a:p>
        </p:txBody>
      </p:sp>
      <p:pic>
        <p:nvPicPr>
          <p:cNvPr id="4098" name="Picture 2" descr="http://www.madsecurity.com/wp-content/uploads/2012/08/social-engineering-sti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808926"/>
            <a:ext cx="3944283" cy="382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161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a:t>
            </a:r>
            <a:endParaRPr lang="en-US" dirty="0"/>
          </a:p>
        </p:txBody>
      </p:sp>
      <p:sp>
        <p:nvSpPr>
          <p:cNvPr id="3" name="Content Placeholder 2"/>
          <p:cNvSpPr>
            <a:spLocks noGrp="1"/>
          </p:cNvSpPr>
          <p:nvPr>
            <p:ph idx="1"/>
          </p:nvPr>
        </p:nvSpPr>
        <p:spPr>
          <a:xfrm>
            <a:off x="6530340" y="2077085"/>
            <a:ext cx="5219700" cy="4351338"/>
          </a:xfrm>
        </p:spPr>
        <p:txBody>
          <a:bodyPr/>
          <a:lstStyle/>
          <a:p>
            <a:r>
              <a:rPr lang="en-US" dirty="0" smtClean="0"/>
              <a:t>Types</a:t>
            </a:r>
          </a:p>
          <a:p>
            <a:pPr lvl="1"/>
            <a:r>
              <a:rPr lang="en-US" dirty="0" smtClean="0"/>
              <a:t>Viruses</a:t>
            </a:r>
          </a:p>
          <a:p>
            <a:pPr lvl="1"/>
            <a:r>
              <a:rPr lang="en-US" dirty="0"/>
              <a:t>W</a:t>
            </a:r>
            <a:r>
              <a:rPr lang="en-US" dirty="0" smtClean="0"/>
              <a:t>orms (viruses </a:t>
            </a:r>
            <a:r>
              <a:rPr lang="en-US" dirty="0"/>
              <a:t>that do not destroy </a:t>
            </a:r>
            <a:r>
              <a:rPr lang="en-US" dirty="0" smtClean="0"/>
              <a:t>data)</a:t>
            </a:r>
          </a:p>
          <a:p>
            <a:pPr lvl="1"/>
            <a:r>
              <a:rPr lang="en-US" dirty="0" smtClean="0"/>
              <a:t>Trojan horses</a:t>
            </a:r>
          </a:p>
          <a:p>
            <a:pPr lvl="1"/>
            <a:r>
              <a:rPr lang="en-US" dirty="0" smtClean="0"/>
              <a:t>Spyware</a:t>
            </a:r>
          </a:p>
          <a:p>
            <a:pPr lvl="1"/>
            <a:r>
              <a:rPr lang="en-US" dirty="0" smtClean="0"/>
              <a:t>Ransomware</a:t>
            </a:r>
          </a:p>
          <a:p>
            <a:r>
              <a:rPr lang="en-US" dirty="0" smtClean="0"/>
              <a:t>Malware is easy to find:</a:t>
            </a:r>
            <a:endParaRPr lang="en-US" dirty="0"/>
          </a:p>
          <a:p>
            <a:pPr lvl="1"/>
            <a:r>
              <a:rPr lang="en-US" dirty="0">
                <a:hlinkClick r:id="rId3"/>
              </a:rPr>
              <a:t>http://www.infoniac.com/offbeat-news/computervirus.html</a:t>
            </a:r>
            <a:endParaRPr lang="en-US" dirty="0"/>
          </a:p>
        </p:txBody>
      </p:sp>
      <p:pic>
        <p:nvPicPr>
          <p:cNvPr id="5" name="Picture 2" descr="http://spywareremovers.com/wp-content/uploads/2013/05/Difference-Between-VirusWormsTrojan-Horse-and-Spywa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 y="2214244"/>
            <a:ext cx="4958576" cy="3500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30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Virus</a:t>
            </a:r>
            <a:endParaRPr lang="en-US" dirty="0"/>
          </a:p>
        </p:txBody>
      </p:sp>
      <p:sp>
        <p:nvSpPr>
          <p:cNvPr id="3" name="Content Placeholder 2"/>
          <p:cNvSpPr>
            <a:spLocks noGrp="1"/>
          </p:cNvSpPr>
          <p:nvPr>
            <p:ph idx="1"/>
          </p:nvPr>
        </p:nvSpPr>
        <p:spPr>
          <a:xfrm>
            <a:off x="5600700" y="1027906"/>
            <a:ext cx="6004560" cy="5342573"/>
          </a:xfrm>
        </p:spPr>
        <p:txBody>
          <a:bodyPr>
            <a:normAutofit fontScale="92500" lnSpcReduction="10000"/>
          </a:bodyPr>
          <a:lstStyle/>
          <a:p>
            <a:r>
              <a:rPr lang="en-US" dirty="0" smtClean="0"/>
              <a:t>Definition: a computer </a:t>
            </a:r>
            <a:r>
              <a:rPr lang="en-US" dirty="0"/>
              <a:t>program that </a:t>
            </a:r>
            <a:r>
              <a:rPr lang="en-US" dirty="0" smtClean="0"/>
              <a:t>attacks your system. It might </a:t>
            </a:r>
            <a:r>
              <a:rPr lang="en-US" dirty="0"/>
              <a:t>erase or modify files on your computer</a:t>
            </a:r>
            <a:r>
              <a:rPr lang="en-US" dirty="0" smtClean="0"/>
              <a:t>. It might make a computer function incorrectly, or not able to function at all.</a:t>
            </a:r>
            <a:endParaRPr lang="en-US" dirty="0"/>
          </a:p>
          <a:p>
            <a:r>
              <a:rPr lang="en-US" dirty="0" smtClean="0"/>
              <a:t>How does a virus spread?</a:t>
            </a:r>
          </a:p>
          <a:p>
            <a:pPr lvl="1"/>
            <a:r>
              <a:rPr lang="en-US" dirty="0" smtClean="0"/>
              <a:t>A </a:t>
            </a:r>
            <a:r>
              <a:rPr lang="en-US" dirty="0"/>
              <a:t>virus attached to an email </a:t>
            </a:r>
            <a:r>
              <a:rPr lang="en-US" dirty="0" smtClean="0"/>
              <a:t>might send </a:t>
            </a:r>
            <a:r>
              <a:rPr lang="en-US" dirty="0"/>
              <a:t>itself to everyone in your contact list using your </a:t>
            </a:r>
            <a:r>
              <a:rPr lang="en-US" dirty="0" smtClean="0"/>
              <a:t>name</a:t>
            </a:r>
            <a:r>
              <a:rPr lang="en-US" dirty="0"/>
              <a:t>.</a:t>
            </a:r>
            <a:r>
              <a:rPr lang="en-US" dirty="0" smtClean="0"/>
              <a:t> </a:t>
            </a:r>
          </a:p>
          <a:p>
            <a:pPr lvl="1"/>
            <a:r>
              <a:rPr lang="en-US" dirty="0" smtClean="0"/>
              <a:t>A virus might attach </a:t>
            </a:r>
            <a:r>
              <a:rPr lang="en-US" dirty="0"/>
              <a:t>itself to other </a:t>
            </a:r>
            <a:r>
              <a:rPr lang="en-US" dirty="0" smtClean="0"/>
              <a:t>files. You might get a virus when you download a file from the Internet or access a file from an external media, such as a USB disk.</a:t>
            </a:r>
          </a:p>
          <a:p>
            <a:r>
              <a:rPr lang="en-US" dirty="0"/>
              <a:t>Virus Video: </a:t>
            </a:r>
            <a:r>
              <a:rPr lang="en-US" dirty="0">
                <a:hlinkClick r:id="rId3"/>
              </a:rPr>
              <a:t>http://youtu.be/_4sFZgUWhB4</a:t>
            </a:r>
            <a:endParaRPr lang="en-US" dirty="0"/>
          </a:p>
        </p:txBody>
      </p:sp>
      <p:pic>
        <p:nvPicPr>
          <p:cNvPr id="5" name="Picture 2" descr="https://encrypted-tbn0.gstatic.com/images?q=tbn:ANd9GcS4lwxQPcj9-qI4SCZsgiIPU1sxb3qBv-MrDIOuhuy3RJA9U49dbAAkx3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20" y="2415144"/>
            <a:ext cx="3911895" cy="323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791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Trojan Horse &amp; Spyware</a:t>
            </a:r>
            <a:endParaRPr lang="en-US" dirty="0"/>
          </a:p>
        </p:txBody>
      </p:sp>
      <p:sp>
        <p:nvSpPr>
          <p:cNvPr id="3" name="Content Placeholder 2"/>
          <p:cNvSpPr>
            <a:spLocks noGrp="1"/>
          </p:cNvSpPr>
          <p:nvPr>
            <p:ph idx="1"/>
          </p:nvPr>
        </p:nvSpPr>
        <p:spPr>
          <a:xfrm>
            <a:off x="838200" y="1825625"/>
            <a:ext cx="5619750" cy="4351338"/>
          </a:xfrm>
        </p:spPr>
        <p:txBody>
          <a:bodyPr>
            <a:normAutofit/>
          </a:bodyPr>
          <a:lstStyle/>
          <a:p>
            <a:r>
              <a:rPr lang="en-US" dirty="0"/>
              <a:t>Trojan horses: a malicious code hidden inside other programs</a:t>
            </a:r>
            <a:r>
              <a:rPr lang="en-US" dirty="0" smtClean="0"/>
              <a:t>. It might use the host to attack others; it might steal information.</a:t>
            </a:r>
            <a:endParaRPr lang="en-US" dirty="0"/>
          </a:p>
          <a:p>
            <a:endParaRPr lang="en-US" dirty="0"/>
          </a:p>
          <a:p>
            <a:r>
              <a:rPr lang="en-US" dirty="0" smtClean="0"/>
              <a:t>Spyware: instead </a:t>
            </a:r>
            <a:r>
              <a:rPr lang="en-US" dirty="0"/>
              <a:t>of destroying files, the spyware </a:t>
            </a:r>
            <a:r>
              <a:rPr lang="en-US" dirty="0" smtClean="0"/>
              <a:t>captures </a:t>
            </a:r>
            <a:r>
              <a:rPr lang="en-US" dirty="0"/>
              <a:t>all of your activities, such as Web sites visited, passwords entered, and credit card numbers.</a:t>
            </a:r>
          </a:p>
        </p:txBody>
      </p:sp>
      <p:pic>
        <p:nvPicPr>
          <p:cNvPr id="7170" name="Picture 2" descr="http://patdollard.com/wp-content/uploads/2013/07/07_MR_11_d_C81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859" y="2308860"/>
            <a:ext cx="4987826" cy="397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008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a:t>
            </a:r>
            <a:endParaRPr lang="en-US" dirty="0"/>
          </a:p>
        </p:txBody>
      </p:sp>
      <p:sp>
        <p:nvSpPr>
          <p:cNvPr id="3" name="Content Placeholder 2"/>
          <p:cNvSpPr>
            <a:spLocks noGrp="1"/>
          </p:cNvSpPr>
          <p:nvPr>
            <p:ph idx="1"/>
          </p:nvPr>
        </p:nvSpPr>
        <p:spPr>
          <a:xfrm>
            <a:off x="838200" y="1825625"/>
            <a:ext cx="4373880" cy="4351338"/>
          </a:xfrm>
        </p:spPr>
        <p:txBody>
          <a:bodyPr/>
          <a:lstStyle/>
          <a:p>
            <a:r>
              <a:rPr lang="en-US" dirty="0" smtClean="0"/>
              <a:t>Definition: using a fake web site or email to obtain information or money.</a:t>
            </a:r>
            <a:endParaRPr lang="en-US" dirty="0"/>
          </a:p>
          <a:p>
            <a:r>
              <a:rPr lang="en-US" dirty="0" smtClean="0"/>
              <a:t>e.g.: an </a:t>
            </a:r>
            <a:r>
              <a:rPr lang="en-US" dirty="0"/>
              <a:t>attacker copies the login page </a:t>
            </a:r>
            <a:r>
              <a:rPr lang="en-US" dirty="0" smtClean="0"/>
              <a:t>of e-Bay and  </a:t>
            </a:r>
            <a:r>
              <a:rPr lang="en-US" dirty="0"/>
              <a:t>e-mails millions of users with a link to the fake </a:t>
            </a:r>
            <a:r>
              <a:rPr lang="en-US" dirty="0" smtClean="0"/>
              <a:t>site, and wait for fish (you) to “bite”</a:t>
            </a:r>
          </a:p>
          <a:p>
            <a:endParaRPr lang="en-US" dirty="0"/>
          </a:p>
          <a:p>
            <a:endParaRPr lang="en-US" dirty="0"/>
          </a:p>
        </p:txBody>
      </p:sp>
      <p:pic>
        <p:nvPicPr>
          <p:cNvPr id="8194" name="Picture 2" descr="http://gato-docs.its.txstate.edu/vpit-security/images/Phis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75" y="1690688"/>
            <a:ext cx="4565015" cy="465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811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1724</TotalTime>
  <Words>3517</Words>
  <Application>Microsoft Office PowerPoint</Application>
  <PresentationFormat>Widescreen</PresentationFormat>
  <Paragraphs>219</Paragraphs>
  <Slides>31</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Calibri Light</vt:lpstr>
      <vt:lpstr>Office Theme</vt:lpstr>
      <vt:lpstr>Custom Design</vt:lpstr>
      <vt:lpstr>Information Systems &amp; Internet Security</vt:lpstr>
      <vt:lpstr>Security Report</vt:lpstr>
      <vt:lpstr>Types of Threats</vt:lpstr>
      <vt:lpstr>Types of Logical Threats</vt:lpstr>
      <vt:lpstr>Behavioral Threat</vt:lpstr>
      <vt:lpstr>Malware</vt:lpstr>
      <vt:lpstr>Computer Virus</vt:lpstr>
      <vt:lpstr>Trojan Horse &amp; Spyware</vt:lpstr>
      <vt:lpstr>Phishing</vt:lpstr>
      <vt:lpstr>PowerPoint Presentation</vt:lpstr>
      <vt:lpstr>PowerPoint Presentation</vt:lpstr>
      <vt:lpstr>PowerPoint Presentation</vt:lpstr>
      <vt:lpstr>Ransomware</vt:lpstr>
      <vt:lpstr>Targeted Attacks</vt:lpstr>
      <vt:lpstr>Denial of Service</vt:lpstr>
      <vt:lpstr>DDOS</vt:lpstr>
      <vt:lpstr>Before You Know It</vt:lpstr>
      <vt:lpstr>Transmission of Information</vt:lpstr>
      <vt:lpstr>Encryption</vt:lpstr>
      <vt:lpstr>Single Key Encryption Example</vt:lpstr>
      <vt:lpstr>Digital Signature</vt:lpstr>
      <vt:lpstr>Protect Your System</vt:lpstr>
      <vt:lpstr>Backup Methods</vt:lpstr>
      <vt:lpstr>User Identification</vt:lpstr>
      <vt:lpstr>Password Generator</vt:lpstr>
      <vt:lpstr>Biometric</vt:lpstr>
      <vt:lpstr>Virtual Private Network (VPN)</vt:lpstr>
      <vt:lpstr>Disaster Recovery</vt:lpstr>
      <vt:lpstr>Cold Site</vt:lpstr>
      <vt:lpstr>Hot Site</vt:lpstr>
      <vt:lpstr>Mirror Site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Security</dc:title>
  <dc:creator>H. Huang</dc:creator>
  <cp:lastModifiedBy>Albert</cp:lastModifiedBy>
  <cp:revision>187</cp:revision>
  <dcterms:created xsi:type="dcterms:W3CDTF">2013-10-13T16:45:29Z</dcterms:created>
  <dcterms:modified xsi:type="dcterms:W3CDTF">2016-03-30T21:04:36Z</dcterms:modified>
</cp:coreProperties>
</file>