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lvl1pPr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1pPr>
    <a:lvl2pPr indent="2286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2pPr>
    <a:lvl3pPr indent="4572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3pPr>
    <a:lvl4pPr indent="6858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4pPr>
    <a:lvl5pPr indent="9144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5pPr>
    <a:lvl6pPr indent="11430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6pPr>
    <a:lvl7pPr indent="13716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7pPr>
    <a:lvl8pPr indent="16002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8pPr>
    <a:lvl9pPr indent="1828800" algn="ctr" defTabSz="825500">
      <a:defRPr sz="5000">
        <a:solidFill>
          <a:srgbClr val="3E231A"/>
        </a:solidFill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516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36711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4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228600" algn="ctr">
              <a:spcBef>
                <a:spcPts val="0"/>
              </a:spcBef>
              <a:buSzTx/>
              <a:buNone/>
              <a:defRPr sz="5000"/>
            </a:lvl2pPr>
            <a:lvl3pPr marL="0" indent="457200" algn="ctr">
              <a:spcBef>
                <a:spcPts val="0"/>
              </a:spcBef>
              <a:buSzTx/>
              <a:buNone/>
              <a:defRPr sz="5000"/>
            </a:lvl3pPr>
            <a:lvl4pPr marL="0" indent="685800" algn="ctr">
              <a:spcBef>
                <a:spcPts val="0"/>
              </a:spcBef>
              <a:buSzTx/>
              <a:buNone/>
              <a:defRPr sz="5000"/>
            </a:lvl4pPr>
            <a:lvl5pPr marL="0" indent="914400" algn="ctr">
              <a:spcBef>
                <a:spcPts val="0"/>
              </a:spcBef>
              <a:buSzTx/>
              <a:buNone/>
              <a:defRPr sz="5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>
                <a:solidFill>
                  <a:srgbClr val="3E231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3E231A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1pPr>
      <a:lvl2pPr indent="2286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2pPr>
      <a:lvl3pPr indent="4572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3pPr>
      <a:lvl4pPr indent="6858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4pPr>
      <a:lvl5pPr indent="9144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5pPr>
      <a:lvl6pPr indent="11430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6pPr>
      <a:lvl7pPr indent="13716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7pPr>
      <a:lvl8pPr indent="16002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8pPr>
      <a:lvl9pPr indent="1828800" algn="ctr" defTabSz="825500">
        <a:defRPr sz="10000">
          <a:solidFill>
            <a:srgbClr val="3E231A"/>
          </a:solidFill>
          <a:latin typeface="+mn-lt"/>
          <a:ea typeface="+mn-ea"/>
          <a:cs typeface="+mn-cs"/>
          <a:sym typeface="Papyrus"/>
        </a:defRPr>
      </a:lvl9pPr>
    </p:titleStyle>
    <p:bodyStyle>
      <a:lvl1pPr marL="6604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1pPr>
      <a:lvl2pPr marL="13208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2pPr>
      <a:lvl3pPr marL="19812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3pPr>
      <a:lvl4pPr marL="26416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4pPr>
      <a:lvl5pPr marL="33020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5pPr>
      <a:lvl6pPr marL="39624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6pPr>
      <a:lvl7pPr marL="46228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7pPr>
      <a:lvl8pPr marL="52832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8pPr>
      <a:lvl9pPr marL="5943600" indent="-660400" defTabSz="825500">
        <a:spcBef>
          <a:spcPts val="4200"/>
        </a:spcBef>
        <a:buSzPct val="25000"/>
        <a:buBlip>
          <a:blip r:embed="rId15"/>
        </a:buBlip>
        <a:defRPr sz="5200">
          <a:solidFill>
            <a:srgbClr val="3E231A"/>
          </a:solidFill>
          <a:latin typeface="+mn-lt"/>
          <a:ea typeface="+mn-ea"/>
          <a:cs typeface="+mn-cs"/>
          <a:sym typeface="Papyrus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374900" y="2387600"/>
            <a:ext cx="19621500" cy="370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 dirty="0">
                <a:solidFill>
                  <a:srgbClr val="3E231A"/>
                </a:solidFill>
              </a:rPr>
              <a:t>Formal Academic Critique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4800" dirty="0" smtClean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4800" dirty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7000" dirty="0" smtClean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10100" dirty="0" smtClean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10100" dirty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10100" dirty="0" smtClean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10100" dirty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endParaRPr lang="en-US" sz="19200" dirty="0" smtClean="0">
              <a:solidFill>
                <a:srgbClr val="000000"/>
              </a:solidFill>
            </a:endParaRP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9200" dirty="0" smtClean="0">
                <a:solidFill>
                  <a:srgbClr val="000000"/>
                </a:solidFill>
              </a:rPr>
              <a:t>WRI 101</a:t>
            </a:r>
          </a:p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19200" dirty="0" smtClean="0">
                <a:solidFill>
                  <a:srgbClr val="000000"/>
                </a:solidFill>
              </a:rPr>
              <a:t>Ms. Sana Sayed</a:t>
            </a:r>
          </a:p>
        </p:txBody>
      </p:sp>
      <p:sp>
        <p:nvSpPr>
          <p:cNvPr id="2" name="AutoShape 2" descr="data:image/jpeg;base64,/9j/4AAQSkZJRgABAQAAAQABAAD/2wCEAAkGBxQTEhUUEhQWFBQUFxUVFBUUFRcXFBUUFRQWFhQUFBQYHCggGBolHBQUITEhJSkrLi4uFx8zODMsNygtLisBCgoKDg0OGhAQGiwkHCQsLCwsLCwsLCwsLCwsLCwsLCwsLCwsLCwsLCwsLCwsLCwsLCwsLCwsLCwsLCwsLCwsLP/AABEIAMIBAwMBIgACEQEDEQH/xAAcAAABBQEBAQAAAAAAAAAAAAAEAAIDBQYBBwj/xAA+EAACAQIDBgMFBgQGAgMAAAABAgADEQQSIQUxQVFhcQYigRMykaGxI0JSwdHwBzNykhQVFmKC4aLxQ2Oy/8QAGQEAAwEBAQAAAAAAAAAAAAAAAAECAwQF/8QAJhEAAgIBAwQBBQEAAAAAAAAAAAECEQMSITETIkFRMgRhkaHwM//aAAwDAQACEQMRAD8A1gEktEBHGYs7TNeKv5ZnmtffPSvFn8szzWvvM4svzLXAO0ZedYxnGJCNbsXdNBgjM7sfdNBgTKhyX4L3DGWNIyrw8sqM6kZhtIwhWgtMyZTKETZpFUM7eMYxiIXMHYyepB3MTGMvOExThiEK8axiMYTABlSBYiGPA65ksCjxsrqhlhjpWVDMGURsZBWMmaQVZmxgNaFbOg1QQnARLkDQYfdJyINhoSJuhETiRMsIYRpWWhApWckxWdjA3ix8jQyS81YjN+LPcM8yrnUz03xYfszPMK51M4svzLXBA5kYOs6xjVOoghGs2SdJoMCZm9mtpL/Z9SEOSvBocNLGlKvCvLGk06kSGpJVMHRpIHlCZNmjC0ZnjGeAjtQwZjJGaQsYmBycM5eImAHDI2MeTImMAGOYFiDC6kBxBksCmxzSscw/HGVrmYSKGsZDUMe5g9QzNgQ1DJ8CYHVaT4BohmiwrQ1ZW4Voepm0RMeY0iOnJaERERSS0UoCan4gMk/1DMyHEcXHOczySOlQiGbZ2sagtMlWXWW9dhzgFUCZam3bHpQAyRoTWFlROBBK1C0oMwuJsJZ4XaNpToohFJItTQ9CNPhttWlnQ22JlcNgHbcphOJwr0bZxvmsMsiJQjRaYzbNYtdPdEKwPiMjSpKBcXbQTj1Q2+JzldpjUYm8o7SVhoY84s8p5/SrsmqnSXOA2zfvNFmfkl4l4NC+0QN+kiO0l5zuHrU6mh0MdV2Mhla5PgjSlyNG0F5xHHrzglfw7+EkSur7Dqjc14nkkvAaY+y7OOXnGHGLzmXr4Wsu8H0gb1XG+4kdf7FdJezYVMWvOAYjFLzmaOJbnIXrtzh1w6RY4ysJXs8HeoZEXMzeSx9MJZpBVaQs5kNSrzMV2LpjarSfZ7QJ6l9wktHMOk0UJE0jS4VpYI8yQqtzj1rv+IzRUuWhU/RsAYpkv8ZUG5ohtiou8XHSWt+GS0/JrDFMwNveneKPf0OgkUYmozmFxlN2AzgTSYPYSuAfaZh0nM4T9G+qJk61GBthmO4E+k9ITYVIcM0Oo4CmNygekFikJzieVrsiqfun1nRsthvnqVbCgjS0zO1cFY6fKN42idZnKGCAPmmk2dVopbQfCUxW0kvDgm2bjBY6kd1pl/4heJaSKKY1f6QKm9jymd8WbFeo4qU/NfQ9OspSTaUtkDTpuPJNszaAe0trAzOJsg0UDA3PESywWN5yWle3BpFtrcNa4nL8RoZ0PeEYbCF7m9lUXZjw5DuZEqSKQRgscb2N78LS/wAHtnLYPe3UGee7Q241RvZYZACm9wfmW4wjA4WqxHtqzHoug7X3ylcd5Ovt5JclLaKv7nrOHxAYXU3HSS5xxmB2c9ag2am2deKMdSOhm0wWKWqgZdOYO8HkZspKRk4tBDAHhIKuApneBCPZmRVbrvNhG0mKytrbBpNwEr6/hRT7pI9YbtDb9GmNWueQmZxHiOtVNqCG3YyelF+B62ju0fDvswSXAA5zNVX321mhpbFxVc3qsVHK8tsN4XRBz7xdGCH1GYh8JUIuQbdBISAv3TfrPTV2UCLWFpDU8OUmlU18VQtXs81NYTorCb6r4KptuMAr+Az91plKLfJamjKCssd7VZa4rwnWThm7Sqq4ErowIPUTOki7bOe1HONLrznDhZw4WGwbnCF6RRv+Fil637Jr7Alek6NZ1I/qUqfjLTZ21npkZWK+uhnq2JwqVRZlBvzAmc2n4DouL07o3Cx0+E7dfsxobsjxajWFWysePCailXRhowPaeYY3whiqXujOOh/KC08XisMQWV1tzBt8YdrEetoOt5DXwqneJi9m+Ol0FVCOomnwniXD1d1QDvIcR2Ve19l21EoKgyz0GpiKbjRkb1lJtbZtMjMu/uJlKBVmZFUSGrjmTUa9I/EplMrsTVT7xA9ZjKNlKVE9TH0qwsxNNum6Df5W41R1qL00PwlJjalMahtZDs3aeWqhJIUHXroZSwyq4v8AI+rC9zQUMVY2hXiLauTCrSp6PUPm6k7vlMXWx59ozKdCxNvWFDH+1qU825SJr0Wmm+FuZvMmmlzwaTY2zxSTqd8sc1t8Ew2JDC1+8KLTCXc7ZvHtVIJw+MK79RzlvgtpMuqnTiOBmbOk7SrkbvhJ3RVp8mnxe3q7NlpKPzkKbNxVf+ZUyjkJUJXzcbEbrbwZf7I8R2ISvpwFTh/y/WbRyrhmcsflHcH4QVWzOc/eaLDUEQaIB2EmWncbuoIOk5Ybr2PXdNjEetVTF7AGdXCsN4v1ELo4a+7SAgI4fkbRlSmQL2vLYYaO9iBGBQ0apOoBHQ3hdB2JsV05wurVpjlBK21wNAPlEAX7CBY3ZdJxZwJC+NZuNoNUNzq3zi2YzPbV8LoDem1hy3iDJ4bH3nmgxDKBz9ZyliFOliD1EjpRK1so/wDTSfiMU0PsT+MTkfSj6DXIko7LZT/MJHLjH1MGx+8R6ydqAOr3vzEHXFXuEzeU281vz4TXSSNphxoap/5CPagze9lYdo+k1QnVVI531+EfiQoHmzC34b/lFSApsT4Vw7Ek6E8gP0lXi/CWGG42PXT6TVUTmby1BbkQLyWthwfeTPbX17QqgMZR8KqPdD9w5t9YQvhq+mdh/UWt9Zp6VVVBzKadzoD+9JFXqE6Iy332YiFiKX/RiEWZiT0P/cyG3vAuQ5ruR8Z6phaRUZmUX5rrOV6yHQtY8iP1id+ApPk8OOwFB4+s4+xl/D63nrG3fD2YZkUE/CYHamCZWIIItM3Kd8jUY+jF47DZHIG7hB901FfDnp6yvxWFHEfCbQzeGYyx72hYDHddZfYXG3mNZbG6n9Ybg8aR3k5MXmJrjy3szYvU0uJGxlbhMZfcbHlwMMWqD35TA3J1qf8AuECrmFuMBYzqvM5RLjI1HhzxI+GYI93on7vFOqfpPTMMtLEUw6EOjbiPp0PSeLUTmOUC55fryG/fLDZO23wj2DrZveTOpB6ggkZuo9ZWPI12vgWSCe6PWPZGnfzi3I8IyptBE43MzdDFisA9O7qTr57FTyZYTUwgIuWZbcjedFnPRYVdqFvd0Er3xLE+Zhr1kqEGwDXJGmb9JytRa25WPAbrmAiA4cHXf6zi0ddQwt6iGYWnYaqF6A3nAwe4DEc+FvjAAdKytcKd3MGMNJjvVSOHCELTN9GU998YcxB9pTB1+6b3HPvGBGcGq65Tf/bIGC6gMw14qf0k74lKYBYMoJtqDv6nhFUdmBKOo6kAiNAQ5F4ssUeuY6lV/tMUYyTB1KZHkq5hyzAn1O+TYioQCQmcjgCLnteD42rRp+eqmUADz5NBw14wqhZh9m3XRRb6QYgakoN7qaR3nzWPyhWHU20qZh6HTvBnaup89MOutyp3f8bEn0EclgBlHs+QGdfQjLEAa+GU+8oPpIzgfMGV2W2lgbqe4M79sNwVhxFzm38CbC0lbHIovUBpDiXFgOGrbh8YBZ0owG7N6gSDELTy/aoAv3jvA9R9ZYUbMLqwYcwQR8RJTSvod3LnCgsrVwpyD2FTTS1zmFuV5M6nLeoF62Bb4CEDYy6Zb07G9lNge4h9HC23k+sKAoCKTmyu172sDax6iZvxfsyoFLZA6qLlh71uOk3uO2PTqgXGqkMrDQhhuNxBMbQcIVezDg24+qxSVoEeAvigbkEWg1SpeazbfhlzUZkpgC51t+Up6mySPfDf2kTG0OmZzEUQZAMOeU0TUFA8tlP+5T+ciNIbwQ3aarK0idKKim9uOveWmFxV9G38DAMZSubZfUa2723QJahU63tzsZWjWgU9L3NUtU7jr1j6Yu1i2VQCzva4VFF2a3E8AOJIHGU2Cx3A6iGV6l6bhTcsaalT95PMxH9yU/hMNDumbOW1jl2sKxI1o0FOYJmve2mZuDuRvNuOgE0+w/YsBmp/Z6WGntNCCvnIJGhbQdLa7/OsXTKOwIyhSFt8xf4Xl7sfbu5X0O4NwPQw+pxPR2cf35JwTTfdyenPiVZiaFMUHW2mb2iuu+97Am/fSWWx8U9ZdXyOmjrYHswJ3qe0yGDxua2tmGqnvvB5g/8Ae/fb4WsuYMRoTZgSbqb63seE4cGeUJ6ZcM6cmNNWjVV7i3lDE6akDvbTWRVmCiwptyuth8DfdOZqdK12FzZRvZuiqNTz0naVOm5vbMeJYH4a6DsJ6ZyA1HaCXy+2s2thUFrnoSBf0hQRmGpQ9VH0uYPig4GlBWF7EAqTlPFQQBfpB0o00AZ6bUzYLdAQN/JGbKO8BBVTDKB/LJ7WuB0109IzD16d8gdgdbK5a/z3xmGwJIuleoyk3BYo+nIGxuO8NreUagH+ogekYHKjZh5cp76iA4cFWINBUH40sVOnLeJBtFqOZTUpVU1Cq66LrqNVbd3EsKaKb5WzGw1YlgO3CMDq1b66j/iZ2dRXA1ZSeYFvlrORjBsLQrnWsbDe/wBoAq6a5V9nqO7GPpbPoVTmp1HzDTNTqFb6aXy2DetxLHCJXvZxTI4kFge9iu/pp3kW0fCtCscxUpUtYVKZKspve4toTfXUGNkjcNQqoQhql7AnM9I3OvF1so+EsKmCWotnUHUH1G4gyu2ZiMYq5K1A1KgZlFRGRUZQSEqVLmyggAnLmIJ92X1DDPvd1vyRbL2Ja5PfTtFQWC0MAEvlAsdTYflCmwSutmAZTvBAIPcQq4G+w7m3wglbatNdxufl84AT0sIFFgNBJwglBi/EttApHXIzfO1pVV9rmpce3VWHDS4uPvod3yisDW1sdSp+9UUeusFrbZW3kGYc76ekztCg5F3ZX37ltccNbzlbPazUM/QMrD1DARWOg7/MKmYkG5PAsNLfhFtIPndtXDX5A67+d4KyUVtnupuLfdsToAEzFrbxaxEIWgraJVIOl9MpIBvayhSO4huALTwyakmsmp95ifhqRaSPs9ainKxNxoWW63+GvxlggqAG4V+Rvb0tl0+cHCIWDVKOSpuDKpY6jW1RRcetoqAyO0fClW1/Jf8A2g2t0BmMxeC9mxDIQb2Jy2+oE9kw2Ipt/KqXubebOw037z84LjdjmobOKbrrcsLPrwUqLADreS4eh2eMOFPlBseVrH4EaiB18KTvN+wE9C2/4PYN9ijMtrkta177gAcx57pjsVgHVipsrDeLWb4EXhG0JmcqUip0vaSJjCLEbwQbdjLN8M3Q/KVuJw2/Qg/G/wAJvGafJm00tj0k1MLi1zOqn2u7MctQldDZ9xI9eEze1/BJW7YVxUH4GID+hGjfKZajiCLA3sN0utm7erIfI4YanK4uPQ7xxnGvp8uHfHLb0+DoWSGVdy3/AGQ7P2jUotkqAi2hVtGXtebDBbRDrcG9x8f+4C21qOIGXEUiDwYa27MBcRbJ2GiOaoqE0ER3qA+9lUbtOvrpMMqjk+S0y/TNoNw25R6J4d2qXpFcpdqdhZcubLwbzMO0OV0LDPS9m1hq4sd17ZwCpt0aYHwX4lq4vFjDnIKaK/s3o0/ZN7MMNGym5B03n856QoekCD7Ii/2Yv7LTiG3gnqAO07UnHtfJzNqW64KrBqtQ50QkkC32gZco5asnHUqT3lgiVwv/AMZPW404DQWg+0K5LeagpQAE1GAdb3vobg2HYmMwTCprRrLYgkZAWU9bsbW7ShE1XDKy3xCU9De65rb+wP1j8L7K/wBmVLDTfdgOQvraS4dKi++4fqEyn5G30geNxGrZ8O7KAfMFVy3DRQSdfSFAPxFKvmulRMlvdKEEH+oE37aTgzBbuq6anzOfUeU2+cEwWKw9slMmgzaWKZagIF8t6ikEgX59JOpIJVazO2hOisw6E2yqCO0qhBgbr84o0Ow4E9SVB+QijKLXYO1aGLpCrQfMOPBkNrlXHAww42mu8j081/hPlXBY10V8tVkuB5QWAqeb3SBod99evYyYfaFVP5dR06I7L9DLlEzjOz6ZxW2QB5UY8t1/heBHbFRxuZP7R9CZ4Nh/F+MTdiHP9Vm//QMt8L/EfFrbOKbjqhU/FTIaZZ6i+1ELWz3Y8Dof/K0nTzC1+hsSCPXQiYLB/wATlP8ANw5HWmwb5MB9ZeYbxpgatr1Wpnk+dB62NjJpjNEuDX8IPfzfWSGiDoVXL1/S1vnK/Z5Rrmjii4OoBdagGt9L6j4yyo5x7xU/0qR9WMQgSp7GmuUgpb3URrFtb3UIfrJ/aPbyI46uQ2nQGpIsfjGQXNMldxIGdtTb3BbTrf0nBhkPuZrn8BNNd99StuJ6mAC/xlZRapRWp+L2bjNY/wD1ka7+cZWp09CFp0gACczNTYHiCFsLbtbkSwSmVAChRz3+vrB/tgTfK4ubBQAbE6A30sBx48oAMVKliErqu6wAD211369IXSNQaHz9bBR66k/KcWsFF38vS9/oJyhWSoSUYEjQkbweo/6jAiqYtkJLp5ALkoNb6WsoJJG+5Nt05SNN/MlZxrcg1G0P4SrHy/0kQ9b8dfhG1KStvAPcQArqlLEa5XV0bQEHI69cwDA/AQfF4ZDTJro7DcdfaHfwsPnpLCns8K11JGt7FnIv2zWt0hTE20Fz3tADGY3wjg3v7JxTc677i53FheZfa/gjE07lbVAPwjX4T0uuFcfb0AeFsoqaX01tAKtFCxIyUX0Hva24Cx0+UnT/AHIHjlXAuCRUpW+vztH4XCUw1rG/Y/kJ7B/lZqEaoygEMGphlY8CDp9DOVdjUkuVwiOR1Av2HA9JMtVUVFpbkuwdiIaKa6hRpYWvrqbWY7/xcJY1djU1BYU0Z7WAW9MMbag3LA3F94ldRWm7EFGpFbXIVkvyGcGzQ2pRV8pSoVZdVKsGNuI819DaY9JI1eSzmzqNGhnf/Crh7IuZqaL5rC1gKQuxFt9tbxPWp1XU+2VtCQgQZ8r2I1HnXcOV+MdUavnuKiFOKFLN/cD+UHdjU0qUEP8AUbgH4TaKMmxww5U3WjTa1/NYh+gGfn3khxJsDUpMvbza9Qn1MFajSpm5fI24WY27WN4WuJFrqTU6C1/yl0Ia+IRiPO630AsVv2zLrv5yXDIVFi5qHm1gbcAcolfi3rtbKpAvqBlW45Ekn5Qang6asb0qgZr3K2tbnnFrRiLPF+0NvJTYcQxJ7W0gpxAtkem9PWwyAgHqDTY2He0KwzrawLf8rn5mQ4qlV303F/wsBlPY8I0BFSrUgLCsbf7qgJ+LXM5EFrcVS/cfpOShnzzJ1Okhj0Ok1Zywe5II4GME7JNh4js373yMGdv+90TRRLTqkG4NjzBKn5S5wHinF0vcr1LcmOcfOUV5wGKgs9A2f/EuuulVKdQcbeVv0mgwH8RsM2lSm9InjYEfETyK/wCzOg/sGQ4jPeNn7ZwlXWlWUE6nzWJO7W++WNqm9HVhwDbr/wBQ4T55D/sj85ZYHbdel/LqOvZrj4GKgPerlVJe7dAL+gEgdKJsxGUrexAKsL7908x2b/EXEpo+WoOoymaTBfxGoNpVRkPxEQGu9gbZqbXJHlLajvzMY7101stXmF8p9L7/AJQTZ22MLUOanUW56/lDqqu1sjga3NhvHKFgPWvce7l55iBb4Tv+KUGxYX5QU1KitYpnXgQfqIQStvMAL8DGBKKw5iLQwWngaYJK8d+pt8OE7lqA6FSOoiAmqUwwsb26G0BXZpDkrVcKRol7gHidY6liqmaz0+OhB09YS1ZR7xC33XMYCYEDRbnqbfGR4ZBclkCMfeI1v6jfJg99xBjgZLQwDGVKZaxqMp7kA95IFewKsGFuI38t26E1EVt4B7yI4NbADygbsptGIHFaoPfp35ZSPibx2dGa2U3H+3T0MnNFtPMbfWPCxgAYjD21QuCTqFNx2IO4do6lUq8Vv30h2kcEhYUC0iT76Aet/wApE2BS9wCtvwkj5CWlPCMeELTZnM/CLWkOjOHAPwqv/wCP6RTRnCqNLRQ1lUj5UakY30hnteg+ER14D4TfV7MXgT4YGDOh5K1DlImpkSrTMnCcRwqxwcSCKFCWRoIBnYODHBzFpLWRBAP7EV/2ZCKscHEVFqaZMpnQf3ukQaOvJoqyfN+zqI4N+wfyg4P7Edm/e6TpAIRyDobHobGW+A8R4il7tRrcmlFm/Zj1P7H6SXEdnoGA/iLUXSoobqJosD44w9S2bQ9Z4/f97jHB/wBmRpfgLPdaGLw76o4BPI2nXpuDdGzLyJ/OeIUsW6+6xHYyzwvimun3iYXINj2UVHI1AHzkK5G1ZTcfiE8+wH8QXFs+s02B8aUX36Q1ryFFzRSiSVU2Y7xuMecFUAslQ+uvzkNHE0KnmBF+fGTU6JBuKlxyMakvYUMw+JcHK9r3/ZllKzELUBulm585aYPC1GAutu8HJAkcyxyUieF5Z0MCBv1hopADQSHMdFZR2cTv0hlHCKp3fGE0t0a51EndjFUWwkZfSOrNpBS+kY0RVX1MUgqNrFLsD5lC950CFCLLK1mqQN6xQgqOkb7PoIaigV6amQth+Rh5p9BGmmOUtToylhjLwVjKROSzyjkJC9EHp2lrIjCX0z8AM7Jnw5G7WQkS07OeUHHlCjg5jIoxJtEoq848VOsHiipFLIwoNHBoIDHirJ0lrIgsPHB/2IIKgjw8lxL1Jhd/3uivBw8cHk6Rkseum4yLNHhpLQF7sLajo4F7gmev7JcFQcs8R2YfOvcT2jYZ+zXsJyZIpS2NYvY0VMAC4EscHqJWI3llhgD5Y0DCG3iPLSJzunWMoQqbaRlRtRI0bfGVW3GOwJKjQYboq2LUcZQ7S8Q06QOd1XudfhKSsZaumsU88r/xHwoYjOx6hTb0imnTl6YtcPZ5mpjzFFIZqjjboyKKNGgxo2dilIYxo2cilIhinGURRRkPgCaciim55oooooAKKKKAHREIooAPQySKKSzaHA5DJIopDLDdme+O4ntfh/8Alr2EUU5M3yNIcGgTdLLA+7ORSIlE7zpiiliIU4wPHnSKKNcjMX4urstM5WI7Ej6Tw/H1mZzmYtqd5J+sUU7MP+Zy5vkDiKKKaG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Sana\Desktop\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6400800" cy="47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2209800" y="1600200"/>
            <a:ext cx="19621500" cy="2959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0000" dirty="0" smtClean="0">
                <a:solidFill>
                  <a:srgbClr val="3E231A"/>
                </a:solidFill>
              </a:rPr>
              <a:t>Why Write a Critique?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2362200" y="2628900"/>
            <a:ext cx="19621500" cy="81915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gain an understanding </a:t>
            </a:r>
            <a:r>
              <a:rPr lang="en-US" dirty="0"/>
              <a:t>of the work’s purpose, intended audience, development of argument, structure of </a:t>
            </a:r>
            <a:r>
              <a:rPr lang="en-US" dirty="0" smtClean="0"/>
              <a:t>evidence, </a:t>
            </a:r>
            <a:r>
              <a:rPr lang="en-US" dirty="0"/>
              <a:t>or creative style.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 recognize the </a:t>
            </a:r>
            <a:r>
              <a:rPr lang="en-US" dirty="0"/>
              <a:t>strengths and weaknesses of the work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https://yl453.files.wordpress.com/2013/07/strength-and-weak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686800"/>
            <a:ext cx="7650600" cy="3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2362200" y="1676400"/>
            <a:ext cx="19621500" cy="2959100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10000" dirty="0" smtClean="0">
                <a:solidFill>
                  <a:srgbClr val="3E231A"/>
                </a:solidFill>
              </a:rPr>
              <a:t>Before you start writing…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Study the work under discussion.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Make notes on key parts of the work</a:t>
            </a:r>
            <a:r>
              <a:rPr lang="en-US" sz="4800" dirty="0" smtClean="0"/>
              <a:t>.</a:t>
            </a:r>
            <a:endParaRPr lang="en-US" sz="4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Develop an understanding of the main argument or purpose being expressed in the work.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Consider how the work relates to a broader issue or context.</a:t>
            </a:r>
          </a:p>
          <a:p>
            <a:pPr marL="614172" lvl="0" indent="-614172" defTabSz="767715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4836" dirty="0">
              <a:solidFill>
                <a:srgbClr val="3E231A"/>
              </a:solidFill>
            </a:endParaRPr>
          </a:p>
        </p:txBody>
      </p:sp>
      <p:pic>
        <p:nvPicPr>
          <p:cNvPr id="5122" name="Picture 2" descr="http://p5cdn4static.sharpschool.com/UserFiles/Servers/Server_3132289/Image/Yoda-reading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906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 dirty="0">
                <a:solidFill>
                  <a:srgbClr val="3E231A"/>
                </a:solidFill>
              </a:rPr>
              <a:t>Step </a:t>
            </a:r>
            <a:r>
              <a:rPr lang="en-US" sz="10000" dirty="0" smtClean="0">
                <a:solidFill>
                  <a:srgbClr val="3E231A"/>
                </a:solidFill>
              </a:rPr>
              <a:t>One: Introduction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Introduce the author</a:t>
            </a:r>
            <a:r>
              <a:rPr lang="en-US" dirty="0"/>
              <a:t> </a:t>
            </a:r>
            <a:r>
              <a:rPr lang="en-US" dirty="0" smtClean="0"/>
              <a:t>, mention the title of the work , and the date it was produced.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Describe the main argument or purpose of the </a:t>
            </a:r>
            <a:r>
              <a:rPr lang="en-US" dirty="0" smtClean="0"/>
              <a:t>work (author’s thesis).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Explain the context in which the work was created.  This could include the social or political context, the place of the work in a creative or academic tradition, or the relationship between the work and the creator’s life </a:t>
            </a:r>
            <a:r>
              <a:rPr lang="en-US" dirty="0" smtClean="0"/>
              <a:t>experience (background information).</a:t>
            </a:r>
            <a:r>
              <a:rPr lang="en-US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Have a concluding sentence that signposts what your evaluation of the work will be. </a:t>
            </a:r>
            <a:r>
              <a:rPr lang="en-US" dirty="0" smtClean="0"/>
              <a:t> This is where you will indicate whether  </a:t>
            </a:r>
            <a:r>
              <a:rPr lang="en-US" dirty="0"/>
              <a:t>the author’s essay is either effective or not and why or why </a:t>
            </a:r>
            <a:r>
              <a:rPr lang="en-US" dirty="0" smtClean="0"/>
              <a:t>not (your thesis).</a:t>
            </a:r>
            <a:endParaRPr lang="en-US" dirty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5200" dirty="0">
              <a:solidFill>
                <a:srgbClr val="3E231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2286000" y="2438400"/>
            <a:ext cx="19621500" cy="2959100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10000" dirty="0" smtClean="0">
                <a:solidFill>
                  <a:srgbClr val="3E231A"/>
                </a:solidFill>
              </a:rPr>
              <a:t>Ste</a:t>
            </a:r>
            <a:r>
              <a:rPr lang="en-US" sz="10000" dirty="0" smtClean="0">
                <a:solidFill>
                  <a:srgbClr val="3E231A"/>
                </a:solidFill>
              </a:rPr>
              <a:t>p Two: Summary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3E231A"/>
                </a:solidFill>
              </a:rPr>
              <a:t>Summarize the text</a:t>
            </a: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3E231A"/>
                </a:solidFill>
              </a:rPr>
              <a:t>Focus on the main idea and all relevant sub-ideas</a:t>
            </a: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5400" dirty="0" smtClean="0"/>
              <a:t>This </a:t>
            </a:r>
            <a:r>
              <a:rPr lang="en-US" sz="5400" dirty="0"/>
              <a:t>summary should not be the focus of the critique and is usually shorter than the critical evaluation.</a:t>
            </a:r>
            <a:endParaRPr sz="5400" dirty="0">
              <a:solidFill>
                <a:srgbClr val="3E231A"/>
              </a:solidFill>
            </a:endParaRPr>
          </a:p>
        </p:txBody>
      </p:sp>
      <p:pic>
        <p:nvPicPr>
          <p:cNvPr id="7170" name="Picture 2" descr="http://aversboroes.wcpss.net/sites/default/files/read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0" y="2057400"/>
            <a:ext cx="4800599" cy="47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2362200" y="1981200"/>
            <a:ext cx="19621500" cy="2959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 dirty="0">
                <a:solidFill>
                  <a:srgbClr val="3E231A"/>
                </a:solidFill>
              </a:rPr>
              <a:t>Step </a:t>
            </a:r>
            <a:r>
              <a:rPr lang="en-US" sz="10000" dirty="0" smtClean="0">
                <a:solidFill>
                  <a:srgbClr val="3E231A"/>
                </a:solidFill>
              </a:rPr>
              <a:t>Three: Critical Evaluation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2362200" y="3429000"/>
            <a:ext cx="19621500" cy="7086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5200" dirty="0" smtClean="0">
                <a:solidFill>
                  <a:srgbClr val="3E231A"/>
                </a:solidFill>
              </a:rPr>
              <a:t>This is the longest part of the critique (2-3 body paragraphs).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5200" dirty="0" smtClean="0">
                <a:solidFill>
                  <a:srgbClr val="3E231A"/>
                </a:solidFill>
              </a:rPr>
              <a:t>Analyze the author’s work (i.e. develop YOUR thesis).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/>
              <a:t>Support your objection (or agreement) with details, </a:t>
            </a:r>
            <a:r>
              <a:rPr lang="en-US" sz="4800" dirty="0" smtClean="0"/>
              <a:t>examples, </a:t>
            </a:r>
            <a:r>
              <a:rPr lang="en-US" sz="4800" dirty="0"/>
              <a:t>and quotes from the text itself. This is the longest part of a formal academic </a:t>
            </a:r>
            <a:r>
              <a:rPr lang="en-US" sz="4800" dirty="0" smtClean="0"/>
              <a:t>critique.</a:t>
            </a:r>
            <a:endParaRPr lang="en-US" sz="4800" dirty="0"/>
          </a:p>
        </p:txBody>
      </p:sp>
      <p:pic>
        <p:nvPicPr>
          <p:cNvPr id="4098" name="Picture 2" descr="http://blog.commlabindia.com/wp-content/uploads/2014/04/evaluating-elearning-pr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9194799"/>
            <a:ext cx="44958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 dirty="0" smtClean="0">
                <a:solidFill>
                  <a:srgbClr val="3E231A"/>
                </a:solidFill>
              </a:rPr>
              <a:t>Ste</a:t>
            </a:r>
            <a:r>
              <a:rPr lang="en-US" sz="10000" dirty="0" smtClean="0">
                <a:solidFill>
                  <a:srgbClr val="3E231A"/>
                </a:solidFill>
              </a:rPr>
              <a:t>p Three (cont.)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buBlip>
                <a:blip r:embed="rId2"/>
              </a:buBlip>
            </a:lvl1pPr>
          </a:lstStyle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As </a:t>
            </a:r>
            <a:r>
              <a:rPr lang="en-US" sz="4000" dirty="0"/>
              <a:t>you read, answer the following </a:t>
            </a:r>
            <a:r>
              <a:rPr lang="en-US" sz="4000" dirty="0" smtClean="0"/>
              <a:t>questions</a:t>
            </a:r>
            <a:r>
              <a:rPr lang="en-US" sz="4000" dirty="0"/>
              <a:t> </a:t>
            </a:r>
            <a:r>
              <a:rPr lang="en-US" sz="4000" dirty="0" smtClean="0"/>
              <a:t>to help you analyze the work:</a:t>
            </a:r>
            <a:endParaRPr lang="en-US" sz="4000" dirty="0"/>
          </a:p>
          <a:p>
            <a:pPr lvl="1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000000"/>
                </a:solidFill>
              </a:rPr>
              <a:t>Is the work presented objectively or subjectively?</a:t>
            </a:r>
          </a:p>
          <a:p>
            <a:pPr lvl="1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000000"/>
                </a:solidFill>
              </a:rPr>
              <a:t>What are the aims of the work?  Were the aims achieved?</a:t>
            </a:r>
          </a:p>
          <a:p>
            <a:pPr lvl="1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000000"/>
                </a:solidFill>
              </a:rPr>
              <a:t>What underlying assumption(s) is the work based on?  Does it affect its validity?</a:t>
            </a:r>
          </a:p>
          <a:p>
            <a:pPr lvl="1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000000"/>
                </a:solidFill>
              </a:rPr>
              <a:t>What types of evidence or persuasion are used?  Has evidence been interpreted fairly?</a:t>
            </a:r>
          </a:p>
          <a:p>
            <a:pPr lvl="1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000000"/>
                </a:solidFill>
              </a:rPr>
              <a:t>How is the work structured?  Does it favor a particular interpretation or point of view?</a:t>
            </a:r>
          </a:p>
          <a:p>
            <a:pPr lvl="1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Analyze the author’s word choice: how do specific words in the essay influence the argument?</a:t>
            </a:r>
            <a:endParaRPr lang="en-US" sz="4000" dirty="0">
              <a:solidFill>
                <a:srgbClr val="0000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5200" dirty="0">
              <a:solidFill>
                <a:srgbClr val="3E231A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2362200" y="1905000"/>
            <a:ext cx="19621500" cy="2959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0000" dirty="0">
                <a:solidFill>
                  <a:srgbClr val="3E231A"/>
                </a:solidFill>
              </a:rPr>
              <a:t>Step </a:t>
            </a:r>
            <a:r>
              <a:rPr lang="en-US" sz="10000" dirty="0" smtClean="0">
                <a:solidFill>
                  <a:srgbClr val="3E231A"/>
                </a:solidFill>
              </a:rPr>
              <a:t>Four: Conclusion</a:t>
            </a:r>
            <a:endParaRPr sz="10000" dirty="0">
              <a:solidFill>
                <a:srgbClr val="3E231A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2743200" y="3429000"/>
            <a:ext cx="19621500" cy="7277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Discuss </a:t>
            </a:r>
            <a:r>
              <a:rPr lang="en-US" dirty="0"/>
              <a:t>the overall evaluation of the </a:t>
            </a:r>
            <a:r>
              <a:rPr lang="en-US" dirty="0" smtClean="0"/>
              <a:t>work.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Remind your audience of why the topic is important.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Make recommendations for (further) improvement.</a:t>
            </a:r>
          </a:p>
        </p:txBody>
      </p:sp>
      <p:pic>
        <p:nvPicPr>
          <p:cNvPr id="3074" name="Picture 2" descr="http://www.northtechnical.org/emints/cowan/logarithms/images/maraca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0" y="4419600"/>
            <a:ext cx="325836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2514600" y="-1066801"/>
            <a:ext cx="19621500" cy="114299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9600" dirty="0" smtClean="0">
                <a:solidFill>
                  <a:srgbClr val="3E231A"/>
                </a:solidFill>
              </a:rPr>
              <a:t>Any Questions?</a:t>
            </a:r>
            <a:br>
              <a:rPr lang="en-US" sz="9600" dirty="0" smtClean="0">
                <a:solidFill>
                  <a:srgbClr val="3E231A"/>
                </a:solidFill>
              </a:rPr>
            </a:br>
            <a:r>
              <a:rPr lang="en-US" sz="9600" dirty="0"/>
              <a:t/>
            </a:r>
            <a:br>
              <a:rPr lang="en-US" sz="9600" dirty="0"/>
            </a:br>
            <a:endParaRPr sz="9600" dirty="0">
              <a:solidFill>
                <a:srgbClr val="3E231A"/>
              </a:solidFill>
            </a:endParaRPr>
          </a:p>
        </p:txBody>
      </p:sp>
      <p:pic>
        <p:nvPicPr>
          <p:cNvPr id="1026" name="Picture 2" descr="C:\Users\Sana\Desktop\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90088"/>
            <a:ext cx="8031643" cy="52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363</Words>
  <Application>Microsoft Office PowerPoint</Application>
  <PresentationFormat>Custom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Parchment</vt:lpstr>
      <vt:lpstr>Formal Academic Critique</vt:lpstr>
      <vt:lpstr>Why Write a Critique?</vt:lpstr>
      <vt:lpstr>Before you start writing…</vt:lpstr>
      <vt:lpstr>Step One: Introduction</vt:lpstr>
      <vt:lpstr>Step Two: Summary</vt:lpstr>
      <vt:lpstr>Step Three: Critical Evaluation</vt:lpstr>
      <vt:lpstr>Step Three (cont.)</vt:lpstr>
      <vt:lpstr>Step Four: Conclusion</vt:lpstr>
      <vt:lpstr>Any 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Academic Critique</dc:title>
  <dc:creator>Sana</dc:creator>
  <cp:lastModifiedBy>Sana</cp:lastModifiedBy>
  <cp:revision>8</cp:revision>
  <dcterms:modified xsi:type="dcterms:W3CDTF">2015-05-06T03:46:13Z</dcterms:modified>
</cp:coreProperties>
</file>