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4A96-6BC0-4D7E-A579-B1C0E595D974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B3B6454D-95D7-49FD-A20C-D9FE2EF59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284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4A96-6BC0-4D7E-A579-B1C0E595D974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6454D-95D7-49FD-A20C-D9FE2EF59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136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4A96-6BC0-4D7E-A579-B1C0E595D974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6454D-95D7-49FD-A20C-D9FE2EF59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542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4A96-6BC0-4D7E-A579-B1C0E595D974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6454D-95D7-49FD-A20C-D9FE2EF59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484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01254A96-6BC0-4D7E-A579-B1C0E595D974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B3B6454D-95D7-49FD-A20C-D9FE2EF59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819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4A96-6BC0-4D7E-A579-B1C0E595D974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6454D-95D7-49FD-A20C-D9FE2EF59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701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4A96-6BC0-4D7E-A579-B1C0E595D974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6454D-95D7-49FD-A20C-D9FE2EF59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431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4A96-6BC0-4D7E-A579-B1C0E595D974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6454D-95D7-49FD-A20C-D9FE2EF59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568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4A96-6BC0-4D7E-A579-B1C0E595D974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6454D-95D7-49FD-A20C-D9FE2EF59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55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4A96-6BC0-4D7E-A579-B1C0E595D974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6454D-95D7-49FD-A20C-D9FE2EF59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28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4A96-6BC0-4D7E-A579-B1C0E595D974}" type="datetimeFigureOut">
              <a:rPr lang="en-US" smtClean="0"/>
              <a:t>9/2/2015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6454D-95D7-49FD-A20C-D9FE2EF59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478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01254A96-6BC0-4D7E-A579-B1C0E595D974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B3B6454D-95D7-49FD-A20C-D9FE2EF59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264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000" dirty="0" smtClean="0"/>
              <a:t>Organization, Structure, and quality in Business Writing</a:t>
            </a:r>
            <a:endParaRPr lang="en-US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BUS3382 Business Communications</a:t>
            </a:r>
          </a:p>
          <a:p>
            <a:r>
              <a:rPr lang="en-US" dirty="0" smtClean="0"/>
              <a:t>Troy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02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Reports, </a:t>
            </a:r>
            <a:r>
              <a:rPr lang="en-US" sz="4000" dirty="0" smtClean="0"/>
              <a:t>cont’d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731223" y="1772004"/>
            <a:ext cx="5949138" cy="428106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en-US" altLang="en-US" sz="2600" b="1" dirty="0"/>
              <a:t>Body of Report</a:t>
            </a:r>
          </a:p>
          <a:p>
            <a:pPr>
              <a:lnSpc>
                <a:spcPct val="120000"/>
              </a:lnSpc>
            </a:pPr>
            <a:r>
              <a:rPr lang="en-US" altLang="en-US" sz="2600" dirty="0"/>
              <a:t>Introduction or background</a:t>
            </a:r>
          </a:p>
          <a:p>
            <a:pPr>
              <a:lnSpc>
                <a:spcPct val="120000"/>
              </a:lnSpc>
            </a:pPr>
            <a:r>
              <a:rPr lang="en-US" altLang="en-US" sz="2600" dirty="0"/>
              <a:t>Discussion of findings</a:t>
            </a:r>
          </a:p>
          <a:p>
            <a:pPr>
              <a:lnSpc>
                <a:spcPct val="120000"/>
              </a:lnSpc>
            </a:pPr>
            <a:r>
              <a:rPr lang="en-US" altLang="en-US" sz="2600" dirty="0"/>
              <a:t>Summary, conclusions, recommendations 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en-US" sz="2600" dirty="0"/>
          </a:p>
          <a:p>
            <a:pPr>
              <a:lnSpc>
                <a:spcPct val="120000"/>
              </a:lnSpc>
              <a:spcBef>
                <a:spcPct val="20000"/>
              </a:spcBef>
              <a:buClr>
                <a:srgbClr val="5D8A9D"/>
              </a:buClr>
              <a:buNone/>
            </a:pPr>
            <a:r>
              <a:rPr lang="en-US" altLang="en-US" sz="2600" b="1" dirty="0"/>
              <a:t>Supplementary Parts of a Formal Report</a:t>
            </a:r>
          </a:p>
          <a:p>
            <a:pPr>
              <a:lnSpc>
                <a:spcPct val="120000"/>
              </a:lnSpc>
              <a:spcBef>
                <a:spcPct val="20000"/>
              </a:spcBef>
              <a:buClr>
                <a:srgbClr val="5D8A9D"/>
              </a:buClr>
            </a:pPr>
            <a:r>
              <a:rPr lang="en-US" altLang="en-US" sz="2600" dirty="0"/>
              <a:t>Footnotes or endnotes</a:t>
            </a:r>
          </a:p>
          <a:p>
            <a:pPr>
              <a:lnSpc>
                <a:spcPct val="120000"/>
              </a:lnSpc>
              <a:spcBef>
                <a:spcPct val="20000"/>
              </a:spcBef>
              <a:buClr>
                <a:srgbClr val="5D8A9D"/>
              </a:buClr>
            </a:pPr>
            <a:r>
              <a:rPr lang="en-US" altLang="en-US" sz="2600" dirty="0"/>
              <a:t>Works cited, references, or bibliography</a:t>
            </a:r>
          </a:p>
          <a:p>
            <a:pPr>
              <a:lnSpc>
                <a:spcPct val="120000"/>
              </a:lnSpc>
              <a:spcBef>
                <a:spcPct val="20000"/>
              </a:spcBef>
              <a:buClr>
                <a:srgbClr val="5D8A9D"/>
              </a:buClr>
            </a:pPr>
            <a:r>
              <a:rPr lang="en-US" altLang="en-US" sz="2600" dirty="0"/>
              <a:t>Appendix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93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of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7139" y="2093976"/>
            <a:ext cx="6259132" cy="4050792"/>
          </a:xfrm>
        </p:spPr>
        <p:txBody>
          <a:bodyPr>
            <a:normAutofit fontScale="92500"/>
          </a:bodyPr>
          <a:lstStyle/>
          <a:p>
            <a:pPr marL="565150" lvl="1">
              <a:lnSpc>
                <a:spcPct val="105000"/>
              </a:lnSpc>
            </a:pPr>
            <a:r>
              <a:rPr lang="en-US" sz="2400" dirty="0"/>
              <a:t>Develop </a:t>
            </a:r>
            <a:r>
              <a:rPr lang="en-US" sz="2400" dirty="0" smtClean="0"/>
              <a:t>a variety of effective sentences</a:t>
            </a:r>
          </a:p>
          <a:p>
            <a:pPr marL="839470" lvl="2">
              <a:lnSpc>
                <a:spcPct val="105000"/>
              </a:lnSpc>
            </a:pPr>
            <a:r>
              <a:rPr lang="en-US" sz="2400" dirty="0" smtClean="0"/>
              <a:t>Simple</a:t>
            </a:r>
          </a:p>
          <a:p>
            <a:pPr marL="839470" lvl="2">
              <a:lnSpc>
                <a:spcPct val="105000"/>
              </a:lnSpc>
            </a:pPr>
            <a:r>
              <a:rPr lang="en-US" sz="2400" dirty="0" smtClean="0"/>
              <a:t>Complex</a:t>
            </a:r>
          </a:p>
          <a:p>
            <a:pPr marL="839470" lvl="2">
              <a:lnSpc>
                <a:spcPct val="105000"/>
              </a:lnSpc>
            </a:pPr>
            <a:r>
              <a:rPr lang="en-US" sz="2400" dirty="0" smtClean="0"/>
              <a:t>Compound</a:t>
            </a:r>
          </a:p>
          <a:p>
            <a:pPr marL="839470" lvl="2">
              <a:lnSpc>
                <a:spcPct val="105000"/>
              </a:lnSpc>
            </a:pPr>
            <a:r>
              <a:rPr lang="en-US" sz="2400" dirty="0" smtClean="0"/>
              <a:t>Compound-complex</a:t>
            </a:r>
            <a:endParaRPr lang="en-US" sz="2400" dirty="0"/>
          </a:p>
          <a:p>
            <a:pPr marL="565150" lvl="1">
              <a:lnSpc>
                <a:spcPct val="105000"/>
              </a:lnSpc>
            </a:pPr>
            <a:r>
              <a:rPr lang="en-US" sz="2400" dirty="0"/>
              <a:t>Improve writing </a:t>
            </a:r>
            <a:r>
              <a:rPr lang="en-US" sz="2400" dirty="0" smtClean="0"/>
              <a:t>techniques</a:t>
            </a:r>
          </a:p>
          <a:p>
            <a:pPr marL="839470" lvl="2">
              <a:lnSpc>
                <a:spcPct val="105000"/>
              </a:lnSpc>
            </a:pPr>
            <a:r>
              <a:rPr lang="en-US" sz="2400" dirty="0"/>
              <a:t>Develop parallelism, balanced </a:t>
            </a:r>
            <a:r>
              <a:rPr lang="en-US" sz="2400" dirty="0" smtClean="0"/>
              <a:t>construction</a:t>
            </a:r>
          </a:p>
          <a:p>
            <a:pPr marL="839470" lvl="2">
              <a:lnSpc>
                <a:spcPct val="105000"/>
              </a:lnSpc>
            </a:pPr>
            <a:r>
              <a:rPr lang="en-US" sz="2400" dirty="0"/>
              <a:t>Avoid dangling and misplaced </a:t>
            </a:r>
            <a:r>
              <a:rPr lang="en-US" sz="2400" dirty="0" smtClean="0"/>
              <a:t>modifiers</a:t>
            </a:r>
            <a:endParaRPr lang="en-US" sz="2400" dirty="0"/>
          </a:p>
          <a:p>
            <a:pPr marL="1113790" lvl="3">
              <a:lnSpc>
                <a:spcPct val="105000"/>
              </a:lnSpc>
            </a:pPr>
            <a:endParaRPr lang="en-US" sz="2400" dirty="0"/>
          </a:p>
          <a:p>
            <a:pPr marL="1113790" lvl="3">
              <a:lnSpc>
                <a:spcPct val="105000"/>
              </a:lnSpc>
            </a:pPr>
            <a:endParaRPr lang="en-US" sz="2400" dirty="0"/>
          </a:p>
          <a:p>
            <a:pPr marL="839470" lvl="2">
              <a:lnSpc>
                <a:spcPct val="105000"/>
              </a:lnSpc>
            </a:pPr>
            <a:endParaRPr lang="en-US" sz="2400" dirty="0"/>
          </a:p>
          <a:p>
            <a:pPr marL="839470" lvl="2">
              <a:lnSpc>
                <a:spcPct val="105000"/>
              </a:lnSpc>
            </a:pPr>
            <a:endParaRPr lang="en-US" sz="2200" dirty="0"/>
          </a:p>
          <a:p>
            <a:pPr marL="565150" lvl="1">
              <a:lnSpc>
                <a:spcPct val="105000"/>
              </a:lnSpc>
            </a:pP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19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of Information, </a:t>
            </a:r>
            <a:r>
              <a:rPr lang="en-US" sz="4000" dirty="0" smtClean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8192" y="2114453"/>
            <a:ext cx="7108236" cy="4050792"/>
          </a:xfrm>
        </p:spPr>
        <p:txBody>
          <a:bodyPr/>
          <a:lstStyle/>
          <a:p>
            <a:pPr marL="565150" lvl="1">
              <a:lnSpc>
                <a:spcPct val="105000"/>
              </a:lnSpc>
            </a:pPr>
            <a:r>
              <a:rPr lang="en-US" sz="2400" dirty="0"/>
              <a:t>Draft powerful paragraphs</a:t>
            </a:r>
          </a:p>
          <a:p>
            <a:pPr marL="839470" lvl="2">
              <a:lnSpc>
                <a:spcPct val="105000"/>
              </a:lnSpc>
            </a:pPr>
            <a:r>
              <a:rPr lang="en-US" sz="2400" dirty="0"/>
              <a:t>Include a topic sentence and </a:t>
            </a:r>
            <a:r>
              <a:rPr lang="en-US" sz="2400" dirty="0" smtClean="0"/>
              <a:t>support </a:t>
            </a:r>
            <a:r>
              <a:rPr lang="en-US" sz="2400" dirty="0"/>
              <a:t>sentences that expand and explain the main idea</a:t>
            </a:r>
          </a:p>
          <a:p>
            <a:pPr marL="839470" lvl="2">
              <a:lnSpc>
                <a:spcPct val="105000"/>
              </a:lnSpc>
            </a:pPr>
            <a:r>
              <a:rPr lang="en-US" sz="2400" dirty="0"/>
              <a:t>Use techniques to build coherence</a:t>
            </a:r>
          </a:p>
          <a:p>
            <a:pPr marL="1113790" lvl="3">
              <a:lnSpc>
                <a:spcPct val="105000"/>
              </a:lnSpc>
            </a:pPr>
            <a:r>
              <a:rPr lang="en-US" sz="2400" dirty="0"/>
              <a:t>Repeat a key idea or key </a:t>
            </a:r>
            <a:r>
              <a:rPr lang="en-US" sz="2400" dirty="0" smtClean="0"/>
              <a:t>words</a:t>
            </a:r>
            <a:endParaRPr lang="en-US" sz="2400" dirty="0"/>
          </a:p>
          <a:p>
            <a:pPr marL="1113790" lvl="3">
              <a:lnSpc>
                <a:spcPct val="105000"/>
              </a:lnSpc>
            </a:pPr>
            <a:r>
              <a:rPr lang="en-US" sz="2400" dirty="0"/>
              <a:t>Use a </a:t>
            </a:r>
            <a:r>
              <a:rPr lang="en-US" sz="2400" dirty="0" smtClean="0"/>
              <a:t>pronoun</a:t>
            </a:r>
            <a:endParaRPr lang="en-US" sz="2400" dirty="0"/>
          </a:p>
          <a:p>
            <a:pPr marL="1113790" lvl="3">
              <a:lnSpc>
                <a:spcPct val="105000"/>
              </a:lnSpc>
            </a:pPr>
            <a:r>
              <a:rPr lang="en-US" sz="2400" dirty="0"/>
              <a:t>Use an appropriate transitional </a:t>
            </a:r>
            <a:r>
              <a:rPr lang="en-US" sz="2400" dirty="0" smtClean="0"/>
              <a:t>expression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88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Organizing Business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spcBef>
                <a:spcPct val="5000"/>
              </a:spcBef>
              <a:buClr>
                <a:srgbClr val="AC512F"/>
              </a:buClr>
              <a:buFont typeface="Wingdings" panose="05000000000000000000" pitchFamily="2" charset="2"/>
              <a:buChar char="§"/>
            </a:pPr>
            <a:r>
              <a:rPr lang="en-US" altLang="en-US" sz="3200" dirty="0" smtClean="0"/>
              <a:t>Direct Strategy</a:t>
            </a:r>
          </a:p>
          <a:p>
            <a:pPr lvl="1">
              <a:spcBef>
                <a:spcPct val="5000"/>
              </a:spcBef>
              <a:buClr>
                <a:srgbClr val="AC512F"/>
              </a:buClr>
              <a:buFont typeface="Wingdings" panose="05000000000000000000" pitchFamily="2" charset="2"/>
              <a:buChar char="§"/>
            </a:pPr>
            <a:r>
              <a:rPr lang="en-US" altLang="en-US" sz="3200" dirty="0" smtClean="0"/>
              <a:t>Receiver </a:t>
            </a:r>
            <a:r>
              <a:rPr lang="en-US" altLang="en-US" sz="3200" dirty="0"/>
              <a:t>is receptive</a:t>
            </a:r>
          </a:p>
          <a:p>
            <a:pPr lvl="1">
              <a:spcBef>
                <a:spcPct val="5000"/>
              </a:spcBef>
              <a:buClr>
                <a:srgbClr val="AC512F"/>
              </a:buClr>
              <a:buFont typeface="Wingdings" panose="05000000000000000000" pitchFamily="2" charset="2"/>
              <a:buChar char="§"/>
            </a:pPr>
            <a:r>
              <a:rPr lang="en-US" altLang="en-US" sz="3200" dirty="0"/>
              <a:t>Receiver requires no education about topic</a:t>
            </a:r>
          </a:p>
          <a:p>
            <a:pPr lvl="1">
              <a:spcBef>
                <a:spcPct val="5000"/>
              </a:spcBef>
              <a:buClr>
                <a:srgbClr val="AC512F"/>
              </a:buClr>
              <a:buFont typeface="Wingdings" panose="05000000000000000000" pitchFamily="2" charset="2"/>
              <a:buChar char="§"/>
            </a:pPr>
            <a:r>
              <a:rPr lang="en-US" altLang="en-US" sz="3200" dirty="0"/>
              <a:t>Message is </a:t>
            </a:r>
            <a:r>
              <a:rPr lang="en-US" altLang="en-US" sz="3200" dirty="0" smtClean="0"/>
              <a:t>routine</a:t>
            </a:r>
          </a:p>
          <a:p>
            <a:pPr lvl="1">
              <a:spcBef>
                <a:spcPct val="5000"/>
              </a:spcBef>
              <a:buClr>
                <a:srgbClr val="AC512F"/>
              </a:buClr>
              <a:buFont typeface="Wingdings" panose="05000000000000000000" pitchFamily="2" charset="2"/>
              <a:buChar char="§"/>
            </a:pPr>
            <a:endParaRPr lang="en-US" altLang="en-US" dirty="0"/>
          </a:p>
          <a:p>
            <a:pPr lvl="1">
              <a:spcBef>
                <a:spcPct val="5000"/>
              </a:spcBef>
              <a:buClr>
                <a:srgbClr val="AC512F"/>
              </a:buClr>
              <a:buFont typeface="Wingdings" panose="05000000000000000000" pitchFamily="2" charset="2"/>
              <a:buChar char="§"/>
            </a:pPr>
            <a:endParaRPr lang="en-US" alt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spcBef>
                <a:spcPct val="5000"/>
              </a:spcBef>
              <a:buClr>
                <a:srgbClr val="AC512F"/>
              </a:buClr>
            </a:pPr>
            <a:r>
              <a:rPr lang="en-US" altLang="en-US" sz="3200" dirty="0"/>
              <a:t>Indirect Strategy</a:t>
            </a:r>
          </a:p>
          <a:p>
            <a:pPr lvl="1">
              <a:spcBef>
                <a:spcPct val="5000"/>
              </a:spcBef>
              <a:buClr>
                <a:srgbClr val="AC512F"/>
              </a:buClr>
            </a:pPr>
            <a:r>
              <a:rPr lang="en-US" altLang="en-US" sz="3200" dirty="0"/>
              <a:t>Receiver may be upset or hostile</a:t>
            </a:r>
          </a:p>
          <a:p>
            <a:pPr lvl="1">
              <a:spcBef>
                <a:spcPct val="5000"/>
              </a:spcBef>
              <a:buClr>
                <a:srgbClr val="AC512F"/>
              </a:buClr>
            </a:pPr>
            <a:r>
              <a:rPr lang="en-US" altLang="en-US" sz="3200" dirty="0"/>
              <a:t>Receiver must be persuaded or educated</a:t>
            </a:r>
          </a:p>
          <a:p>
            <a:pPr lvl="1">
              <a:spcBef>
                <a:spcPct val="5000"/>
              </a:spcBef>
              <a:buClr>
                <a:srgbClr val="AC512F"/>
              </a:buClr>
            </a:pPr>
            <a:r>
              <a:rPr lang="en-US" altLang="en-US" sz="3200" dirty="0"/>
              <a:t>Message is sensitive</a:t>
            </a:r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2870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Organizing Business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dirty="0" smtClean="0"/>
              <a:t>Paragraph Coherence</a:t>
            </a:r>
          </a:p>
          <a:p>
            <a:pPr lvl="1"/>
            <a:r>
              <a:rPr lang="en-US" altLang="en-US" sz="2400" dirty="0"/>
              <a:t>Repeat a key idea or key words.</a:t>
            </a:r>
          </a:p>
          <a:p>
            <a:pPr lvl="1"/>
            <a:r>
              <a:rPr lang="en-US" altLang="en-US" sz="2400" dirty="0"/>
              <a:t>Use a pronoun</a:t>
            </a:r>
            <a:r>
              <a:rPr lang="en-US" altLang="en-US" sz="2400" dirty="0" smtClean="0"/>
              <a:t>.</a:t>
            </a:r>
            <a:r>
              <a:rPr lang="en-US" altLang="en-US" sz="2400" dirty="0"/>
              <a:t> </a:t>
            </a:r>
            <a:endParaRPr lang="en-US" altLang="en-US" sz="2400" dirty="0" smtClean="0"/>
          </a:p>
          <a:p>
            <a:pPr lvl="1"/>
            <a:r>
              <a:rPr lang="en-US" altLang="en-US" sz="2400" dirty="0" smtClean="0"/>
              <a:t>Use </a:t>
            </a:r>
            <a:r>
              <a:rPr lang="en-US" altLang="en-US" sz="2400" dirty="0"/>
              <a:t>an appropriate transitional expression</a:t>
            </a:r>
            <a:r>
              <a:rPr lang="en-US" altLang="en-US" sz="2400" dirty="0" smtClean="0"/>
              <a:t>.</a:t>
            </a:r>
          </a:p>
          <a:p>
            <a:pPr lvl="2"/>
            <a:r>
              <a:rPr lang="en-US" altLang="en-US" sz="2400" dirty="0" smtClean="0"/>
              <a:t>Time Association</a:t>
            </a:r>
          </a:p>
          <a:p>
            <a:pPr lvl="2"/>
            <a:r>
              <a:rPr lang="en-US" altLang="en-US" sz="2400" dirty="0" smtClean="0"/>
              <a:t>Cause-Effect</a:t>
            </a:r>
          </a:p>
          <a:p>
            <a:pPr lvl="2"/>
            <a:r>
              <a:rPr lang="en-US" altLang="en-US" sz="2400" dirty="0" smtClean="0"/>
              <a:t>Contrast</a:t>
            </a:r>
            <a:endParaRPr lang="en-US" altLang="en-US" sz="2400" dirty="0"/>
          </a:p>
          <a:p>
            <a:pPr lvl="1"/>
            <a:endParaRPr lang="en-US" altLang="en-US" dirty="0" smtClean="0"/>
          </a:p>
          <a:p>
            <a:pPr lvl="1"/>
            <a:endParaRPr lang="en-US" altLang="en-US" dirty="0"/>
          </a:p>
          <a:p>
            <a:pPr lvl="1"/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>
            <a:normAutofit/>
          </a:bodyPr>
          <a:lstStyle/>
          <a:p>
            <a:pPr>
              <a:buClr>
                <a:srgbClr val="3B6D81"/>
              </a:buClr>
            </a:pPr>
            <a:r>
              <a:rPr lang="en-US" altLang="en-US" sz="2400" dirty="0" smtClean="0"/>
              <a:t>Active voice--Use for most business writing.</a:t>
            </a:r>
          </a:p>
          <a:p>
            <a:pPr>
              <a:buClr>
                <a:srgbClr val="3B6D81"/>
              </a:buClr>
            </a:pPr>
            <a:r>
              <a:rPr lang="en-US" altLang="en-US" sz="2400" dirty="0" smtClean="0"/>
              <a:t>Passive Voice--Use to emphasize an action or the recipient of the action–rather than the actor  or  to break bad news</a:t>
            </a:r>
            <a:endParaRPr lang="en-US" sz="2400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20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Structuring Business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8696" y="2003823"/>
            <a:ext cx="5885602" cy="397764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Common types of documents</a:t>
            </a:r>
          </a:p>
          <a:p>
            <a:pPr lvl="1"/>
            <a:r>
              <a:rPr lang="en-US" sz="3200" dirty="0" smtClean="0"/>
              <a:t>E-mails</a:t>
            </a:r>
          </a:p>
          <a:p>
            <a:pPr lvl="1"/>
            <a:r>
              <a:rPr lang="en-US" sz="3200" dirty="0" smtClean="0"/>
              <a:t>Memos</a:t>
            </a:r>
          </a:p>
          <a:p>
            <a:pPr lvl="1"/>
            <a:r>
              <a:rPr lang="en-US" sz="3200" dirty="0" smtClean="0"/>
              <a:t>Letters</a:t>
            </a:r>
          </a:p>
          <a:p>
            <a:pPr lvl="1"/>
            <a:r>
              <a:rPr lang="en-US" sz="3200" dirty="0" smtClean="0"/>
              <a:t>Reports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93598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E-mails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Subject Line</a:t>
            </a:r>
          </a:p>
          <a:p>
            <a:pPr lvl="1">
              <a:spcBef>
                <a:spcPct val="20000"/>
              </a:spcBef>
              <a:buClr>
                <a:srgbClr val="3B6D8B"/>
              </a:buClr>
            </a:pPr>
            <a:r>
              <a:rPr lang="en-US" altLang="en-US" sz="2000" dirty="0"/>
              <a:t>Summarize message clearly and concisely.</a:t>
            </a:r>
          </a:p>
          <a:p>
            <a:pPr lvl="1">
              <a:spcBef>
                <a:spcPct val="20000"/>
              </a:spcBef>
              <a:buClr>
                <a:srgbClr val="3B6D8B"/>
              </a:buClr>
            </a:pPr>
            <a:r>
              <a:rPr lang="en-US" altLang="en-US" sz="2000" dirty="0"/>
              <a:t>Avoid meaningless one-word headings, such as "Help" or "Urgent</a:t>
            </a:r>
            <a:r>
              <a:rPr lang="en-US" altLang="en-US" sz="2000" dirty="0" smtClean="0"/>
              <a:t>."</a:t>
            </a:r>
            <a:endParaRPr lang="en-US" sz="2000" dirty="0" smtClean="0"/>
          </a:p>
          <a:p>
            <a:r>
              <a:rPr lang="en-US" dirty="0" smtClean="0"/>
              <a:t>Opening</a:t>
            </a:r>
          </a:p>
          <a:p>
            <a:pPr lvl="1"/>
            <a:r>
              <a:rPr lang="en-US" altLang="en-US" sz="2000" dirty="0"/>
              <a:t>Frontload main idea immediately.</a:t>
            </a:r>
          </a:p>
          <a:p>
            <a:pPr lvl="1"/>
            <a:r>
              <a:rPr lang="en-US" altLang="en-US" sz="2000" dirty="0"/>
              <a:t>Avoid reviewing background</a:t>
            </a:r>
            <a:r>
              <a:rPr lang="en-US" altLang="en-US" sz="2000" dirty="0" smtClean="0"/>
              <a:t>.</a:t>
            </a:r>
          </a:p>
          <a:p>
            <a:pPr lvl="1"/>
            <a:endParaRPr lang="en-US" altLang="en-US" sz="2000" dirty="0"/>
          </a:p>
          <a:p>
            <a:pPr lvl="1"/>
            <a:endParaRPr lang="en-US" sz="4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49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E-mails, </a:t>
            </a:r>
            <a:r>
              <a:rPr lang="en-US" sz="4400" dirty="0" smtClean="0"/>
              <a:t>cont’d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Body</a:t>
            </a:r>
            <a:endParaRPr lang="en-US" altLang="en-US" dirty="0"/>
          </a:p>
          <a:p>
            <a:pPr lvl="1">
              <a:lnSpc>
                <a:spcPct val="100000"/>
              </a:lnSpc>
            </a:pPr>
            <a:r>
              <a:rPr lang="en-US" altLang="en-US" sz="2000" dirty="0"/>
              <a:t>Organize information and explanations logically.</a:t>
            </a:r>
          </a:p>
          <a:p>
            <a:pPr lvl="1">
              <a:lnSpc>
                <a:spcPct val="100000"/>
              </a:lnSpc>
            </a:pPr>
            <a:r>
              <a:rPr lang="en-US" altLang="en-US" sz="2000" dirty="0"/>
              <a:t>Cover just one topic.</a:t>
            </a:r>
          </a:p>
          <a:p>
            <a:pPr lvl="1">
              <a:lnSpc>
                <a:spcPct val="100000"/>
              </a:lnSpc>
            </a:pPr>
            <a:r>
              <a:rPr lang="en-US" altLang="en-US" sz="2000" dirty="0"/>
              <a:t>Use numbered and bulleted lists.</a:t>
            </a:r>
          </a:p>
          <a:p>
            <a:pPr lvl="1">
              <a:lnSpc>
                <a:spcPct val="100000"/>
              </a:lnSpc>
            </a:pPr>
            <a:r>
              <a:rPr lang="en-US" altLang="en-US" sz="2000" dirty="0"/>
              <a:t>Consider adding headings for visual impact.</a:t>
            </a:r>
            <a:endParaRPr lang="en-US" sz="2000" dirty="0"/>
          </a:p>
          <a:p>
            <a:pPr>
              <a:lnSpc>
                <a:spcPct val="100000"/>
              </a:lnSpc>
            </a:pPr>
            <a:r>
              <a:rPr lang="en-US" dirty="0"/>
              <a:t>Closing</a:t>
            </a:r>
          </a:p>
          <a:p>
            <a:pPr lvl="1">
              <a:lnSpc>
                <a:spcPct val="100000"/>
              </a:lnSpc>
            </a:pPr>
            <a:r>
              <a:rPr lang="en-US" altLang="en-US" sz="2000" dirty="0"/>
              <a:t>End with action information, dates, and deadlines.</a:t>
            </a:r>
          </a:p>
          <a:p>
            <a:pPr lvl="1">
              <a:lnSpc>
                <a:spcPct val="100000"/>
              </a:lnSpc>
            </a:pPr>
            <a:r>
              <a:rPr lang="en-US" altLang="en-US" sz="2000" dirty="0"/>
              <a:t>Summarize the message.</a:t>
            </a:r>
          </a:p>
          <a:p>
            <a:pPr lvl="1">
              <a:lnSpc>
                <a:spcPct val="100000"/>
              </a:lnSpc>
            </a:pPr>
            <a:r>
              <a:rPr lang="en-US" altLang="en-US" sz="2000" dirty="0"/>
              <a:t>Provide a closing thought.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97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Include Guide Words</a:t>
            </a:r>
          </a:p>
          <a:p>
            <a:pPr lvl="1"/>
            <a:r>
              <a:rPr lang="en-US" sz="2400" dirty="0" smtClean="0"/>
              <a:t>Date:</a:t>
            </a:r>
          </a:p>
          <a:p>
            <a:pPr lvl="1"/>
            <a:r>
              <a:rPr lang="en-US" sz="2400" dirty="0" smtClean="0"/>
              <a:t>To:</a:t>
            </a:r>
          </a:p>
          <a:p>
            <a:pPr lvl="1"/>
            <a:r>
              <a:rPr lang="en-US" sz="2400" dirty="0" smtClean="0"/>
              <a:t>From:</a:t>
            </a:r>
          </a:p>
          <a:p>
            <a:pPr lvl="1"/>
            <a:r>
              <a:rPr lang="en-US" sz="2400" dirty="0" smtClean="0"/>
              <a:t>Subject:</a:t>
            </a:r>
          </a:p>
          <a:p>
            <a:pPr marL="406400" indent="-406400"/>
            <a:r>
              <a:rPr lang="en-US" altLang="en-US" sz="2400" dirty="0"/>
              <a:t>Set left and right margins of 1.25 inches.</a:t>
            </a:r>
          </a:p>
          <a:p>
            <a:pPr marL="406400" indent="-406400"/>
            <a:r>
              <a:rPr lang="en-US" altLang="en-US" sz="2400" dirty="0"/>
              <a:t>Single-space the body. </a:t>
            </a:r>
          </a:p>
          <a:p>
            <a:endParaRPr lang="en-US" sz="2400" dirty="0" smtClean="0"/>
          </a:p>
          <a:p>
            <a:pPr lvl="1"/>
            <a:endParaRPr lang="en-US" sz="2400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98758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Outdated writing style:</a:t>
            </a:r>
          </a:p>
          <a:p>
            <a:pPr lvl="1"/>
            <a:r>
              <a:rPr lang="en-US" altLang="en-US" sz="2400" dirty="0" smtClean="0"/>
              <a:t>produce </a:t>
            </a:r>
            <a:r>
              <a:rPr lang="en-US" altLang="en-US" sz="2400" dirty="0"/>
              <a:t>a permanent record.</a:t>
            </a:r>
          </a:p>
          <a:p>
            <a:pPr lvl="1"/>
            <a:r>
              <a:rPr lang="en-US" altLang="en-US" sz="2400" dirty="0" smtClean="0"/>
              <a:t>are </a:t>
            </a:r>
            <a:r>
              <a:rPr lang="en-US" altLang="en-US" sz="2400" dirty="0"/>
              <a:t>confidential.</a:t>
            </a:r>
          </a:p>
          <a:p>
            <a:pPr lvl="1"/>
            <a:r>
              <a:rPr lang="en-US" altLang="en-US" sz="2400" dirty="0" smtClean="0"/>
              <a:t>convey </a:t>
            </a:r>
            <a:r>
              <a:rPr lang="en-US" altLang="en-US" sz="2400" dirty="0"/>
              <a:t>formality and sensitivity.</a:t>
            </a:r>
          </a:p>
          <a:p>
            <a:pPr lvl="1"/>
            <a:r>
              <a:rPr lang="en-US" altLang="en-US" sz="2400" dirty="0" smtClean="0"/>
              <a:t>deliver </a:t>
            </a:r>
            <a:r>
              <a:rPr lang="en-US" altLang="en-US" sz="2400" dirty="0"/>
              <a:t>persuasive, well-considered messages</a:t>
            </a:r>
            <a:r>
              <a:rPr lang="en-US" altLang="en-US" sz="2400" dirty="0" smtClean="0"/>
              <a:t>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/>
              <a:t>Parts of Letters</a:t>
            </a:r>
          </a:p>
          <a:p>
            <a:pPr lvl="1"/>
            <a:r>
              <a:rPr lang="en-US" altLang="en-US" sz="2400" dirty="0"/>
              <a:t>Letterhead</a:t>
            </a:r>
          </a:p>
          <a:p>
            <a:pPr lvl="1"/>
            <a:r>
              <a:rPr lang="en-US" altLang="en-US" sz="2400" dirty="0"/>
              <a:t>Dateline</a:t>
            </a:r>
          </a:p>
          <a:p>
            <a:pPr lvl="1"/>
            <a:r>
              <a:rPr lang="en-US" altLang="en-US" sz="2400" dirty="0"/>
              <a:t>Inside Address</a:t>
            </a:r>
          </a:p>
          <a:p>
            <a:pPr lvl="1"/>
            <a:r>
              <a:rPr lang="en-US" altLang="en-US" sz="2400" dirty="0"/>
              <a:t>Salutation</a:t>
            </a:r>
          </a:p>
          <a:p>
            <a:pPr lvl="1"/>
            <a:r>
              <a:rPr lang="en-US" altLang="en-US" sz="2400" dirty="0"/>
              <a:t>Body</a:t>
            </a:r>
          </a:p>
          <a:p>
            <a:pPr lvl="1"/>
            <a:r>
              <a:rPr lang="en-US" altLang="en-US" sz="2400" dirty="0"/>
              <a:t>Complimentary closing</a:t>
            </a:r>
          </a:p>
          <a:p>
            <a:pPr lvl="1"/>
            <a:r>
              <a:rPr lang="en-US" altLang="en-US" sz="2400" dirty="0"/>
              <a:t>Signature/Name</a:t>
            </a:r>
          </a:p>
          <a:p>
            <a:pPr lvl="1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48159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8800" y="2185803"/>
            <a:ext cx="5768834" cy="40507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en-US" sz="2400" b="1" dirty="0" smtClean="0"/>
              <a:t>Prefatory </a:t>
            </a:r>
            <a:r>
              <a:rPr lang="en-US" altLang="en-US" sz="2400" b="1" dirty="0"/>
              <a:t>Parts</a:t>
            </a:r>
          </a:p>
          <a:p>
            <a:r>
              <a:rPr lang="en-US" altLang="en-US" sz="2400" dirty="0"/>
              <a:t>Title page</a:t>
            </a:r>
          </a:p>
          <a:p>
            <a:r>
              <a:rPr lang="en-US" altLang="en-US" sz="2400" dirty="0"/>
              <a:t>Letter of transmittal</a:t>
            </a:r>
          </a:p>
          <a:p>
            <a:r>
              <a:rPr lang="en-US" altLang="en-US" sz="2400" dirty="0"/>
              <a:t>Table of contents</a:t>
            </a:r>
          </a:p>
          <a:p>
            <a:r>
              <a:rPr lang="en-US" altLang="en-US" sz="2400" dirty="0"/>
              <a:t>List of figures</a:t>
            </a:r>
          </a:p>
          <a:p>
            <a:r>
              <a:rPr lang="en-US" altLang="en-US" sz="2400" dirty="0"/>
              <a:t>Executive summary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54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96</TotalTime>
  <Words>377</Words>
  <Application>Microsoft Office PowerPoint</Application>
  <PresentationFormat>Custom</PresentationFormat>
  <Paragraphs>107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Wood Type</vt:lpstr>
      <vt:lpstr>Organization, Structure, and quality in Business Writing</vt:lpstr>
      <vt:lpstr>Organizing Business Writing</vt:lpstr>
      <vt:lpstr>Organizing Business Writing</vt:lpstr>
      <vt:lpstr>Structuring Business Writing</vt:lpstr>
      <vt:lpstr>E-mails</vt:lpstr>
      <vt:lpstr>E-mails, cont’d</vt:lpstr>
      <vt:lpstr>Memos</vt:lpstr>
      <vt:lpstr>Letters</vt:lpstr>
      <vt:lpstr>Reports</vt:lpstr>
      <vt:lpstr>Reports, cont’d</vt:lpstr>
      <vt:lpstr>Quality of Information</vt:lpstr>
      <vt:lpstr>Quality of Information, cont’d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Organization and Structure in Business Writing</dc:title>
  <dc:creator>Wright, Doris</dc:creator>
  <cp:lastModifiedBy>Natalie P. Bryant</cp:lastModifiedBy>
  <cp:revision>13</cp:revision>
  <dcterms:created xsi:type="dcterms:W3CDTF">2015-08-12T01:44:40Z</dcterms:created>
  <dcterms:modified xsi:type="dcterms:W3CDTF">2015-09-02T20:11:28Z</dcterms:modified>
</cp:coreProperties>
</file>