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9322668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17469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25876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276332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1910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587986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ARTS Retail Data Model offers two discrete perspectives across a retail business:</a:t>
            </a:r>
          </a:p>
          <a:p>
            <a:pPr marL="457200" lvl="0" indent="-3048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Enterprise context - Delivers an understanding into the retail enterprise by means of three levels within retail operations:</a:t>
            </a:r>
          </a:p>
          <a:p>
            <a:pPr marL="914400" lvl="0" indent="-3048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Home Office Level</a:t>
            </a:r>
          </a:p>
          <a:p>
            <a:pPr marL="914400" lvl="0" indent="-3048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Warehouse Business Level</a:t>
            </a:r>
          </a:p>
          <a:p>
            <a:pPr marL="914400" lvl="0" indent="-3048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Retail Store Business Level</a:t>
            </a:r>
          </a:p>
          <a:p>
            <a:pPr marL="457200" lvl="0" indent="-3048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Subject area composition - Offers awareness into the retail enterprise through subject areas that span across all three levels of retail operations.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endParaRPr sz="1200">
              <a:solidFill>
                <a:schemeClr val="dk1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Organized into 10 major business functions, the data model breaks them down further into different subject areas, each of which defines a process that occurs in any retail organization.</a:t>
            </a:r>
          </a:p>
        </p:txBody>
      </p:sp>
    </p:spTree>
    <p:extLst>
      <p:ext uri="{BB962C8B-B14F-4D97-AF65-F5344CB8AC3E}">
        <p14:creationId xmlns:p14="http://schemas.microsoft.com/office/powerpoint/2010/main" val="8192990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3013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69609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eis.org/Documents/Previous_Invited_Speakers/2005/ICEIS2005_Dietz.pdf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nrf.com/resources/retail-technology-standards/data-model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255100" y="792400"/>
            <a:ext cx="8520600" cy="714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l" rtl="0">
              <a:lnSpc>
                <a:spcPct val="230769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 b="1">
              <a:highlight>
                <a:srgbClr val="FFFFFF"/>
              </a:highlight>
            </a:endParaRPr>
          </a:p>
          <a:p>
            <a:pPr lvl="0" algn="l" rtl="0">
              <a:lnSpc>
                <a:spcPct val="230769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 b="1">
              <a:highlight>
                <a:srgbClr val="FFFFFF"/>
              </a:highlight>
            </a:endParaRPr>
          </a:p>
          <a:p>
            <a:pPr lvl="0" algn="l" rtl="0">
              <a:lnSpc>
                <a:spcPct val="230769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 b="1">
              <a:highlight>
                <a:srgbClr val="FFFFFF"/>
              </a:highlight>
            </a:endParaRPr>
          </a:p>
          <a:p>
            <a:pPr lvl="0" algn="l" rtl="0">
              <a:lnSpc>
                <a:spcPct val="230769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 b="1">
              <a:highlight>
                <a:srgbClr val="FFFFFF"/>
              </a:highlight>
            </a:endParaRPr>
          </a:p>
          <a:p>
            <a:pPr lvl="0" algn="l" rtl="0">
              <a:lnSpc>
                <a:spcPct val="230769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 b="1">
              <a:highlight>
                <a:srgbClr val="FFFFFF"/>
              </a:highlight>
            </a:endParaRPr>
          </a:p>
          <a:p>
            <a:pPr lvl="0" algn="l" rtl="0">
              <a:lnSpc>
                <a:spcPct val="230769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 b="1">
              <a:highlight>
                <a:srgbClr val="FFFFFF"/>
              </a:highlight>
            </a:endParaRPr>
          </a:p>
          <a:p>
            <a:pPr lvl="0" algn="l" rtl="0">
              <a:lnSpc>
                <a:spcPct val="230769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 b="1">
              <a:highlight>
                <a:srgbClr val="FFFFFF"/>
              </a:highlight>
            </a:endParaRPr>
          </a:p>
          <a:p>
            <a:pPr lvl="0" algn="l" rtl="0">
              <a:lnSpc>
                <a:spcPct val="230769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 b="1">
              <a:highlight>
                <a:srgbClr val="FFFFFF"/>
              </a:highlight>
            </a:endParaRPr>
          </a:p>
          <a:p>
            <a:pPr lvl="0" algn="l" rtl="0">
              <a:lnSpc>
                <a:spcPct val="230769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 b="1">
              <a:highlight>
                <a:srgbClr val="FFFFFF"/>
              </a:highlight>
            </a:endParaRPr>
          </a:p>
          <a:p>
            <a:pPr lvl="0" algn="l" rtl="0">
              <a:lnSpc>
                <a:spcPct val="230769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 b="1">
              <a:highlight>
                <a:srgbClr val="FFFFFF"/>
              </a:highlight>
            </a:endParaRPr>
          </a:p>
          <a:p>
            <a:pPr lvl="0" algn="l" rtl="0">
              <a:lnSpc>
                <a:spcPct val="230769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 b="1">
              <a:highlight>
                <a:srgbClr val="FFFFFF"/>
              </a:highlight>
            </a:endParaRPr>
          </a:p>
          <a:p>
            <a:pPr lvl="0" algn="l" rtl="0">
              <a:lnSpc>
                <a:spcPct val="230769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 b="1">
              <a:highlight>
                <a:srgbClr val="FFFFFF"/>
              </a:highlight>
            </a:endParaRPr>
          </a:p>
          <a:p>
            <a:pPr lvl="0" algn="l" rtl="0">
              <a:lnSpc>
                <a:spcPct val="230769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 b="1">
              <a:highlight>
                <a:srgbClr val="FFFFFF"/>
              </a:highlight>
            </a:endParaRPr>
          </a:p>
          <a:p>
            <a:pPr lvl="0" algn="l" rtl="0">
              <a:lnSpc>
                <a:spcPct val="230769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 b="1">
              <a:highlight>
                <a:srgbClr val="FFFFFF"/>
              </a:highlight>
            </a:endParaRPr>
          </a:p>
          <a:p>
            <a:pPr lvl="0" algn="l" rtl="0">
              <a:lnSpc>
                <a:spcPct val="230769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 b="1">
              <a:highlight>
                <a:srgbClr val="FFFFFF"/>
              </a:highlight>
            </a:endParaRPr>
          </a:p>
          <a:p>
            <a:pPr lvl="0" algn="l" rtl="0">
              <a:lnSpc>
                <a:spcPct val="230769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 b="1">
              <a:highlight>
                <a:srgbClr val="FFFFFF"/>
              </a:highlight>
            </a:endParaRPr>
          </a:p>
          <a:p>
            <a:pPr lvl="0" algn="l" rtl="0">
              <a:lnSpc>
                <a:spcPct val="230769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b="1">
                <a:highlight>
                  <a:srgbClr val="FFFFFF"/>
                </a:highlight>
              </a:rPr>
              <a:t>ISEM 530: Analysis and Design of Modern Information Systems </a:t>
            </a:r>
          </a:p>
          <a:p>
            <a:pPr lv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255100" y="3442575"/>
            <a:ext cx="8520600" cy="1396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800" dirty="0"/>
          </a:p>
        </p:txBody>
      </p:sp>
      <p:sp>
        <p:nvSpPr>
          <p:cNvPr id="56" name="Shape 56"/>
          <p:cNvSpPr txBox="1"/>
          <p:nvPr/>
        </p:nvSpPr>
        <p:spPr>
          <a:xfrm>
            <a:off x="2822900" y="1818275"/>
            <a:ext cx="4075200" cy="475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4400">
                <a:latin typeface="Calibri"/>
                <a:ea typeface="Calibri"/>
                <a:cs typeface="Calibri"/>
                <a:sym typeface="Calibri"/>
              </a:rPr>
              <a:t>Team Contribution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311700" y="1331000"/>
            <a:ext cx="8520600" cy="3237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Shape 67" descr="ISE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26900" y="358375"/>
            <a:ext cx="6237373" cy="4785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4400">
                <a:latin typeface="Calibri"/>
                <a:ea typeface="Calibri"/>
                <a:cs typeface="Calibri"/>
                <a:sym typeface="Calibri"/>
              </a:rPr>
              <a:t>Enterprise Ontology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68300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Enterprise Ontology – Understanding of a business’ operation which is totally independent of realization and implementation of enterprise.</a:t>
            </a:r>
          </a:p>
          <a:p>
            <a:pPr marL="457200" lvl="0" indent="-368300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Helps offering a structure to organize knowledge and monitor knowledge acquisition.</a:t>
            </a:r>
          </a:p>
          <a:p>
            <a:pPr marL="457200" lvl="0" indent="-368300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Assists in identification of appropriately competent professionals to discuss ideas and guide task execution.</a:t>
            </a:r>
          </a:p>
          <a:p>
            <a:pPr marL="457200" lvl="0" indent="-368300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</a:pPr>
            <a:r>
              <a:rPr lang="en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ARTS Retail Data Model can be used a Business Reference Model.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4400">
                <a:latin typeface="Calibri"/>
                <a:ea typeface="Calibri"/>
                <a:cs typeface="Calibri"/>
                <a:sym typeface="Calibri"/>
              </a:rPr>
              <a:t>Business Reference Model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 the ARTS Retail Data Model, the business pattern developed can be expanded to include following functions:</a:t>
            </a:r>
          </a:p>
          <a:p>
            <a:pPr marL="914400" lvl="0" indent="-381000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Supply side tax processing (Supply Chain Management)</a:t>
            </a:r>
          </a:p>
          <a:p>
            <a:pPr marL="914400" lvl="0" indent="-381000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Loyalty Program Management (Customer Relationship Management)</a:t>
            </a:r>
          </a:p>
          <a:p>
            <a:pPr marL="914400" lvl="0" indent="-381000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Point Of Sale processing</a:t>
            </a:r>
          </a:p>
          <a:p>
            <a:pPr marL="914400" lvl="0" indent="-381000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lphaLcPeriod"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Inventory location maintenance (Inventory Management)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4400">
                <a:latin typeface="Calibri"/>
                <a:ea typeface="Calibri"/>
                <a:cs typeface="Calibri"/>
                <a:sym typeface="Calibri"/>
              </a:rPr>
              <a:t>Reference Links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800"/>
              </a:spcBef>
              <a:spcAft>
                <a:spcPts val="0"/>
              </a:spcAft>
              <a:buSzPct val="100000"/>
              <a:buFont typeface="Calibri"/>
            </a:pPr>
            <a:r>
              <a:rPr lang="en" sz="24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http://www.iceis.org/Documents/Previous_Invited_Speakers/2005/ICEIS2005_Dietz.pdf</a:t>
            </a:r>
          </a:p>
          <a:p>
            <a:pPr marL="457200" lvl="0" indent="-381000" rtl="0">
              <a:spcBef>
                <a:spcPts val="800"/>
              </a:spcBef>
              <a:spcAft>
                <a:spcPts val="0"/>
              </a:spcAft>
              <a:buSzPct val="100000"/>
              <a:buFont typeface="Calibri"/>
            </a:pPr>
            <a:r>
              <a:rPr lang="en" sz="24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https://nrf.com/resources/retail-technology-standards/data-models</a:t>
            </a:r>
          </a:p>
          <a:p>
            <a:pPr marL="457200" lvl="0" indent="-381000" rtl="0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</a:pPr>
            <a:r>
              <a:rPr lang="en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https://www.emarketer.com/</a:t>
            </a:r>
          </a:p>
          <a:p>
            <a:pPr lvl="0" rtl="0">
              <a:spcBef>
                <a:spcPts val="800"/>
              </a:spcBef>
              <a:spcAft>
                <a:spcPts val="0"/>
              </a:spcAft>
              <a:buNone/>
            </a:pPr>
            <a:endParaRPr sz="3200" u="sng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Office PowerPoint</Application>
  <PresentationFormat>On-screen Show (16:9)</PresentationFormat>
  <Paragraphs>41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simple-light-2</vt:lpstr>
      <vt:lpstr>                ISEM 530: Analysis and Design of Modern Information Systems  </vt:lpstr>
      <vt:lpstr>Team Contribution</vt:lpstr>
      <vt:lpstr>PowerPoint Presentation</vt:lpstr>
      <vt:lpstr>PowerPoint Presentation</vt:lpstr>
      <vt:lpstr>PowerPoint Presentation</vt:lpstr>
      <vt:lpstr>Enterprise Ontology</vt:lpstr>
      <vt:lpstr>Business Reference Model</vt:lpstr>
      <vt:lpstr>Reference Links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ISEM 530: Analysis and Design of Modern Information Systems</dc:title>
  <dc:creator>Millionaire</dc:creator>
  <cp:lastModifiedBy>Ezekiel</cp:lastModifiedBy>
  <cp:revision>2</cp:revision>
  <dcterms:modified xsi:type="dcterms:W3CDTF">2017-04-07T16:55:44Z</dcterms:modified>
</cp:coreProperties>
</file>