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2436244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1252575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910421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53428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76085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1268442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3853963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2061569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2895882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2859005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74989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222732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1847498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3752921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1222335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79371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62FE17-9E1F-441D-8239-8B75D05FF820}" type="datetimeFigureOut">
              <a:rPr lang="en-US" smtClean="0"/>
              <a:t>12/3/2015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6932689-8A08-48E9-8313-5E7C1B2C002F}" type="slidenum">
              <a:rPr lang="en-US" smtClean="0"/>
              <a:t>‹#›</a:t>
            </a:fld>
            <a:endParaRPr lang="en-US" dirty="0"/>
          </a:p>
        </p:txBody>
      </p:sp>
    </p:spTree>
    <p:extLst>
      <p:ext uri="{BB962C8B-B14F-4D97-AF65-F5344CB8AC3E}">
        <p14:creationId xmlns:p14="http://schemas.microsoft.com/office/powerpoint/2010/main" val="1099963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C62FE17-9E1F-441D-8239-8B75D05FF820}" type="datetimeFigureOut">
              <a:rPr lang="en-US" smtClean="0"/>
              <a:t>12/3/2015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6932689-8A08-48E9-8313-5E7C1B2C002F}" type="slidenum">
              <a:rPr lang="en-US" smtClean="0"/>
              <a:t>‹#›</a:t>
            </a:fld>
            <a:endParaRPr lang="en-US" dirty="0"/>
          </a:p>
        </p:txBody>
      </p:sp>
    </p:spTree>
    <p:extLst>
      <p:ext uri="{BB962C8B-B14F-4D97-AF65-F5344CB8AC3E}">
        <p14:creationId xmlns:p14="http://schemas.microsoft.com/office/powerpoint/2010/main" val="779285747"/>
      </p:ext>
    </p:extLst>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ook Antiqua" panose="02040602050305030304" pitchFamily="18" charset="0"/>
              </a:rPr>
              <a:t>Sr. Investigative Research Paper</a:t>
            </a:r>
            <a:endParaRPr lang="en-US" dirty="0">
              <a:latin typeface="Book Antiqua" panose="02040602050305030304" pitchFamily="18" charset="0"/>
            </a:endParaRPr>
          </a:p>
        </p:txBody>
      </p:sp>
      <p:sp>
        <p:nvSpPr>
          <p:cNvPr id="3" name="Subtitle 2"/>
          <p:cNvSpPr>
            <a:spLocks noGrp="1"/>
          </p:cNvSpPr>
          <p:nvPr>
            <p:ph type="subTitle" idx="1"/>
          </p:nvPr>
        </p:nvSpPr>
        <p:spPr/>
        <p:txBody>
          <a:bodyPr/>
          <a:lstStyle/>
          <a:p>
            <a:r>
              <a:rPr lang="en-US" dirty="0" smtClean="0">
                <a:latin typeface="Book Antiqua" panose="02040602050305030304" pitchFamily="18" charset="0"/>
              </a:rPr>
              <a:t>Daniel Adams</a:t>
            </a:r>
            <a:endParaRPr lang="en-US" dirty="0">
              <a:latin typeface="Book Antiqua" panose="02040602050305030304" pitchFamily="18" charset="0"/>
            </a:endParaRPr>
          </a:p>
        </p:txBody>
      </p:sp>
    </p:spTree>
    <p:extLst>
      <p:ext uri="{BB962C8B-B14F-4D97-AF65-F5344CB8AC3E}">
        <p14:creationId xmlns:p14="http://schemas.microsoft.com/office/powerpoint/2010/main" val="4507598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Agenda</a:t>
            </a:r>
            <a:endParaRPr lang="en-US" dirty="0">
              <a:latin typeface="Book Antiqua" panose="02040602050305030304" pitchFamily="18" charset="0"/>
            </a:endParaRPr>
          </a:p>
        </p:txBody>
      </p:sp>
      <p:sp>
        <p:nvSpPr>
          <p:cNvPr id="3" name="Content Placeholder 2"/>
          <p:cNvSpPr>
            <a:spLocks noGrp="1"/>
          </p:cNvSpPr>
          <p:nvPr>
            <p:ph idx="1"/>
          </p:nvPr>
        </p:nvSpPr>
        <p:spPr/>
        <p:txBody>
          <a:bodyPr>
            <a:normAutofit/>
          </a:bodyPr>
          <a:lstStyle/>
          <a:p>
            <a:r>
              <a:rPr lang="en-US" sz="2800" dirty="0" smtClean="0">
                <a:latin typeface="Book Antiqua" panose="02040602050305030304" pitchFamily="18" charset="0"/>
              </a:rPr>
              <a:t>Organization Overview</a:t>
            </a:r>
          </a:p>
          <a:p>
            <a:r>
              <a:rPr lang="en-US" sz="2800" dirty="0" smtClean="0">
                <a:latin typeface="Book Antiqua" panose="02040602050305030304" pitchFamily="18" charset="0"/>
              </a:rPr>
              <a:t>SWOT Analysis </a:t>
            </a:r>
          </a:p>
          <a:p>
            <a:r>
              <a:rPr lang="en-US" sz="2800" dirty="0" smtClean="0">
                <a:latin typeface="Book Antiqua" panose="02040602050305030304" pitchFamily="18" charset="0"/>
              </a:rPr>
              <a:t>External &amp; Internal Assessment (EFE/IFE)</a:t>
            </a:r>
          </a:p>
          <a:p>
            <a:r>
              <a:rPr lang="en-US" sz="2800" dirty="0" smtClean="0">
                <a:latin typeface="Book Antiqua" panose="02040602050305030304" pitchFamily="18" charset="0"/>
              </a:rPr>
              <a:t>Financial Summary</a:t>
            </a:r>
          </a:p>
          <a:p>
            <a:r>
              <a:rPr lang="en-US" sz="2800" dirty="0" smtClean="0">
                <a:latin typeface="Book Antiqua" panose="02040602050305030304" pitchFamily="18" charset="0"/>
              </a:rPr>
              <a:t>Recommendations</a:t>
            </a:r>
          </a:p>
          <a:p>
            <a:endParaRPr lang="en-US" sz="2800" dirty="0">
              <a:latin typeface="Book Antiqua" panose="02040602050305030304" pitchFamily="18" charset="0"/>
            </a:endParaRPr>
          </a:p>
        </p:txBody>
      </p:sp>
    </p:spTree>
    <p:extLst>
      <p:ext uri="{BB962C8B-B14F-4D97-AF65-F5344CB8AC3E}">
        <p14:creationId xmlns:p14="http://schemas.microsoft.com/office/powerpoint/2010/main" val="3556142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Organization Overview</a:t>
            </a:r>
            <a:endParaRPr lang="en-US" dirty="0">
              <a:latin typeface="Book Antiqua" panose="02040602050305030304" pitchFamily="18" charset="0"/>
            </a:endParaRPr>
          </a:p>
        </p:txBody>
      </p:sp>
      <p:sp>
        <p:nvSpPr>
          <p:cNvPr id="3" name="Content Placeholder 2"/>
          <p:cNvSpPr>
            <a:spLocks noGrp="1"/>
          </p:cNvSpPr>
          <p:nvPr>
            <p:ph idx="1"/>
          </p:nvPr>
        </p:nvSpPr>
        <p:spPr/>
        <p:txBody>
          <a:bodyPr/>
          <a:lstStyle/>
          <a:p>
            <a:r>
              <a:rPr lang="en-US" dirty="0" smtClean="0">
                <a:latin typeface="Book Antiqua" panose="02040602050305030304" pitchFamily="18" charset="0"/>
              </a:rPr>
              <a:t>Mission </a:t>
            </a:r>
            <a:r>
              <a:rPr lang="en-US" dirty="0">
                <a:latin typeface="Book Antiqua" panose="02040602050305030304" pitchFamily="18" charset="0"/>
              </a:rPr>
              <a:t>Statement:  Novant Health exists to improve the health of our communities, one person at a </a:t>
            </a:r>
            <a:r>
              <a:rPr lang="en-US" dirty="0" smtClean="0">
                <a:latin typeface="Book Antiqua" panose="02040602050305030304" pitchFamily="18" charset="0"/>
              </a:rPr>
              <a:t>time.</a:t>
            </a:r>
          </a:p>
          <a:p>
            <a:pPr marL="0" indent="0">
              <a:buNone/>
            </a:pPr>
            <a:endParaRPr lang="en-US" dirty="0" smtClean="0">
              <a:latin typeface="Book Antiqua" panose="02040602050305030304" pitchFamily="18" charset="0"/>
            </a:endParaRPr>
          </a:p>
          <a:p>
            <a:r>
              <a:rPr lang="en-US" dirty="0" smtClean="0">
                <a:latin typeface="Book Antiqua" panose="02040602050305030304" pitchFamily="18" charset="0"/>
              </a:rPr>
              <a:t>Products &amp; </a:t>
            </a:r>
            <a:r>
              <a:rPr lang="en-US" dirty="0" smtClean="0">
                <a:latin typeface="Book Antiqua" panose="02040602050305030304" pitchFamily="18" charset="0"/>
              </a:rPr>
              <a:t>Services</a:t>
            </a:r>
            <a:r>
              <a:rPr lang="en-US" dirty="0">
                <a:latin typeface="Book Antiqua" panose="02040602050305030304" pitchFamily="18" charset="0"/>
              </a:rPr>
              <a:t>: Novant Health, we are committed to making your entire </a:t>
            </a:r>
            <a:r>
              <a:rPr lang="en-US" dirty="0" smtClean="0">
                <a:latin typeface="Book Antiqua" panose="02040602050305030304" pitchFamily="18" charset="0"/>
              </a:rPr>
              <a:t>healthcare Inpatient and Outpatient </a:t>
            </a:r>
            <a:r>
              <a:rPr lang="en-US" dirty="0">
                <a:latin typeface="Book Antiqua" panose="02040602050305030304" pitchFamily="18" charset="0"/>
              </a:rPr>
              <a:t>experience easier, more personal, and more connected. </a:t>
            </a:r>
            <a:endParaRPr lang="en-US" dirty="0" smtClean="0">
              <a:latin typeface="Book Antiqua" panose="02040602050305030304" pitchFamily="18" charset="0"/>
            </a:endParaRPr>
          </a:p>
          <a:p>
            <a:pPr marL="0" indent="0">
              <a:buNone/>
            </a:pPr>
            <a:endParaRPr lang="en-US" dirty="0" smtClean="0">
              <a:latin typeface="Book Antiqua" panose="02040602050305030304" pitchFamily="18" charset="0"/>
            </a:endParaRPr>
          </a:p>
          <a:p>
            <a:r>
              <a:rPr lang="en-US" dirty="0" smtClean="0">
                <a:latin typeface="Book Antiqua" panose="02040602050305030304" pitchFamily="18" charset="0"/>
              </a:rPr>
              <a:t>Major </a:t>
            </a:r>
            <a:r>
              <a:rPr lang="en-US" dirty="0" smtClean="0">
                <a:latin typeface="Book Antiqua" panose="02040602050305030304" pitchFamily="18" charset="0"/>
              </a:rPr>
              <a:t>Competitors</a:t>
            </a:r>
            <a:r>
              <a:rPr lang="en-US" dirty="0">
                <a:latin typeface="Book Antiqua" panose="02040602050305030304" pitchFamily="18" charset="0"/>
              </a:rPr>
              <a:t>: </a:t>
            </a:r>
            <a:r>
              <a:rPr lang="en-US" dirty="0" smtClean="0">
                <a:latin typeface="Book Antiqua" panose="02040602050305030304" pitchFamily="18" charset="0"/>
              </a:rPr>
              <a:t>Greenville Health System, Wake Forest Baptist Medical, Carolina Healthcare and Local Pharmacies</a:t>
            </a:r>
            <a:endParaRPr lang="en-US" dirty="0">
              <a:latin typeface="Book Antiqua" panose="02040602050305030304" pitchFamily="18" charset="0"/>
            </a:endParaRPr>
          </a:p>
          <a:p>
            <a:pPr marL="0" indent="0">
              <a:buNone/>
            </a:pPr>
            <a:endParaRPr lang="en-US" dirty="0" smtClean="0">
              <a:latin typeface="Book Antiqua" panose="02040602050305030304" pitchFamily="18" charset="0"/>
            </a:endParaRPr>
          </a:p>
          <a:p>
            <a:endParaRPr lang="en-US" dirty="0">
              <a:latin typeface="Book Antiqua" panose="02040602050305030304" pitchFamily="18" charset="0"/>
            </a:endParaRPr>
          </a:p>
        </p:txBody>
      </p:sp>
    </p:spTree>
    <p:extLst>
      <p:ext uri="{BB962C8B-B14F-4D97-AF65-F5344CB8AC3E}">
        <p14:creationId xmlns:p14="http://schemas.microsoft.com/office/powerpoint/2010/main" val="1144070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SWOT Analysis</a:t>
            </a:r>
            <a:endParaRPr lang="en-US" dirty="0">
              <a:latin typeface="Book Antiqua" panose="02040602050305030304" pitchFamily="18" charset="0"/>
            </a:endParaRPr>
          </a:p>
        </p:txBody>
      </p:sp>
      <p:sp>
        <p:nvSpPr>
          <p:cNvPr id="6" name="Rectangle 5"/>
          <p:cNvSpPr/>
          <p:nvPr/>
        </p:nvSpPr>
        <p:spPr>
          <a:xfrm>
            <a:off x="646111" y="1700011"/>
            <a:ext cx="5239534" cy="2186189"/>
          </a:xfrm>
          <a:prstGeom prst="rect">
            <a:avLst/>
          </a:prstGeom>
          <a:gradFill>
            <a:gsLst>
              <a:gs pos="25000">
                <a:schemeClr val="bg1"/>
              </a:gs>
              <a:gs pos="97000">
                <a:srgbClr val="FF3399"/>
              </a:gs>
            </a:gsLst>
            <a:lin ang="5400000" scaled="1"/>
          </a:gradFill>
          <a:effectLst>
            <a:glow rad="165100">
              <a:srgbClr val="7030A0">
                <a:alpha val="40000"/>
              </a:srgbClr>
            </a:glow>
            <a:outerShdw blurRad="762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Book Antiqua" panose="02040602050305030304" pitchFamily="18" charset="0"/>
              </a:rPr>
              <a:t>Strengths</a:t>
            </a:r>
          </a:p>
          <a:p>
            <a:pPr algn="ct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Outstanding Medical Staff</a:t>
            </a:r>
          </a:p>
          <a:p>
            <a:pPr marL="285750" indent="-285750">
              <a:buFont typeface="Arial" panose="020B0604020202020204" pitchFamily="34" charset="0"/>
              <a:buChar char="•"/>
            </a:pPr>
            <a:r>
              <a:rPr lang="en-US" dirty="0" smtClean="0">
                <a:latin typeface="Book Antiqua" panose="02040602050305030304" pitchFamily="18" charset="0"/>
              </a:rPr>
              <a:t>Excellent Hospital Facilities</a:t>
            </a: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Outstanding Healthcare Quality</a:t>
            </a:r>
            <a:endParaRPr lang="en-US" dirty="0">
              <a:latin typeface="Book Antiqua" panose="02040602050305030304" pitchFamily="18" charset="0"/>
            </a:endParaRPr>
          </a:p>
        </p:txBody>
      </p:sp>
      <p:sp>
        <p:nvSpPr>
          <p:cNvPr id="7" name="Rectangle 6"/>
          <p:cNvSpPr/>
          <p:nvPr/>
        </p:nvSpPr>
        <p:spPr>
          <a:xfrm>
            <a:off x="5885645" y="4147501"/>
            <a:ext cx="5808372" cy="2317691"/>
          </a:xfrm>
          <a:prstGeom prst="rect">
            <a:avLst/>
          </a:prstGeom>
          <a:gradFill>
            <a:gsLst>
              <a:gs pos="25000">
                <a:schemeClr val="bg1"/>
              </a:gs>
              <a:gs pos="97000">
                <a:srgbClr val="FF3399"/>
              </a:gs>
            </a:gsLst>
            <a:lin ang="5400000" scaled="1"/>
          </a:gradFill>
          <a:effectLst>
            <a:glow rad="165100">
              <a:srgbClr val="7030A0">
                <a:alpha val="40000"/>
              </a:srgbClr>
            </a:glow>
            <a:outerShdw blurRad="762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Book Antiqua" panose="02040602050305030304" pitchFamily="18" charset="0"/>
              </a:rPr>
              <a:t>Threats</a:t>
            </a:r>
          </a:p>
          <a:p>
            <a:pPr algn="ctr"/>
            <a:endParaRPr lang="en-US" dirty="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Reduced Government Reimbursement</a:t>
            </a: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Competition for Specialty Physicians Threat</a:t>
            </a: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Increased Competition from Healthcare Provider Networks.</a:t>
            </a:r>
            <a:endParaRPr lang="en-US" dirty="0">
              <a:latin typeface="Book Antiqua" panose="02040602050305030304" pitchFamily="18" charset="0"/>
            </a:endParaRPr>
          </a:p>
        </p:txBody>
      </p:sp>
      <p:sp>
        <p:nvSpPr>
          <p:cNvPr id="8" name="Rectangle 7"/>
          <p:cNvSpPr/>
          <p:nvPr/>
        </p:nvSpPr>
        <p:spPr>
          <a:xfrm>
            <a:off x="646111" y="4137976"/>
            <a:ext cx="5239534" cy="2327217"/>
          </a:xfrm>
          <a:prstGeom prst="rect">
            <a:avLst/>
          </a:prstGeom>
          <a:gradFill>
            <a:gsLst>
              <a:gs pos="25000">
                <a:schemeClr val="bg1"/>
              </a:gs>
              <a:gs pos="97000">
                <a:srgbClr val="FF3399"/>
              </a:gs>
            </a:gsLst>
            <a:lin ang="5400000" scaled="1"/>
          </a:gradFill>
          <a:effectLst>
            <a:glow rad="165100">
              <a:srgbClr val="7030A0">
                <a:alpha val="40000"/>
              </a:srgbClr>
            </a:glow>
            <a:outerShdw blurRad="762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Book Antiqua" panose="02040602050305030304" pitchFamily="18" charset="0"/>
              </a:rPr>
              <a:t>Opportunities</a:t>
            </a:r>
          </a:p>
          <a:p>
            <a:pPr algn="ct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Growing Metropolitan Community</a:t>
            </a: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Increased Managed Care Business Opportunity</a:t>
            </a:r>
          </a:p>
          <a:p>
            <a:r>
              <a:rPr lang="en-US" dirty="0" smtClean="0">
                <a:latin typeface="Book Antiqua" panose="02040602050305030304" pitchFamily="18" charset="0"/>
              </a:rPr>
              <a:t>Growing Community Healthcare Program</a:t>
            </a:r>
            <a:endParaRPr lang="en-US" dirty="0" smtClean="0">
              <a:latin typeface="Book Antiqua" panose="02040602050305030304" pitchFamily="18" charset="0"/>
            </a:endParaRPr>
          </a:p>
        </p:txBody>
      </p:sp>
      <p:sp>
        <p:nvSpPr>
          <p:cNvPr id="9" name="Rectangle 8"/>
          <p:cNvSpPr/>
          <p:nvPr/>
        </p:nvSpPr>
        <p:spPr>
          <a:xfrm>
            <a:off x="5975797" y="1700011"/>
            <a:ext cx="5718220" cy="2186189"/>
          </a:xfrm>
          <a:prstGeom prst="rect">
            <a:avLst/>
          </a:prstGeom>
          <a:gradFill>
            <a:gsLst>
              <a:gs pos="25000">
                <a:schemeClr val="bg1"/>
              </a:gs>
              <a:gs pos="97000">
                <a:srgbClr val="FF3399"/>
              </a:gs>
            </a:gsLst>
            <a:lin ang="5400000" scaled="1"/>
          </a:gradFill>
          <a:effectLst>
            <a:glow rad="165100">
              <a:srgbClr val="7030A0">
                <a:alpha val="40000"/>
              </a:srgbClr>
            </a:glow>
            <a:outerShdw blurRad="762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Book Antiqua" panose="02040602050305030304" pitchFamily="18" charset="0"/>
              </a:rPr>
              <a:t>Weaknesses</a:t>
            </a:r>
          </a:p>
          <a:p>
            <a:pPr algn="ct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Lack of Adequate Resource</a:t>
            </a:r>
          </a:p>
          <a:p>
            <a:pPr marL="285750" indent="-285750">
              <a:buFont typeface="Arial" panose="020B0604020202020204" pitchFamily="34" charset="0"/>
              <a:buChar char="•"/>
            </a:pPr>
            <a:r>
              <a:rPr lang="en-US" dirty="0" smtClean="0">
                <a:latin typeface="Book Antiqua" panose="02040602050305030304" pitchFamily="18" charset="0"/>
              </a:rPr>
              <a:t>Lack of Primary Care Network</a:t>
            </a:r>
            <a:endParaRPr lang="en-US" dirty="0" smtClean="0">
              <a:latin typeface="Book Antiqua" panose="02040602050305030304" pitchFamily="18" charset="0"/>
            </a:endParaRPr>
          </a:p>
          <a:p>
            <a:pPr marL="285750" indent="-285750">
              <a:buFont typeface="Arial" panose="020B0604020202020204" pitchFamily="34" charset="0"/>
              <a:buChar char="•"/>
            </a:pPr>
            <a:r>
              <a:rPr lang="en-US" dirty="0" smtClean="0">
                <a:latin typeface="Book Antiqua" panose="02040602050305030304" pitchFamily="18" charset="0"/>
              </a:rPr>
              <a:t>Shortage of Critical Staff</a:t>
            </a:r>
            <a:endParaRPr lang="en-US" dirty="0">
              <a:latin typeface="Book Antiqua" panose="02040602050305030304" pitchFamily="18" charset="0"/>
            </a:endParaRPr>
          </a:p>
        </p:txBody>
      </p:sp>
    </p:spTree>
    <p:extLst>
      <p:ext uri="{BB962C8B-B14F-4D97-AF65-F5344CB8AC3E}">
        <p14:creationId xmlns:p14="http://schemas.microsoft.com/office/powerpoint/2010/main" val="2511434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EFE/IFE </a:t>
            </a:r>
            <a:endParaRPr lang="en-US" dirty="0">
              <a:latin typeface="Book Antiqua" panose="02040602050305030304" pitchFamily="18" charset="0"/>
            </a:endParaRPr>
          </a:p>
        </p:txBody>
      </p:sp>
      <p:sp>
        <p:nvSpPr>
          <p:cNvPr id="3" name="Content Placeholder 2"/>
          <p:cNvSpPr>
            <a:spLocks noGrp="1"/>
          </p:cNvSpPr>
          <p:nvPr>
            <p:ph idx="1"/>
          </p:nvPr>
        </p:nvSpPr>
        <p:spPr/>
        <p:txBody>
          <a:bodyPr/>
          <a:lstStyle/>
          <a:p>
            <a:r>
              <a:rPr lang="en-US" dirty="0" smtClean="0">
                <a:latin typeface="Book Antiqua" panose="02040602050305030304" pitchFamily="18" charset="0"/>
              </a:rPr>
              <a:t>EFE</a:t>
            </a:r>
          </a:p>
          <a:p>
            <a:pPr lvl="1"/>
            <a:r>
              <a:rPr lang="en-US" dirty="0" smtClean="0">
                <a:latin typeface="Book Antiqua" panose="02040602050305030304" pitchFamily="18" charset="0"/>
              </a:rPr>
              <a:t>In the case of Novant Health, the total weight score is average which means that Novant Healthcare strategies are effective and the company is taking advantage of existing opportunities along with minimizing the potential adverse effect of external threats</a:t>
            </a:r>
          </a:p>
          <a:p>
            <a:pPr lvl="1"/>
            <a:r>
              <a:rPr lang="en-US" dirty="0" smtClean="0">
                <a:latin typeface="Book Antiqua" panose="02040602050305030304" pitchFamily="18" charset="0"/>
              </a:rPr>
              <a:t>IFE</a:t>
            </a:r>
          </a:p>
          <a:p>
            <a:pPr lvl="1"/>
            <a:r>
              <a:rPr lang="en-US" dirty="0" smtClean="0">
                <a:latin typeface="Book Antiqua" panose="02040602050305030304" pitchFamily="18" charset="0"/>
              </a:rPr>
              <a:t>Score </a:t>
            </a:r>
            <a:r>
              <a:rPr lang="en-US" dirty="0" smtClean="0">
                <a:latin typeface="Book Antiqua" panose="02040602050305030304" pitchFamily="18" charset="0"/>
              </a:rPr>
              <a:t>&amp; what it </a:t>
            </a:r>
            <a:r>
              <a:rPr lang="en-US" dirty="0" smtClean="0">
                <a:latin typeface="Book Antiqua" panose="02040602050305030304" pitchFamily="18" charset="0"/>
              </a:rPr>
              <a:t>represents</a:t>
            </a:r>
            <a:endParaRPr lang="en-US" dirty="0">
              <a:latin typeface="Book Antiqua" panose="02040602050305030304" pitchFamily="18" charset="0"/>
            </a:endParaRPr>
          </a:p>
        </p:txBody>
      </p:sp>
    </p:spTree>
    <p:extLst>
      <p:ext uri="{BB962C8B-B14F-4D97-AF65-F5344CB8AC3E}">
        <p14:creationId xmlns:p14="http://schemas.microsoft.com/office/powerpoint/2010/main" val="2151868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Financial Analysis</a:t>
            </a:r>
            <a:endParaRPr lang="en-US" dirty="0">
              <a:latin typeface="Book Antiqua" panose="02040602050305030304" pitchFamily="18" charset="0"/>
            </a:endParaRPr>
          </a:p>
        </p:txBody>
      </p:sp>
      <p:sp>
        <p:nvSpPr>
          <p:cNvPr id="3" name="Content Placeholder 2"/>
          <p:cNvSpPr>
            <a:spLocks noGrp="1"/>
          </p:cNvSpPr>
          <p:nvPr>
            <p:ph idx="1"/>
          </p:nvPr>
        </p:nvSpPr>
        <p:spPr/>
        <p:txBody>
          <a:bodyPr/>
          <a:lstStyle/>
          <a:p>
            <a:r>
              <a:rPr lang="en-US" dirty="0" smtClean="0">
                <a:latin typeface="Book Antiqua" panose="02040602050305030304" pitchFamily="18" charset="0"/>
              </a:rPr>
              <a:t>Key point 1 – what ratios were used &amp; what does the ratio say about the firm’s financial position</a:t>
            </a:r>
          </a:p>
          <a:p>
            <a:r>
              <a:rPr lang="en-US" dirty="0" smtClean="0">
                <a:latin typeface="Book Antiqua" panose="02040602050305030304" pitchFamily="18" charset="0"/>
              </a:rPr>
              <a:t>Key point 2 – if a competitive profile matrix (CPM) was completed, add a graphic and discuss the firm’s position based on your calculations</a:t>
            </a:r>
            <a:endParaRPr lang="en-US" dirty="0">
              <a:latin typeface="Book Antiqua" panose="02040602050305030304" pitchFamily="18" charset="0"/>
            </a:endParaRPr>
          </a:p>
        </p:txBody>
      </p:sp>
    </p:spTree>
    <p:extLst>
      <p:ext uri="{BB962C8B-B14F-4D97-AF65-F5344CB8AC3E}">
        <p14:creationId xmlns:p14="http://schemas.microsoft.com/office/powerpoint/2010/main" val="2013548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Recommendations</a:t>
            </a:r>
            <a:endParaRPr lang="en-US" dirty="0">
              <a:latin typeface="Book Antiqua" panose="02040602050305030304" pitchFamily="18" charset="0"/>
            </a:endParaRPr>
          </a:p>
        </p:txBody>
      </p:sp>
      <p:sp>
        <p:nvSpPr>
          <p:cNvPr id="3" name="Content Placeholder 2"/>
          <p:cNvSpPr>
            <a:spLocks noGrp="1"/>
          </p:cNvSpPr>
          <p:nvPr>
            <p:ph idx="1"/>
          </p:nvPr>
        </p:nvSpPr>
        <p:spPr/>
        <p:txBody>
          <a:bodyPr/>
          <a:lstStyle/>
          <a:p>
            <a:r>
              <a:rPr lang="en-US" dirty="0" smtClean="0">
                <a:latin typeface="Book Antiqua" panose="02040602050305030304" pitchFamily="18" charset="0"/>
              </a:rPr>
              <a:t>Strategies to address financial situation</a:t>
            </a:r>
          </a:p>
          <a:p>
            <a:r>
              <a:rPr lang="en-US" dirty="0" smtClean="0">
                <a:latin typeface="Book Antiqua" panose="02040602050305030304" pitchFamily="18" charset="0"/>
              </a:rPr>
              <a:t>Strategies to address the SWOT (specifically the WOT)</a:t>
            </a:r>
          </a:p>
          <a:p>
            <a:r>
              <a:rPr lang="en-US" dirty="0" smtClean="0">
                <a:latin typeface="Book Antiqua" panose="02040602050305030304" pitchFamily="18" charset="0"/>
              </a:rPr>
              <a:t>Strategies to address the specific problem in section 1</a:t>
            </a:r>
          </a:p>
          <a:p>
            <a:endParaRPr lang="en-US" dirty="0">
              <a:latin typeface="Book Antiqua" panose="02040602050305030304" pitchFamily="18" charset="0"/>
            </a:endParaRPr>
          </a:p>
          <a:p>
            <a:r>
              <a:rPr lang="en-US" b="1" dirty="0" smtClean="0">
                <a:solidFill>
                  <a:schemeClr val="bg1"/>
                </a:solidFill>
                <a:latin typeface="Book Antiqua" panose="02040602050305030304" pitchFamily="18" charset="0"/>
              </a:rPr>
              <a:t>NOTE: You may not have all of the above but you should have at least 2 well-thought out strategic recommendations</a:t>
            </a:r>
          </a:p>
          <a:p>
            <a:endParaRPr lang="en-US" dirty="0">
              <a:latin typeface="Book Antiqua" panose="02040602050305030304" pitchFamily="18" charset="0"/>
            </a:endParaRPr>
          </a:p>
        </p:txBody>
      </p:sp>
    </p:spTree>
    <p:extLst>
      <p:ext uri="{BB962C8B-B14F-4D97-AF65-F5344CB8AC3E}">
        <p14:creationId xmlns:p14="http://schemas.microsoft.com/office/powerpoint/2010/main" val="971337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 Antiqua" panose="02040602050305030304" pitchFamily="18" charset="0"/>
              </a:rPr>
              <a:t>Q&amp;A</a:t>
            </a:r>
            <a:endParaRPr lang="en-US" dirty="0">
              <a:latin typeface="Book Antiqua" panose="02040602050305030304" pitchFamily="18" charset="0"/>
            </a:endParaRPr>
          </a:p>
        </p:txBody>
      </p:sp>
    </p:spTree>
    <p:extLst>
      <p:ext uri="{BB962C8B-B14F-4D97-AF65-F5344CB8AC3E}">
        <p14:creationId xmlns:p14="http://schemas.microsoft.com/office/powerpoint/2010/main" val="22896264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602</TotalTime>
  <Words>287</Words>
  <Application>Microsoft Office PowerPoint</Application>
  <PresentationFormat>Widescreen</PresentationFormat>
  <Paragraphs>50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Book Antiqua</vt:lpstr>
      <vt:lpstr>Century Gothic</vt:lpstr>
      <vt:lpstr>Wingdings 3</vt:lpstr>
      <vt:lpstr>Ion</vt:lpstr>
      <vt:lpstr>Sr. Investigative Research Paper</vt:lpstr>
      <vt:lpstr>Agenda</vt:lpstr>
      <vt:lpstr>Organization Overview</vt:lpstr>
      <vt:lpstr>SWOT Analysis</vt:lpstr>
      <vt:lpstr>EFE/IFE </vt:lpstr>
      <vt:lpstr>Financial Analysis</vt:lpstr>
      <vt:lpstr>Recommendations</vt:lpstr>
      <vt:lpstr>Q&amp;A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Kimberly Hunley</dc:creator>
  <cp:lastModifiedBy>Daniel Adams</cp:lastModifiedBy>
  <cp:revision>12</cp:revision>
  <dcterms:created xsi:type="dcterms:W3CDTF">2014-11-18T00:50:15Z</dcterms:created>
  <dcterms:modified xsi:type="dcterms:W3CDTF">2015-12-04T10:52:56Z</dcterms:modified>
</cp:coreProperties>
</file>