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9" r:id="rId4"/>
    <p:sldId id="262" r:id="rId5"/>
    <p:sldId id="263" r:id="rId6"/>
    <p:sldId id="264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5" autoAdjust="0"/>
    <p:restoredTop sz="94660"/>
  </p:normalViewPr>
  <p:slideViewPr>
    <p:cSldViewPr>
      <p:cViewPr>
        <p:scale>
          <a:sx n="46" d="100"/>
          <a:sy n="46" d="100"/>
        </p:scale>
        <p:origin x="-1188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heme" Target="theme/theme1.xml"/>
  <Relationship Id="rId13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notesMaster" Target="notesMasters/notesMaster1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E5DC59-95C0-4EB2-BAA5-7787DB578F2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D6FD7DF-19EE-4869-8911-C91781B4D22F}">
      <dgm:prSet phldrT="[Text]" custT="1"/>
      <dgm:spPr/>
      <dgm:t>
        <a:bodyPr/>
        <a:lstStyle/>
        <a:p>
          <a:pPr algn="l"/>
          <a:endParaRPr lang="en-US" sz="2000" dirty="0"/>
        </a:p>
      </dgm:t>
    </dgm:pt>
    <dgm:pt modelId="{242EFF13-5EE8-4AE3-8BA1-50CFE18BBD33}" type="parTrans" cxnId="{40B710FC-A5F6-41A6-A3F9-C92940EBA897}">
      <dgm:prSet/>
      <dgm:spPr/>
      <dgm:t>
        <a:bodyPr/>
        <a:lstStyle/>
        <a:p>
          <a:endParaRPr lang="en-US"/>
        </a:p>
      </dgm:t>
    </dgm:pt>
    <dgm:pt modelId="{55CB3E06-2C78-41C4-A06E-92DAECEBEF1E}" type="sibTrans" cxnId="{40B710FC-A5F6-41A6-A3F9-C92940EBA897}">
      <dgm:prSet/>
      <dgm:spPr/>
      <dgm:t>
        <a:bodyPr/>
        <a:lstStyle/>
        <a:p>
          <a:endParaRPr lang="en-US"/>
        </a:p>
      </dgm:t>
    </dgm:pt>
    <dgm:pt modelId="{88FB9FD0-CD51-43CC-9A64-8461A8E5C98A}">
      <dgm:prSet phldrT="[Text]" custT="1"/>
      <dgm:spPr/>
      <dgm:t>
        <a:bodyPr/>
        <a:lstStyle/>
        <a:p>
          <a:pPr algn="l"/>
          <a:r>
            <a:rPr lang="en-US" sz="2000" dirty="0" smtClean="0"/>
            <a:t> </a:t>
          </a:r>
          <a:endParaRPr lang="en-US" sz="2000" dirty="0"/>
        </a:p>
      </dgm:t>
    </dgm:pt>
    <dgm:pt modelId="{CCC5566F-BAEA-4AEC-A1F3-15176FAAFBF9}" type="parTrans" cxnId="{1C521148-4502-4765-873D-DB1C2A310A0D}">
      <dgm:prSet/>
      <dgm:spPr/>
      <dgm:t>
        <a:bodyPr/>
        <a:lstStyle/>
        <a:p>
          <a:endParaRPr lang="en-US"/>
        </a:p>
      </dgm:t>
    </dgm:pt>
    <dgm:pt modelId="{E1D50B3E-5CD0-4B30-9450-FB17229AD01C}" type="sibTrans" cxnId="{1C521148-4502-4765-873D-DB1C2A310A0D}">
      <dgm:prSet/>
      <dgm:spPr/>
      <dgm:t>
        <a:bodyPr/>
        <a:lstStyle/>
        <a:p>
          <a:endParaRPr lang="en-US"/>
        </a:p>
      </dgm:t>
    </dgm:pt>
    <dgm:pt modelId="{6BD41B95-04D3-40F4-A42E-EAE39FCB09DF}" type="pres">
      <dgm:prSet presAssocID="{8DE5DC59-95C0-4EB2-BAA5-7787DB578F23}" presName="compositeShape" presStyleCnt="0">
        <dgm:presLayoutVars>
          <dgm:chMax val="7"/>
          <dgm:dir/>
          <dgm:resizeHandles val="exact"/>
        </dgm:presLayoutVars>
      </dgm:prSet>
      <dgm:spPr/>
    </dgm:pt>
    <dgm:pt modelId="{EE979485-91B0-4365-A2B1-9DE558DC33FC}" type="pres">
      <dgm:prSet presAssocID="{FD6FD7DF-19EE-4869-8911-C91781B4D22F}" presName="circ1" presStyleLbl="vennNode1" presStyleIdx="0" presStyleCnt="2" custScaleX="119101" custScaleY="102142"/>
      <dgm:spPr/>
      <dgm:t>
        <a:bodyPr/>
        <a:lstStyle/>
        <a:p>
          <a:endParaRPr lang="en-US"/>
        </a:p>
      </dgm:t>
    </dgm:pt>
    <dgm:pt modelId="{363DA494-A107-4117-9712-76B278787B7A}" type="pres">
      <dgm:prSet presAssocID="{FD6FD7DF-19EE-4869-8911-C91781B4D22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742D42-8C82-45B6-B75D-4B67012637D9}" type="pres">
      <dgm:prSet presAssocID="{88FB9FD0-CD51-43CC-9A64-8461A8E5C98A}" presName="circ2" presStyleLbl="vennNode1" presStyleIdx="1" presStyleCnt="2" custScaleX="115895"/>
      <dgm:spPr/>
      <dgm:t>
        <a:bodyPr/>
        <a:lstStyle/>
        <a:p>
          <a:endParaRPr lang="en-US"/>
        </a:p>
      </dgm:t>
    </dgm:pt>
    <dgm:pt modelId="{8A54DBAF-15D0-4325-B124-7ABE20D04AAD}" type="pres">
      <dgm:prSet presAssocID="{88FB9FD0-CD51-43CC-9A64-8461A8E5C98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5822BB-722E-431B-81F8-BF54D977C498}" type="presOf" srcId="{88FB9FD0-CD51-43CC-9A64-8461A8E5C98A}" destId="{92742D42-8C82-45B6-B75D-4B67012637D9}" srcOrd="0" destOrd="0" presId="urn:microsoft.com/office/officeart/2005/8/layout/venn1"/>
    <dgm:cxn modelId="{4AE32D6F-2C5F-4DA6-A253-52C3F080A32A}" type="presOf" srcId="{FD6FD7DF-19EE-4869-8911-C91781B4D22F}" destId="{EE979485-91B0-4365-A2B1-9DE558DC33FC}" srcOrd="0" destOrd="0" presId="urn:microsoft.com/office/officeart/2005/8/layout/venn1"/>
    <dgm:cxn modelId="{FFF9EB79-A5A6-473A-955A-7D8F181FCC7C}" type="presOf" srcId="{88FB9FD0-CD51-43CC-9A64-8461A8E5C98A}" destId="{8A54DBAF-15D0-4325-B124-7ABE20D04AAD}" srcOrd="1" destOrd="0" presId="urn:microsoft.com/office/officeart/2005/8/layout/venn1"/>
    <dgm:cxn modelId="{1C521148-4502-4765-873D-DB1C2A310A0D}" srcId="{8DE5DC59-95C0-4EB2-BAA5-7787DB578F23}" destId="{88FB9FD0-CD51-43CC-9A64-8461A8E5C98A}" srcOrd="1" destOrd="0" parTransId="{CCC5566F-BAEA-4AEC-A1F3-15176FAAFBF9}" sibTransId="{E1D50B3E-5CD0-4B30-9450-FB17229AD01C}"/>
    <dgm:cxn modelId="{C27D1333-DD9E-4F47-A52A-5A60208B28D0}" type="presOf" srcId="{FD6FD7DF-19EE-4869-8911-C91781B4D22F}" destId="{363DA494-A107-4117-9712-76B278787B7A}" srcOrd="1" destOrd="0" presId="urn:microsoft.com/office/officeart/2005/8/layout/venn1"/>
    <dgm:cxn modelId="{40B710FC-A5F6-41A6-A3F9-C92940EBA897}" srcId="{8DE5DC59-95C0-4EB2-BAA5-7787DB578F23}" destId="{FD6FD7DF-19EE-4869-8911-C91781B4D22F}" srcOrd="0" destOrd="0" parTransId="{242EFF13-5EE8-4AE3-8BA1-50CFE18BBD33}" sibTransId="{55CB3E06-2C78-41C4-A06E-92DAECEBEF1E}"/>
    <dgm:cxn modelId="{1E7C5B39-6E27-4B6E-875B-4901425F29D5}" type="presOf" srcId="{8DE5DC59-95C0-4EB2-BAA5-7787DB578F23}" destId="{6BD41B95-04D3-40F4-A42E-EAE39FCB09DF}" srcOrd="0" destOrd="0" presId="urn:microsoft.com/office/officeart/2005/8/layout/venn1"/>
    <dgm:cxn modelId="{502178E8-1301-46FB-A592-778247CE94E0}" type="presParOf" srcId="{6BD41B95-04D3-40F4-A42E-EAE39FCB09DF}" destId="{EE979485-91B0-4365-A2B1-9DE558DC33FC}" srcOrd="0" destOrd="0" presId="urn:microsoft.com/office/officeart/2005/8/layout/venn1"/>
    <dgm:cxn modelId="{78B41D6D-6B61-4CED-A012-9A9C302A6815}" type="presParOf" srcId="{6BD41B95-04D3-40F4-A42E-EAE39FCB09DF}" destId="{363DA494-A107-4117-9712-76B278787B7A}" srcOrd="1" destOrd="0" presId="urn:microsoft.com/office/officeart/2005/8/layout/venn1"/>
    <dgm:cxn modelId="{961D1513-E55D-4A89-A84C-7FC78F92D63A}" type="presParOf" srcId="{6BD41B95-04D3-40F4-A42E-EAE39FCB09DF}" destId="{92742D42-8C82-45B6-B75D-4B67012637D9}" srcOrd="2" destOrd="0" presId="urn:microsoft.com/office/officeart/2005/8/layout/venn1"/>
    <dgm:cxn modelId="{350E94DE-0FA9-44B3-9B63-C0801EE1F765}" type="presParOf" srcId="{6BD41B95-04D3-40F4-A42E-EAE39FCB09DF}" destId="{8A54DBAF-15D0-4325-B124-7ABE20D04AA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979485-91B0-4365-A2B1-9DE558DC33FC}">
      <dsp:nvSpPr>
        <dsp:cNvPr id="0" name=""/>
        <dsp:cNvSpPr/>
      </dsp:nvSpPr>
      <dsp:spPr>
        <a:xfrm>
          <a:off x="-212452" y="112286"/>
          <a:ext cx="5389483" cy="462206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540132" y="657327"/>
        <a:ext cx="3107449" cy="3531983"/>
      </dsp:txXfrm>
    </dsp:sp>
    <dsp:sp modelId="{92742D42-8C82-45B6-B75D-4B67012637D9}">
      <dsp:nvSpPr>
        <dsp:cNvPr id="0" name=""/>
        <dsp:cNvSpPr/>
      </dsp:nvSpPr>
      <dsp:spPr>
        <a:xfrm>
          <a:off x="3121445" y="160750"/>
          <a:ext cx="5244407" cy="45251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 </a:t>
          </a:r>
          <a:endParaRPr lang="en-US" sz="2000" kern="1200" dirty="0"/>
        </a:p>
      </dsp:txBody>
      <dsp:txXfrm>
        <a:off x="4609723" y="694361"/>
        <a:ext cx="3023802" cy="3457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2AF88-DDDD-48F9-8AD5-4A00A9B795AB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56E1A-81A6-44C5-A6CB-F529A8FF7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95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56E1A-81A6-44C5-A6CB-F529A8FF74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11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56E1A-81A6-44C5-A6CB-F529A8FF74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37026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jpe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13" Type="http://schemas.openxmlformats.org/officeDocument/2006/relationships/image" Target="../media/image1.jpe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6266D05-BEED-44B5-A85D-26B70F1C23AD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6F94E41-4A11-4510-BAA0-3E2D6B919E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4.xml"/>
  <Relationship Id="rId2" Type="http://schemas.openxmlformats.org/officeDocument/2006/relationships/notesSlide" Target="../notesSlides/notesSlide2.xml"/>
  <Relationship Id="rId3" Type="http://schemas.openxmlformats.org/officeDocument/2006/relationships/image" Target="../media/image2.jpg"/>
  <Relationship Id="rId4" Type="http://schemas.openxmlformats.org/officeDocument/2006/relationships/image" Target="../media/image3.jpeg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diagramData" Target="../diagrams/data1.xml"/>
  <Relationship Id="rId3" Type="http://schemas.openxmlformats.org/officeDocument/2006/relationships/diagramLayout" Target="../diagrams/layout1.xml"/>
  <Relationship Id="rId4" Type="http://schemas.openxmlformats.org/officeDocument/2006/relationships/diagramQuickStyle" Target="../diagrams/quickStyle1.xml"/>
  <Relationship Id="rId5" Type="http://schemas.openxmlformats.org/officeDocument/2006/relationships/diagramColors" Target="../diagrams/colors1.xml"/>
  <Relationship Id="rId6" Type="http://schemas.microsoft.com/office/2007/relationships/diagramDrawing" Target="../diagrams/drawing1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Experts speak on [insert </a:t>
            </a:r>
            <a:r>
              <a:rPr lang="en-US" dirty="0"/>
              <a:t>the </a:t>
            </a:r>
            <a:r>
              <a:rPr lang="en-US" dirty="0" smtClean="0"/>
              <a:t>topic selected </a:t>
            </a:r>
            <a:r>
              <a:rPr lang="en-US" dirty="0"/>
              <a:t>in Week </a:t>
            </a:r>
            <a:r>
              <a:rPr lang="en-US" dirty="0" smtClean="0"/>
              <a:t>One for the final project]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000" b="1" dirty="0" smtClean="0"/>
              <a:t>A</a:t>
            </a:r>
            <a:r>
              <a:rPr lang="en-US" sz="2000" dirty="0" smtClean="0"/>
              <a:t> </a:t>
            </a:r>
            <a:r>
              <a:rPr lang="en-US" sz="2000" b="1" dirty="0"/>
              <a:t>Presentation by Experts</a:t>
            </a:r>
            <a:r>
              <a:rPr lang="en-US" sz="2000" dirty="0"/>
              <a:t> </a:t>
            </a:r>
            <a:endParaRPr lang="en-US" sz="2000" dirty="0" smtClean="0"/>
          </a:p>
          <a:p>
            <a:r>
              <a:rPr lang="en-US" sz="2000" dirty="0" smtClean="0"/>
              <a:t>[Your Name]</a:t>
            </a:r>
          </a:p>
          <a:p>
            <a:r>
              <a:rPr lang="en-US" sz="2000" dirty="0" smtClean="0"/>
              <a:t>[Date]</a:t>
            </a:r>
          </a:p>
          <a:p>
            <a:r>
              <a:rPr lang="en-US" sz="2000" dirty="0" smtClean="0"/>
              <a:t>PSY 496</a:t>
            </a:r>
          </a:p>
        </p:txBody>
      </p:sp>
    </p:spTree>
    <p:extLst>
      <p:ext uri="{BB962C8B-B14F-4D97-AF65-F5344CB8AC3E}">
        <p14:creationId xmlns:p14="http://schemas.microsoft.com/office/powerpoint/2010/main" val="146616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47800"/>
          </a:xfrm>
        </p:spPr>
        <p:txBody>
          <a:bodyPr>
            <a:noAutofit/>
          </a:bodyPr>
          <a:lstStyle/>
          <a:p>
            <a:r>
              <a:rPr lang="en-US" sz="3000" dirty="0" smtClean="0"/>
              <a:t>Brief overview</a:t>
            </a:r>
            <a:r>
              <a:rPr lang="en-US" sz="3000" dirty="0"/>
              <a:t>: [insert the topic selected in Week One for the final project</a:t>
            </a:r>
            <a:r>
              <a:rPr lang="en-US" sz="3000" dirty="0" smtClean="0"/>
              <a:t>]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239000" cy="4846320"/>
          </a:xfrm>
        </p:spPr>
        <p:txBody>
          <a:bodyPr/>
          <a:lstStyle/>
          <a:p>
            <a:r>
              <a:rPr lang="en-US" dirty="0" smtClean="0"/>
              <a:t>[Provide a brief, </a:t>
            </a:r>
            <a:r>
              <a:rPr lang="en-US" dirty="0"/>
              <a:t>general explanation of the topic chosen in Week </a:t>
            </a:r>
            <a:r>
              <a:rPr lang="en-US" dirty="0" smtClean="0"/>
              <a:t>One (2-3 sentences).]</a:t>
            </a:r>
            <a:endParaRPr lang="en-US" dirty="0"/>
          </a:p>
          <a:p>
            <a:r>
              <a:rPr lang="en-US" dirty="0" smtClean="0"/>
              <a:t>[The topic is…]</a:t>
            </a:r>
          </a:p>
          <a:p>
            <a:r>
              <a:rPr lang="en-US" dirty="0" smtClean="0"/>
              <a:t>[The reason it is important]</a:t>
            </a:r>
          </a:p>
          <a:p>
            <a:r>
              <a:rPr lang="en-US" dirty="0" smtClean="0"/>
              <a:t>[Issues and controversies]</a:t>
            </a:r>
          </a:p>
          <a:p>
            <a:r>
              <a:rPr lang="en-US" dirty="0" smtClean="0"/>
              <a:t>[At least 2 key questions about the topic]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33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42048" cy="624840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Introducing our experts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2604571"/>
            <a:ext cx="3520440" cy="3872429"/>
          </a:xfrm>
        </p:spPr>
        <p:txBody>
          <a:bodyPr/>
          <a:lstStyle/>
          <a:p>
            <a:r>
              <a:rPr lang="en-US" dirty="0" smtClean="0"/>
              <a:t>Expert 1</a:t>
            </a:r>
          </a:p>
          <a:p>
            <a:pPr lvl="1"/>
            <a:r>
              <a:rPr lang="en-US" sz="1800" dirty="0" smtClean="0"/>
              <a:t>[Background/Brief Biography: 1-2 sentences]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023360" y="2667000"/>
            <a:ext cx="3520440" cy="3581400"/>
          </a:xfrm>
        </p:spPr>
        <p:txBody>
          <a:bodyPr/>
          <a:lstStyle/>
          <a:p>
            <a:r>
              <a:rPr lang="en-US" dirty="0"/>
              <a:t>Expert 2</a:t>
            </a:r>
          </a:p>
          <a:p>
            <a:pPr lvl="1"/>
            <a:r>
              <a:rPr lang="en-US" sz="1800" dirty="0" smtClean="0"/>
              <a:t>[</a:t>
            </a:r>
            <a:r>
              <a:rPr lang="en-US" sz="1800" dirty="0"/>
              <a:t>Background/Brief Biography: 1-2 sentences]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907" y="1287487"/>
            <a:ext cx="927316" cy="13033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88203" y="1487269"/>
            <a:ext cx="2697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[Name, Degrees, Profession]</a:t>
            </a:r>
          </a:p>
        </p:txBody>
      </p:sp>
      <p:pic>
        <p:nvPicPr>
          <p:cNvPr id="1026" name="Picture 2" descr="http://www.ashford.edu/static/images/12AU1443_Ashford_Faculty_Photo_Edits_Template_0000s_0030_Eric_Klein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r="9451"/>
          <a:stretch/>
        </p:blipFill>
        <p:spPr bwMode="auto">
          <a:xfrm>
            <a:off x="158350" y="1286299"/>
            <a:ext cx="908450" cy="12283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527847" y="1487269"/>
            <a:ext cx="2697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[Name, Degrees, Profession]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6836" y="0"/>
            <a:ext cx="71190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[Replace the pictures with others of your own choosing.]</a:t>
            </a:r>
          </a:p>
        </p:txBody>
      </p:sp>
    </p:spTree>
    <p:extLst>
      <p:ext uri="{BB962C8B-B14F-4D97-AF65-F5344CB8AC3E}">
        <p14:creationId xmlns:p14="http://schemas.microsoft.com/office/powerpoint/2010/main" val="333075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239000" cy="777240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[Expert 1: Dr. xyz]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Describe her or his evaluation </a:t>
            </a:r>
            <a:r>
              <a:rPr lang="en-US" sz="2800" dirty="0"/>
              <a:t>of </a:t>
            </a:r>
            <a:r>
              <a:rPr lang="en-US" sz="2800" dirty="0" smtClean="0"/>
              <a:t>the contributions </a:t>
            </a:r>
            <a:r>
              <a:rPr lang="en-US" sz="2800" dirty="0"/>
              <a:t>of psychological research on the chosen topic in an applied context. </a:t>
            </a:r>
            <a:endParaRPr lang="en-US" sz="2800" dirty="0" smtClean="0"/>
          </a:p>
          <a:p>
            <a:r>
              <a:rPr lang="en-US" sz="2800" dirty="0"/>
              <a:t>Be sure to include information from at least one peer-reviewed, journal article or chapter from a an edited scholarly book of your choice, published within the last 5 </a:t>
            </a:r>
            <a:r>
              <a:rPr lang="en-US" sz="2800"/>
              <a:t>years</a:t>
            </a:r>
            <a:r>
              <a:rPr lang="en-US" sz="2800" smtClean="0"/>
              <a:t>, </a:t>
            </a:r>
            <a:r>
              <a:rPr lang="en-US" sz="2800" dirty="0"/>
              <a:t>to substantiate your experts’ </a:t>
            </a:r>
            <a:r>
              <a:rPr lang="en-US" sz="2800"/>
              <a:t>claims</a:t>
            </a:r>
            <a:r>
              <a:rPr lang="en-US" sz="2800" smtClean="0"/>
              <a:t>. </a:t>
            </a:r>
            <a:endParaRPr lang="en-US" sz="2800" dirty="0"/>
          </a:p>
          <a:p>
            <a:r>
              <a:rPr lang="en-US" sz="2800" dirty="0" smtClean="0"/>
              <a:t>Include a website recommended by the expert.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286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[You may use up to 2 slides for this section.]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948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239000" cy="777240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[Expert 2: Dr. </a:t>
            </a:r>
            <a:r>
              <a:rPr lang="en-US" sz="3000" dirty="0" err="1" smtClean="0"/>
              <a:t>zyx</a:t>
            </a:r>
            <a:r>
              <a:rPr lang="en-US" sz="3000" dirty="0" smtClean="0"/>
              <a:t>]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Describe her or his evaluation </a:t>
            </a:r>
            <a:r>
              <a:rPr lang="en-US" sz="2800" dirty="0"/>
              <a:t>of </a:t>
            </a:r>
            <a:r>
              <a:rPr lang="en-US" sz="2800" dirty="0" smtClean="0"/>
              <a:t>the contributions </a:t>
            </a:r>
            <a:r>
              <a:rPr lang="en-US" sz="2800" dirty="0"/>
              <a:t>of psychological research on the chosen topic in an applied context. </a:t>
            </a:r>
            <a:endParaRPr lang="en-US" sz="2800" dirty="0" smtClean="0"/>
          </a:p>
          <a:p>
            <a:r>
              <a:rPr lang="en-US" sz="2800" dirty="0" smtClean="0"/>
              <a:t>Be </a:t>
            </a:r>
            <a:r>
              <a:rPr lang="en-US" sz="2800" dirty="0"/>
              <a:t>sure to include information from at </a:t>
            </a:r>
            <a:r>
              <a:rPr lang="en-US" sz="2800" dirty="0" smtClean="0"/>
              <a:t>least one peer-reviewed, journal article or chapter from a an edited scholarly book of </a:t>
            </a:r>
            <a:r>
              <a:rPr lang="en-US" sz="2800" dirty="0"/>
              <a:t>your </a:t>
            </a:r>
            <a:r>
              <a:rPr lang="en-US" sz="2800" dirty="0" smtClean="0"/>
              <a:t>choice, published </a:t>
            </a:r>
            <a:r>
              <a:rPr lang="en-US" sz="2800" dirty="0"/>
              <a:t>within the last 5 </a:t>
            </a:r>
            <a:r>
              <a:rPr lang="en-US" sz="2800" dirty="0" smtClean="0"/>
              <a:t>years,  </a:t>
            </a:r>
            <a:r>
              <a:rPr lang="en-US" sz="2800" dirty="0"/>
              <a:t>to substantiate your experts’ </a:t>
            </a:r>
            <a:r>
              <a:rPr lang="en-US" sz="2800" dirty="0" smtClean="0"/>
              <a:t>claims. This article should be different from the article you used with Expert 1.</a:t>
            </a:r>
          </a:p>
          <a:p>
            <a:r>
              <a:rPr lang="en-US" sz="2800" dirty="0" smtClean="0"/>
              <a:t>Include a website recommended by the expert.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286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[You may use up to 2 slides for this section.]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31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292" y="152400"/>
            <a:ext cx="7239000" cy="777240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[Compare and contrast]</a:t>
            </a:r>
            <a:endParaRPr lang="en-US" sz="3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143099"/>
              </p:ext>
            </p:extLst>
          </p:nvPr>
        </p:nvGraphicFramePr>
        <p:xfrm>
          <a:off x="152400" y="1630362"/>
          <a:ext cx="81534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 flipH="1">
            <a:off x="3543299" y="3276600"/>
            <a:ext cx="1409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 least one idea both have in common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63892" y="2754846"/>
            <a:ext cx="20574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/>
              <a:t>Expert 2’s Name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/>
              <a:t>Point 1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/>
              <a:t>Point 2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 smtClean="0"/>
              <a:t>Point 3 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 smtClean="0"/>
              <a:t>[Use 1-2 words to describe each point.]</a:t>
            </a:r>
            <a:endParaRPr lang="en-US" sz="2000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1" y="2754846"/>
            <a:ext cx="2286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Expert </a:t>
            </a:r>
            <a:r>
              <a:rPr lang="en-US" dirty="0" smtClean="0"/>
              <a:t>1’s </a:t>
            </a:r>
            <a:r>
              <a:rPr lang="en-US" dirty="0"/>
              <a:t>Name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Point 1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Point 2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/>
              <a:t>Point 3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[Use 1-2 words to describe each point.]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45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97876"/>
            <a:ext cx="7239000" cy="777240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/>
              <a:t>References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467600" cy="4846320"/>
          </a:xfrm>
        </p:spPr>
        <p:txBody>
          <a:bodyPr/>
          <a:lstStyle/>
          <a:p>
            <a:r>
              <a:rPr lang="en-US" sz="1800" dirty="0" smtClean="0"/>
              <a:t>[Peer-reviewed journal article 1, in APA format]</a:t>
            </a:r>
          </a:p>
          <a:p>
            <a:r>
              <a:rPr lang="en-US" sz="1800" dirty="0"/>
              <a:t>[Peer-reviewed journal article </a:t>
            </a:r>
            <a:r>
              <a:rPr lang="en-US" sz="1800" dirty="0" smtClean="0"/>
              <a:t>2, in APA format]</a:t>
            </a:r>
          </a:p>
          <a:p>
            <a:pPr lvl="0"/>
            <a:r>
              <a:rPr lang="en-US" sz="1800" dirty="0" err="1"/>
              <a:t>Piotrowski</a:t>
            </a:r>
            <a:r>
              <a:rPr lang="en-US" sz="1800" dirty="0"/>
              <a:t>, C. (2012). Research areas of emphasis in professional </a:t>
            </a:r>
            <a:endParaRPr lang="en-US" sz="1800" dirty="0" smtClean="0"/>
          </a:p>
          <a:p>
            <a:pPr marL="484632" lvl="2" indent="0">
              <a:buNone/>
            </a:pPr>
            <a:r>
              <a:rPr lang="en-US" sz="1800" dirty="0" smtClean="0"/>
              <a:t>psychology</a:t>
            </a:r>
            <a:r>
              <a:rPr lang="en-US" sz="1800" dirty="0"/>
              <a:t>: Past and current trends. </a:t>
            </a:r>
            <a:r>
              <a:rPr lang="en-US" sz="1800" i="1" dirty="0"/>
              <a:t>Journal of Instructional Psychology, 39</a:t>
            </a:r>
            <a:r>
              <a:rPr lang="en-US" sz="1800" dirty="0"/>
              <a:t>(2), 131-135. Retrieved from the </a:t>
            </a:r>
            <a:r>
              <a:rPr lang="en-US" sz="1800" dirty="0" err="1"/>
              <a:t>ProQuest</a:t>
            </a:r>
            <a:r>
              <a:rPr lang="en-US" sz="1800" dirty="0"/>
              <a:t> database. </a:t>
            </a:r>
          </a:p>
          <a:p>
            <a:r>
              <a:rPr lang="en-US" sz="1800" dirty="0" smtClean="0"/>
              <a:t>[Website </a:t>
            </a:r>
            <a:r>
              <a:rPr lang="en-US" sz="1800" dirty="0"/>
              <a:t>1, in APA format</a:t>
            </a:r>
            <a:r>
              <a:rPr lang="en-US" sz="1800" dirty="0" smtClean="0"/>
              <a:t>]</a:t>
            </a:r>
          </a:p>
          <a:p>
            <a:r>
              <a:rPr lang="en-US" sz="1800" dirty="0"/>
              <a:t>[Website </a:t>
            </a:r>
            <a:r>
              <a:rPr lang="en-US" sz="1800" dirty="0" smtClean="0"/>
              <a:t>2, </a:t>
            </a:r>
            <a:r>
              <a:rPr lang="en-US" sz="1800" dirty="0"/>
              <a:t>in APA format]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152400" y="228599"/>
            <a:ext cx="8305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[List all references used in alphabetical order in accordance with APA guidelines.]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3995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?>

<Relationships xmlns="http://schemas.openxmlformats.org/package/2006/relationships">
  <Relationship Id="rId1" Type="http://schemas.openxmlformats.org/officeDocument/2006/relationships/image" Target="../media/image1.jpeg"/>
</Relationships>
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462</Words>
  <Application/>
  <PresentationFormat>On-screen Show (4:3)</PresentationFormat>
  <Paragraphs>54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Experts speak on [insert the topic selected in Week One for the final project]</vt:lpstr>
      <vt:lpstr>Brief overview: [insert the topic selected in Week One for the final project]</vt:lpstr>
      <vt:lpstr>Introducing our experts</vt:lpstr>
      <vt:lpstr>[Expert 1: Dr. xyz]</vt:lpstr>
      <vt:lpstr>[Expert 2: Dr. zyx]</vt:lpstr>
      <vt:lpstr>[Compare and contrast]</vt:lpstr>
      <vt:lpstr>References</vt:lpstr>
    </vt:vector>
  </TitlesOfParts>
  <Company/>
  <LinksUpToDate>false</LinksUpToDate>
  <SharedDoc>false</SharedDoc>
  <HyperlinksChanged>false</HyperlinksChanged>
  <AppVersion>14.0000</AppVersion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