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colors4.xml" ContentType="application/vnd.openxmlformats-officedocument.drawingml.diagramColors+xml"/>
  <Override PartName="/ppt/diagrams/colors5.xml" ContentType="application/vnd.openxmlformats-officedocument.drawingml.diagramColors+xml"/>
  <Override PartName="/ppt/diagrams/colors6.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6.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drawing4.xml" ContentType="application/vnd.ms-office.drawingml.diagramDrawing+xml"/>
  <Override PartName="/ppt/diagrams/drawing5.xml" ContentType="application/vnd.ms-office.drawingml.diagramDrawing+xml"/>
  <Override PartName="/ppt/diagrams/drawing6.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4.xml" ContentType="application/vnd.openxmlformats-officedocument.drawingml.diagramLayout+xml"/>
  <Override PartName="/ppt/diagrams/layout5.xml" ContentType="application/vnd.openxmlformats-officedocument.drawingml.diagramLayout+xml"/>
  <Override PartName="/ppt/diagrams/layout6.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diagrams/quickStyle4.xml" ContentType="application/vnd.openxmlformats-officedocument.drawingml.diagramStyle+xml"/>
  <Override PartName="/ppt/diagrams/quickStyle5.xml" ContentType="application/vnd.openxmlformats-officedocument.drawingml.diagramStyle+xml"/>
  <Override PartName="/ppt/diagrams/quickStyle6.xml" ContentType="application/vnd.openxmlformats-officedocument.drawingml.diagramStyl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62" r:id="rId3"/>
    <p:sldId id="503" r:id="rId4"/>
    <p:sldId id="538" r:id="rId5"/>
    <p:sldId id="539" r:id="rId6"/>
    <p:sldId id="540" r:id="rId7"/>
    <p:sldId id="541" r:id="rId8"/>
    <p:sldId id="542" r:id="rId9"/>
    <p:sldId id="543" r:id="rId10"/>
    <p:sldId id="544" r:id="rId11"/>
    <p:sldId id="545" r:id="rId12"/>
    <p:sldId id="388" r:id="rId13"/>
    <p:sldId id="535" r:id="rId14"/>
    <p:sldId id="514" r:id="rId15"/>
    <p:sldId id="546" r:id="rId16"/>
    <p:sldId id="547" r:id="rId17"/>
    <p:sldId id="548" r:id="rId18"/>
    <p:sldId id="389" r:id="rId19"/>
    <p:sldId id="536" r:id="rId20"/>
    <p:sldId id="362" r:id="rId21"/>
    <p:sldId id="549" r:id="rId22"/>
    <p:sldId id="550" r:id="rId23"/>
    <p:sldId id="551" r:id="rId24"/>
    <p:sldId id="552" r:id="rId25"/>
    <p:sldId id="294" r:id="rId26"/>
    <p:sldId id="537" r:id="rId27"/>
    <p:sldId id="455" r:id="rId28"/>
    <p:sldId id="553" r:id="rId29"/>
    <p:sldId id="521" r:id="rId30"/>
    <p:sldId id="554" r:id="rId31"/>
    <p:sldId id="555" r:id="rId32"/>
    <p:sldId id="557" r:id="rId33"/>
    <p:sldId id="558" r:id="rId34"/>
    <p:sldId id="559" r:id="rId35"/>
    <p:sldId id="295"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A8B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684" autoAdjust="0"/>
  </p:normalViewPr>
  <p:slideViewPr>
    <p:cSldViewPr>
      <p:cViewPr varScale="1">
        <p:scale>
          <a:sx n="81" d="100"/>
          <a:sy n="81" d="100"/>
        </p:scale>
        <p:origin x="-750" y="-96"/>
      </p:cViewPr>
      <p:guideLst>
        <p:guide orient="horz" pos="2160"/>
        <p:guide pos="2880"/>
      </p:guideLst>
    </p:cSldViewPr>
  </p:slideViewPr>
  <p:notesTextViewPr>
    <p:cViewPr>
      <p:scale>
        <a:sx n="1" d="1"/>
        <a:sy n="1" d="1"/>
      </p:scale>
      <p:origin x="30" y="3150"/>
    </p:cViewPr>
  </p:notesText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slide" Target="slides/slide22.xml"/>
  <Relationship Id="rId24" Type="http://schemas.openxmlformats.org/officeDocument/2006/relationships/slide" Target="slides/slide23.xml"/>
  <Relationship Id="rId25" Type="http://schemas.openxmlformats.org/officeDocument/2006/relationships/slide" Target="slides/slide24.xml"/>
  <Relationship Id="rId26" Type="http://schemas.openxmlformats.org/officeDocument/2006/relationships/slide" Target="slides/slide25.xml"/>
  <Relationship Id="rId27" Type="http://schemas.openxmlformats.org/officeDocument/2006/relationships/slide" Target="slides/slide26.xml"/>
  <Relationship Id="rId28" Type="http://schemas.openxmlformats.org/officeDocument/2006/relationships/slide" Target="slides/slide27.xml"/>
  <Relationship Id="rId29" Type="http://schemas.openxmlformats.org/officeDocument/2006/relationships/slide" Target="slides/slide28.xml"/>
  <Relationship Id="rId3" Type="http://schemas.openxmlformats.org/officeDocument/2006/relationships/slide" Target="slides/slide2.xml"/>
  <Relationship Id="rId30" Type="http://schemas.openxmlformats.org/officeDocument/2006/relationships/slide" Target="slides/slide29.xml"/>
  <Relationship Id="rId31" Type="http://schemas.openxmlformats.org/officeDocument/2006/relationships/slide" Target="slides/slide30.xml"/>
  <Relationship Id="rId32" Type="http://schemas.openxmlformats.org/officeDocument/2006/relationships/slide" Target="slides/slide31.xml"/>
  <Relationship Id="rId33" Type="http://schemas.openxmlformats.org/officeDocument/2006/relationships/slide" Target="slides/slide32.xml"/>
  <Relationship Id="rId34" Type="http://schemas.openxmlformats.org/officeDocument/2006/relationships/slide" Target="slides/slide33.xml"/>
  <Relationship Id="rId35" Type="http://schemas.openxmlformats.org/officeDocument/2006/relationships/slide" Target="slides/slide34.xml"/>
  <Relationship Id="rId36" Type="http://schemas.openxmlformats.org/officeDocument/2006/relationships/slide" Target="slides/slide35.xml"/>
  <Relationship Id="rId37" Type="http://schemas.openxmlformats.org/officeDocument/2006/relationships/notesMaster" Target="notesMasters/notesMaster1.xml"/>
  <Relationship Id="rId38" Type="http://schemas.openxmlformats.org/officeDocument/2006/relationships/presProps" Target="presProps.xml"/>
  <Relationship Id="rId39" Type="http://schemas.openxmlformats.org/officeDocument/2006/relationships/viewProps" Target="viewProps.xml"/>
  <Relationship Id="rId4" Type="http://schemas.openxmlformats.org/officeDocument/2006/relationships/slide" Target="slides/slide3.xml"/>
  <Relationship Id="rId40" Type="http://schemas.openxmlformats.org/officeDocument/2006/relationships/theme" Target="theme/theme1.xml"/>
  <Relationship Id="rId41" Type="http://schemas.openxmlformats.org/officeDocument/2006/relationships/tableStyles" Target="tableStyles.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7E1A284-FB59-4211-A2A6-296ECC7AF733}"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F5EA89EC-E158-4D50-96F6-DF07B08E3671}">
      <dgm:prSet phldrT="[Text]"/>
      <dgm:spPr/>
      <dgm:t>
        <a:bodyPr/>
        <a:lstStyle/>
        <a:p>
          <a:r>
            <a:rPr lang="en-US" dirty="0" smtClean="0">
              <a:solidFill>
                <a:schemeClr val="tx1"/>
              </a:solidFill>
            </a:rPr>
            <a:t>Aligning IT with Business Strategy</a:t>
          </a:r>
          <a:endParaRPr lang="en-US" dirty="0">
            <a:solidFill>
              <a:schemeClr val="tx1"/>
            </a:solidFill>
          </a:endParaRPr>
        </a:p>
      </dgm:t>
    </dgm:pt>
    <dgm:pt modelId="{8EEFCA71-E241-4D66-A813-A5E4DB3C627D}" type="parTrans" cxnId="{6D17475A-7399-449B-B80C-B576A52663AA}">
      <dgm:prSet/>
      <dgm:spPr/>
      <dgm:t>
        <a:bodyPr/>
        <a:lstStyle/>
        <a:p>
          <a:endParaRPr lang="en-US"/>
        </a:p>
      </dgm:t>
    </dgm:pt>
    <dgm:pt modelId="{D8B2400E-FCAE-419A-B761-6ED663DEC67E}" type="sibTrans" cxnId="{6D17475A-7399-449B-B80C-B576A52663AA}">
      <dgm:prSet/>
      <dgm:spPr/>
      <dgm:t>
        <a:bodyPr/>
        <a:lstStyle/>
        <a:p>
          <a:endParaRPr lang="en-US"/>
        </a:p>
      </dgm:t>
    </dgm:pt>
    <dgm:pt modelId="{37A83061-BB15-4DC8-987C-C41F59F2283C}">
      <dgm:prSet phldrT="[Text]"/>
      <dgm:spPr/>
      <dgm:t>
        <a:bodyPr/>
        <a:lstStyle/>
        <a:p>
          <a:r>
            <a:rPr lang="en-US" dirty="0" smtClean="0">
              <a:solidFill>
                <a:schemeClr val="tx1"/>
              </a:solidFill>
            </a:rPr>
            <a:t>Balanced Scorecard</a:t>
          </a:r>
          <a:endParaRPr lang="en-US" dirty="0">
            <a:solidFill>
              <a:schemeClr val="tx1"/>
            </a:solidFill>
          </a:endParaRPr>
        </a:p>
      </dgm:t>
    </dgm:pt>
    <dgm:pt modelId="{073C6D5A-1CBF-4A97-B43C-12F7E64BDA57}" type="parTrans" cxnId="{20B91031-4065-4924-9130-835E223FBF17}">
      <dgm:prSet/>
      <dgm:spPr/>
      <dgm:t>
        <a:bodyPr/>
        <a:lstStyle/>
        <a:p>
          <a:endParaRPr lang="en-US"/>
        </a:p>
      </dgm:t>
    </dgm:pt>
    <dgm:pt modelId="{4A5B2F96-8D0E-4C55-952A-5E74D0CE2694}" type="sibTrans" cxnId="{20B91031-4065-4924-9130-835E223FBF17}">
      <dgm:prSet/>
      <dgm:spPr/>
      <dgm:t>
        <a:bodyPr/>
        <a:lstStyle/>
        <a:p>
          <a:endParaRPr lang="en-US"/>
        </a:p>
      </dgm:t>
    </dgm:pt>
    <dgm:pt modelId="{DD36AD2A-744B-4626-9C69-4A76E3BF39B5}">
      <dgm:prSet phldrT="[Text]"/>
      <dgm:spPr/>
      <dgm:t>
        <a:bodyPr/>
        <a:lstStyle/>
        <a:p>
          <a:r>
            <a:rPr lang="en-US" dirty="0" smtClean="0"/>
            <a:t>IT Sourcing and Cloud Strategy</a:t>
          </a:r>
          <a:endParaRPr lang="en-US" dirty="0"/>
        </a:p>
      </dgm:t>
    </dgm:pt>
    <dgm:pt modelId="{D2C84F5A-4421-4D2C-BE54-B2880E8784DC}" type="parTrans" cxnId="{F366F446-D4B4-4867-B7CB-0D4F262DEC2A}">
      <dgm:prSet/>
      <dgm:spPr/>
      <dgm:t>
        <a:bodyPr/>
        <a:lstStyle/>
        <a:p>
          <a:endParaRPr lang="en-US"/>
        </a:p>
      </dgm:t>
    </dgm:pt>
    <dgm:pt modelId="{E96240FE-D269-43EC-A72D-BE6D42FBED2A}" type="sibTrans" cxnId="{F366F446-D4B4-4867-B7CB-0D4F262DEC2A}">
      <dgm:prSet/>
      <dgm:spPr/>
      <dgm:t>
        <a:bodyPr/>
        <a:lstStyle/>
        <a:p>
          <a:endParaRPr lang="en-US"/>
        </a:p>
      </dgm:t>
    </dgm:pt>
    <dgm:pt modelId="{BF040C06-D312-4F8C-ACB3-85D06B8E305C}">
      <dgm:prSet phldrT="[Text]"/>
      <dgm:spPr/>
      <dgm:t>
        <a:bodyPr/>
        <a:lstStyle/>
        <a:p>
          <a:r>
            <a:rPr lang="en-US" b="1" dirty="0" smtClean="0">
              <a:solidFill>
                <a:srgbClr val="5A8B25"/>
              </a:solidFill>
            </a:rPr>
            <a:t>IT Strategy and Strategic Planning Process</a:t>
          </a:r>
          <a:endParaRPr lang="en-US" b="1" dirty="0">
            <a:solidFill>
              <a:srgbClr val="5A8B25"/>
            </a:solidFill>
          </a:endParaRPr>
        </a:p>
      </dgm:t>
    </dgm:pt>
    <dgm:pt modelId="{84092373-21E7-4902-B2D0-ED59AFBACE39}" type="parTrans" cxnId="{F3B949BF-6271-4B9D-A85E-10C10F28E38A}">
      <dgm:prSet/>
      <dgm:spPr/>
      <dgm:t>
        <a:bodyPr/>
        <a:lstStyle/>
        <a:p>
          <a:endParaRPr lang="en-US"/>
        </a:p>
      </dgm:t>
    </dgm:pt>
    <dgm:pt modelId="{318A7937-6144-4B1B-B27B-64760AA0F20D}" type="sibTrans" cxnId="{F3B949BF-6271-4B9D-A85E-10C10F28E38A}">
      <dgm:prSet/>
      <dgm:spPr/>
      <dgm:t>
        <a:bodyPr/>
        <a:lstStyle/>
        <a:p>
          <a:endParaRPr lang="en-US"/>
        </a:p>
      </dgm:t>
    </dgm:pt>
    <dgm:pt modelId="{E92E50ED-2104-4C56-839A-1D58E60B6978}" type="pres">
      <dgm:prSet presAssocID="{27E1A284-FB59-4211-A2A6-296ECC7AF733}" presName="cycle" presStyleCnt="0">
        <dgm:presLayoutVars>
          <dgm:dir/>
          <dgm:resizeHandles val="exact"/>
        </dgm:presLayoutVars>
      </dgm:prSet>
      <dgm:spPr/>
      <dgm:t>
        <a:bodyPr/>
        <a:lstStyle/>
        <a:p>
          <a:endParaRPr lang="en-US"/>
        </a:p>
      </dgm:t>
    </dgm:pt>
    <dgm:pt modelId="{4A70DB3B-BC26-4C3A-A4B3-FD97B373CBF9}" type="pres">
      <dgm:prSet presAssocID="{F5EA89EC-E158-4D50-96F6-DF07B08E3671}" presName="dummy" presStyleCnt="0"/>
      <dgm:spPr/>
    </dgm:pt>
    <dgm:pt modelId="{A4AB0C58-7056-484E-BD14-C051808D0C28}" type="pres">
      <dgm:prSet presAssocID="{F5EA89EC-E158-4D50-96F6-DF07B08E3671}" presName="node" presStyleLbl="revTx" presStyleIdx="0" presStyleCnt="4">
        <dgm:presLayoutVars>
          <dgm:bulletEnabled val="1"/>
        </dgm:presLayoutVars>
      </dgm:prSet>
      <dgm:spPr/>
      <dgm:t>
        <a:bodyPr/>
        <a:lstStyle/>
        <a:p>
          <a:endParaRPr lang="en-US"/>
        </a:p>
      </dgm:t>
    </dgm:pt>
    <dgm:pt modelId="{CE8778B7-9A61-4F06-A1F7-678BEE7FE664}" type="pres">
      <dgm:prSet presAssocID="{D8B2400E-FCAE-419A-B761-6ED663DEC67E}" presName="sibTrans" presStyleLbl="node1" presStyleIdx="0" presStyleCnt="4"/>
      <dgm:spPr/>
      <dgm:t>
        <a:bodyPr/>
        <a:lstStyle/>
        <a:p>
          <a:endParaRPr lang="en-US"/>
        </a:p>
      </dgm:t>
    </dgm:pt>
    <dgm:pt modelId="{5F40BA3D-6F50-40EE-8764-161954C5089D}" type="pres">
      <dgm:prSet presAssocID="{37A83061-BB15-4DC8-987C-C41F59F2283C}" presName="dummy" presStyleCnt="0"/>
      <dgm:spPr/>
    </dgm:pt>
    <dgm:pt modelId="{D445377C-82B8-4D46-A8DA-7A1EF300CC48}" type="pres">
      <dgm:prSet presAssocID="{37A83061-BB15-4DC8-987C-C41F59F2283C}" presName="node" presStyleLbl="revTx" presStyleIdx="1" presStyleCnt="4">
        <dgm:presLayoutVars>
          <dgm:bulletEnabled val="1"/>
        </dgm:presLayoutVars>
      </dgm:prSet>
      <dgm:spPr/>
      <dgm:t>
        <a:bodyPr/>
        <a:lstStyle/>
        <a:p>
          <a:endParaRPr lang="en-US"/>
        </a:p>
      </dgm:t>
    </dgm:pt>
    <dgm:pt modelId="{5502ED10-4163-4978-A2D8-019016FBE56E}" type="pres">
      <dgm:prSet presAssocID="{4A5B2F96-8D0E-4C55-952A-5E74D0CE2694}" presName="sibTrans" presStyleLbl="node1" presStyleIdx="1" presStyleCnt="4"/>
      <dgm:spPr/>
      <dgm:t>
        <a:bodyPr/>
        <a:lstStyle/>
        <a:p>
          <a:endParaRPr lang="en-US"/>
        </a:p>
      </dgm:t>
    </dgm:pt>
    <dgm:pt modelId="{7A587A47-9FA4-421A-8FE9-2A20CF7B81FB}" type="pres">
      <dgm:prSet presAssocID="{DD36AD2A-744B-4626-9C69-4A76E3BF39B5}" presName="dummy" presStyleCnt="0"/>
      <dgm:spPr/>
    </dgm:pt>
    <dgm:pt modelId="{A358ADC3-06B9-42DB-8FFB-235E2F6F2F98}" type="pres">
      <dgm:prSet presAssocID="{DD36AD2A-744B-4626-9C69-4A76E3BF39B5}" presName="node" presStyleLbl="revTx" presStyleIdx="2" presStyleCnt="4">
        <dgm:presLayoutVars>
          <dgm:bulletEnabled val="1"/>
        </dgm:presLayoutVars>
      </dgm:prSet>
      <dgm:spPr/>
      <dgm:t>
        <a:bodyPr/>
        <a:lstStyle/>
        <a:p>
          <a:endParaRPr lang="en-US"/>
        </a:p>
      </dgm:t>
    </dgm:pt>
    <dgm:pt modelId="{02E85226-A9A2-493C-825C-0403A6A4CC01}" type="pres">
      <dgm:prSet presAssocID="{E96240FE-D269-43EC-A72D-BE6D42FBED2A}" presName="sibTrans" presStyleLbl="node1" presStyleIdx="2" presStyleCnt="4"/>
      <dgm:spPr/>
      <dgm:t>
        <a:bodyPr/>
        <a:lstStyle/>
        <a:p>
          <a:endParaRPr lang="en-US"/>
        </a:p>
      </dgm:t>
    </dgm:pt>
    <dgm:pt modelId="{25CA3731-1185-42A8-951C-5D21935C393B}" type="pres">
      <dgm:prSet presAssocID="{BF040C06-D312-4F8C-ACB3-85D06B8E305C}" presName="dummy" presStyleCnt="0"/>
      <dgm:spPr/>
    </dgm:pt>
    <dgm:pt modelId="{EA611E80-2D38-467A-9D70-00B07686AA2F}" type="pres">
      <dgm:prSet presAssocID="{BF040C06-D312-4F8C-ACB3-85D06B8E305C}" presName="node" presStyleLbl="revTx" presStyleIdx="3" presStyleCnt="4">
        <dgm:presLayoutVars>
          <dgm:bulletEnabled val="1"/>
        </dgm:presLayoutVars>
      </dgm:prSet>
      <dgm:spPr/>
      <dgm:t>
        <a:bodyPr/>
        <a:lstStyle/>
        <a:p>
          <a:endParaRPr lang="en-US"/>
        </a:p>
      </dgm:t>
    </dgm:pt>
    <dgm:pt modelId="{4F56F714-C9FE-4CB7-BFA6-DB8A3BCD8EED}" type="pres">
      <dgm:prSet presAssocID="{318A7937-6144-4B1B-B27B-64760AA0F20D}" presName="sibTrans" presStyleLbl="node1" presStyleIdx="3" presStyleCnt="4"/>
      <dgm:spPr/>
      <dgm:t>
        <a:bodyPr/>
        <a:lstStyle/>
        <a:p>
          <a:endParaRPr lang="en-US"/>
        </a:p>
      </dgm:t>
    </dgm:pt>
  </dgm:ptLst>
  <dgm:cxnLst>
    <dgm:cxn modelId="{F3B949BF-6271-4B9D-A85E-10C10F28E38A}" srcId="{27E1A284-FB59-4211-A2A6-296ECC7AF733}" destId="{BF040C06-D312-4F8C-ACB3-85D06B8E305C}" srcOrd="3" destOrd="0" parTransId="{84092373-21E7-4902-B2D0-ED59AFBACE39}" sibTransId="{318A7937-6144-4B1B-B27B-64760AA0F20D}"/>
    <dgm:cxn modelId="{6803E44A-DE81-4609-887E-52A13BEA099F}" type="presOf" srcId="{27E1A284-FB59-4211-A2A6-296ECC7AF733}" destId="{E92E50ED-2104-4C56-839A-1D58E60B6978}" srcOrd="0" destOrd="0" presId="urn:microsoft.com/office/officeart/2005/8/layout/cycle1"/>
    <dgm:cxn modelId="{583102D7-4ED3-4832-8DCF-D7F6098994B3}" type="presOf" srcId="{37A83061-BB15-4DC8-987C-C41F59F2283C}" destId="{D445377C-82B8-4D46-A8DA-7A1EF300CC48}" srcOrd="0" destOrd="0" presId="urn:microsoft.com/office/officeart/2005/8/layout/cycle1"/>
    <dgm:cxn modelId="{185156E3-E2B7-4411-B46A-9DB88E87CD69}" type="presOf" srcId="{DD36AD2A-744B-4626-9C69-4A76E3BF39B5}" destId="{A358ADC3-06B9-42DB-8FFB-235E2F6F2F98}" srcOrd="0" destOrd="0" presId="urn:microsoft.com/office/officeart/2005/8/layout/cycle1"/>
    <dgm:cxn modelId="{7D0E81BC-3124-4427-827A-20B1A93AC139}" type="presOf" srcId="{BF040C06-D312-4F8C-ACB3-85D06B8E305C}" destId="{EA611E80-2D38-467A-9D70-00B07686AA2F}" srcOrd="0" destOrd="0" presId="urn:microsoft.com/office/officeart/2005/8/layout/cycle1"/>
    <dgm:cxn modelId="{51334CBB-C6EB-4AB6-A6D4-12EC39CBF43D}" type="presOf" srcId="{D8B2400E-FCAE-419A-B761-6ED663DEC67E}" destId="{CE8778B7-9A61-4F06-A1F7-678BEE7FE664}" srcOrd="0" destOrd="0" presId="urn:microsoft.com/office/officeart/2005/8/layout/cycle1"/>
    <dgm:cxn modelId="{F366F446-D4B4-4867-B7CB-0D4F262DEC2A}" srcId="{27E1A284-FB59-4211-A2A6-296ECC7AF733}" destId="{DD36AD2A-744B-4626-9C69-4A76E3BF39B5}" srcOrd="2" destOrd="0" parTransId="{D2C84F5A-4421-4D2C-BE54-B2880E8784DC}" sibTransId="{E96240FE-D269-43EC-A72D-BE6D42FBED2A}"/>
    <dgm:cxn modelId="{20E0EC49-EE05-4303-ACE8-14216E577C0F}" type="presOf" srcId="{F5EA89EC-E158-4D50-96F6-DF07B08E3671}" destId="{A4AB0C58-7056-484E-BD14-C051808D0C28}" srcOrd="0" destOrd="0" presId="urn:microsoft.com/office/officeart/2005/8/layout/cycle1"/>
    <dgm:cxn modelId="{227D945F-7C25-4CAF-B348-40E4E5133B2E}" type="presOf" srcId="{318A7937-6144-4B1B-B27B-64760AA0F20D}" destId="{4F56F714-C9FE-4CB7-BFA6-DB8A3BCD8EED}" srcOrd="0" destOrd="0" presId="urn:microsoft.com/office/officeart/2005/8/layout/cycle1"/>
    <dgm:cxn modelId="{46457EDB-2241-4225-98AA-6863F956732C}" type="presOf" srcId="{E96240FE-D269-43EC-A72D-BE6D42FBED2A}" destId="{02E85226-A9A2-493C-825C-0403A6A4CC01}" srcOrd="0" destOrd="0" presId="urn:microsoft.com/office/officeart/2005/8/layout/cycle1"/>
    <dgm:cxn modelId="{20B91031-4065-4924-9130-835E223FBF17}" srcId="{27E1A284-FB59-4211-A2A6-296ECC7AF733}" destId="{37A83061-BB15-4DC8-987C-C41F59F2283C}" srcOrd="1" destOrd="0" parTransId="{073C6D5A-1CBF-4A97-B43C-12F7E64BDA57}" sibTransId="{4A5B2F96-8D0E-4C55-952A-5E74D0CE2694}"/>
    <dgm:cxn modelId="{6D17475A-7399-449B-B80C-B576A52663AA}" srcId="{27E1A284-FB59-4211-A2A6-296ECC7AF733}" destId="{F5EA89EC-E158-4D50-96F6-DF07B08E3671}" srcOrd="0" destOrd="0" parTransId="{8EEFCA71-E241-4D66-A813-A5E4DB3C627D}" sibTransId="{D8B2400E-FCAE-419A-B761-6ED663DEC67E}"/>
    <dgm:cxn modelId="{0D3573A3-932C-4C4C-B142-0C322722B354}" type="presOf" srcId="{4A5B2F96-8D0E-4C55-952A-5E74D0CE2694}" destId="{5502ED10-4163-4978-A2D8-019016FBE56E}" srcOrd="0" destOrd="0" presId="urn:microsoft.com/office/officeart/2005/8/layout/cycle1"/>
    <dgm:cxn modelId="{98161A08-B899-4D5D-BE2C-C03A2D7C9963}" type="presParOf" srcId="{E92E50ED-2104-4C56-839A-1D58E60B6978}" destId="{4A70DB3B-BC26-4C3A-A4B3-FD97B373CBF9}" srcOrd="0" destOrd="0" presId="urn:microsoft.com/office/officeart/2005/8/layout/cycle1"/>
    <dgm:cxn modelId="{F3D54903-6BF4-48CE-A566-BBE1E1C8C737}" type="presParOf" srcId="{E92E50ED-2104-4C56-839A-1D58E60B6978}" destId="{A4AB0C58-7056-484E-BD14-C051808D0C28}" srcOrd="1" destOrd="0" presId="urn:microsoft.com/office/officeart/2005/8/layout/cycle1"/>
    <dgm:cxn modelId="{88D45A6A-90AC-4DF2-A0AD-C7CE5631C396}" type="presParOf" srcId="{E92E50ED-2104-4C56-839A-1D58E60B6978}" destId="{CE8778B7-9A61-4F06-A1F7-678BEE7FE664}" srcOrd="2" destOrd="0" presId="urn:microsoft.com/office/officeart/2005/8/layout/cycle1"/>
    <dgm:cxn modelId="{E00C97B5-D632-4D6B-B9A3-16C66BEEDBE4}" type="presParOf" srcId="{E92E50ED-2104-4C56-839A-1D58E60B6978}" destId="{5F40BA3D-6F50-40EE-8764-161954C5089D}" srcOrd="3" destOrd="0" presId="urn:microsoft.com/office/officeart/2005/8/layout/cycle1"/>
    <dgm:cxn modelId="{E953A869-4D70-41A0-B38E-D91F6F4EF5C4}" type="presParOf" srcId="{E92E50ED-2104-4C56-839A-1D58E60B6978}" destId="{D445377C-82B8-4D46-A8DA-7A1EF300CC48}" srcOrd="4" destOrd="0" presId="urn:microsoft.com/office/officeart/2005/8/layout/cycle1"/>
    <dgm:cxn modelId="{41A607C0-3765-4E66-A8B9-2BCA3687ACE5}" type="presParOf" srcId="{E92E50ED-2104-4C56-839A-1D58E60B6978}" destId="{5502ED10-4163-4978-A2D8-019016FBE56E}" srcOrd="5" destOrd="0" presId="urn:microsoft.com/office/officeart/2005/8/layout/cycle1"/>
    <dgm:cxn modelId="{09739E1E-2CBA-411E-B6D8-7AE127AD541F}" type="presParOf" srcId="{E92E50ED-2104-4C56-839A-1D58E60B6978}" destId="{7A587A47-9FA4-421A-8FE9-2A20CF7B81FB}" srcOrd="6" destOrd="0" presId="urn:microsoft.com/office/officeart/2005/8/layout/cycle1"/>
    <dgm:cxn modelId="{A077DA41-7716-4844-B764-1DF8CC230C25}" type="presParOf" srcId="{E92E50ED-2104-4C56-839A-1D58E60B6978}" destId="{A358ADC3-06B9-42DB-8FFB-235E2F6F2F98}" srcOrd="7" destOrd="0" presId="urn:microsoft.com/office/officeart/2005/8/layout/cycle1"/>
    <dgm:cxn modelId="{9273585E-128D-4A42-8187-8B48EC15444F}" type="presParOf" srcId="{E92E50ED-2104-4C56-839A-1D58E60B6978}" destId="{02E85226-A9A2-493C-825C-0403A6A4CC01}" srcOrd="8" destOrd="0" presId="urn:microsoft.com/office/officeart/2005/8/layout/cycle1"/>
    <dgm:cxn modelId="{005CC5EC-17B2-4E47-BFBF-584D8E40FD42}" type="presParOf" srcId="{E92E50ED-2104-4C56-839A-1D58E60B6978}" destId="{25CA3731-1185-42A8-951C-5D21935C393B}" srcOrd="9" destOrd="0" presId="urn:microsoft.com/office/officeart/2005/8/layout/cycle1"/>
    <dgm:cxn modelId="{408B39E9-E709-428A-A5B8-8EA1A4DD3677}" type="presParOf" srcId="{E92E50ED-2104-4C56-839A-1D58E60B6978}" destId="{EA611E80-2D38-467A-9D70-00B07686AA2F}" srcOrd="10" destOrd="0" presId="urn:microsoft.com/office/officeart/2005/8/layout/cycle1"/>
    <dgm:cxn modelId="{EC38143D-7E58-4281-94A8-F6D594F39134}" type="presParOf" srcId="{E92E50ED-2104-4C56-839A-1D58E60B6978}" destId="{4F56F714-C9FE-4CB7-BFA6-DB8A3BCD8EED}" srcOrd="11"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7E1A284-FB59-4211-A2A6-296ECC7AF733}"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F5EA89EC-E158-4D50-96F6-DF07B08E3671}">
      <dgm:prSet phldrT="[Text]"/>
      <dgm:spPr/>
      <dgm:t>
        <a:bodyPr/>
        <a:lstStyle/>
        <a:p>
          <a:r>
            <a:rPr lang="en-US" b="1" dirty="0" smtClean="0">
              <a:solidFill>
                <a:srgbClr val="5A8B25"/>
              </a:solidFill>
            </a:rPr>
            <a:t>Aligning IT with Business Strategy</a:t>
          </a:r>
          <a:endParaRPr lang="en-US" b="1" dirty="0">
            <a:solidFill>
              <a:srgbClr val="5A8B25"/>
            </a:solidFill>
          </a:endParaRPr>
        </a:p>
      </dgm:t>
    </dgm:pt>
    <dgm:pt modelId="{8EEFCA71-E241-4D66-A813-A5E4DB3C627D}" type="parTrans" cxnId="{6D17475A-7399-449B-B80C-B576A52663AA}">
      <dgm:prSet/>
      <dgm:spPr/>
      <dgm:t>
        <a:bodyPr/>
        <a:lstStyle/>
        <a:p>
          <a:endParaRPr lang="en-US"/>
        </a:p>
      </dgm:t>
    </dgm:pt>
    <dgm:pt modelId="{D8B2400E-FCAE-419A-B761-6ED663DEC67E}" type="sibTrans" cxnId="{6D17475A-7399-449B-B80C-B576A52663AA}">
      <dgm:prSet/>
      <dgm:spPr/>
      <dgm:t>
        <a:bodyPr/>
        <a:lstStyle/>
        <a:p>
          <a:endParaRPr lang="en-US"/>
        </a:p>
      </dgm:t>
    </dgm:pt>
    <dgm:pt modelId="{37A83061-BB15-4DC8-987C-C41F59F2283C}">
      <dgm:prSet phldrT="[Text]"/>
      <dgm:spPr/>
      <dgm:t>
        <a:bodyPr/>
        <a:lstStyle/>
        <a:p>
          <a:r>
            <a:rPr lang="en-US" dirty="0" smtClean="0">
              <a:solidFill>
                <a:schemeClr val="tx1"/>
              </a:solidFill>
            </a:rPr>
            <a:t>Balanced Scorecard</a:t>
          </a:r>
          <a:endParaRPr lang="en-US" dirty="0">
            <a:solidFill>
              <a:schemeClr val="tx1"/>
            </a:solidFill>
          </a:endParaRPr>
        </a:p>
      </dgm:t>
    </dgm:pt>
    <dgm:pt modelId="{073C6D5A-1CBF-4A97-B43C-12F7E64BDA57}" type="parTrans" cxnId="{20B91031-4065-4924-9130-835E223FBF17}">
      <dgm:prSet/>
      <dgm:spPr/>
      <dgm:t>
        <a:bodyPr/>
        <a:lstStyle/>
        <a:p>
          <a:endParaRPr lang="en-US"/>
        </a:p>
      </dgm:t>
    </dgm:pt>
    <dgm:pt modelId="{4A5B2F96-8D0E-4C55-952A-5E74D0CE2694}" type="sibTrans" cxnId="{20B91031-4065-4924-9130-835E223FBF17}">
      <dgm:prSet/>
      <dgm:spPr/>
      <dgm:t>
        <a:bodyPr/>
        <a:lstStyle/>
        <a:p>
          <a:endParaRPr lang="en-US"/>
        </a:p>
      </dgm:t>
    </dgm:pt>
    <dgm:pt modelId="{DD36AD2A-744B-4626-9C69-4A76E3BF39B5}">
      <dgm:prSet phldrT="[Text]"/>
      <dgm:spPr/>
      <dgm:t>
        <a:bodyPr/>
        <a:lstStyle/>
        <a:p>
          <a:r>
            <a:rPr lang="en-US" dirty="0" smtClean="0"/>
            <a:t>IT Sourcing and Cloud Strategy</a:t>
          </a:r>
          <a:endParaRPr lang="en-US" dirty="0"/>
        </a:p>
      </dgm:t>
    </dgm:pt>
    <dgm:pt modelId="{D2C84F5A-4421-4D2C-BE54-B2880E8784DC}" type="parTrans" cxnId="{F366F446-D4B4-4867-B7CB-0D4F262DEC2A}">
      <dgm:prSet/>
      <dgm:spPr/>
      <dgm:t>
        <a:bodyPr/>
        <a:lstStyle/>
        <a:p>
          <a:endParaRPr lang="en-US"/>
        </a:p>
      </dgm:t>
    </dgm:pt>
    <dgm:pt modelId="{E96240FE-D269-43EC-A72D-BE6D42FBED2A}" type="sibTrans" cxnId="{F366F446-D4B4-4867-B7CB-0D4F262DEC2A}">
      <dgm:prSet/>
      <dgm:spPr/>
      <dgm:t>
        <a:bodyPr/>
        <a:lstStyle/>
        <a:p>
          <a:endParaRPr lang="en-US"/>
        </a:p>
      </dgm:t>
    </dgm:pt>
    <dgm:pt modelId="{BF040C06-D312-4F8C-ACB3-85D06B8E305C}">
      <dgm:prSet phldrT="[Text]"/>
      <dgm:spPr/>
      <dgm:t>
        <a:bodyPr/>
        <a:lstStyle/>
        <a:p>
          <a:r>
            <a:rPr lang="en-US" dirty="0" smtClean="0"/>
            <a:t>IT Strategy and Strategic Planning Process</a:t>
          </a:r>
          <a:endParaRPr lang="en-US" dirty="0"/>
        </a:p>
      </dgm:t>
    </dgm:pt>
    <dgm:pt modelId="{84092373-21E7-4902-B2D0-ED59AFBACE39}" type="parTrans" cxnId="{F3B949BF-6271-4B9D-A85E-10C10F28E38A}">
      <dgm:prSet/>
      <dgm:spPr/>
      <dgm:t>
        <a:bodyPr/>
        <a:lstStyle/>
        <a:p>
          <a:endParaRPr lang="en-US"/>
        </a:p>
      </dgm:t>
    </dgm:pt>
    <dgm:pt modelId="{318A7937-6144-4B1B-B27B-64760AA0F20D}" type="sibTrans" cxnId="{F3B949BF-6271-4B9D-A85E-10C10F28E38A}">
      <dgm:prSet/>
      <dgm:spPr/>
      <dgm:t>
        <a:bodyPr/>
        <a:lstStyle/>
        <a:p>
          <a:endParaRPr lang="en-US"/>
        </a:p>
      </dgm:t>
    </dgm:pt>
    <dgm:pt modelId="{E92E50ED-2104-4C56-839A-1D58E60B6978}" type="pres">
      <dgm:prSet presAssocID="{27E1A284-FB59-4211-A2A6-296ECC7AF733}" presName="cycle" presStyleCnt="0">
        <dgm:presLayoutVars>
          <dgm:dir/>
          <dgm:resizeHandles val="exact"/>
        </dgm:presLayoutVars>
      </dgm:prSet>
      <dgm:spPr/>
      <dgm:t>
        <a:bodyPr/>
        <a:lstStyle/>
        <a:p>
          <a:endParaRPr lang="en-US"/>
        </a:p>
      </dgm:t>
    </dgm:pt>
    <dgm:pt modelId="{4A70DB3B-BC26-4C3A-A4B3-FD97B373CBF9}" type="pres">
      <dgm:prSet presAssocID="{F5EA89EC-E158-4D50-96F6-DF07B08E3671}" presName="dummy" presStyleCnt="0"/>
      <dgm:spPr/>
    </dgm:pt>
    <dgm:pt modelId="{A4AB0C58-7056-484E-BD14-C051808D0C28}" type="pres">
      <dgm:prSet presAssocID="{F5EA89EC-E158-4D50-96F6-DF07B08E3671}" presName="node" presStyleLbl="revTx" presStyleIdx="0" presStyleCnt="4">
        <dgm:presLayoutVars>
          <dgm:bulletEnabled val="1"/>
        </dgm:presLayoutVars>
      </dgm:prSet>
      <dgm:spPr/>
      <dgm:t>
        <a:bodyPr/>
        <a:lstStyle/>
        <a:p>
          <a:endParaRPr lang="en-US"/>
        </a:p>
      </dgm:t>
    </dgm:pt>
    <dgm:pt modelId="{CE8778B7-9A61-4F06-A1F7-678BEE7FE664}" type="pres">
      <dgm:prSet presAssocID="{D8B2400E-FCAE-419A-B761-6ED663DEC67E}" presName="sibTrans" presStyleLbl="node1" presStyleIdx="0" presStyleCnt="4"/>
      <dgm:spPr/>
      <dgm:t>
        <a:bodyPr/>
        <a:lstStyle/>
        <a:p>
          <a:endParaRPr lang="en-US"/>
        </a:p>
      </dgm:t>
    </dgm:pt>
    <dgm:pt modelId="{5F40BA3D-6F50-40EE-8764-161954C5089D}" type="pres">
      <dgm:prSet presAssocID="{37A83061-BB15-4DC8-987C-C41F59F2283C}" presName="dummy" presStyleCnt="0"/>
      <dgm:spPr/>
    </dgm:pt>
    <dgm:pt modelId="{D445377C-82B8-4D46-A8DA-7A1EF300CC48}" type="pres">
      <dgm:prSet presAssocID="{37A83061-BB15-4DC8-987C-C41F59F2283C}" presName="node" presStyleLbl="revTx" presStyleIdx="1" presStyleCnt="4">
        <dgm:presLayoutVars>
          <dgm:bulletEnabled val="1"/>
        </dgm:presLayoutVars>
      </dgm:prSet>
      <dgm:spPr/>
      <dgm:t>
        <a:bodyPr/>
        <a:lstStyle/>
        <a:p>
          <a:endParaRPr lang="en-US"/>
        </a:p>
      </dgm:t>
    </dgm:pt>
    <dgm:pt modelId="{5502ED10-4163-4978-A2D8-019016FBE56E}" type="pres">
      <dgm:prSet presAssocID="{4A5B2F96-8D0E-4C55-952A-5E74D0CE2694}" presName="sibTrans" presStyleLbl="node1" presStyleIdx="1" presStyleCnt="4"/>
      <dgm:spPr/>
      <dgm:t>
        <a:bodyPr/>
        <a:lstStyle/>
        <a:p>
          <a:endParaRPr lang="en-US"/>
        </a:p>
      </dgm:t>
    </dgm:pt>
    <dgm:pt modelId="{7A587A47-9FA4-421A-8FE9-2A20CF7B81FB}" type="pres">
      <dgm:prSet presAssocID="{DD36AD2A-744B-4626-9C69-4A76E3BF39B5}" presName="dummy" presStyleCnt="0"/>
      <dgm:spPr/>
    </dgm:pt>
    <dgm:pt modelId="{A358ADC3-06B9-42DB-8FFB-235E2F6F2F98}" type="pres">
      <dgm:prSet presAssocID="{DD36AD2A-744B-4626-9C69-4A76E3BF39B5}" presName="node" presStyleLbl="revTx" presStyleIdx="2" presStyleCnt="4">
        <dgm:presLayoutVars>
          <dgm:bulletEnabled val="1"/>
        </dgm:presLayoutVars>
      </dgm:prSet>
      <dgm:spPr/>
      <dgm:t>
        <a:bodyPr/>
        <a:lstStyle/>
        <a:p>
          <a:endParaRPr lang="en-US"/>
        </a:p>
      </dgm:t>
    </dgm:pt>
    <dgm:pt modelId="{02E85226-A9A2-493C-825C-0403A6A4CC01}" type="pres">
      <dgm:prSet presAssocID="{E96240FE-D269-43EC-A72D-BE6D42FBED2A}" presName="sibTrans" presStyleLbl="node1" presStyleIdx="2" presStyleCnt="4"/>
      <dgm:spPr/>
      <dgm:t>
        <a:bodyPr/>
        <a:lstStyle/>
        <a:p>
          <a:endParaRPr lang="en-US"/>
        </a:p>
      </dgm:t>
    </dgm:pt>
    <dgm:pt modelId="{25CA3731-1185-42A8-951C-5D21935C393B}" type="pres">
      <dgm:prSet presAssocID="{BF040C06-D312-4F8C-ACB3-85D06B8E305C}" presName="dummy" presStyleCnt="0"/>
      <dgm:spPr/>
    </dgm:pt>
    <dgm:pt modelId="{EA611E80-2D38-467A-9D70-00B07686AA2F}" type="pres">
      <dgm:prSet presAssocID="{BF040C06-D312-4F8C-ACB3-85D06B8E305C}" presName="node" presStyleLbl="revTx" presStyleIdx="3" presStyleCnt="4">
        <dgm:presLayoutVars>
          <dgm:bulletEnabled val="1"/>
        </dgm:presLayoutVars>
      </dgm:prSet>
      <dgm:spPr/>
      <dgm:t>
        <a:bodyPr/>
        <a:lstStyle/>
        <a:p>
          <a:endParaRPr lang="en-US"/>
        </a:p>
      </dgm:t>
    </dgm:pt>
    <dgm:pt modelId="{4F56F714-C9FE-4CB7-BFA6-DB8A3BCD8EED}" type="pres">
      <dgm:prSet presAssocID="{318A7937-6144-4B1B-B27B-64760AA0F20D}" presName="sibTrans" presStyleLbl="node1" presStyleIdx="3" presStyleCnt="4"/>
      <dgm:spPr/>
      <dgm:t>
        <a:bodyPr/>
        <a:lstStyle/>
        <a:p>
          <a:endParaRPr lang="en-US"/>
        </a:p>
      </dgm:t>
    </dgm:pt>
  </dgm:ptLst>
  <dgm:cxnLst>
    <dgm:cxn modelId="{CD9ADD3C-0A35-421B-9C62-AD7F3982D607}" type="presOf" srcId="{BF040C06-D312-4F8C-ACB3-85D06B8E305C}" destId="{EA611E80-2D38-467A-9D70-00B07686AA2F}" srcOrd="0" destOrd="0" presId="urn:microsoft.com/office/officeart/2005/8/layout/cycle1"/>
    <dgm:cxn modelId="{A405AED3-C100-451F-B4E2-C5390DD1B708}" type="presOf" srcId="{27E1A284-FB59-4211-A2A6-296ECC7AF733}" destId="{E92E50ED-2104-4C56-839A-1D58E60B6978}" srcOrd="0" destOrd="0" presId="urn:microsoft.com/office/officeart/2005/8/layout/cycle1"/>
    <dgm:cxn modelId="{F366F446-D4B4-4867-B7CB-0D4F262DEC2A}" srcId="{27E1A284-FB59-4211-A2A6-296ECC7AF733}" destId="{DD36AD2A-744B-4626-9C69-4A76E3BF39B5}" srcOrd="2" destOrd="0" parTransId="{D2C84F5A-4421-4D2C-BE54-B2880E8784DC}" sibTransId="{E96240FE-D269-43EC-A72D-BE6D42FBED2A}"/>
    <dgm:cxn modelId="{BFD38EAD-95A4-4DBD-829E-DB9945F6600C}" type="presOf" srcId="{D8B2400E-FCAE-419A-B761-6ED663DEC67E}" destId="{CE8778B7-9A61-4F06-A1F7-678BEE7FE664}" srcOrd="0" destOrd="0" presId="urn:microsoft.com/office/officeart/2005/8/layout/cycle1"/>
    <dgm:cxn modelId="{6D17475A-7399-449B-B80C-B576A52663AA}" srcId="{27E1A284-FB59-4211-A2A6-296ECC7AF733}" destId="{F5EA89EC-E158-4D50-96F6-DF07B08E3671}" srcOrd="0" destOrd="0" parTransId="{8EEFCA71-E241-4D66-A813-A5E4DB3C627D}" sibTransId="{D8B2400E-FCAE-419A-B761-6ED663DEC67E}"/>
    <dgm:cxn modelId="{F3B949BF-6271-4B9D-A85E-10C10F28E38A}" srcId="{27E1A284-FB59-4211-A2A6-296ECC7AF733}" destId="{BF040C06-D312-4F8C-ACB3-85D06B8E305C}" srcOrd="3" destOrd="0" parTransId="{84092373-21E7-4902-B2D0-ED59AFBACE39}" sibTransId="{318A7937-6144-4B1B-B27B-64760AA0F20D}"/>
    <dgm:cxn modelId="{D7CAAF2F-3D10-4616-A598-9418BAC77D9C}" type="presOf" srcId="{DD36AD2A-744B-4626-9C69-4A76E3BF39B5}" destId="{A358ADC3-06B9-42DB-8FFB-235E2F6F2F98}" srcOrd="0" destOrd="0" presId="urn:microsoft.com/office/officeart/2005/8/layout/cycle1"/>
    <dgm:cxn modelId="{00608200-8117-4CE6-8670-03DD8F7E57D0}" type="presOf" srcId="{4A5B2F96-8D0E-4C55-952A-5E74D0CE2694}" destId="{5502ED10-4163-4978-A2D8-019016FBE56E}" srcOrd="0" destOrd="0" presId="urn:microsoft.com/office/officeart/2005/8/layout/cycle1"/>
    <dgm:cxn modelId="{97E0831B-3539-4771-A9D6-42E1E1221AEB}" type="presOf" srcId="{F5EA89EC-E158-4D50-96F6-DF07B08E3671}" destId="{A4AB0C58-7056-484E-BD14-C051808D0C28}" srcOrd="0" destOrd="0" presId="urn:microsoft.com/office/officeart/2005/8/layout/cycle1"/>
    <dgm:cxn modelId="{347B186D-8380-46D8-B061-C7CE5A61FAED}" type="presOf" srcId="{E96240FE-D269-43EC-A72D-BE6D42FBED2A}" destId="{02E85226-A9A2-493C-825C-0403A6A4CC01}" srcOrd="0" destOrd="0" presId="urn:microsoft.com/office/officeart/2005/8/layout/cycle1"/>
    <dgm:cxn modelId="{2648FDB2-5430-4D5F-808B-1F5C6C3C15A3}" type="presOf" srcId="{318A7937-6144-4B1B-B27B-64760AA0F20D}" destId="{4F56F714-C9FE-4CB7-BFA6-DB8A3BCD8EED}" srcOrd="0" destOrd="0" presId="urn:microsoft.com/office/officeart/2005/8/layout/cycle1"/>
    <dgm:cxn modelId="{5D9BDFD1-E0E1-4ED3-B409-29F14DC8BFD1}" type="presOf" srcId="{37A83061-BB15-4DC8-987C-C41F59F2283C}" destId="{D445377C-82B8-4D46-A8DA-7A1EF300CC48}" srcOrd="0" destOrd="0" presId="urn:microsoft.com/office/officeart/2005/8/layout/cycle1"/>
    <dgm:cxn modelId="{20B91031-4065-4924-9130-835E223FBF17}" srcId="{27E1A284-FB59-4211-A2A6-296ECC7AF733}" destId="{37A83061-BB15-4DC8-987C-C41F59F2283C}" srcOrd="1" destOrd="0" parTransId="{073C6D5A-1CBF-4A97-B43C-12F7E64BDA57}" sibTransId="{4A5B2F96-8D0E-4C55-952A-5E74D0CE2694}"/>
    <dgm:cxn modelId="{90AEB959-7C3F-446A-B060-27A97A24387A}" type="presParOf" srcId="{E92E50ED-2104-4C56-839A-1D58E60B6978}" destId="{4A70DB3B-BC26-4C3A-A4B3-FD97B373CBF9}" srcOrd="0" destOrd="0" presId="urn:microsoft.com/office/officeart/2005/8/layout/cycle1"/>
    <dgm:cxn modelId="{6C00D8EF-0E4D-4B41-B91F-9D854FFBB3F9}" type="presParOf" srcId="{E92E50ED-2104-4C56-839A-1D58E60B6978}" destId="{A4AB0C58-7056-484E-BD14-C051808D0C28}" srcOrd="1" destOrd="0" presId="urn:microsoft.com/office/officeart/2005/8/layout/cycle1"/>
    <dgm:cxn modelId="{A684A32A-3AB7-47A0-A3F3-954BAD296085}" type="presParOf" srcId="{E92E50ED-2104-4C56-839A-1D58E60B6978}" destId="{CE8778B7-9A61-4F06-A1F7-678BEE7FE664}" srcOrd="2" destOrd="0" presId="urn:microsoft.com/office/officeart/2005/8/layout/cycle1"/>
    <dgm:cxn modelId="{185DBA1C-0360-4FB6-B4C0-32BD5C67FB66}" type="presParOf" srcId="{E92E50ED-2104-4C56-839A-1D58E60B6978}" destId="{5F40BA3D-6F50-40EE-8764-161954C5089D}" srcOrd="3" destOrd="0" presId="urn:microsoft.com/office/officeart/2005/8/layout/cycle1"/>
    <dgm:cxn modelId="{013B7F2C-6FEF-43F9-B470-857FC0F451EF}" type="presParOf" srcId="{E92E50ED-2104-4C56-839A-1D58E60B6978}" destId="{D445377C-82B8-4D46-A8DA-7A1EF300CC48}" srcOrd="4" destOrd="0" presId="urn:microsoft.com/office/officeart/2005/8/layout/cycle1"/>
    <dgm:cxn modelId="{400A2516-D387-4D72-A6AB-9DE7757297D6}" type="presParOf" srcId="{E92E50ED-2104-4C56-839A-1D58E60B6978}" destId="{5502ED10-4163-4978-A2D8-019016FBE56E}" srcOrd="5" destOrd="0" presId="urn:microsoft.com/office/officeart/2005/8/layout/cycle1"/>
    <dgm:cxn modelId="{D9932C58-E70A-4B80-8008-B5057198DC3F}" type="presParOf" srcId="{E92E50ED-2104-4C56-839A-1D58E60B6978}" destId="{7A587A47-9FA4-421A-8FE9-2A20CF7B81FB}" srcOrd="6" destOrd="0" presId="urn:microsoft.com/office/officeart/2005/8/layout/cycle1"/>
    <dgm:cxn modelId="{E52A5F93-BD50-4C9F-A525-4F0837AD6355}" type="presParOf" srcId="{E92E50ED-2104-4C56-839A-1D58E60B6978}" destId="{A358ADC3-06B9-42DB-8FFB-235E2F6F2F98}" srcOrd="7" destOrd="0" presId="urn:microsoft.com/office/officeart/2005/8/layout/cycle1"/>
    <dgm:cxn modelId="{BD4BC4D8-BF56-45A2-91D3-E00007E71D8D}" type="presParOf" srcId="{E92E50ED-2104-4C56-839A-1D58E60B6978}" destId="{02E85226-A9A2-493C-825C-0403A6A4CC01}" srcOrd="8" destOrd="0" presId="urn:microsoft.com/office/officeart/2005/8/layout/cycle1"/>
    <dgm:cxn modelId="{1D2548DF-8FA0-4123-9F34-AA3EBCAFFC14}" type="presParOf" srcId="{E92E50ED-2104-4C56-839A-1D58E60B6978}" destId="{25CA3731-1185-42A8-951C-5D21935C393B}" srcOrd="9" destOrd="0" presId="urn:microsoft.com/office/officeart/2005/8/layout/cycle1"/>
    <dgm:cxn modelId="{0E4DA005-8472-47D5-83E2-B72BDB2D7141}" type="presParOf" srcId="{E92E50ED-2104-4C56-839A-1D58E60B6978}" destId="{EA611E80-2D38-467A-9D70-00B07686AA2F}" srcOrd="10" destOrd="0" presId="urn:microsoft.com/office/officeart/2005/8/layout/cycle1"/>
    <dgm:cxn modelId="{AA210192-0444-45A2-991D-1A6187CE0FB7}" type="presParOf" srcId="{E92E50ED-2104-4C56-839A-1D58E60B6978}" destId="{4F56F714-C9FE-4CB7-BFA6-DB8A3BCD8EED}" srcOrd="11"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7E1A284-FB59-4211-A2A6-296ECC7AF733}"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F5EA89EC-E158-4D50-96F6-DF07B08E3671}">
      <dgm:prSet phldrT="[Text]"/>
      <dgm:spPr/>
      <dgm:t>
        <a:bodyPr/>
        <a:lstStyle/>
        <a:p>
          <a:r>
            <a:rPr lang="en-US" dirty="0" smtClean="0"/>
            <a:t>Aligning IT with Business Strategy</a:t>
          </a:r>
          <a:endParaRPr lang="en-US" dirty="0"/>
        </a:p>
      </dgm:t>
    </dgm:pt>
    <dgm:pt modelId="{8EEFCA71-E241-4D66-A813-A5E4DB3C627D}" type="parTrans" cxnId="{6D17475A-7399-449B-B80C-B576A52663AA}">
      <dgm:prSet/>
      <dgm:spPr/>
      <dgm:t>
        <a:bodyPr/>
        <a:lstStyle/>
        <a:p>
          <a:endParaRPr lang="en-US"/>
        </a:p>
      </dgm:t>
    </dgm:pt>
    <dgm:pt modelId="{D8B2400E-FCAE-419A-B761-6ED663DEC67E}" type="sibTrans" cxnId="{6D17475A-7399-449B-B80C-B576A52663AA}">
      <dgm:prSet/>
      <dgm:spPr/>
      <dgm:t>
        <a:bodyPr/>
        <a:lstStyle/>
        <a:p>
          <a:endParaRPr lang="en-US"/>
        </a:p>
      </dgm:t>
    </dgm:pt>
    <dgm:pt modelId="{37A83061-BB15-4DC8-987C-C41F59F2283C}">
      <dgm:prSet phldrT="[Text]"/>
      <dgm:spPr/>
      <dgm:t>
        <a:bodyPr/>
        <a:lstStyle/>
        <a:p>
          <a:r>
            <a:rPr lang="en-US" b="1" dirty="0" smtClean="0">
              <a:solidFill>
                <a:srgbClr val="5A8B25"/>
              </a:solidFill>
            </a:rPr>
            <a:t>Balanced Scorecard</a:t>
          </a:r>
          <a:endParaRPr lang="en-US" b="1" dirty="0">
            <a:solidFill>
              <a:srgbClr val="5A8B25"/>
            </a:solidFill>
          </a:endParaRPr>
        </a:p>
      </dgm:t>
    </dgm:pt>
    <dgm:pt modelId="{073C6D5A-1CBF-4A97-B43C-12F7E64BDA57}" type="parTrans" cxnId="{20B91031-4065-4924-9130-835E223FBF17}">
      <dgm:prSet/>
      <dgm:spPr/>
      <dgm:t>
        <a:bodyPr/>
        <a:lstStyle/>
        <a:p>
          <a:endParaRPr lang="en-US"/>
        </a:p>
      </dgm:t>
    </dgm:pt>
    <dgm:pt modelId="{4A5B2F96-8D0E-4C55-952A-5E74D0CE2694}" type="sibTrans" cxnId="{20B91031-4065-4924-9130-835E223FBF17}">
      <dgm:prSet/>
      <dgm:spPr/>
      <dgm:t>
        <a:bodyPr/>
        <a:lstStyle/>
        <a:p>
          <a:endParaRPr lang="en-US"/>
        </a:p>
      </dgm:t>
    </dgm:pt>
    <dgm:pt modelId="{DD36AD2A-744B-4626-9C69-4A76E3BF39B5}">
      <dgm:prSet phldrT="[Text]"/>
      <dgm:spPr/>
      <dgm:t>
        <a:bodyPr/>
        <a:lstStyle/>
        <a:p>
          <a:r>
            <a:rPr lang="en-US" dirty="0" smtClean="0"/>
            <a:t>IT Sourcing and Cloud Strategy</a:t>
          </a:r>
          <a:endParaRPr lang="en-US" dirty="0"/>
        </a:p>
      </dgm:t>
    </dgm:pt>
    <dgm:pt modelId="{D2C84F5A-4421-4D2C-BE54-B2880E8784DC}" type="parTrans" cxnId="{F366F446-D4B4-4867-B7CB-0D4F262DEC2A}">
      <dgm:prSet/>
      <dgm:spPr/>
      <dgm:t>
        <a:bodyPr/>
        <a:lstStyle/>
        <a:p>
          <a:endParaRPr lang="en-US"/>
        </a:p>
      </dgm:t>
    </dgm:pt>
    <dgm:pt modelId="{E96240FE-D269-43EC-A72D-BE6D42FBED2A}" type="sibTrans" cxnId="{F366F446-D4B4-4867-B7CB-0D4F262DEC2A}">
      <dgm:prSet/>
      <dgm:spPr/>
      <dgm:t>
        <a:bodyPr/>
        <a:lstStyle/>
        <a:p>
          <a:endParaRPr lang="en-US"/>
        </a:p>
      </dgm:t>
    </dgm:pt>
    <dgm:pt modelId="{BF040C06-D312-4F8C-ACB3-85D06B8E305C}">
      <dgm:prSet phldrT="[Text]"/>
      <dgm:spPr/>
      <dgm:t>
        <a:bodyPr/>
        <a:lstStyle/>
        <a:p>
          <a:r>
            <a:rPr lang="en-US" dirty="0" smtClean="0"/>
            <a:t>IT Strategy and Strategic Planning Process</a:t>
          </a:r>
          <a:endParaRPr lang="en-US" dirty="0"/>
        </a:p>
      </dgm:t>
    </dgm:pt>
    <dgm:pt modelId="{84092373-21E7-4902-B2D0-ED59AFBACE39}" type="parTrans" cxnId="{F3B949BF-6271-4B9D-A85E-10C10F28E38A}">
      <dgm:prSet/>
      <dgm:spPr/>
      <dgm:t>
        <a:bodyPr/>
        <a:lstStyle/>
        <a:p>
          <a:endParaRPr lang="en-US"/>
        </a:p>
      </dgm:t>
    </dgm:pt>
    <dgm:pt modelId="{318A7937-6144-4B1B-B27B-64760AA0F20D}" type="sibTrans" cxnId="{F3B949BF-6271-4B9D-A85E-10C10F28E38A}">
      <dgm:prSet/>
      <dgm:spPr/>
      <dgm:t>
        <a:bodyPr/>
        <a:lstStyle/>
        <a:p>
          <a:endParaRPr lang="en-US"/>
        </a:p>
      </dgm:t>
    </dgm:pt>
    <dgm:pt modelId="{E92E50ED-2104-4C56-839A-1D58E60B6978}" type="pres">
      <dgm:prSet presAssocID="{27E1A284-FB59-4211-A2A6-296ECC7AF733}" presName="cycle" presStyleCnt="0">
        <dgm:presLayoutVars>
          <dgm:dir/>
          <dgm:resizeHandles val="exact"/>
        </dgm:presLayoutVars>
      </dgm:prSet>
      <dgm:spPr/>
      <dgm:t>
        <a:bodyPr/>
        <a:lstStyle/>
        <a:p>
          <a:endParaRPr lang="en-US"/>
        </a:p>
      </dgm:t>
    </dgm:pt>
    <dgm:pt modelId="{4A70DB3B-BC26-4C3A-A4B3-FD97B373CBF9}" type="pres">
      <dgm:prSet presAssocID="{F5EA89EC-E158-4D50-96F6-DF07B08E3671}" presName="dummy" presStyleCnt="0"/>
      <dgm:spPr/>
    </dgm:pt>
    <dgm:pt modelId="{A4AB0C58-7056-484E-BD14-C051808D0C28}" type="pres">
      <dgm:prSet presAssocID="{F5EA89EC-E158-4D50-96F6-DF07B08E3671}" presName="node" presStyleLbl="revTx" presStyleIdx="0" presStyleCnt="4">
        <dgm:presLayoutVars>
          <dgm:bulletEnabled val="1"/>
        </dgm:presLayoutVars>
      </dgm:prSet>
      <dgm:spPr/>
      <dgm:t>
        <a:bodyPr/>
        <a:lstStyle/>
        <a:p>
          <a:endParaRPr lang="en-US"/>
        </a:p>
      </dgm:t>
    </dgm:pt>
    <dgm:pt modelId="{CE8778B7-9A61-4F06-A1F7-678BEE7FE664}" type="pres">
      <dgm:prSet presAssocID="{D8B2400E-FCAE-419A-B761-6ED663DEC67E}" presName="sibTrans" presStyleLbl="node1" presStyleIdx="0" presStyleCnt="4"/>
      <dgm:spPr/>
      <dgm:t>
        <a:bodyPr/>
        <a:lstStyle/>
        <a:p>
          <a:endParaRPr lang="en-US"/>
        </a:p>
      </dgm:t>
    </dgm:pt>
    <dgm:pt modelId="{5F40BA3D-6F50-40EE-8764-161954C5089D}" type="pres">
      <dgm:prSet presAssocID="{37A83061-BB15-4DC8-987C-C41F59F2283C}" presName="dummy" presStyleCnt="0"/>
      <dgm:spPr/>
    </dgm:pt>
    <dgm:pt modelId="{D445377C-82B8-4D46-A8DA-7A1EF300CC48}" type="pres">
      <dgm:prSet presAssocID="{37A83061-BB15-4DC8-987C-C41F59F2283C}" presName="node" presStyleLbl="revTx" presStyleIdx="1" presStyleCnt="4">
        <dgm:presLayoutVars>
          <dgm:bulletEnabled val="1"/>
        </dgm:presLayoutVars>
      </dgm:prSet>
      <dgm:spPr/>
      <dgm:t>
        <a:bodyPr/>
        <a:lstStyle/>
        <a:p>
          <a:endParaRPr lang="en-US"/>
        </a:p>
      </dgm:t>
    </dgm:pt>
    <dgm:pt modelId="{5502ED10-4163-4978-A2D8-019016FBE56E}" type="pres">
      <dgm:prSet presAssocID="{4A5B2F96-8D0E-4C55-952A-5E74D0CE2694}" presName="sibTrans" presStyleLbl="node1" presStyleIdx="1" presStyleCnt="4"/>
      <dgm:spPr/>
      <dgm:t>
        <a:bodyPr/>
        <a:lstStyle/>
        <a:p>
          <a:endParaRPr lang="en-US"/>
        </a:p>
      </dgm:t>
    </dgm:pt>
    <dgm:pt modelId="{7A587A47-9FA4-421A-8FE9-2A20CF7B81FB}" type="pres">
      <dgm:prSet presAssocID="{DD36AD2A-744B-4626-9C69-4A76E3BF39B5}" presName="dummy" presStyleCnt="0"/>
      <dgm:spPr/>
    </dgm:pt>
    <dgm:pt modelId="{A358ADC3-06B9-42DB-8FFB-235E2F6F2F98}" type="pres">
      <dgm:prSet presAssocID="{DD36AD2A-744B-4626-9C69-4A76E3BF39B5}" presName="node" presStyleLbl="revTx" presStyleIdx="2" presStyleCnt="4">
        <dgm:presLayoutVars>
          <dgm:bulletEnabled val="1"/>
        </dgm:presLayoutVars>
      </dgm:prSet>
      <dgm:spPr/>
      <dgm:t>
        <a:bodyPr/>
        <a:lstStyle/>
        <a:p>
          <a:endParaRPr lang="en-US"/>
        </a:p>
      </dgm:t>
    </dgm:pt>
    <dgm:pt modelId="{02E85226-A9A2-493C-825C-0403A6A4CC01}" type="pres">
      <dgm:prSet presAssocID="{E96240FE-D269-43EC-A72D-BE6D42FBED2A}" presName="sibTrans" presStyleLbl="node1" presStyleIdx="2" presStyleCnt="4"/>
      <dgm:spPr/>
      <dgm:t>
        <a:bodyPr/>
        <a:lstStyle/>
        <a:p>
          <a:endParaRPr lang="en-US"/>
        </a:p>
      </dgm:t>
    </dgm:pt>
    <dgm:pt modelId="{25CA3731-1185-42A8-951C-5D21935C393B}" type="pres">
      <dgm:prSet presAssocID="{BF040C06-D312-4F8C-ACB3-85D06B8E305C}" presName="dummy" presStyleCnt="0"/>
      <dgm:spPr/>
    </dgm:pt>
    <dgm:pt modelId="{EA611E80-2D38-467A-9D70-00B07686AA2F}" type="pres">
      <dgm:prSet presAssocID="{BF040C06-D312-4F8C-ACB3-85D06B8E305C}" presName="node" presStyleLbl="revTx" presStyleIdx="3" presStyleCnt="4">
        <dgm:presLayoutVars>
          <dgm:bulletEnabled val="1"/>
        </dgm:presLayoutVars>
      </dgm:prSet>
      <dgm:spPr/>
      <dgm:t>
        <a:bodyPr/>
        <a:lstStyle/>
        <a:p>
          <a:endParaRPr lang="en-US"/>
        </a:p>
      </dgm:t>
    </dgm:pt>
    <dgm:pt modelId="{4F56F714-C9FE-4CB7-BFA6-DB8A3BCD8EED}" type="pres">
      <dgm:prSet presAssocID="{318A7937-6144-4B1B-B27B-64760AA0F20D}" presName="sibTrans" presStyleLbl="node1" presStyleIdx="3" presStyleCnt="4"/>
      <dgm:spPr/>
      <dgm:t>
        <a:bodyPr/>
        <a:lstStyle/>
        <a:p>
          <a:endParaRPr lang="en-US"/>
        </a:p>
      </dgm:t>
    </dgm:pt>
  </dgm:ptLst>
  <dgm:cxnLst>
    <dgm:cxn modelId="{823D1AE4-1BC0-45EC-B6C2-08486BDE0F27}" type="presOf" srcId="{318A7937-6144-4B1B-B27B-64760AA0F20D}" destId="{4F56F714-C9FE-4CB7-BFA6-DB8A3BCD8EED}" srcOrd="0" destOrd="0" presId="urn:microsoft.com/office/officeart/2005/8/layout/cycle1"/>
    <dgm:cxn modelId="{9267C190-BB15-4051-BB6E-7C71CBED029D}" type="presOf" srcId="{37A83061-BB15-4DC8-987C-C41F59F2283C}" destId="{D445377C-82B8-4D46-A8DA-7A1EF300CC48}" srcOrd="0" destOrd="0" presId="urn:microsoft.com/office/officeart/2005/8/layout/cycle1"/>
    <dgm:cxn modelId="{8FF98614-F4A3-46B8-A2C5-F9E2301FBCB2}" type="presOf" srcId="{BF040C06-D312-4F8C-ACB3-85D06B8E305C}" destId="{EA611E80-2D38-467A-9D70-00B07686AA2F}" srcOrd="0" destOrd="0" presId="urn:microsoft.com/office/officeart/2005/8/layout/cycle1"/>
    <dgm:cxn modelId="{2726687C-D6EA-40DE-8BFF-A6B4EC70A2DD}" type="presOf" srcId="{27E1A284-FB59-4211-A2A6-296ECC7AF733}" destId="{E92E50ED-2104-4C56-839A-1D58E60B6978}" srcOrd="0" destOrd="0" presId="urn:microsoft.com/office/officeart/2005/8/layout/cycle1"/>
    <dgm:cxn modelId="{F366F446-D4B4-4867-B7CB-0D4F262DEC2A}" srcId="{27E1A284-FB59-4211-A2A6-296ECC7AF733}" destId="{DD36AD2A-744B-4626-9C69-4A76E3BF39B5}" srcOrd="2" destOrd="0" parTransId="{D2C84F5A-4421-4D2C-BE54-B2880E8784DC}" sibTransId="{E96240FE-D269-43EC-A72D-BE6D42FBED2A}"/>
    <dgm:cxn modelId="{6D17475A-7399-449B-B80C-B576A52663AA}" srcId="{27E1A284-FB59-4211-A2A6-296ECC7AF733}" destId="{F5EA89EC-E158-4D50-96F6-DF07B08E3671}" srcOrd="0" destOrd="0" parTransId="{8EEFCA71-E241-4D66-A813-A5E4DB3C627D}" sibTransId="{D8B2400E-FCAE-419A-B761-6ED663DEC67E}"/>
    <dgm:cxn modelId="{F3B949BF-6271-4B9D-A85E-10C10F28E38A}" srcId="{27E1A284-FB59-4211-A2A6-296ECC7AF733}" destId="{BF040C06-D312-4F8C-ACB3-85D06B8E305C}" srcOrd="3" destOrd="0" parTransId="{84092373-21E7-4902-B2D0-ED59AFBACE39}" sibTransId="{318A7937-6144-4B1B-B27B-64760AA0F20D}"/>
    <dgm:cxn modelId="{095EF6EC-5A85-4F92-8A85-F7921B583B2C}" type="presOf" srcId="{DD36AD2A-744B-4626-9C69-4A76E3BF39B5}" destId="{A358ADC3-06B9-42DB-8FFB-235E2F6F2F98}" srcOrd="0" destOrd="0" presId="urn:microsoft.com/office/officeart/2005/8/layout/cycle1"/>
    <dgm:cxn modelId="{A91F48A1-B3E0-4C57-9751-4999CC0147C9}" type="presOf" srcId="{4A5B2F96-8D0E-4C55-952A-5E74D0CE2694}" destId="{5502ED10-4163-4978-A2D8-019016FBE56E}" srcOrd="0" destOrd="0" presId="urn:microsoft.com/office/officeart/2005/8/layout/cycle1"/>
    <dgm:cxn modelId="{39743BED-DA37-4709-AFB3-0ADD13FE2F58}" type="presOf" srcId="{F5EA89EC-E158-4D50-96F6-DF07B08E3671}" destId="{A4AB0C58-7056-484E-BD14-C051808D0C28}" srcOrd="0" destOrd="0" presId="urn:microsoft.com/office/officeart/2005/8/layout/cycle1"/>
    <dgm:cxn modelId="{51789EB1-6CDF-4626-942A-006D8D729878}" type="presOf" srcId="{D8B2400E-FCAE-419A-B761-6ED663DEC67E}" destId="{CE8778B7-9A61-4F06-A1F7-678BEE7FE664}" srcOrd="0" destOrd="0" presId="urn:microsoft.com/office/officeart/2005/8/layout/cycle1"/>
    <dgm:cxn modelId="{20B91031-4065-4924-9130-835E223FBF17}" srcId="{27E1A284-FB59-4211-A2A6-296ECC7AF733}" destId="{37A83061-BB15-4DC8-987C-C41F59F2283C}" srcOrd="1" destOrd="0" parTransId="{073C6D5A-1CBF-4A97-B43C-12F7E64BDA57}" sibTransId="{4A5B2F96-8D0E-4C55-952A-5E74D0CE2694}"/>
    <dgm:cxn modelId="{D4ACF552-34ED-4390-AF7F-746EAC793793}" type="presOf" srcId="{E96240FE-D269-43EC-A72D-BE6D42FBED2A}" destId="{02E85226-A9A2-493C-825C-0403A6A4CC01}" srcOrd="0" destOrd="0" presId="urn:microsoft.com/office/officeart/2005/8/layout/cycle1"/>
    <dgm:cxn modelId="{0C116E2B-2943-48E0-9495-7BBF6C17B385}" type="presParOf" srcId="{E92E50ED-2104-4C56-839A-1D58E60B6978}" destId="{4A70DB3B-BC26-4C3A-A4B3-FD97B373CBF9}" srcOrd="0" destOrd="0" presId="urn:microsoft.com/office/officeart/2005/8/layout/cycle1"/>
    <dgm:cxn modelId="{F06444AA-0449-4A85-84FB-AFCF66FCF3A2}" type="presParOf" srcId="{E92E50ED-2104-4C56-839A-1D58E60B6978}" destId="{A4AB0C58-7056-484E-BD14-C051808D0C28}" srcOrd="1" destOrd="0" presId="urn:microsoft.com/office/officeart/2005/8/layout/cycle1"/>
    <dgm:cxn modelId="{FA5E3B61-3A03-4A70-A41F-0A08DE708CBE}" type="presParOf" srcId="{E92E50ED-2104-4C56-839A-1D58E60B6978}" destId="{CE8778B7-9A61-4F06-A1F7-678BEE7FE664}" srcOrd="2" destOrd="0" presId="urn:microsoft.com/office/officeart/2005/8/layout/cycle1"/>
    <dgm:cxn modelId="{3FA7E6A0-6884-449F-8C1E-C4812470C9D0}" type="presParOf" srcId="{E92E50ED-2104-4C56-839A-1D58E60B6978}" destId="{5F40BA3D-6F50-40EE-8764-161954C5089D}" srcOrd="3" destOrd="0" presId="urn:microsoft.com/office/officeart/2005/8/layout/cycle1"/>
    <dgm:cxn modelId="{81A8C295-ED98-482F-8DFD-0E4D4A748D31}" type="presParOf" srcId="{E92E50ED-2104-4C56-839A-1D58E60B6978}" destId="{D445377C-82B8-4D46-A8DA-7A1EF300CC48}" srcOrd="4" destOrd="0" presId="urn:microsoft.com/office/officeart/2005/8/layout/cycle1"/>
    <dgm:cxn modelId="{C8F8B150-C199-4435-9FA2-C96BA4E6412B}" type="presParOf" srcId="{E92E50ED-2104-4C56-839A-1D58E60B6978}" destId="{5502ED10-4163-4978-A2D8-019016FBE56E}" srcOrd="5" destOrd="0" presId="urn:microsoft.com/office/officeart/2005/8/layout/cycle1"/>
    <dgm:cxn modelId="{FCC583C8-2AB1-4849-B20D-68F767CB09C1}" type="presParOf" srcId="{E92E50ED-2104-4C56-839A-1D58E60B6978}" destId="{7A587A47-9FA4-421A-8FE9-2A20CF7B81FB}" srcOrd="6" destOrd="0" presId="urn:microsoft.com/office/officeart/2005/8/layout/cycle1"/>
    <dgm:cxn modelId="{2346E9E7-1C04-497C-8D68-31F8EB26FFB0}" type="presParOf" srcId="{E92E50ED-2104-4C56-839A-1D58E60B6978}" destId="{A358ADC3-06B9-42DB-8FFB-235E2F6F2F98}" srcOrd="7" destOrd="0" presId="urn:microsoft.com/office/officeart/2005/8/layout/cycle1"/>
    <dgm:cxn modelId="{23723909-4042-4748-9D74-28897A652182}" type="presParOf" srcId="{E92E50ED-2104-4C56-839A-1D58E60B6978}" destId="{02E85226-A9A2-493C-825C-0403A6A4CC01}" srcOrd="8" destOrd="0" presId="urn:microsoft.com/office/officeart/2005/8/layout/cycle1"/>
    <dgm:cxn modelId="{271B821E-B808-49DD-B928-00C94DA7A415}" type="presParOf" srcId="{E92E50ED-2104-4C56-839A-1D58E60B6978}" destId="{25CA3731-1185-42A8-951C-5D21935C393B}" srcOrd="9" destOrd="0" presId="urn:microsoft.com/office/officeart/2005/8/layout/cycle1"/>
    <dgm:cxn modelId="{332C8094-4D78-4528-BBCA-8BF1AAB9B363}" type="presParOf" srcId="{E92E50ED-2104-4C56-839A-1D58E60B6978}" destId="{EA611E80-2D38-467A-9D70-00B07686AA2F}" srcOrd="10" destOrd="0" presId="urn:microsoft.com/office/officeart/2005/8/layout/cycle1"/>
    <dgm:cxn modelId="{61C0596B-C109-481B-B8F6-5575718ACBFD}" type="presParOf" srcId="{E92E50ED-2104-4C56-839A-1D58E60B6978}" destId="{4F56F714-C9FE-4CB7-BFA6-DB8A3BCD8EED}" srcOrd="11"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8752445-3FB8-46DD-9217-1D64F95C54AC}"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n-US"/>
        </a:p>
      </dgm:t>
    </dgm:pt>
    <dgm:pt modelId="{F83E99EE-E7A2-499C-A330-504765A37E2C}">
      <dgm:prSet phldrT="[Text]"/>
      <dgm:spPr/>
      <dgm:t>
        <a:bodyPr/>
        <a:lstStyle/>
        <a:p>
          <a:r>
            <a:rPr lang="en-US" dirty="0" smtClean="0"/>
            <a:t>Identify performance metrics</a:t>
          </a:r>
          <a:endParaRPr lang="en-US" dirty="0"/>
        </a:p>
      </dgm:t>
    </dgm:pt>
    <dgm:pt modelId="{3F61833B-E7F4-4101-8CA9-02415E7F9AA5}" type="parTrans" cxnId="{275437E7-F384-42B7-BFE5-C44F60C4C3A4}">
      <dgm:prSet/>
      <dgm:spPr/>
      <dgm:t>
        <a:bodyPr/>
        <a:lstStyle/>
        <a:p>
          <a:endParaRPr lang="en-US"/>
        </a:p>
      </dgm:t>
    </dgm:pt>
    <dgm:pt modelId="{38D9599F-4D2D-4EB7-96B1-450FD1FA173D}" type="sibTrans" cxnId="{275437E7-F384-42B7-BFE5-C44F60C4C3A4}">
      <dgm:prSet/>
      <dgm:spPr/>
      <dgm:t>
        <a:bodyPr/>
        <a:lstStyle/>
        <a:p>
          <a:endParaRPr lang="en-US"/>
        </a:p>
      </dgm:t>
    </dgm:pt>
    <dgm:pt modelId="{94FF794F-AC88-4E01-97E4-837BA504E3FA}">
      <dgm:prSet phldrT="[Text]"/>
      <dgm:spPr/>
      <dgm:t>
        <a:bodyPr/>
        <a:lstStyle/>
        <a:p>
          <a:r>
            <a:rPr lang="en-US" dirty="0" smtClean="0"/>
            <a:t>Select meaningful objectives</a:t>
          </a:r>
          <a:endParaRPr lang="en-US" dirty="0"/>
        </a:p>
      </dgm:t>
    </dgm:pt>
    <dgm:pt modelId="{019816CD-A046-40C8-A294-C86A0790768C}" type="parTrans" cxnId="{5B70A089-8474-4FF0-A6CB-4217A6D68534}">
      <dgm:prSet/>
      <dgm:spPr/>
      <dgm:t>
        <a:bodyPr/>
        <a:lstStyle/>
        <a:p>
          <a:endParaRPr lang="en-US"/>
        </a:p>
      </dgm:t>
    </dgm:pt>
    <dgm:pt modelId="{964F1A42-C3DC-4547-909E-00497A1DA26D}" type="sibTrans" cxnId="{5B70A089-8474-4FF0-A6CB-4217A6D68534}">
      <dgm:prSet/>
      <dgm:spPr/>
      <dgm:t>
        <a:bodyPr/>
        <a:lstStyle/>
        <a:p>
          <a:endParaRPr lang="en-US"/>
        </a:p>
      </dgm:t>
    </dgm:pt>
    <dgm:pt modelId="{44029DA0-1AE9-43DB-9178-12E961A93A79}">
      <dgm:prSet phldrT="[Text]"/>
      <dgm:spPr/>
      <dgm:t>
        <a:bodyPr/>
        <a:lstStyle/>
        <a:p>
          <a:r>
            <a:rPr lang="en-US" dirty="0" smtClean="0"/>
            <a:t>Select effective measures and targets</a:t>
          </a:r>
          <a:endParaRPr lang="en-US" dirty="0"/>
        </a:p>
      </dgm:t>
    </dgm:pt>
    <dgm:pt modelId="{B30467D3-1696-49E2-905C-164D7599DF4C}" type="parTrans" cxnId="{630E03E0-34D0-4763-918C-56EC8F40A32A}">
      <dgm:prSet/>
      <dgm:spPr/>
      <dgm:t>
        <a:bodyPr/>
        <a:lstStyle/>
        <a:p>
          <a:endParaRPr lang="en-US"/>
        </a:p>
      </dgm:t>
    </dgm:pt>
    <dgm:pt modelId="{D64614A8-EFF2-41C1-A69C-7BBA0F17307E}" type="sibTrans" cxnId="{630E03E0-34D0-4763-918C-56EC8F40A32A}">
      <dgm:prSet/>
      <dgm:spPr/>
      <dgm:t>
        <a:bodyPr/>
        <a:lstStyle/>
        <a:p>
          <a:endParaRPr lang="en-US"/>
        </a:p>
      </dgm:t>
    </dgm:pt>
    <dgm:pt modelId="{E98F5B21-B334-45DE-B5D1-7D55813DA887}">
      <dgm:prSet phldrT="[Text]"/>
      <dgm:spPr/>
      <dgm:t>
        <a:bodyPr/>
        <a:lstStyle/>
        <a:p>
          <a:r>
            <a:rPr lang="en-US" dirty="0" smtClean="0"/>
            <a:t>Revise actions</a:t>
          </a:r>
          <a:endParaRPr lang="en-US" dirty="0"/>
        </a:p>
      </dgm:t>
    </dgm:pt>
    <dgm:pt modelId="{E14AC9D8-331F-42CE-89CA-A54496322E5C}" type="parTrans" cxnId="{F3793200-18DD-4D4E-9AC1-7E62553942CB}">
      <dgm:prSet/>
      <dgm:spPr/>
      <dgm:t>
        <a:bodyPr/>
        <a:lstStyle/>
        <a:p>
          <a:endParaRPr lang="en-US"/>
        </a:p>
      </dgm:t>
    </dgm:pt>
    <dgm:pt modelId="{11EEB6C4-583C-4043-8974-77DE9E588AEA}" type="sibTrans" cxnId="{F3793200-18DD-4D4E-9AC1-7E62553942CB}">
      <dgm:prSet/>
      <dgm:spPr/>
      <dgm:t>
        <a:bodyPr/>
        <a:lstStyle/>
        <a:p>
          <a:endParaRPr lang="en-US"/>
        </a:p>
      </dgm:t>
    </dgm:pt>
    <dgm:pt modelId="{DB1CA27E-C29D-4502-AE14-7D39DDC8882D}">
      <dgm:prSet phldrT="[Text]"/>
      <dgm:spPr/>
      <dgm:t>
        <a:bodyPr/>
        <a:lstStyle/>
        <a:p>
          <a:r>
            <a:rPr lang="en-US" dirty="0" smtClean="0"/>
            <a:t>Collect, analyze, and data with targets</a:t>
          </a:r>
          <a:endParaRPr lang="en-US" dirty="0"/>
        </a:p>
      </dgm:t>
    </dgm:pt>
    <dgm:pt modelId="{FC948D79-2943-49D2-BF61-4016EDC491BC}" type="parTrans" cxnId="{EB9D20EC-17CB-45EA-9204-463D0D4ACB53}">
      <dgm:prSet/>
      <dgm:spPr/>
      <dgm:t>
        <a:bodyPr/>
        <a:lstStyle/>
        <a:p>
          <a:endParaRPr lang="en-US"/>
        </a:p>
      </dgm:t>
    </dgm:pt>
    <dgm:pt modelId="{97C185C5-C0D4-4AA2-BD62-5A4165EF2DFF}" type="sibTrans" cxnId="{EB9D20EC-17CB-45EA-9204-463D0D4ACB53}">
      <dgm:prSet/>
      <dgm:spPr/>
      <dgm:t>
        <a:bodyPr/>
        <a:lstStyle/>
        <a:p>
          <a:endParaRPr lang="en-US"/>
        </a:p>
      </dgm:t>
    </dgm:pt>
    <dgm:pt modelId="{3B700E3E-360E-44D2-A42F-56ED17D7ACA2}">
      <dgm:prSet phldrT="[Text]"/>
      <dgm:spPr/>
      <dgm:t>
        <a:bodyPr/>
        <a:lstStyle/>
        <a:p>
          <a:r>
            <a:rPr lang="en-US" dirty="0" smtClean="0"/>
            <a:t>Implement necessary data collection tools</a:t>
          </a:r>
          <a:endParaRPr lang="en-US" dirty="0"/>
        </a:p>
      </dgm:t>
    </dgm:pt>
    <dgm:pt modelId="{8AD63DC8-82E6-41B9-BA4F-AA15C86F0F19}" type="parTrans" cxnId="{B628ED37-09D7-4220-8D66-1A7EA9BC08D2}">
      <dgm:prSet/>
      <dgm:spPr/>
      <dgm:t>
        <a:bodyPr/>
        <a:lstStyle/>
        <a:p>
          <a:endParaRPr lang="en-US"/>
        </a:p>
      </dgm:t>
    </dgm:pt>
    <dgm:pt modelId="{F81EF42C-516B-4BCE-8917-AABB0F280048}" type="sibTrans" cxnId="{B628ED37-09D7-4220-8D66-1A7EA9BC08D2}">
      <dgm:prSet/>
      <dgm:spPr/>
      <dgm:t>
        <a:bodyPr/>
        <a:lstStyle/>
        <a:p>
          <a:endParaRPr lang="en-US"/>
        </a:p>
      </dgm:t>
    </dgm:pt>
    <dgm:pt modelId="{E3948118-9D62-4935-A6D6-3ECA26C655C7}">
      <dgm:prSet phldrT="[Text]"/>
      <dgm:spPr>
        <a:solidFill>
          <a:srgbClr val="92D050"/>
        </a:solidFill>
      </dgm:spPr>
      <dgm:t>
        <a:bodyPr/>
        <a:lstStyle/>
        <a:p>
          <a:r>
            <a:rPr lang="en-US" dirty="0" smtClean="0"/>
            <a:t>Alignment</a:t>
          </a:r>
          <a:endParaRPr lang="en-US" dirty="0"/>
        </a:p>
      </dgm:t>
    </dgm:pt>
    <dgm:pt modelId="{ABD155F8-7FCE-44CF-A053-4512A1437C98}" type="sibTrans" cxnId="{86777726-9534-4237-BC58-39F6DB5D55D3}">
      <dgm:prSet/>
      <dgm:spPr/>
      <dgm:t>
        <a:bodyPr/>
        <a:lstStyle/>
        <a:p>
          <a:endParaRPr lang="en-US"/>
        </a:p>
      </dgm:t>
    </dgm:pt>
    <dgm:pt modelId="{65F9C8A9-B314-4E0C-9004-F2948301B5D2}" type="parTrans" cxnId="{86777726-9534-4237-BC58-39F6DB5D55D3}">
      <dgm:prSet/>
      <dgm:spPr/>
      <dgm:t>
        <a:bodyPr/>
        <a:lstStyle/>
        <a:p>
          <a:endParaRPr lang="en-US"/>
        </a:p>
      </dgm:t>
    </dgm:pt>
    <dgm:pt modelId="{74BD422E-A952-4228-984C-5AA0141A928E}" type="pres">
      <dgm:prSet presAssocID="{D8752445-3FB8-46DD-9217-1D64F95C54AC}" presName="Name0" presStyleCnt="0">
        <dgm:presLayoutVars>
          <dgm:dir/>
          <dgm:resizeHandles/>
        </dgm:presLayoutVars>
      </dgm:prSet>
      <dgm:spPr/>
      <dgm:t>
        <a:bodyPr/>
        <a:lstStyle/>
        <a:p>
          <a:endParaRPr lang="en-US"/>
        </a:p>
      </dgm:t>
    </dgm:pt>
    <dgm:pt modelId="{6D21B9F9-1AAF-47D6-BC5A-C1861BCAB2BA}" type="pres">
      <dgm:prSet presAssocID="{F83E99EE-E7A2-499C-A330-504765A37E2C}" presName="compNode" presStyleCnt="0"/>
      <dgm:spPr/>
    </dgm:pt>
    <dgm:pt modelId="{978DD1C1-34DE-489D-9270-2650A7143CA0}" type="pres">
      <dgm:prSet presAssocID="{F83E99EE-E7A2-499C-A330-504765A37E2C}" presName="dummyConnPt" presStyleCnt="0"/>
      <dgm:spPr/>
    </dgm:pt>
    <dgm:pt modelId="{DED491EF-6F30-49D8-9B14-84BD39D2AA95}" type="pres">
      <dgm:prSet presAssocID="{F83E99EE-E7A2-499C-A330-504765A37E2C}" presName="node" presStyleLbl="node1" presStyleIdx="0" presStyleCnt="7">
        <dgm:presLayoutVars>
          <dgm:bulletEnabled val="1"/>
        </dgm:presLayoutVars>
      </dgm:prSet>
      <dgm:spPr/>
      <dgm:t>
        <a:bodyPr/>
        <a:lstStyle/>
        <a:p>
          <a:endParaRPr lang="en-US"/>
        </a:p>
      </dgm:t>
    </dgm:pt>
    <dgm:pt modelId="{BBC4FBE4-EED1-4CBF-BB67-38C5EE328590}" type="pres">
      <dgm:prSet presAssocID="{38D9599F-4D2D-4EB7-96B1-450FD1FA173D}" presName="sibTrans" presStyleLbl="bgSibTrans2D1" presStyleIdx="0" presStyleCnt="6"/>
      <dgm:spPr/>
      <dgm:t>
        <a:bodyPr/>
        <a:lstStyle/>
        <a:p>
          <a:endParaRPr lang="en-US"/>
        </a:p>
      </dgm:t>
    </dgm:pt>
    <dgm:pt modelId="{10090487-3092-4830-8124-B293CE090E40}" type="pres">
      <dgm:prSet presAssocID="{94FF794F-AC88-4E01-97E4-837BA504E3FA}" presName="compNode" presStyleCnt="0"/>
      <dgm:spPr/>
    </dgm:pt>
    <dgm:pt modelId="{C5A6BE6B-E8FD-43C1-BB2C-59BD208D634D}" type="pres">
      <dgm:prSet presAssocID="{94FF794F-AC88-4E01-97E4-837BA504E3FA}" presName="dummyConnPt" presStyleCnt="0"/>
      <dgm:spPr/>
    </dgm:pt>
    <dgm:pt modelId="{9B7421E6-852D-4D31-B1BD-E1F170400569}" type="pres">
      <dgm:prSet presAssocID="{94FF794F-AC88-4E01-97E4-837BA504E3FA}" presName="node" presStyleLbl="node1" presStyleIdx="1" presStyleCnt="7">
        <dgm:presLayoutVars>
          <dgm:bulletEnabled val="1"/>
        </dgm:presLayoutVars>
      </dgm:prSet>
      <dgm:spPr/>
      <dgm:t>
        <a:bodyPr/>
        <a:lstStyle/>
        <a:p>
          <a:endParaRPr lang="en-US"/>
        </a:p>
      </dgm:t>
    </dgm:pt>
    <dgm:pt modelId="{F3894E4A-8E7E-4375-8BCA-F936BCBCEC38}" type="pres">
      <dgm:prSet presAssocID="{964F1A42-C3DC-4547-909E-00497A1DA26D}" presName="sibTrans" presStyleLbl="bgSibTrans2D1" presStyleIdx="1" presStyleCnt="6"/>
      <dgm:spPr/>
      <dgm:t>
        <a:bodyPr/>
        <a:lstStyle/>
        <a:p>
          <a:endParaRPr lang="en-US"/>
        </a:p>
      </dgm:t>
    </dgm:pt>
    <dgm:pt modelId="{266D9AE2-6658-420B-8086-F6FFC3E96D0D}" type="pres">
      <dgm:prSet presAssocID="{44029DA0-1AE9-43DB-9178-12E961A93A79}" presName="compNode" presStyleCnt="0"/>
      <dgm:spPr/>
    </dgm:pt>
    <dgm:pt modelId="{63336354-E0BA-414C-BAAE-BF0DB284B1D9}" type="pres">
      <dgm:prSet presAssocID="{44029DA0-1AE9-43DB-9178-12E961A93A79}" presName="dummyConnPt" presStyleCnt="0"/>
      <dgm:spPr/>
    </dgm:pt>
    <dgm:pt modelId="{1067201C-8017-403D-A38B-740F908ED52A}" type="pres">
      <dgm:prSet presAssocID="{44029DA0-1AE9-43DB-9178-12E961A93A79}" presName="node" presStyleLbl="node1" presStyleIdx="2" presStyleCnt="7">
        <dgm:presLayoutVars>
          <dgm:bulletEnabled val="1"/>
        </dgm:presLayoutVars>
      </dgm:prSet>
      <dgm:spPr/>
      <dgm:t>
        <a:bodyPr/>
        <a:lstStyle/>
        <a:p>
          <a:endParaRPr lang="en-US"/>
        </a:p>
      </dgm:t>
    </dgm:pt>
    <dgm:pt modelId="{23B894B9-FB0A-404E-8E44-091923511F6A}" type="pres">
      <dgm:prSet presAssocID="{D64614A8-EFF2-41C1-A69C-7BBA0F17307E}" presName="sibTrans" presStyleLbl="bgSibTrans2D1" presStyleIdx="2" presStyleCnt="6"/>
      <dgm:spPr/>
      <dgm:t>
        <a:bodyPr/>
        <a:lstStyle/>
        <a:p>
          <a:endParaRPr lang="en-US"/>
        </a:p>
      </dgm:t>
    </dgm:pt>
    <dgm:pt modelId="{527ABD06-31CB-4221-A2FB-CB9D0AF97B79}" type="pres">
      <dgm:prSet presAssocID="{E98F5B21-B334-45DE-B5D1-7D55813DA887}" presName="compNode" presStyleCnt="0"/>
      <dgm:spPr/>
    </dgm:pt>
    <dgm:pt modelId="{1BC2F894-1D7D-4BA3-A848-D62696B3A025}" type="pres">
      <dgm:prSet presAssocID="{E98F5B21-B334-45DE-B5D1-7D55813DA887}" presName="dummyConnPt" presStyleCnt="0"/>
      <dgm:spPr/>
    </dgm:pt>
    <dgm:pt modelId="{A89D9AAB-60F0-437B-B2A8-B00F3245944C}" type="pres">
      <dgm:prSet presAssocID="{E98F5B21-B334-45DE-B5D1-7D55813DA887}" presName="node" presStyleLbl="node1" presStyleIdx="3" presStyleCnt="7">
        <dgm:presLayoutVars>
          <dgm:bulletEnabled val="1"/>
        </dgm:presLayoutVars>
      </dgm:prSet>
      <dgm:spPr/>
      <dgm:t>
        <a:bodyPr/>
        <a:lstStyle/>
        <a:p>
          <a:endParaRPr lang="en-US"/>
        </a:p>
      </dgm:t>
    </dgm:pt>
    <dgm:pt modelId="{C11F126C-5DE8-4C67-90AF-F18292711184}" type="pres">
      <dgm:prSet presAssocID="{11EEB6C4-583C-4043-8974-77DE9E588AEA}" presName="sibTrans" presStyleLbl="bgSibTrans2D1" presStyleIdx="3" presStyleCnt="6"/>
      <dgm:spPr/>
      <dgm:t>
        <a:bodyPr/>
        <a:lstStyle/>
        <a:p>
          <a:endParaRPr lang="en-US"/>
        </a:p>
      </dgm:t>
    </dgm:pt>
    <dgm:pt modelId="{5E604273-AAA1-40A7-9DD7-99BC61449A9E}" type="pres">
      <dgm:prSet presAssocID="{DB1CA27E-C29D-4502-AE14-7D39DDC8882D}" presName="compNode" presStyleCnt="0"/>
      <dgm:spPr/>
    </dgm:pt>
    <dgm:pt modelId="{81227382-04FF-48E2-A534-B723B3885768}" type="pres">
      <dgm:prSet presAssocID="{DB1CA27E-C29D-4502-AE14-7D39DDC8882D}" presName="dummyConnPt" presStyleCnt="0"/>
      <dgm:spPr/>
    </dgm:pt>
    <dgm:pt modelId="{9D397617-F1EB-468F-8246-243FB0448486}" type="pres">
      <dgm:prSet presAssocID="{DB1CA27E-C29D-4502-AE14-7D39DDC8882D}" presName="node" presStyleLbl="node1" presStyleIdx="4" presStyleCnt="7">
        <dgm:presLayoutVars>
          <dgm:bulletEnabled val="1"/>
        </dgm:presLayoutVars>
      </dgm:prSet>
      <dgm:spPr/>
      <dgm:t>
        <a:bodyPr/>
        <a:lstStyle/>
        <a:p>
          <a:endParaRPr lang="en-US"/>
        </a:p>
      </dgm:t>
    </dgm:pt>
    <dgm:pt modelId="{C3803EED-D7AB-4521-9425-DAB26CE1F78C}" type="pres">
      <dgm:prSet presAssocID="{97C185C5-C0D4-4AA2-BD62-5A4165EF2DFF}" presName="sibTrans" presStyleLbl="bgSibTrans2D1" presStyleIdx="4" presStyleCnt="6"/>
      <dgm:spPr/>
      <dgm:t>
        <a:bodyPr/>
        <a:lstStyle/>
        <a:p>
          <a:endParaRPr lang="en-US"/>
        </a:p>
      </dgm:t>
    </dgm:pt>
    <dgm:pt modelId="{FA3E9CC2-EFF0-44C8-AA0C-84E726EA58EE}" type="pres">
      <dgm:prSet presAssocID="{3B700E3E-360E-44D2-A42F-56ED17D7ACA2}" presName="compNode" presStyleCnt="0"/>
      <dgm:spPr/>
    </dgm:pt>
    <dgm:pt modelId="{2587CBD1-86DC-49FC-A65A-3301F896E014}" type="pres">
      <dgm:prSet presAssocID="{3B700E3E-360E-44D2-A42F-56ED17D7ACA2}" presName="dummyConnPt" presStyleCnt="0"/>
      <dgm:spPr/>
    </dgm:pt>
    <dgm:pt modelId="{6DCA7B68-4475-4C8D-ACD7-6CE922C1969D}" type="pres">
      <dgm:prSet presAssocID="{3B700E3E-360E-44D2-A42F-56ED17D7ACA2}" presName="node" presStyleLbl="node1" presStyleIdx="5" presStyleCnt="7">
        <dgm:presLayoutVars>
          <dgm:bulletEnabled val="1"/>
        </dgm:presLayoutVars>
      </dgm:prSet>
      <dgm:spPr/>
      <dgm:t>
        <a:bodyPr/>
        <a:lstStyle/>
        <a:p>
          <a:endParaRPr lang="en-US"/>
        </a:p>
      </dgm:t>
    </dgm:pt>
    <dgm:pt modelId="{87C7C9F6-3F4C-4403-8CA0-37F53ED7D7DF}" type="pres">
      <dgm:prSet presAssocID="{F81EF42C-516B-4BCE-8917-AABB0F280048}" presName="sibTrans" presStyleLbl="bgSibTrans2D1" presStyleIdx="5" presStyleCnt="6" custAng="19820244" custFlipVert="1" custScaleX="73124" custScaleY="330122" custLinFactY="-4578" custLinFactNeighborX="33818" custLinFactNeighborY="-100000"/>
      <dgm:spPr>
        <a:prstGeom prst="bentUpArrow">
          <a:avLst/>
        </a:prstGeom>
      </dgm:spPr>
      <dgm:t>
        <a:bodyPr/>
        <a:lstStyle/>
        <a:p>
          <a:endParaRPr lang="en-US"/>
        </a:p>
      </dgm:t>
    </dgm:pt>
    <dgm:pt modelId="{0A0D27CD-343C-46F6-82A0-3A96305DCF87}" type="pres">
      <dgm:prSet presAssocID="{E3948118-9D62-4935-A6D6-3ECA26C655C7}" presName="compNode" presStyleCnt="0"/>
      <dgm:spPr/>
    </dgm:pt>
    <dgm:pt modelId="{A12E4D3A-54EA-4FE1-AB2E-F9FD4ADE9D58}" type="pres">
      <dgm:prSet presAssocID="{E3948118-9D62-4935-A6D6-3ECA26C655C7}" presName="dummyConnPt" presStyleCnt="0"/>
      <dgm:spPr/>
    </dgm:pt>
    <dgm:pt modelId="{75F56DD8-9465-47FF-B690-57D9A72AC66A}" type="pres">
      <dgm:prSet presAssocID="{E3948118-9D62-4935-A6D6-3ECA26C655C7}" presName="node" presStyleLbl="node1" presStyleIdx="6" presStyleCnt="7" custLinFactY="21571" custLinFactNeighborX="-5147" custLinFactNeighborY="100000">
        <dgm:presLayoutVars>
          <dgm:bulletEnabled val="1"/>
        </dgm:presLayoutVars>
      </dgm:prSet>
      <dgm:spPr/>
      <dgm:t>
        <a:bodyPr/>
        <a:lstStyle/>
        <a:p>
          <a:endParaRPr lang="en-US"/>
        </a:p>
      </dgm:t>
    </dgm:pt>
  </dgm:ptLst>
  <dgm:cxnLst>
    <dgm:cxn modelId="{33C03361-E1D4-48BC-BED2-9AE9384D9B59}" type="presOf" srcId="{D8752445-3FB8-46DD-9217-1D64F95C54AC}" destId="{74BD422E-A952-4228-984C-5AA0141A928E}" srcOrd="0" destOrd="0" presId="urn:microsoft.com/office/officeart/2005/8/layout/bProcess4"/>
    <dgm:cxn modelId="{86777726-9534-4237-BC58-39F6DB5D55D3}" srcId="{D8752445-3FB8-46DD-9217-1D64F95C54AC}" destId="{E3948118-9D62-4935-A6D6-3ECA26C655C7}" srcOrd="6" destOrd="0" parTransId="{65F9C8A9-B314-4E0C-9004-F2948301B5D2}" sibTransId="{ABD155F8-7FCE-44CF-A053-4512A1437C98}"/>
    <dgm:cxn modelId="{B44DDE1B-C50B-4F9B-A24B-AC3E01DC70B5}" type="presOf" srcId="{F83E99EE-E7A2-499C-A330-504765A37E2C}" destId="{DED491EF-6F30-49D8-9B14-84BD39D2AA95}" srcOrd="0" destOrd="0" presId="urn:microsoft.com/office/officeart/2005/8/layout/bProcess4"/>
    <dgm:cxn modelId="{EB9D20EC-17CB-45EA-9204-463D0D4ACB53}" srcId="{D8752445-3FB8-46DD-9217-1D64F95C54AC}" destId="{DB1CA27E-C29D-4502-AE14-7D39DDC8882D}" srcOrd="4" destOrd="0" parTransId="{FC948D79-2943-49D2-BF61-4016EDC491BC}" sibTransId="{97C185C5-C0D4-4AA2-BD62-5A4165EF2DFF}"/>
    <dgm:cxn modelId="{6278736F-9137-412E-9BDC-032CDAAB62C2}" type="presOf" srcId="{964F1A42-C3DC-4547-909E-00497A1DA26D}" destId="{F3894E4A-8E7E-4375-8BCA-F936BCBCEC38}" srcOrd="0" destOrd="0" presId="urn:microsoft.com/office/officeart/2005/8/layout/bProcess4"/>
    <dgm:cxn modelId="{866DBFBA-D8CF-42E0-AFC0-BFFF2EB58807}" type="presOf" srcId="{E98F5B21-B334-45DE-B5D1-7D55813DA887}" destId="{A89D9AAB-60F0-437B-B2A8-B00F3245944C}" srcOrd="0" destOrd="0" presId="urn:microsoft.com/office/officeart/2005/8/layout/bProcess4"/>
    <dgm:cxn modelId="{37AD1A65-7030-4DCB-A4CC-02958AA31AB6}" type="presOf" srcId="{94FF794F-AC88-4E01-97E4-837BA504E3FA}" destId="{9B7421E6-852D-4D31-B1BD-E1F170400569}" srcOrd="0" destOrd="0" presId="urn:microsoft.com/office/officeart/2005/8/layout/bProcess4"/>
    <dgm:cxn modelId="{630E03E0-34D0-4763-918C-56EC8F40A32A}" srcId="{D8752445-3FB8-46DD-9217-1D64F95C54AC}" destId="{44029DA0-1AE9-43DB-9178-12E961A93A79}" srcOrd="2" destOrd="0" parTransId="{B30467D3-1696-49E2-905C-164D7599DF4C}" sibTransId="{D64614A8-EFF2-41C1-A69C-7BBA0F17307E}"/>
    <dgm:cxn modelId="{7189CCC9-A694-4B3A-8D12-62A829E182DA}" type="presOf" srcId="{11EEB6C4-583C-4043-8974-77DE9E588AEA}" destId="{C11F126C-5DE8-4C67-90AF-F18292711184}" srcOrd="0" destOrd="0" presId="urn:microsoft.com/office/officeart/2005/8/layout/bProcess4"/>
    <dgm:cxn modelId="{DDA3705D-0780-4CC2-87D1-DD1FA1324DBF}" type="presOf" srcId="{E3948118-9D62-4935-A6D6-3ECA26C655C7}" destId="{75F56DD8-9465-47FF-B690-57D9A72AC66A}" srcOrd="0" destOrd="0" presId="urn:microsoft.com/office/officeart/2005/8/layout/bProcess4"/>
    <dgm:cxn modelId="{EDBC806B-A6EE-46CD-ACCC-AA3A356E3173}" type="presOf" srcId="{3B700E3E-360E-44D2-A42F-56ED17D7ACA2}" destId="{6DCA7B68-4475-4C8D-ACD7-6CE922C1969D}" srcOrd="0" destOrd="0" presId="urn:microsoft.com/office/officeart/2005/8/layout/bProcess4"/>
    <dgm:cxn modelId="{6B46BABA-65B1-4FF3-B877-DB8E2168EE8A}" type="presOf" srcId="{DB1CA27E-C29D-4502-AE14-7D39DDC8882D}" destId="{9D397617-F1EB-468F-8246-243FB0448486}" srcOrd="0" destOrd="0" presId="urn:microsoft.com/office/officeart/2005/8/layout/bProcess4"/>
    <dgm:cxn modelId="{B628ED37-09D7-4220-8D66-1A7EA9BC08D2}" srcId="{D8752445-3FB8-46DD-9217-1D64F95C54AC}" destId="{3B700E3E-360E-44D2-A42F-56ED17D7ACA2}" srcOrd="5" destOrd="0" parTransId="{8AD63DC8-82E6-41B9-BA4F-AA15C86F0F19}" sibTransId="{F81EF42C-516B-4BCE-8917-AABB0F280048}"/>
    <dgm:cxn modelId="{22220021-5F2D-4DFB-9392-1D3D7F637285}" type="presOf" srcId="{D64614A8-EFF2-41C1-A69C-7BBA0F17307E}" destId="{23B894B9-FB0A-404E-8E44-091923511F6A}" srcOrd="0" destOrd="0" presId="urn:microsoft.com/office/officeart/2005/8/layout/bProcess4"/>
    <dgm:cxn modelId="{1E1FCC1A-0631-4CEB-B813-5A4952F5DFE4}" type="presOf" srcId="{38D9599F-4D2D-4EB7-96B1-450FD1FA173D}" destId="{BBC4FBE4-EED1-4CBF-BB67-38C5EE328590}" srcOrd="0" destOrd="0" presId="urn:microsoft.com/office/officeart/2005/8/layout/bProcess4"/>
    <dgm:cxn modelId="{243BB441-BB21-44CE-BADF-0157C462E4AA}" type="presOf" srcId="{97C185C5-C0D4-4AA2-BD62-5A4165EF2DFF}" destId="{C3803EED-D7AB-4521-9425-DAB26CE1F78C}" srcOrd="0" destOrd="0" presId="urn:microsoft.com/office/officeart/2005/8/layout/bProcess4"/>
    <dgm:cxn modelId="{AAE5B886-90C4-46D2-8BCE-6E07CE925F28}" type="presOf" srcId="{F81EF42C-516B-4BCE-8917-AABB0F280048}" destId="{87C7C9F6-3F4C-4403-8CA0-37F53ED7D7DF}" srcOrd="0" destOrd="0" presId="urn:microsoft.com/office/officeart/2005/8/layout/bProcess4"/>
    <dgm:cxn modelId="{6771AC7F-4684-4F34-8D5C-012295F8ED18}" type="presOf" srcId="{44029DA0-1AE9-43DB-9178-12E961A93A79}" destId="{1067201C-8017-403D-A38B-740F908ED52A}" srcOrd="0" destOrd="0" presId="urn:microsoft.com/office/officeart/2005/8/layout/bProcess4"/>
    <dgm:cxn modelId="{5B70A089-8474-4FF0-A6CB-4217A6D68534}" srcId="{D8752445-3FB8-46DD-9217-1D64F95C54AC}" destId="{94FF794F-AC88-4E01-97E4-837BA504E3FA}" srcOrd="1" destOrd="0" parTransId="{019816CD-A046-40C8-A294-C86A0790768C}" sibTransId="{964F1A42-C3DC-4547-909E-00497A1DA26D}"/>
    <dgm:cxn modelId="{F3793200-18DD-4D4E-9AC1-7E62553942CB}" srcId="{D8752445-3FB8-46DD-9217-1D64F95C54AC}" destId="{E98F5B21-B334-45DE-B5D1-7D55813DA887}" srcOrd="3" destOrd="0" parTransId="{E14AC9D8-331F-42CE-89CA-A54496322E5C}" sibTransId="{11EEB6C4-583C-4043-8974-77DE9E588AEA}"/>
    <dgm:cxn modelId="{275437E7-F384-42B7-BFE5-C44F60C4C3A4}" srcId="{D8752445-3FB8-46DD-9217-1D64F95C54AC}" destId="{F83E99EE-E7A2-499C-A330-504765A37E2C}" srcOrd="0" destOrd="0" parTransId="{3F61833B-E7F4-4101-8CA9-02415E7F9AA5}" sibTransId="{38D9599F-4D2D-4EB7-96B1-450FD1FA173D}"/>
    <dgm:cxn modelId="{15DFDAE3-D2FD-48A6-BD69-5B13338628E9}" type="presParOf" srcId="{74BD422E-A952-4228-984C-5AA0141A928E}" destId="{6D21B9F9-1AAF-47D6-BC5A-C1861BCAB2BA}" srcOrd="0" destOrd="0" presId="urn:microsoft.com/office/officeart/2005/8/layout/bProcess4"/>
    <dgm:cxn modelId="{4FE3CD11-FF80-4382-A371-8B6069D88AAE}" type="presParOf" srcId="{6D21B9F9-1AAF-47D6-BC5A-C1861BCAB2BA}" destId="{978DD1C1-34DE-489D-9270-2650A7143CA0}" srcOrd="0" destOrd="0" presId="urn:microsoft.com/office/officeart/2005/8/layout/bProcess4"/>
    <dgm:cxn modelId="{7942764B-E4DD-48FE-8C20-FEB89B7F7D6A}" type="presParOf" srcId="{6D21B9F9-1AAF-47D6-BC5A-C1861BCAB2BA}" destId="{DED491EF-6F30-49D8-9B14-84BD39D2AA95}" srcOrd="1" destOrd="0" presId="urn:microsoft.com/office/officeart/2005/8/layout/bProcess4"/>
    <dgm:cxn modelId="{08BB6B25-5B6E-47A7-8130-488C1D3A3FAF}" type="presParOf" srcId="{74BD422E-A952-4228-984C-5AA0141A928E}" destId="{BBC4FBE4-EED1-4CBF-BB67-38C5EE328590}" srcOrd="1" destOrd="0" presId="urn:microsoft.com/office/officeart/2005/8/layout/bProcess4"/>
    <dgm:cxn modelId="{7CCD82F8-E3A0-4F24-984C-63D87A0EA3D6}" type="presParOf" srcId="{74BD422E-A952-4228-984C-5AA0141A928E}" destId="{10090487-3092-4830-8124-B293CE090E40}" srcOrd="2" destOrd="0" presId="urn:microsoft.com/office/officeart/2005/8/layout/bProcess4"/>
    <dgm:cxn modelId="{FC3263BB-E35D-4D19-872D-D92BCC845437}" type="presParOf" srcId="{10090487-3092-4830-8124-B293CE090E40}" destId="{C5A6BE6B-E8FD-43C1-BB2C-59BD208D634D}" srcOrd="0" destOrd="0" presId="urn:microsoft.com/office/officeart/2005/8/layout/bProcess4"/>
    <dgm:cxn modelId="{82E18C92-E282-424E-A99B-3BFF22C56146}" type="presParOf" srcId="{10090487-3092-4830-8124-B293CE090E40}" destId="{9B7421E6-852D-4D31-B1BD-E1F170400569}" srcOrd="1" destOrd="0" presId="urn:microsoft.com/office/officeart/2005/8/layout/bProcess4"/>
    <dgm:cxn modelId="{F8B00DAD-4484-4FEC-9CBE-AA7D3C99C229}" type="presParOf" srcId="{74BD422E-A952-4228-984C-5AA0141A928E}" destId="{F3894E4A-8E7E-4375-8BCA-F936BCBCEC38}" srcOrd="3" destOrd="0" presId="urn:microsoft.com/office/officeart/2005/8/layout/bProcess4"/>
    <dgm:cxn modelId="{79827433-63F7-4210-A8B1-8FF83173CF57}" type="presParOf" srcId="{74BD422E-A952-4228-984C-5AA0141A928E}" destId="{266D9AE2-6658-420B-8086-F6FFC3E96D0D}" srcOrd="4" destOrd="0" presId="urn:microsoft.com/office/officeart/2005/8/layout/bProcess4"/>
    <dgm:cxn modelId="{1AE07801-AC6F-4832-ADDC-3D1091547DCF}" type="presParOf" srcId="{266D9AE2-6658-420B-8086-F6FFC3E96D0D}" destId="{63336354-E0BA-414C-BAAE-BF0DB284B1D9}" srcOrd="0" destOrd="0" presId="urn:microsoft.com/office/officeart/2005/8/layout/bProcess4"/>
    <dgm:cxn modelId="{E079591F-4A69-4ADC-900C-7457093AED0A}" type="presParOf" srcId="{266D9AE2-6658-420B-8086-F6FFC3E96D0D}" destId="{1067201C-8017-403D-A38B-740F908ED52A}" srcOrd="1" destOrd="0" presId="urn:microsoft.com/office/officeart/2005/8/layout/bProcess4"/>
    <dgm:cxn modelId="{500A943B-72E7-4BEE-8CD5-3B072B2C9E56}" type="presParOf" srcId="{74BD422E-A952-4228-984C-5AA0141A928E}" destId="{23B894B9-FB0A-404E-8E44-091923511F6A}" srcOrd="5" destOrd="0" presId="urn:microsoft.com/office/officeart/2005/8/layout/bProcess4"/>
    <dgm:cxn modelId="{A8BEACA0-A7F8-4D30-AFF3-0AEFACC41A93}" type="presParOf" srcId="{74BD422E-A952-4228-984C-5AA0141A928E}" destId="{527ABD06-31CB-4221-A2FB-CB9D0AF97B79}" srcOrd="6" destOrd="0" presId="urn:microsoft.com/office/officeart/2005/8/layout/bProcess4"/>
    <dgm:cxn modelId="{706187AC-625E-4734-9A2A-39884A0A10BE}" type="presParOf" srcId="{527ABD06-31CB-4221-A2FB-CB9D0AF97B79}" destId="{1BC2F894-1D7D-4BA3-A848-D62696B3A025}" srcOrd="0" destOrd="0" presId="urn:microsoft.com/office/officeart/2005/8/layout/bProcess4"/>
    <dgm:cxn modelId="{2E752850-9B8C-448F-A069-93CD83C21A77}" type="presParOf" srcId="{527ABD06-31CB-4221-A2FB-CB9D0AF97B79}" destId="{A89D9AAB-60F0-437B-B2A8-B00F3245944C}" srcOrd="1" destOrd="0" presId="urn:microsoft.com/office/officeart/2005/8/layout/bProcess4"/>
    <dgm:cxn modelId="{50B9AFE1-51FD-4CDA-AD2E-5B518FFCBE9A}" type="presParOf" srcId="{74BD422E-A952-4228-984C-5AA0141A928E}" destId="{C11F126C-5DE8-4C67-90AF-F18292711184}" srcOrd="7" destOrd="0" presId="urn:microsoft.com/office/officeart/2005/8/layout/bProcess4"/>
    <dgm:cxn modelId="{AEA51256-D851-4F2D-BA32-370BBFF32E1B}" type="presParOf" srcId="{74BD422E-A952-4228-984C-5AA0141A928E}" destId="{5E604273-AAA1-40A7-9DD7-99BC61449A9E}" srcOrd="8" destOrd="0" presId="urn:microsoft.com/office/officeart/2005/8/layout/bProcess4"/>
    <dgm:cxn modelId="{9EAFB21D-E5AA-462E-8B69-BE7DCEB6D2CA}" type="presParOf" srcId="{5E604273-AAA1-40A7-9DD7-99BC61449A9E}" destId="{81227382-04FF-48E2-A534-B723B3885768}" srcOrd="0" destOrd="0" presId="urn:microsoft.com/office/officeart/2005/8/layout/bProcess4"/>
    <dgm:cxn modelId="{FA5C8954-DF02-4D18-9685-6897FFD561CF}" type="presParOf" srcId="{5E604273-AAA1-40A7-9DD7-99BC61449A9E}" destId="{9D397617-F1EB-468F-8246-243FB0448486}" srcOrd="1" destOrd="0" presId="urn:microsoft.com/office/officeart/2005/8/layout/bProcess4"/>
    <dgm:cxn modelId="{81307CE2-F090-4D98-A285-0E69395EF841}" type="presParOf" srcId="{74BD422E-A952-4228-984C-5AA0141A928E}" destId="{C3803EED-D7AB-4521-9425-DAB26CE1F78C}" srcOrd="9" destOrd="0" presId="urn:microsoft.com/office/officeart/2005/8/layout/bProcess4"/>
    <dgm:cxn modelId="{67690738-D084-4E67-A360-BD1E25B4DF02}" type="presParOf" srcId="{74BD422E-A952-4228-984C-5AA0141A928E}" destId="{FA3E9CC2-EFF0-44C8-AA0C-84E726EA58EE}" srcOrd="10" destOrd="0" presId="urn:microsoft.com/office/officeart/2005/8/layout/bProcess4"/>
    <dgm:cxn modelId="{D32E6570-6742-490C-91B1-4A33A795E180}" type="presParOf" srcId="{FA3E9CC2-EFF0-44C8-AA0C-84E726EA58EE}" destId="{2587CBD1-86DC-49FC-A65A-3301F896E014}" srcOrd="0" destOrd="0" presId="urn:microsoft.com/office/officeart/2005/8/layout/bProcess4"/>
    <dgm:cxn modelId="{356FBFDF-BAEB-4852-8011-56626C9DE2F4}" type="presParOf" srcId="{FA3E9CC2-EFF0-44C8-AA0C-84E726EA58EE}" destId="{6DCA7B68-4475-4C8D-ACD7-6CE922C1969D}" srcOrd="1" destOrd="0" presId="urn:microsoft.com/office/officeart/2005/8/layout/bProcess4"/>
    <dgm:cxn modelId="{FE5EAC21-4BB7-47D0-91A5-ECCD0080A5D6}" type="presParOf" srcId="{74BD422E-A952-4228-984C-5AA0141A928E}" destId="{87C7C9F6-3F4C-4403-8CA0-37F53ED7D7DF}" srcOrd="11" destOrd="0" presId="urn:microsoft.com/office/officeart/2005/8/layout/bProcess4"/>
    <dgm:cxn modelId="{3135AA9E-BA9B-4834-A3F8-740DA2883A55}" type="presParOf" srcId="{74BD422E-A952-4228-984C-5AA0141A928E}" destId="{0A0D27CD-343C-46F6-82A0-3A96305DCF87}" srcOrd="12" destOrd="0" presId="urn:microsoft.com/office/officeart/2005/8/layout/bProcess4"/>
    <dgm:cxn modelId="{0FF911BA-F81B-42BB-A577-DC95EA6E480B}" type="presParOf" srcId="{0A0D27CD-343C-46F6-82A0-3A96305DCF87}" destId="{A12E4D3A-54EA-4FE1-AB2E-F9FD4ADE9D58}" srcOrd="0" destOrd="0" presId="urn:microsoft.com/office/officeart/2005/8/layout/bProcess4"/>
    <dgm:cxn modelId="{AD74AD9C-A522-4E38-A42B-715E67A02B50}" type="presParOf" srcId="{0A0D27CD-343C-46F6-82A0-3A96305DCF87}" destId="{75F56DD8-9465-47FF-B690-57D9A72AC66A}"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7E1A284-FB59-4211-A2A6-296ECC7AF733}"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F5EA89EC-E158-4D50-96F6-DF07B08E3671}">
      <dgm:prSet phldrT="[Text]"/>
      <dgm:spPr/>
      <dgm:t>
        <a:bodyPr/>
        <a:lstStyle/>
        <a:p>
          <a:r>
            <a:rPr lang="en-US" dirty="0" smtClean="0"/>
            <a:t>Aligning IT with Business Strategy</a:t>
          </a:r>
          <a:endParaRPr lang="en-US" dirty="0"/>
        </a:p>
      </dgm:t>
    </dgm:pt>
    <dgm:pt modelId="{8EEFCA71-E241-4D66-A813-A5E4DB3C627D}" type="parTrans" cxnId="{6D17475A-7399-449B-B80C-B576A52663AA}">
      <dgm:prSet/>
      <dgm:spPr/>
      <dgm:t>
        <a:bodyPr/>
        <a:lstStyle/>
        <a:p>
          <a:endParaRPr lang="en-US"/>
        </a:p>
      </dgm:t>
    </dgm:pt>
    <dgm:pt modelId="{D8B2400E-FCAE-419A-B761-6ED663DEC67E}" type="sibTrans" cxnId="{6D17475A-7399-449B-B80C-B576A52663AA}">
      <dgm:prSet/>
      <dgm:spPr/>
      <dgm:t>
        <a:bodyPr/>
        <a:lstStyle/>
        <a:p>
          <a:endParaRPr lang="en-US"/>
        </a:p>
      </dgm:t>
    </dgm:pt>
    <dgm:pt modelId="{37A83061-BB15-4DC8-987C-C41F59F2283C}">
      <dgm:prSet phldrT="[Text]"/>
      <dgm:spPr/>
      <dgm:t>
        <a:bodyPr/>
        <a:lstStyle/>
        <a:p>
          <a:r>
            <a:rPr lang="en-US" dirty="0" smtClean="0"/>
            <a:t>Balanced Scorecard</a:t>
          </a:r>
          <a:endParaRPr lang="en-US" dirty="0"/>
        </a:p>
      </dgm:t>
    </dgm:pt>
    <dgm:pt modelId="{073C6D5A-1CBF-4A97-B43C-12F7E64BDA57}" type="parTrans" cxnId="{20B91031-4065-4924-9130-835E223FBF17}">
      <dgm:prSet/>
      <dgm:spPr/>
      <dgm:t>
        <a:bodyPr/>
        <a:lstStyle/>
        <a:p>
          <a:endParaRPr lang="en-US"/>
        </a:p>
      </dgm:t>
    </dgm:pt>
    <dgm:pt modelId="{4A5B2F96-8D0E-4C55-952A-5E74D0CE2694}" type="sibTrans" cxnId="{20B91031-4065-4924-9130-835E223FBF17}">
      <dgm:prSet/>
      <dgm:spPr/>
      <dgm:t>
        <a:bodyPr/>
        <a:lstStyle/>
        <a:p>
          <a:endParaRPr lang="en-US"/>
        </a:p>
      </dgm:t>
    </dgm:pt>
    <dgm:pt modelId="{DD36AD2A-744B-4626-9C69-4A76E3BF39B5}">
      <dgm:prSet phldrT="[Text]"/>
      <dgm:spPr/>
      <dgm:t>
        <a:bodyPr/>
        <a:lstStyle/>
        <a:p>
          <a:r>
            <a:rPr lang="en-US" b="1" dirty="0" smtClean="0">
              <a:solidFill>
                <a:srgbClr val="5A8B25"/>
              </a:solidFill>
            </a:rPr>
            <a:t>IT Sourcing and Cloud Strategy</a:t>
          </a:r>
          <a:endParaRPr lang="en-US" b="1" dirty="0">
            <a:solidFill>
              <a:srgbClr val="5A8B25"/>
            </a:solidFill>
          </a:endParaRPr>
        </a:p>
      </dgm:t>
    </dgm:pt>
    <dgm:pt modelId="{D2C84F5A-4421-4D2C-BE54-B2880E8784DC}" type="parTrans" cxnId="{F366F446-D4B4-4867-B7CB-0D4F262DEC2A}">
      <dgm:prSet/>
      <dgm:spPr/>
      <dgm:t>
        <a:bodyPr/>
        <a:lstStyle/>
        <a:p>
          <a:endParaRPr lang="en-US"/>
        </a:p>
      </dgm:t>
    </dgm:pt>
    <dgm:pt modelId="{E96240FE-D269-43EC-A72D-BE6D42FBED2A}" type="sibTrans" cxnId="{F366F446-D4B4-4867-B7CB-0D4F262DEC2A}">
      <dgm:prSet/>
      <dgm:spPr/>
      <dgm:t>
        <a:bodyPr/>
        <a:lstStyle/>
        <a:p>
          <a:endParaRPr lang="en-US"/>
        </a:p>
      </dgm:t>
    </dgm:pt>
    <dgm:pt modelId="{BF040C06-D312-4F8C-ACB3-85D06B8E305C}">
      <dgm:prSet phldrT="[Text]"/>
      <dgm:spPr/>
      <dgm:t>
        <a:bodyPr/>
        <a:lstStyle/>
        <a:p>
          <a:r>
            <a:rPr lang="en-US" dirty="0" smtClean="0"/>
            <a:t>IT Strategy and Strategic Planning Process</a:t>
          </a:r>
          <a:endParaRPr lang="en-US" dirty="0"/>
        </a:p>
      </dgm:t>
    </dgm:pt>
    <dgm:pt modelId="{84092373-21E7-4902-B2D0-ED59AFBACE39}" type="parTrans" cxnId="{F3B949BF-6271-4B9D-A85E-10C10F28E38A}">
      <dgm:prSet/>
      <dgm:spPr/>
      <dgm:t>
        <a:bodyPr/>
        <a:lstStyle/>
        <a:p>
          <a:endParaRPr lang="en-US"/>
        </a:p>
      </dgm:t>
    </dgm:pt>
    <dgm:pt modelId="{318A7937-6144-4B1B-B27B-64760AA0F20D}" type="sibTrans" cxnId="{F3B949BF-6271-4B9D-A85E-10C10F28E38A}">
      <dgm:prSet/>
      <dgm:spPr/>
      <dgm:t>
        <a:bodyPr/>
        <a:lstStyle/>
        <a:p>
          <a:endParaRPr lang="en-US"/>
        </a:p>
      </dgm:t>
    </dgm:pt>
    <dgm:pt modelId="{E92E50ED-2104-4C56-839A-1D58E60B6978}" type="pres">
      <dgm:prSet presAssocID="{27E1A284-FB59-4211-A2A6-296ECC7AF733}" presName="cycle" presStyleCnt="0">
        <dgm:presLayoutVars>
          <dgm:dir/>
          <dgm:resizeHandles val="exact"/>
        </dgm:presLayoutVars>
      </dgm:prSet>
      <dgm:spPr/>
      <dgm:t>
        <a:bodyPr/>
        <a:lstStyle/>
        <a:p>
          <a:endParaRPr lang="en-US"/>
        </a:p>
      </dgm:t>
    </dgm:pt>
    <dgm:pt modelId="{4A70DB3B-BC26-4C3A-A4B3-FD97B373CBF9}" type="pres">
      <dgm:prSet presAssocID="{F5EA89EC-E158-4D50-96F6-DF07B08E3671}" presName="dummy" presStyleCnt="0"/>
      <dgm:spPr/>
    </dgm:pt>
    <dgm:pt modelId="{A4AB0C58-7056-484E-BD14-C051808D0C28}" type="pres">
      <dgm:prSet presAssocID="{F5EA89EC-E158-4D50-96F6-DF07B08E3671}" presName="node" presStyleLbl="revTx" presStyleIdx="0" presStyleCnt="4">
        <dgm:presLayoutVars>
          <dgm:bulletEnabled val="1"/>
        </dgm:presLayoutVars>
      </dgm:prSet>
      <dgm:spPr/>
      <dgm:t>
        <a:bodyPr/>
        <a:lstStyle/>
        <a:p>
          <a:endParaRPr lang="en-US"/>
        </a:p>
      </dgm:t>
    </dgm:pt>
    <dgm:pt modelId="{CE8778B7-9A61-4F06-A1F7-678BEE7FE664}" type="pres">
      <dgm:prSet presAssocID="{D8B2400E-FCAE-419A-B761-6ED663DEC67E}" presName="sibTrans" presStyleLbl="node1" presStyleIdx="0" presStyleCnt="4"/>
      <dgm:spPr/>
      <dgm:t>
        <a:bodyPr/>
        <a:lstStyle/>
        <a:p>
          <a:endParaRPr lang="en-US"/>
        </a:p>
      </dgm:t>
    </dgm:pt>
    <dgm:pt modelId="{5F40BA3D-6F50-40EE-8764-161954C5089D}" type="pres">
      <dgm:prSet presAssocID="{37A83061-BB15-4DC8-987C-C41F59F2283C}" presName="dummy" presStyleCnt="0"/>
      <dgm:spPr/>
    </dgm:pt>
    <dgm:pt modelId="{D445377C-82B8-4D46-A8DA-7A1EF300CC48}" type="pres">
      <dgm:prSet presAssocID="{37A83061-BB15-4DC8-987C-C41F59F2283C}" presName="node" presStyleLbl="revTx" presStyleIdx="1" presStyleCnt="4">
        <dgm:presLayoutVars>
          <dgm:bulletEnabled val="1"/>
        </dgm:presLayoutVars>
      </dgm:prSet>
      <dgm:spPr/>
      <dgm:t>
        <a:bodyPr/>
        <a:lstStyle/>
        <a:p>
          <a:endParaRPr lang="en-US"/>
        </a:p>
      </dgm:t>
    </dgm:pt>
    <dgm:pt modelId="{5502ED10-4163-4978-A2D8-019016FBE56E}" type="pres">
      <dgm:prSet presAssocID="{4A5B2F96-8D0E-4C55-952A-5E74D0CE2694}" presName="sibTrans" presStyleLbl="node1" presStyleIdx="1" presStyleCnt="4"/>
      <dgm:spPr/>
      <dgm:t>
        <a:bodyPr/>
        <a:lstStyle/>
        <a:p>
          <a:endParaRPr lang="en-US"/>
        </a:p>
      </dgm:t>
    </dgm:pt>
    <dgm:pt modelId="{7A587A47-9FA4-421A-8FE9-2A20CF7B81FB}" type="pres">
      <dgm:prSet presAssocID="{DD36AD2A-744B-4626-9C69-4A76E3BF39B5}" presName="dummy" presStyleCnt="0"/>
      <dgm:spPr/>
    </dgm:pt>
    <dgm:pt modelId="{A358ADC3-06B9-42DB-8FFB-235E2F6F2F98}" type="pres">
      <dgm:prSet presAssocID="{DD36AD2A-744B-4626-9C69-4A76E3BF39B5}" presName="node" presStyleLbl="revTx" presStyleIdx="2" presStyleCnt="4">
        <dgm:presLayoutVars>
          <dgm:bulletEnabled val="1"/>
        </dgm:presLayoutVars>
      </dgm:prSet>
      <dgm:spPr/>
      <dgm:t>
        <a:bodyPr/>
        <a:lstStyle/>
        <a:p>
          <a:endParaRPr lang="en-US"/>
        </a:p>
      </dgm:t>
    </dgm:pt>
    <dgm:pt modelId="{02E85226-A9A2-493C-825C-0403A6A4CC01}" type="pres">
      <dgm:prSet presAssocID="{E96240FE-D269-43EC-A72D-BE6D42FBED2A}" presName="sibTrans" presStyleLbl="node1" presStyleIdx="2" presStyleCnt="4"/>
      <dgm:spPr/>
      <dgm:t>
        <a:bodyPr/>
        <a:lstStyle/>
        <a:p>
          <a:endParaRPr lang="en-US"/>
        </a:p>
      </dgm:t>
    </dgm:pt>
    <dgm:pt modelId="{25CA3731-1185-42A8-951C-5D21935C393B}" type="pres">
      <dgm:prSet presAssocID="{BF040C06-D312-4F8C-ACB3-85D06B8E305C}" presName="dummy" presStyleCnt="0"/>
      <dgm:spPr/>
    </dgm:pt>
    <dgm:pt modelId="{EA611E80-2D38-467A-9D70-00B07686AA2F}" type="pres">
      <dgm:prSet presAssocID="{BF040C06-D312-4F8C-ACB3-85D06B8E305C}" presName="node" presStyleLbl="revTx" presStyleIdx="3" presStyleCnt="4">
        <dgm:presLayoutVars>
          <dgm:bulletEnabled val="1"/>
        </dgm:presLayoutVars>
      </dgm:prSet>
      <dgm:spPr/>
      <dgm:t>
        <a:bodyPr/>
        <a:lstStyle/>
        <a:p>
          <a:endParaRPr lang="en-US"/>
        </a:p>
      </dgm:t>
    </dgm:pt>
    <dgm:pt modelId="{4F56F714-C9FE-4CB7-BFA6-DB8A3BCD8EED}" type="pres">
      <dgm:prSet presAssocID="{318A7937-6144-4B1B-B27B-64760AA0F20D}" presName="sibTrans" presStyleLbl="node1" presStyleIdx="3" presStyleCnt="4"/>
      <dgm:spPr/>
      <dgm:t>
        <a:bodyPr/>
        <a:lstStyle/>
        <a:p>
          <a:endParaRPr lang="en-US"/>
        </a:p>
      </dgm:t>
    </dgm:pt>
  </dgm:ptLst>
  <dgm:cxnLst>
    <dgm:cxn modelId="{F3B949BF-6271-4B9D-A85E-10C10F28E38A}" srcId="{27E1A284-FB59-4211-A2A6-296ECC7AF733}" destId="{BF040C06-D312-4F8C-ACB3-85D06B8E305C}" srcOrd="3" destOrd="0" parTransId="{84092373-21E7-4902-B2D0-ED59AFBACE39}" sibTransId="{318A7937-6144-4B1B-B27B-64760AA0F20D}"/>
    <dgm:cxn modelId="{EBDAFBBD-6C36-4319-882C-A055EF6D96E0}" type="presOf" srcId="{4A5B2F96-8D0E-4C55-952A-5E74D0CE2694}" destId="{5502ED10-4163-4978-A2D8-019016FBE56E}" srcOrd="0" destOrd="0" presId="urn:microsoft.com/office/officeart/2005/8/layout/cycle1"/>
    <dgm:cxn modelId="{68F8612F-5F2A-463F-9F3C-A5AF5EC40FC6}" type="presOf" srcId="{F5EA89EC-E158-4D50-96F6-DF07B08E3671}" destId="{A4AB0C58-7056-484E-BD14-C051808D0C28}" srcOrd="0" destOrd="0" presId="urn:microsoft.com/office/officeart/2005/8/layout/cycle1"/>
    <dgm:cxn modelId="{EB9F72F0-15CD-41EE-86F6-FE527FF0A7DC}" type="presOf" srcId="{E96240FE-D269-43EC-A72D-BE6D42FBED2A}" destId="{02E85226-A9A2-493C-825C-0403A6A4CC01}" srcOrd="0" destOrd="0" presId="urn:microsoft.com/office/officeart/2005/8/layout/cycle1"/>
    <dgm:cxn modelId="{398CB3E3-A7BA-4422-9383-C6190D7379CA}" type="presOf" srcId="{DD36AD2A-744B-4626-9C69-4A76E3BF39B5}" destId="{A358ADC3-06B9-42DB-8FFB-235E2F6F2F98}" srcOrd="0" destOrd="0" presId="urn:microsoft.com/office/officeart/2005/8/layout/cycle1"/>
    <dgm:cxn modelId="{5E8B2CDA-7949-4893-B90F-D8EA39A0419D}" type="presOf" srcId="{318A7937-6144-4B1B-B27B-64760AA0F20D}" destId="{4F56F714-C9FE-4CB7-BFA6-DB8A3BCD8EED}" srcOrd="0" destOrd="0" presId="urn:microsoft.com/office/officeart/2005/8/layout/cycle1"/>
    <dgm:cxn modelId="{F366F446-D4B4-4867-B7CB-0D4F262DEC2A}" srcId="{27E1A284-FB59-4211-A2A6-296ECC7AF733}" destId="{DD36AD2A-744B-4626-9C69-4A76E3BF39B5}" srcOrd="2" destOrd="0" parTransId="{D2C84F5A-4421-4D2C-BE54-B2880E8784DC}" sibTransId="{E96240FE-D269-43EC-A72D-BE6D42FBED2A}"/>
    <dgm:cxn modelId="{20B91031-4065-4924-9130-835E223FBF17}" srcId="{27E1A284-FB59-4211-A2A6-296ECC7AF733}" destId="{37A83061-BB15-4DC8-987C-C41F59F2283C}" srcOrd="1" destOrd="0" parTransId="{073C6D5A-1CBF-4A97-B43C-12F7E64BDA57}" sibTransId="{4A5B2F96-8D0E-4C55-952A-5E74D0CE2694}"/>
    <dgm:cxn modelId="{6D17475A-7399-449B-B80C-B576A52663AA}" srcId="{27E1A284-FB59-4211-A2A6-296ECC7AF733}" destId="{F5EA89EC-E158-4D50-96F6-DF07B08E3671}" srcOrd="0" destOrd="0" parTransId="{8EEFCA71-E241-4D66-A813-A5E4DB3C627D}" sibTransId="{D8B2400E-FCAE-419A-B761-6ED663DEC67E}"/>
    <dgm:cxn modelId="{5D6E768B-479C-44A7-B339-2AC0D84EBE23}" type="presOf" srcId="{37A83061-BB15-4DC8-987C-C41F59F2283C}" destId="{D445377C-82B8-4D46-A8DA-7A1EF300CC48}" srcOrd="0" destOrd="0" presId="urn:microsoft.com/office/officeart/2005/8/layout/cycle1"/>
    <dgm:cxn modelId="{FA6F25C5-7543-4DC7-86BD-84235252C164}" type="presOf" srcId="{BF040C06-D312-4F8C-ACB3-85D06B8E305C}" destId="{EA611E80-2D38-467A-9D70-00B07686AA2F}" srcOrd="0" destOrd="0" presId="urn:microsoft.com/office/officeart/2005/8/layout/cycle1"/>
    <dgm:cxn modelId="{7F17F7CC-60E3-46E5-8B51-F359C3E04393}" type="presOf" srcId="{D8B2400E-FCAE-419A-B761-6ED663DEC67E}" destId="{CE8778B7-9A61-4F06-A1F7-678BEE7FE664}" srcOrd="0" destOrd="0" presId="urn:microsoft.com/office/officeart/2005/8/layout/cycle1"/>
    <dgm:cxn modelId="{5EF65ED5-DDC4-40E5-9658-11D3C08463CB}" type="presOf" srcId="{27E1A284-FB59-4211-A2A6-296ECC7AF733}" destId="{E92E50ED-2104-4C56-839A-1D58E60B6978}" srcOrd="0" destOrd="0" presId="urn:microsoft.com/office/officeart/2005/8/layout/cycle1"/>
    <dgm:cxn modelId="{C4E0E4B4-2FE9-4630-86FE-A9A559AD113B}" type="presParOf" srcId="{E92E50ED-2104-4C56-839A-1D58E60B6978}" destId="{4A70DB3B-BC26-4C3A-A4B3-FD97B373CBF9}" srcOrd="0" destOrd="0" presId="urn:microsoft.com/office/officeart/2005/8/layout/cycle1"/>
    <dgm:cxn modelId="{C6C22EDC-A03F-4D23-965C-5A3188BB54D0}" type="presParOf" srcId="{E92E50ED-2104-4C56-839A-1D58E60B6978}" destId="{A4AB0C58-7056-484E-BD14-C051808D0C28}" srcOrd="1" destOrd="0" presId="urn:microsoft.com/office/officeart/2005/8/layout/cycle1"/>
    <dgm:cxn modelId="{7D006617-2672-4F67-B28B-C0769339C1C7}" type="presParOf" srcId="{E92E50ED-2104-4C56-839A-1D58E60B6978}" destId="{CE8778B7-9A61-4F06-A1F7-678BEE7FE664}" srcOrd="2" destOrd="0" presId="urn:microsoft.com/office/officeart/2005/8/layout/cycle1"/>
    <dgm:cxn modelId="{E6600178-5E6A-438D-A2BD-73A533F59D1E}" type="presParOf" srcId="{E92E50ED-2104-4C56-839A-1D58E60B6978}" destId="{5F40BA3D-6F50-40EE-8764-161954C5089D}" srcOrd="3" destOrd="0" presId="urn:microsoft.com/office/officeart/2005/8/layout/cycle1"/>
    <dgm:cxn modelId="{EA2A3FFB-6BF3-4729-ACCE-5C8608F93C4D}" type="presParOf" srcId="{E92E50ED-2104-4C56-839A-1D58E60B6978}" destId="{D445377C-82B8-4D46-A8DA-7A1EF300CC48}" srcOrd="4" destOrd="0" presId="urn:microsoft.com/office/officeart/2005/8/layout/cycle1"/>
    <dgm:cxn modelId="{91A05DBE-0125-4BC4-BFDA-477AF04C8C1E}" type="presParOf" srcId="{E92E50ED-2104-4C56-839A-1D58E60B6978}" destId="{5502ED10-4163-4978-A2D8-019016FBE56E}" srcOrd="5" destOrd="0" presId="urn:microsoft.com/office/officeart/2005/8/layout/cycle1"/>
    <dgm:cxn modelId="{52E74176-5253-4AAE-8FEB-6E83500DF353}" type="presParOf" srcId="{E92E50ED-2104-4C56-839A-1D58E60B6978}" destId="{7A587A47-9FA4-421A-8FE9-2A20CF7B81FB}" srcOrd="6" destOrd="0" presId="urn:microsoft.com/office/officeart/2005/8/layout/cycle1"/>
    <dgm:cxn modelId="{E9089358-1026-4182-A923-19FDD85C02D1}" type="presParOf" srcId="{E92E50ED-2104-4C56-839A-1D58E60B6978}" destId="{A358ADC3-06B9-42DB-8FFB-235E2F6F2F98}" srcOrd="7" destOrd="0" presId="urn:microsoft.com/office/officeart/2005/8/layout/cycle1"/>
    <dgm:cxn modelId="{140E8825-559C-4CE6-B280-7153C627C1DC}" type="presParOf" srcId="{E92E50ED-2104-4C56-839A-1D58E60B6978}" destId="{02E85226-A9A2-493C-825C-0403A6A4CC01}" srcOrd="8" destOrd="0" presId="urn:microsoft.com/office/officeart/2005/8/layout/cycle1"/>
    <dgm:cxn modelId="{5499D927-ED28-4906-8E61-680C4133DDB6}" type="presParOf" srcId="{E92E50ED-2104-4C56-839A-1D58E60B6978}" destId="{25CA3731-1185-42A8-951C-5D21935C393B}" srcOrd="9" destOrd="0" presId="urn:microsoft.com/office/officeart/2005/8/layout/cycle1"/>
    <dgm:cxn modelId="{A1715374-4977-4E35-8A82-350C346F2A98}" type="presParOf" srcId="{E92E50ED-2104-4C56-839A-1D58E60B6978}" destId="{EA611E80-2D38-467A-9D70-00B07686AA2F}" srcOrd="10" destOrd="0" presId="urn:microsoft.com/office/officeart/2005/8/layout/cycle1"/>
    <dgm:cxn modelId="{7111F1B5-3588-4173-BCA5-7DF6AF3C4C11}" type="presParOf" srcId="{E92E50ED-2104-4C56-839A-1D58E60B6978}" destId="{4F56F714-C9FE-4CB7-BFA6-DB8A3BCD8EED}" srcOrd="11"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7A20A1F-F8BD-49B5-963D-DDE50A449147}"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en-US"/>
        </a:p>
      </dgm:t>
    </dgm:pt>
    <dgm:pt modelId="{703B8186-6FAA-4835-92F9-1B15B5ABDAFC}">
      <dgm:prSet phldrT="[Text]"/>
      <dgm:spPr/>
      <dgm:t>
        <a:bodyPr/>
        <a:lstStyle/>
        <a:p>
          <a:r>
            <a:rPr lang="en-US" dirty="0" smtClean="0"/>
            <a:t>Strategy</a:t>
          </a:r>
          <a:endParaRPr lang="en-US" dirty="0"/>
        </a:p>
      </dgm:t>
    </dgm:pt>
    <dgm:pt modelId="{7BAC2320-C17F-4A49-A573-2EF950F936AD}" type="parTrans" cxnId="{F2C04B0F-3311-4F15-A3B7-0ECAF416E003}">
      <dgm:prSet/>
      <dgm:spPr/>
      <dgm:t>
        <a:bodyPr/>
        <a:lstStyle/>
        <a:p>
          <a:endParaRPr lang="en-US"/>
        </a:p>
      </dgm:t>
    </dgm:pt>
    <dgm:pt modelId="{06F33350-2B9F-4B39-A1F8-7C2E488B68EA}" type="sibTrans" cxnId="{F2C04B0F-3311-4F15-A3B7-0ECAF416E003}">
      <dgm:prSet/>
      <dgm:spPr/>
      <dgm:t>
        <a:bodyPr/>
        <a:lstStyle/>
        <a:p>
          <a:endParaRPr lang="en-US" dirty="0"/>
        </a:p>
      </dgm:t>
    </dgm:pt>
    <dgm:pt modelId="{1FECF30F-9DAD-4921-93A7-28A962131E1C}">
      <dgm:prSet phldrT="[Text]"/>
      <dgm:spPr/>
      <dgm:t>
        <a:bodyPr/>
        <a:lstStyle/>
        <a:p>
          <a:r>
            <a:rPr lang="en-US" dirty="0" smtClean="0"/>
            <a:t>Reassessment</a:t>
          </a:r>
          <a:endParaRPr lang="en-US" dirty="0"/>
        </a:p>
      </dgm:t>
    </dgm:pt>
    <dgm:pt modelId="{1CBC7B72-8959-4570-B574-80512E5A12F0}" type="parTrans" cxnId="{BFB14F39-4C9B-4990-8D15-14971AEDCDBA}">
      <dgm:prSet/>
      <dgm:spPr/>
      <dgm:t>
        <a:bodyPr/>
        <a:lstStyle/>
        <a:p>
          <a:endParaRPr lang="en-US"/>
        </a:p>
      </dgm:t>
    </dgm:pt>
    <dgm:pt modelId="{9EA4A387-F489-470D-B35D-30C1D27C72C0}" type="sibTrans" cxnId="{BFB14F39-4C9B-4990-8D15-14971AEDCDBA}">
      <dgm:prSet/>
      <dgm:spPr/>
      <dgm:t>
        <a:bodyPr/>
        <a:lstStyle/>
        <a:p>
          <a:endParaRPr lang="en-US" dirty="0"/>
        </a:p>
      </dgm:t>
    </dgm:pt>
    <dgm:pt modelId="{419451AD-EA7F-4740-9E8A-50C7D5B4B75E}">
      <dgm:prSet phldrT="[Text]"/>
      <dgm:spPr/>
      <dgm:t>
        <a:bodyPr/>
        <a:lstStyle/>
        <a:p>
          <a:r>
            <a:rPr lang="en-US" dirty="0" smtClean="0"/>
            <a:t>Selection</a:t>
          </a:r>
          <a:endParaRPr lang="en-US" dirty="0"/>
        </a:p>
      </dgm:t>
    </dgm:pt>
    <dgm:pt modelId="{7ACD7707-5C47-4526-8495-15D8359E1A27}" type="parTrans" cxnId="{AA8976E7-43DA-4A58-8E98-9A7593EA5D3F}">
      <dgm:prSet/>
      <dgm:spPr/>
      <dgm:t>
        <a:bodyPr/>
        <a:lstStyle/>
        <a:p>
          <a:endParaRPr lang="en-US"/>
        </a:p>
      </dgm:t>
    </dgm:pt>
    <dgm:pt modelId="{A0229EE2-15D8-4872-A20D-5A54A17C83D0}" type="sibTrans" cxnId="{AA8976E7-43DA-4A58-8E98-9A7593EA5D3F}">
      <dgm:prSet/>
      <dgm:spPr/>
      <dgm:t>
        <a:bodyPr/>
        <a:lstStyle/>
        <a:p>
          <a:endParaRPr lang="en-US" dirty="0"/>
        </a:p>
      </dgm:t>
    </dgm:pt>
    <dgm:pt modelId="{5F480718-736F-434A-868E-9470FCC3B59B}">
      <dgm:prSet phldrT="[Text]"/>
      <dgm:spPr/>
      <dgm:t>
        <a:bodyPr/>
        <a:lstStyle/>
        <a:p>
          <a:r>
            <a:rPr lang="en-US" dirty="0" smtClean="0"/>
            <a:t>Negotiation</a:t>
          </a:r>
          <a:endParaRPr lang="en-US" dirty="0"/>
        </a:p>
      </dgm:t>
    </dgm:pt>
    <dgm:pt modelId="{C726F456-41BF-46C5-BF3F-7D8AD75FC849}" type="parTrans" cxnId="{EC6ADABC-24EF-4376-95D7-2C695669CEF4}">
      <dgm:prSet/>
      <dgm:spPr/>
      <dgm:t>
        <a:bodyPr/>
        <a:lstStyle/>
        <a:p>
          <a:endParaRPr lang="en-US"/>
        </a:p>
      </dgm:t>
    </dgm:pt>
    <dgm:pt modelId="{6C4FB83C-54AD-411E-8DA2-63B2049101E8}" type="sibTrans" cxnId="{EC6ADABC-24EF-4376-95D7-2C695669CEF4}">
      <dgm:prSet/>
      <dgm:spPr/>
      <dgm:t>
        <a:bodyPr/>
        <a:lstStyle/>
        <a:p>
          <a:endParaRPr lang="en-US" dirty="0"/>
        </a:p>
      </dgm:t>
    </dgm:pt>
    <dgm:pt modelId="{95AB90BE-C74D-4031-BB80-E48D422D3AFE}">
      <dgm:prSet phldrT="[Text]"/>
      <dgm:spPr/>
      <dgm:t>
        <a:bodyPr/>
        <a:lstStyle/>
        <a:p>
          <a:r>
            <a:rPr lang="en-US" dirty="0" smtClean="0"/>
            <a:t>Implementation</a:t>
          </a:r>
          <a:endParaRPr lang="en-US" dirty="0"/>
        </a:p>
      </dgm:t>
    </dgm:pt>
    <dgm:pt modelId="{C6B72E59-E04E-4E5A-9A88-CFCD85525ACE}" type="parTrans" cxnId="{8F432681-3D22-4612-AB32-6BB442BC63F1}">
      <dgm:prSet/>
      <dgm:spPr/>
      <dgm:t>
        <a:bodyPr/>
        <a:lstStyle/>
        <a:p>
          <a:endParaRPr lang="en-US"/>
        </a:p>
      </dgm:t>
    </dgm:pt>
    <dgm:pt modelId="{19C7CCE0-AC01-4918-AB9B-DF1FB6AC7A5B}" type="sibTrans" cxnId="{8F432681-3D22-4612-AB32-6BB442BC63F1}">
      <dgm:prSet/>
      <dgm:spPr/>
      <dgm:t>
        <a:bodyPr/>
        <a:lstStyle/>
        <a:p>
          <a:endParaRPr lang="en-US" dirty="0"/>
        </a:p>
      </dgm:t>
    </dgm:pt>
    <dgm:pt modelId="{531783DF-5270-435A-9A55-6E6116719E37}">
      <dgm:prSet phldrT="[Text]"/>
      <dgm:spPr/>
      <dgm:t>
        <a:bodyPr/>
        <a:lstStyle/>
        <a:p>
          <a:r>
            <a:rPr lang="en-US" dirty="0" smtClean="0"/>
            <a:t>Oversight Management</a:t>
          </a:r>
          <a:endParaRPr lang="en-US" dirty="0"/>
        </a:p>
      </dgm:t>
    </dgm:pt>
    <dgm:pt modelId="{8D905F2F-B226-494F-AF04-33399D093294}" type="parTrans" cxnId="{2D56C0DF-2BE8-4606-8E8C-34B4697A6E14}">
      <dgm:prSet/>
      <dgm:spPr/>
      <dgm:t>
        <a:bodyPr/>
        <a:lstStyle/>
        <a:p>
          <a:endParaRPr lang="en-US"/>
        </a:p>
      </dgm:t>
    </dgm:pt>
    <dgm:pt modelId="{27CDA368-77FA-49D2-8C22-F2F8DB9E5D41}" type="sibTrans" cxnId="{2D56C0DF-2BE8-4606-8E8C-34B4697A6E14}">
      <dgm:prSet/>
      <dgm:spPr/>
      <dgm:t>
        <a:bodyPr/>
        <a:lstStyle/>
        <a:p>
          <a:endParaRPr lang="en-US" dirty="0"/>
        </a:p>
      </dgm:t>
    </dgm:pt>
    <dgm:pt modelId="{7FB60F81-1201-4DF3-8921-72BEA234628D}">
      <dgm:prSet phldrT="[Text]"/>
      <dgm:spPr/>
      <dgm:t>
        <a:bodyPr/>
        <a:lstStyle/>
        <a:p>
          <a:r>
            <a:rPr lang="en-US" dirty="0" smtClean="0"/>
            <a:t>Build Completion</a:t>
          </a:r>
          <a:endParaRPr lang="en-US" dirty="0"/>
        </a:p>
      </dgm:t>
    </dgm:pt>
    <dgm:pt modelId="{8A4CEBAC-A383-4F76-B8E2-DA6AB20C8BD6}" type="parTrans" cxnId="{0037E3B3-2ED7-4344-BBAA-53C99551885A}">
      <dgm:prSet/>
      <dgm:spPr/>
      <dgm:t>
        <a:bodyPr/>
        <a:lstStyle/>
        <a:p>
          <a:endParaRPr lang="en-US"/>
        </a:p>
      </dgm:t>
    </dgm:pt>
    <dgm:pt modelId="{851E27B4-29B4-422E-A0E2-8462000738F4}" type="sibTrans" cxnId="{0037E3B3-2ED7-4344-BBAA-53C99551885A}">
      <dgm:prSet/>
      <dgm:spPr/>
      <dgm:t>
        <a:bodyPr/>
        <a:lstStyle/>
        <a:p>
          <a:endParaRPr lang="en-US" dirty="0"/>
        </a:p>
      </dgm:t>
    </dgm:pt>
    <dgm:pt modelId="{B8751E8D-C690-4F56-8EE2-770B7A15B320}">
      <dgm:prSet phldrT="[Text]"/>
      <dgm:spPr/>
      <dgm:t>
        <a:bodyPr/>
        <a:lstStyle/>
        <a:p>
          <a:r>
            <a:rPr lang="en-US" dirty="0" smtClean="0"/>
            <a:t>Change</a:t>
          </a:r>
          <a:endParaRPr lang="en-US" dirty="0"/>
        </a:p>
      </dgm:t>
    </dgm:pt>
    <dgm:pt modelId="{DBB59539-8327-40D3-A31B-70E2AEF3E9B2}" type="parTrans" cxnId="{534DD1CD-2CB8-4CA3-8DEB-A125DC6B8791}">
      <dgm:prSet/>
      <dgm:spPr/>
      <dgm:t>
        <a:bodyPr/>
        <a:lstStyle/>
        <a:p>
          <a:endParaRPr lang="en-US"/>
        </a:p>
      </dgm:t>
    </dgm:pt>
    <dgm:pt modelId="{8ABE7F6A-26E0-4088-B8D7-8E53E32AB94E}" type="sibTrans" cxnId="{534DD1CD-2CB8-4CA3-8DEB-A125DC6B8791}">
      <dgm:prSet/>
      <dgm:spPr/>
      <dgm:t>
        <a:bodyPr/>
        <a:lstStyle/>
        <a:p>
          <a:endParaRPr lang="en-US" dirty="0"/>
        </a:p>
      </dgm:t>
    </dgm:pt>
    <dgm:pt modelId="{B03B0FD2-365E-4469-8557-CA53141A4850}">
      <dgm:prSet phldrT="[Text]"/>
      <dgm:spPr/>
      <dgm:t>
        <a:bodyPr/>
        <a:lstStyle/>
        <a:p>
          <a:r>
            <a:rPr lang="en-US" dirty="0" smtClean="0"/>
            <a:t>Exit</a:t>
          </a:r>
          <a:endParaRPr lang="en-US" dirty="0"/>
        </a:p>
      </dgm:t>
    </dgm:pt>
    <dgm:pt modelId="{985A236D-6AA0-4D37-84A3-4A43188430ED}" type="parTrans" cxnId="{F5F18250-1546-4A75-A8EE-B90967D15585}">
      <dgm:prSet/>
      <dgm:spPr/>
      <dgm:t>
        <a:bodyPr/>
        <a:lstStyle/>
        <a:p>
          <a:endParaRPr lang="en-US"/>
        </a:p>
      </dgm:t>
    </dgm:pt>
    <dgm:pt modelId="{DBB0CF68-9FC5-447D-95AE-B7A98AB50B56}" type="sibTrans" cxnId="{F5F18250-1546-4A75-A8EE-B90967D15585}">
      <dgm:prSet/>
      <dgm:spPr/>
      <dgm:t>
        <a:bodyPr/>
        <a:lstStyle/>
        <a:p>
          <a:endParaRPr lang="en-US"/>
        </a:p>
      </dgm:t>
    </dgm:pt>
    <dgm:pt modelId="{F601BBE4-0808-40DB-A887-2F79BD63204C}" type="pres">
      <dgm:prSet presAssocID="{27A20A1F-F8BD-49B5-963D-DDE50A449147}" presName="Name0" presStyleCnt="0">
        <dgm:presLayoutVars>
          <dgm:dir/>
          <dgm:resizeHandles val="exact"/>
        </dgm:presLayoutVars>
      </dgm:prSet>
      <dgm:spPr/>
      <dgm:t>
        <a:bodyPr/>
        <a:lstStyle/>
        <a:p>
          <a:endParaRPr lang="en-US"/>
        </a:p>
      </dgm:t>
    </dgm:pt>
    <dgm:pt modelId="{CB713CA7-9FF0-4B84-8291-03642643ED8C}" type="pres">
      <dgm:prSet presAssocID="{703B8186-6FAA-4835-92F9-1B15B5ABDAFC}" presName="node" presStyleLbl="node1" presStyleIdx="0" presStyleCnt="9">
        <dgm:presLayoutVars>
          <dgm:bulletEnabled val="1"/>
        </dgm:presLayoutVars>
      </dgm:prSet>
      <dgm:spPr/>
      <dgm:t>
        <a:bodyPr/>
        <a:lstStyle/>
        <a:p>
          <a:endParaRPr lang="en-US"/>
        </a:p>
      </dgm:t>
    </dgm:pt>
    <dgm:pt modelId="{E74BA853-AC1A-4018-8D3F-B0F29D2B1D37}" type="pres">
      <dgm:prSet presAssocID="{06F33350-2B9F-4B39-A1F8-7C2E488B68EA}" presName="sibTrans" presStyleLbl="sibTrans1D1" presStyleIdx="0" presStyleCnt="8"/>
      <dgm:spPr/>
      <dgm:t>
        <a:bodyPr/>
        <a:lstStyle/>
        <a:p>
          <a:endParaRPr lang="en-US"/>
        </a:p>
      </dgm:t>
    </dgm:pt>
    <dgm:pt modelId="{12951F97-D37E-4183-9EFD-C00BCF842ED4}" type="pres">
      <dgm:prSet presAssocID="{06F33350-2B9F-4B39-A1F8-7C2E488B68EA}" presName="connectorText" presStyleLbl="sibTrans1D1" presStyleIdx="0" presStyleCnt="8"/>
      <dgm:spPr/>
      <dgm:t>
        <a:bodyPr/>
        <a:lstStyle/>
        <a:p>
          <a:endParaRPr lang="en-US"/>
        </a:p>
      </dgm:t>
    </dgm:pt>
    <dgm:pt modelId="{FBFF96C4-B0FE-4FFF-B349-D4C5CE7D5B69}" type="pres">
      <dgm:prSet presAssocID="{1FECF30F-9DAD-4921-93A7-28A962131E1C}" presName="node" presStyleLbl="node1" presStyleIdx="1" presStyleCnt="9">
        <dgm:presLayoutVars>
          <dgm:bulletEnabled val="1"/>
        </dgm:presLayoutVars>
      </dgm:prSet>
      <dgm:spPr/>
      <dgm:t>
        <a:bodyPr/>
        <a:lstStyle/>
        <a:p>
          <a:endParaRPr lang="en-US"/>
        </a:p>
      </dgm:t>
    </dgm:pt>
    <dgm:pt modelId="{73B44F61-4CC6-49E0-B057-3C1DD2779F3A}" type="pres">
      <dgm:prSet presAssocID="{9EA4A387-F489-470D-B35D-30C1D27C72C0}" presName="sibTrans" presStyleLbl="sibTrans1D1" presStyleIdx="1" presStyleCnt="8"/>
      <dgm:spPr/>
      <dgm:t>
        <a:bodyPr/>
        <a:lstStyle/>
        <a:p>
          <a:endParaRPr lang="en-US"/>
        </a:p>
      </dgm:t>
    </dgm:pt>
    <dgm:pt modelId="{5C002735-E155-4206-9CF1-6AB0C382D3F1}" type="pres">
      <dgm:prSet presAssocID="{9EA4A387-F489-470D-B35D-30C1D27C72C0}" presName="connectorText" presStyleLbl="sibTrans1D1" presStyleIdx="1" presStyleCnt="8"/>
      <dgm:spPr/>
      <dgm:t>
        <a:bodyPr/>
        <a:lstStyle/>
        <a:p>
          <a:endParaRPr lang="en-US"/>
        </a:p>
      </dgm:t>
    </dgm:pt>
    <dgm:pt modelId="{8400DD3B-67B5-4894-BCE3-5C7E8B58892F}" type="pres">
      <dgm:prSet presAssocID="{419451AD-EA7F-4740-9E8A-50C7D5B4B75E}" presName="node" presStyleLbl="node1" presStyleIdx="2" presStyleCnt="9">
        <dgm:presLayoutVars>
          <dgm:bulletEnabled val="1"/>
        </dgm:presLayoutVars>
      </dgm:prSet>
      <dgm:spPr/>
      <dgm:t>
        <a:bodyPr/>
        <a:lstStyle/>
        <a:p>
          <a:endParaRPr lang="en-US"/>
        </a:p>
      </dgm:t>
    </dgm:pt>
    <dgm:pt modelId="{E9F198B0-B877-4CAF-8E85-FF405C10D1DE}" type="pres">
      <dgm:prSet presAssocID="{A0229EE2-15D8-4872-A20D-5A54A17C83D0}" presName="sibTrans" presStyleLbl="sibTrans1D1" presStyleIdx="2" presStyleCnt="8"/>
      <dgm:spPr/>
      <dgm:t>
        <a:bodyPr/>
        <a:lstStyle/>
        <a:p>
          <a:endParaRPr lang="en-US"/>
        </a:p>
      </dgm:t>
    </dgm:pt>
    <dgm:pt modelId="{0FCC7D95-95BA-4EC3-8248-B5431786D8AC}" type="pres">
      <dgm:prSet presAssocID="{A0229EE2-15D8-4872-A20D-5A54A17C83D0}" presName="connectorText" presStyleLbl="sibTrans1D1" presStyleIdx="2" presStyleCnt="8"/>
      <dgm:spPr/>
      <dgm:t>
        <a:bodyPr/>
        <a:lstStyle/>
        <a:p>
          <a:endParaRPr lang="en-US"/>
        </a:p>
      </dgm:t>
    </dgm:pt>
    <dgm:pt modelId="{95E392C8-CE49-4CCF-BABD-04B8934277D9}" type="pres">
      <dgm:prSet presAssocID="{5F480718-736F-434A-868E-9470FCC3B59B}" presName="node" presStyleLbl="node1" presStyleIdx="3" presStyleCnt="9">
        <dgm:presLayoutVars>
          <dgm:bulletEnabled val="1"/>
        </dgm:presLayoutVars>
      </dgm:prSet>
      <dgm:spPr/>
      <dgm:t>
        <a:bodyPr/>
        <a:lstStyle/>
        <a:p>
          <a:endParaRPr lang="en-US"/>
        </a:p>
      </dgm:t>
    </dgm:pt>
    <dgm:pt modelId="{0D3E871C-56AB-4899-8F72-D77AA56091F0}" type="pres">
      <dgm:prSet presAssocID="{6C4FB83C-54AD-411E-8DA2-63B2049101E8}" presName="sibTrans" presStyleLbl="sibTrans1D1" presStyleIdx="3" presStyleCnt="8"/>
      <dgm:spPr/>
      <dgm:t>
        <a:bodyPr/>
        <a:lstStyle/>
        <a:p>
          <a:endParaRPr lang="en-US"/>
        </a:p>
      </dgm:t>
    </dgm:pt>
    <dgm:pt modelId="{54010754-C4F0-41F2-803C-CBC6D0AE9422}" type="pres">
      <dgm:prSet presAssocID="{6C4FB83C-54AD-411E-8DA2-63B2049101E8}" presName="connectorText" presStyleLbl="sibTrans1D1" presStyleIdx="3" presStyleCnt="8"/>
      <dgm:spPr/>
      <dgm:t>
        <a:bodyPr/>
        <a:lstStyle/>
        <a:p>
          <a:endParaRPr lang="en-US"/>
        </a:p>
      </dgm:t>
    </dgm:pt>
    <dgm:pt modelId="{8AC415F3-05FA-49EA-A09A-00BF975F3936}" type="pres">
      <dgm:prSet presAssocID="{95AB90BE-C74D-4031-BB80-E48D422D3AFE}" presName="node" presStyleLbl="node1" presStyleIdx="4" presStyleCnt="9">
        <dgm:presLayoutVars>
          <dgm:bulletEnabled val="1"/>
        </dgm:presLayoutVars>
      </dgm:prSet>
      <dgm:spPr/>
      <dgm:t>
        <a:bodyPr/>
        <a:lstStyle/>
        <a:p>
          <a:endParaRPr lang="en-US"/>
        </a:p>
      </dgm:t>
    </dgm:pt>
    <dgm:pt modelId="{1E366DB3-2D05-4E6C-A01A-91A5112A5124}" type="pres">
      <dgm:prSet presAssocID="{19C7CCE0-AC01-4918-AB9B-DF1FB6AC7A5B}" presName="sibTrans" presStyleLbl="sibTrans1D1" presStyleIdx="4" presStyleCnt="8"/>
      <dgm:spPr/>
      <dgm:t>
        <a:bodyPr/>
        <a:lstStyle/>
        <a:p>
          <a:endParaRPr lang="en-US"/>
        </a:p>
      </dgm:t>
    </dgm:pt>
    <dgm:pt modelId="{BF88C71C-FC3A-4C37-AF2A-880D6E05CA30}" type="pres">
      <dgm:prSet presAssocID="{19C7CCE0-AC01-4918-AB9B-DF1FB6AC7A5B}" presName="connectorText" presStyleLbl="sibTrans1D1" presStyleIdx="4" presStyleCnt="8"/>
      <dgm:spPr/>
      <dgm:t>
        <a:bodyPr/>
        <a:lstStyle/>
        <a:p>
          <a:endParaRPr lang="en-US"/>
        </a:p>
      </dgm:t>
    </dgm:pt>
    <dgm:pt modelId="{723A095B-54E6-49A1-B2BD-23E5140D1BAC}" type="pres">
      <dgm:prSet presAssocID="{531783DF-5270-435A-9A55-6E6116719E37}" presName="node" presStyleLbl="node1" presStyleIdx="5" presStyleCnt="9">
        <dgm:presLayoutVars>
          <dgm:bulletEnabled val="1"/>
        </dgm:presLayoutVars>
      </dgm:prSet>
      <dgm:spPr/>
      <dgm:t>
        <a:bodyPr/>
        <a:lstStyle/>
        <a:p>
          <a:endParaRPr lang="en-US"/>
        </a:p>
      </dgm:t>
    </dgm:pt>
    <dgm:pt modelId="{1FA829B0-12AB-4562-8114-78AC751CAA26}" type="pres">
      <dgm:prSet presAssocID="{27CDA368-77FA-49D2-8C22-F2F8DB9E5D41}" presName="sibTrans" presStyleLbl="sibTrans1D1" presStyleIdx="5" presStyleCnt="8"/>
      <dgm:spPr/>
      <dgm:t>
        <a:bodyPr/>
        <a:lstStyle/>
        <a:p>
          <a:endParaRPr lang="en-US"/>
        </a:p>
      </dgm:t>
    </dgm:pt>
    <dgm:pt modelId="{833ABBAA-EE05-499D-B9F4-B076D35378F5}" type="pres">
      <dgm:prSet presAssocID="{27CDA368-77FA-49D2-8C22-F2F8DB9E5D41}" presName="connectorText" presStyleLbl="sibTrans1D1" presStyleIdx="5" presStyleCnt="8"/>
      <dgm:spPr/>
      <dgm:t>
        <a:bodyPr/>
        <a:lstStyle/>
        <a:p>
          <a:endParaRPr lang="en-US"/>
        </a:p>
      </dgm:t>
    </dgm:pt>
    <dgm:pt modelId="{F5F91FD3-E360-4502-98E8-796E1D308ABC}" type="pres">
      <dgm:prSet presAssocID="{7FB60F81-1201-4DF3-8921-72BEA234628D}" presName="node" presStyleLbl="node1" presStyleIdx="6" presStyleCnt="9">
        <dgm:presLayoutVars>
          <dgm:bulletEnabled val="1"/>
        </dgm:presLayoutVars>
      </dgm:prSet>
      <dgm:spPr/>
      <dgm:t>
        <a:bodyPr/>
        <a:lstStyle/>
        <a:p>
          <a:endParaRPr lang="en-US"/>
        </a:p>
      </dgm:t>
    </dgm:pt>
    <dgm:pt modelId="{62BAFDE4-ACA7-42DE-834B-60A46CAB41F4}" type="pres">
      <dgm:prSet presAssocID="{851E27B4-29B4-422E-A0E2-8462000738F4}" presName="sibTrans" presStyleLbl="sibTrans1D1" presStyleIdx="6" presStyleCnt="8"/>
      <dgm:spPr/>
      <dgm:t>
        <a:bodyPr/>
        <a:lstStyle/>
        <a:p>
          <a:endParaRPr lang="en-US"/>
        </a:p>
      </dgm:t>
    </dgm:pt>
    <dgm:pt modelId="{F321EB17-83F3-48C6-94C6-84392DB83EB3}" type="pres">
      <dgm:prSet presAssocID="{851E27B4-29B4-422E-A0E2-8462000738F4}" presName="connectorText" presStyleLbl="sibTrans1D1" presStyleIdx="6" presStyleCnt="8"/>
      <dgm:spPr/>
      <dgm:t>
        <a:bodyPr/>
        <a:lstStyle/>
        <a:p>
          <a:endParaRPr lang="en-US"/>
        </a:p>
      </dgm:t>
    </dgm:pt>
    <dgm:pt modelId="{800CE61A-9ED0-44BE-9F51-490F0A862E0A}" type="pres">
      <dgm:prSet presAssocID="{B8751E8D-C690-4F56-8EE2-770B7A15B320}" presName="node" presStyleLbl="node1" presStyleIdx="7" presStyleCnt="9">
        <dgm:presLayoutVars>
          <dgm:bulletEnabled val="1"/>
        </dgm:presLayoutVars>
      </dgm:prSet>
      <dgm:spPr/>
      <dgm:t>
        <a:bodyPr/>
        <a:lstStyle/>
        <a:p>
          <a:endParaRPr lang="en-US"/>
        </a:p>
      </dgm:t>
    </dgm:pt>
    <dgm:pt modelId="{4C2384E2-65B1-4A37-9B0E-00FD43146171}" type="pres">
      <dgm:prSet presAssocID="{8ABE7F6A-26E0-4088-B8D7-8E53E32AB94E}" presName="sibTrans" presStyleLbl="sibTrans1D1" presStyleIdx="7" presStyleCnt="8"/>
      <dgm:spPr/>
      <dgm:t>
        <a:bodyPr/>
        <a:lstStyle/>
        <a:p>
          <a:endParaRPr lang="en-US"/>
        </a:p>
      </dgm:t>
    </dgm:pt>
    <dgm:pt modelId="{BA327FA3-E66D-439D-8DCE-55921C7359A7}" type="pres">
      <dgm:prSet presAssocID="{8ABE7F6A-26E0-4088-B8D7-8E53E32AB94E}" presName="connectorText" presStyleLbl="sibTrans1D1" presStyleIdx="7" presStyleCnt="8"/>
      <dgm:spPr/>
      <dgm:t>
        <a:bodyPr/>
        <a:lstStyle/>
        <a:p>
          <a:endParaRPr lang="en-US"/>
        </a:p>
      </dgm:t>
    </dgm:pt>
    <dgm:pt modelId="{C2BD30D4-37F2-45A5-8C2F-AC9ED113A794}" type="pres">
      <dgm:prSet presAssocID="{B03B0FD2-365E-4469-8557-CA53141A4850}" presName="node" presStyleLbl="node1" presStyleIdx="8" presStyleCnt="9">
        <dgm:presLayoutVars>
          <dgm:bulletEnabled val="1"/>
        </dgm:presLayoutVars>
      </dgm:prSet>
      <dgm:spPr/>
      <dgm:t>
        <a:bodyPr/>
        <a:lstStyle/>
        <a:p>
          <a:endParaRPr lang="en-US"/>
        </a:p>
      </dgm:t>
    </dgm:pt>
  </dgm:ptLst>
  <dgm:cxnLst>
    <dgm:cxn modelId="{7ADD3426-A75E-4A6E-B89E-1C4D5CA35BB3}" type="presOf" srcId="{06F33350-2B9F-4B39-A1F8-7C2E488B68EA}" destId="{E74BA853-AC1A-4018-8D3F-B0F29D2B1D37}" srcOrd="0" destOrd="0" presId="urn:microsoft.com/office/officeart/2005/8/layout/bProcess3"/>
    <dgm:cxn modelId="{1FAD58DE-3297-496E-80B2-32BD0EC40C41}" type="presOf" srcId="{9EA4A387-F489-470D-B35D-30C1D27C72C0}" destId="{73B44F61-4CC6-49E0-B057-3C1DD2779F3A}" srcOrd="0" destOrd="0" presId="urn:microsoft.com/office/officeart/2005/8/layout/bProcess3"/>
    <dgm:cxn modelId="{804EDE7D-D32D-40CB-A530-58152F24EEE3}" type="presOf" srcId="{95AB90BE-C74D-4031-BB80-E48D422D3AFE}" destId="{8AC415F3-05FA-49EA-A09A-00BF975F3936}" srcOrd="0" destOrd="0" presId="urn:microsoft.com/office/officeart/2005/8/layout/bProcess3"/>
    <dgm:cxn modelId="{18EF0563-C1DD-4483-A66B-032B546427B1}" type="presOf" srcId="{27CDA368-77FA-49D2-8C22-F2F8DB9E5D41}" destId="{1FA829B0-12AB-4562-8114-78AC751CAA26}" srcOrd="0" destOrd="0" presId="urn:microsoft.com/office/officeart/2005/8/layout/bProcess3"/>
    <dgm:cxn modelId="{51CE9EB8-2180-40B2-A773-65D7D65838AA}" type="presOf" srcId="{419451AD-EA7F-4740-9E8A-50C7D5B4B75E}" destId="{8400DD3B-67B5-4894-BCE3-5C7E8B58892F}" srcOrd="0" destOrd="0" presId="urn:microsoft.com/office/officeart/2005/8/layout/bProcess3"/>
    <dgm:cxn modelId="{BFB14F39-4C9B-4990-8D15-14971AEDCDBA}" srcId="{27A20A1F-F8BD-49B5-963D-DDE50A449147}" destId="{1FECF30F-9DAD-4921-93A7-28A962131E1C}" srcOrd="1" destOrd="0" parTransId="{1CBC7B72-8959-4570-B574-80512E5A12F0}" sibTransId="{9EA4A387-F489-470D-B35D-30C1D27C72C0}"/>
    <dgm:cxn modelId="{F5F18250-1546-4A75-A8EE-B90967D15585}" srcId="{27A20A1F-F8BD-49B5-963D-DDE50A449147}" destId="{B03B0FD2-365E-4469-8557-CA53141A4850}" srcOrd="8" destOrd="0" parTransId="{985A236D-6AA0-4D37-84A3-4A43188430ED}" sibTransId="{DBB0CF68-9FC5-447D-95AE-B7A98AB50B56}"/>
    <dgm:cxn modelId="{5FCC6D02-377A-4C48-BFE5-40BF442802A1}" type="presOf" srcId="{531783DF-5270-435A-9A55-6E6116719E37}" destId="{723A095B-54E6-49A1-B2BD-23E5140D1BAC}" srcOrd="0" destOrd="0" presId="urn:microsoft.com/office/officeart/2005/8/layout/bProcess3"/>
    <dgm:cxn modelId="{596033BB-A380-4FF5-AB00-8C1F48A865EA}" type="presOf" srcId="{5F480718-736F-434A-868E-9470FCC3B59B}" destId="{95E392C8-CE49-4CCF-BABD-04B8934277D9}" srcOrd="0" destOrd="0" presId="urn:microsoft.com/office/officeart/2005/8/layout/bProcess3"/>
    <dgm:cxn modelId="{DC93659D-2815-4A3B-A693-7C8FBB70EB30}" type="presOf" srcId="{6C4FB83C-54AD-411E-8DA2-63B2049101E8}" destId="{0D3E871C-56AB-4899-8F72-D77AA56091F0}" srcOrd="0" destOrd="0" presId="urn:microsoft.com/office/officeart/2005/8/layout/bProcess3"/>
    <dgm:cxn modelId="{0037E3B3-2ED7-4344-BBAA-53C99551885A}" srcId="{27A20A1F-F8BD-49B5-963D-DDE50A449147}" destId="{7FB60F81-1201-4DF3-8921-72BEA234628D}" srcOrd="6" destOrd="0" parTransId="{8A4CEBAC-A383-4F76-B8E2-DA6AB20C8BD6}" sibTransId="{851E27B4-29B4-422E-A0E2-8462000738F4}"/>
    <dgm:cxn modelId="{C423FB36-90A2-45FD-B2C4-A9B108EC8633}" type="presOf" srcId="{A0229EE2-15D8-4872-A20D-5A54A17C83D0}" destId="{0FCC7D95-95BA-4EC3-8248-B5431786D8AC}" srcOrd="1" destOrd="0" presId="urn:microsoft.com/office/officeart/2005/8/layout/bProcess3"/>
    <dgm:cxn modelId="{8ED4E9EA-7691-4C3F-9D82-581DBCD18B2E}" type="presOf" srcId="{851E27B4-29B4-422E-A0E2-8462000738F4}" destId="{F321EB17-83F3-48C6-94C6-84392DB83EB3}" srcOrd="1" destOrd="0" presId="urn:microsoft.com/office/officeart/2005/8/layout/bProcess3"/>
    <dgm:cxn modelId="{669C5354-AC34-4225-9A1A-493B4BFABA6A}" type="presOf" srcId="{27A20A1F-F8BD-49B5-963D-DDE50A449147}" destId="{F601BBE4-0808-40DB-A887-2F79BD63204C}" srcOrd="0" destOrd="0" presId="urn:microsoft.com/office/officeart/2005/8/layout/bProcess3"/>
    <dgm:cxn modelId="{AA8976E7-43DA-4A58-8E98-9A7593EA5D3F}" srcId="{27A20A1F-F8BD-49B5-963D-DDE50A449147}" destId="{419451AD-EA7F-4740-9E8A-50C7D5B4B75E}" srcOrd="2" destOrd="0" parTransId="{7ACD7707-5C47-4526-8495-15D8359E1A27}" sibTransId="{A0229EE2-15D8-4872-A20D-5A54A17C83D0}"/>
    <dgm:cxn modelId="{A0960DFA-0687-4B97-84BB-F39F469328A3}" type="presOf" srcId="{B03B0FD2-365E-4469-8557-CA53141A4850}" destId="{C2BD30D4-37F2-45A5-8C2F-AC9ED113A794}" srcOrd="0" destOrd="0" presId="urn:microsoft.com/office/officeart/2005/8/layout/bProcess3"/>
    <dgm:cxn modelId="{F2C04B0F-3311-4F15-A3B7-0ECAF416E003}" srcId="{27A20A1F-F8BD-49B5-963D-DDE50A449147}" destId="{703B8186-6FAA-4835-92F9-1B15B5ABDAFC}" srcOrd="0" destOrd="0" parTransId="{7BAC2320-C17F-4A49-A573-2EF950F936AD}" sibTransId="{06F33350-2B9F-4B39-A1F8-7C2E488B68EA}"/>
    <dgm:cxn modelId="{8F432681-3D22-4612-AB32-6BB442BC63F1}" srcId="{27A20A1F-F8BD-49B5-963D-DDE50A449147}" destId="{95AB90BE-C74D-4031-BB80-E48D422D3AFE}" srcOrd="4" destOrd="0" parTransId="{C6B72E59-E04E-4E5A-9A88-CFCD85525ACE}" sibTransId="{19C7CCE0-AC01-4918-AB9B-DF1FB6AC7A5B}"/>
    <dgm:cxn modelId="{534DD1CD-2CB8-4CA3-8DEB-A125DC6B8791}" srcId="{27A20A1F-F8BD-49B5-963D-DDE50A449147}" destId="{B8751E8D-C690-4F56-8EE2-770B7A15B320}" srcOrd="7" destOrd="0" parTransId="{DBB59539-8327-40D3-A31B-70E2AEF3E9B2}" sibTransId="{8ABE7F6A-26E0-4088-B8D7-8E53E32AB94E}"/>
    <dgm:cxn modelId="{1A7F13AE-90C9-4404-84D1-72AA9E158E03}" type="presOf" srcId="{851E27B4-29B4-422E-A0E2-8462000738F4}" destId="{62BAFDE4-ACA7-42DE-834B-60A46CAB41F4}" srcOrd="0" destOrd="0" presId="urn:microsoft.com/office/officeart/2005/8/layout/bProcess3"/>
    <dgm:cxn modelId="{25E83F63-BF8F-4579-9997-FBB5A797996C}" type="presOf" srcId="{19C7CCE0-AC01-4918-AB9B-DF1FB6AC7A5B}" destId="{1E366DB3-2D05-4E6C-A01A-91A5112A5124}" srcOrd="0" destOrd="0" presId="urn:microsoft.com/office/officeart/2005/8/layout/bProcess3"/>
    <dgm:cxn modelId="{3CA9E036-33CB-4E48-BAE1-A08FC7801562}" type="presOf" srcId="{27CDA368-77FA-49D2-8C22-F2F8DB9E5D41}" destId="{833ABBAA-EE05-499D-B9F4-B076D35378F5}" srcOrd="1" destOrd="0" presId="urn:microsoft.com/office/officeart/2005/8/layout/bProcess3"/>
    <dgm:cxn modelId="{C5D3761A-4D71-4389-9B27-6F09C9E189AB}" type="presOf" srcId="{8ABE7F6A-26E0-4088-B8D7-8E53E32AB94E}" destId="{BA327FA3-E66D-439D-8DCE-55921C7359A7}" srcOrd="1" destOrd="0" presId="urn:microsoft.com/office/officeart/2005/8/layout/bProcess3"/>
    <dgm:cxn modelId="{43F54B9B-2F29-4B4B-A0B6-AD4124AD9BE5}" type="presOf" srcId="{B8751E8D-C690-4F56-8EE2-770B7A15B320}" destId="{800CE61A-9ED0-44BE-9F51-490F0A862E0A}" srcOrd="0" destOrd="0" presId="urn:microsoft.com/office/officeart/2005/8/layout/bProcess3"/>
    <dgm:cxn modelId="{4839464D-78CA-4FCE-8A76-D116B3F65C1A}" type="presOf" srcId="{9EA4A387-F489-470D-B35D-30C1D27C72C0}" destId="{5C002735-E155-4206-9CF1-6AB0C382D3F1}" srcOrd="1" destOrd="0" presId="urn:microsoft.com/office/officeart/2005/8/layout/bProcess3"/>
    <dgm:cxn modelId="{9757F3B2-36F7-4ACE-A8EF-6814393FFC8B}" type="presOf" srcId="{8ABE7F6A-26E0-4088-B8D7-8E53E32AB94E}" destId="{4C2384E2-65B1-4A37-9B0E-00FD43146171}" srcOrd="0" destOrd="0" presId="urn:microsoft.com/office/officeart/2005/8/layout/bProcess3"/>
    <dgm:cxn modelId="{A6D3D0E8-FDE7-4A86-B02E-5B4C92E7249A}" type="presOf" srcId="{6C4FB83C-54AD-411E-8DA2-63B2049101E8}" destId="{54010754-C4F0-41F2-803C-CBC6D0AE9422}" srcOrd="1" destOrd="0" presId="urn:microsoft.com/office/officeart/2005/8/layout/bProcess3"/>
    <dgm:cxn modelId="{C948D908-B238-4C0C-B61E-B0437DE2B9F1}" type="presOf" srcId="{06F33350-2B9F-4B39-A1F8-7C2E488B68EA}" destId="{12951F97-D37E-4183-9EFD-C00BCF842ED4}" srcOrd="1" destOrd="0" presId="urn:microsoft.com/office/officeart/2005/8/layout/bProcess3"/>
    <dgm:cxn modelId="{243E32F6-111E-4CE4-B1C4-8D45F9C8CAA0}" type="presOf" srcId="{1FECF30F-9DAD-4921-93A7-28A962131E1C}" destId="{FBFF96C4-B0FE-4FFF-B349-D4C5CE7D5B69}" srcOrd="0" destOrd="0" presId="urn:microsoft.com/office/officeart/2005/8/layout/bProcess3"/>
    <dgm:cxn modelId="{02C9DA2D-BF94-462A-95D8-419DF9BAD1BF}" type="presOf" srcId="{7FB60F81-1201-4DF3-8921-72BEA234628D}" destId="{F5F91FD3-E360-4502-98E8-796E1D308ABC}" srcOrd="0" destOrd="0" presId="urn:microsoft.com/office/officeart/2005/8/layout/bProcess3"/>
    <dgm:cxn modelId="{6D4D013F-94EB-48BA-8E70-1E905D2D67A2}" type="presOf" srcId="{703B8186-6FAA-4835-92F9-1B15B5ABDAFC}" destId="{CB713CA7-9FF0-4B84-8291-03642643ED8C}" srcOrd="0" destOrd="0" presId="urn:microsoft.com/office/officeart/2005/8/layout/bProcess3"/>
    <dgm:cxn modelId="{2D56C0DF-2BE8-4606-8E8C-34B4697A6E14}" srcId="{27A20A1F-F8BD-49B5-963D-DDE50A449147}" destId="{531783DF-5270-435A-9A55-6E6116719E37}" srcOrd="5" destOrd="0" parTransId="{8D905F2F-B226-494F-AF04-33399D093294}" sibTransId="{27CDA368-77FA-49D2-8C22-F2F8DB9E5D41}"/>
    <dgm:cxn modelId="{ED5798B5-463E-4AFF-97E5-EABD19512202}" type="presOf" srcId="{19C7CCE0-AC01-4918-AB9B-DF1FB6AC7A5B}" destId="{BF88C71C-FC3A-4C37-AF2A-880D6E05CA30}" srcOrd="1" destOrd="0" presId="urn:microsoft.com/office/officeart/2005/8/layout/bProcess3"/>
    <dgm:cxn modelId="{EC6ADABC-24EF-4376-95D7-2C695669CEF4}" srcId="{27A20A1F-F8BD-49B5-963D-DDE50A449147}" destId="{5F480718-736F-434A-868E-9470FCC3B59B}" srcOrd="3" destOrd="0" parTransId="{C726F456-41BF-46C5-BF3F-7D8AD75FC849}" sibTransId="{6C4FB83C-54AD-411E-8DA2-63B2049101E8}"/>
    <dgm:cxn modelId="{6A7E346E-A5C0-453C-A486-B152BAD17F50}" type="presOf" srcId="{A0229EE2-15D8-4872-A20D-5A54A17C83D0}" destId="{E9F198B0-B877-4CAF-8E85-FF405C10D1DE}" srcOrd="0" destOrd="0" presId="urn:microsoft.com/office/officeart/2005/8/layout/bProcess3"/>
    <dgm:cxn modelId="{1F2ADBD6-5C54-475B-BB9B-A6CF38BB53DB}" type="presParOf" srcId="{F601BBE4-0808-40DB-A887-2F79BD63204C}" destId="{CB713CA7-9FF0-4B84-8291-03642643ED8C}" srcOrd="0" destOrd="0" presId="urn:microsoft.com/office/officeart/2005/8/layout/bProcess3"/>
    <dgm:cxn modelId="{F2859844-76EB-4DD9-B244-50571FF276D9}" type="presParOf" srcId="{F601BBE4-0808-40DB-A887-2F79BD63204C}" destId="{E74BA853-AC1A-4018-8D3F-B0F29D2B1D37}" srcOrd="1" destOrd="0" presId="urn:microsoft.com/office/officeart/2005/8/layout/bProcess3"/>
    <dgm:cxn modelId="{70650BA9-56C6-43B3-BABC-67CAAFE86545}" type="presParOf" srcId="{E74BA853-AC1A-4018-8D3F-B0F29D2B1D37}" destId="{12951F97-D37E-4183-9EFD-C00BCF842ED4}" srcOrd="0" destOrd="0" presId="urn:microsoft.com/office/officeart/2005/8/layout/bProcess3"/>
    <dgm:cxn modelId="{A1A14732-FC1F-4415-A5BD-6B2B65C6C84F}" type="presParOf" srcId="{F601BBE4-0808-40DB-A887-2F79BD63204C}" destId="{FBFF96C4-B0FE-4FFF-B349-D4C5CE7D5B69}" srcOrd="2" destOrd="0" presId="urn:microsoft.com/office/officeart/2005/8/layout/bProcess3"/>
    <dgm:cxn modelId="{B84E544D-CB78-4EB9-BE91-52C166E73D27}" type="presParOf" srcId="{F601BBE4-0808-40DB-A887-2F79BD63204C}" destId="{73B44F61-4CC6-49E0-B057-3C1DD2779F3A}" srcOrd="3" destOrd="0" presId="urn:microsoft.com/office/officeart/2005/8/layout/bProcess3"/>
    <dgm:cxn modelId="{5DD183A0-6B4F-4D29-9255-B37F902E97FC}" type="presParOf" srcId="{73B44F61-4CC6-49E0-B057-3C1DD2779F3A}" destId="{5C002735-E155-4206-9CF1-6AB0C382D3F1}" srcOrd="0" destOrd="0" presId="urn:microsoft.com/office/officeart/2005/8/layout/bProcess3"/>
    <dgm:cxn modelId="{E63D5A4C-CEA9-480F-A27A-8647097460B7}" type="presParOf" srcId="{F601BBE4-0808-40DB-A887-2F79BD63204C}" destId="{8400DD3B-67B5-4894-BCE3-5C7E8B58892F}" srcOrd="4" destOrd="0" presId="urn:microsoft.com/office/officeart/2005/8/layout/bProcess3"/>
    <dgm:cxn modelId="{601426B4-418E-4570-909B-BBB68B528555}" type="presParOf" srcId="{F601BBE4-0808-40DB-A887-2F79BD63204C}" destId="{E9F198B0-B877-4CAF-8E85-FF405C10D1DE}" srcOrd="5" destOrd="0" presId="urn:microsoft.com/office/officeart/2005/8/layout/bProcess3"/>
    <dgm:cxn modelId="{BE97DED0-D935-48A9-A5B1-6EC301ED9B73}" type="presParOf" srcId="{E9F198B0-B877-4CAF-8E85-FF405C10D1DE}" destId="{0FCC7D95-95BA-4EC3-8248-B5431786D8AC}" srcOrd="0" destOrd="0" presId="urn:microsoft.com/office/officeart/2005/8/layout/bProcess3"/>
    <dgm:cxn modelId="{D21BEC18-9020-46EA-9A56-F399548E1BE8}" type="presParOf" srcId="{F601BBE4-0808-40DB-A887-2F79BD63204C}" destId="{95E392C8-CE49-4CCF-BABD-04B8934277D9}" srcOrd="6" destOrd="0" presId="urn:microsoft.com/office/officeart/2005/8/layout/bProcess3"/>
    <dgm:cxn modelId="{51B7C79C-06F2-49BC-A76C-4565E6684CB0}" type="presParOf" srcId="{F601BBE4-0808-40DB-A887-2F79BD63204C}" destId="{0D3E871C-56AB-4899-8F72-D77AA56091F0}" srcOrd="7" destOrd="0" presId="urn:microsoft.com/office/officeart/2005/8/layout/bProcess3"/>
    <dgm:cxn modelId="{F9633FA9-65E8-4BC1-B8F9-2B42F34CE493}" type="presParOf" srcId="{0D3E871C-56AB-4899-8F72-D77AA56091F0}" destId="{54010754-C4F0-41F2-803C-CBC6D0AE9422}" srcOrd="0" destOrd="0" presId="urn:microsoft.com/office/officeart/2005/8/layout/bProcess3"/>
    <dgm:cxn modelId="{097B029C-C2D9-4C7C-96E5-CD37A0519026}" type="presParOf" srcId="{F601BBE4-0808-40DB-A887-2F79BD63204C}" destId="{8AC415F3-05FA-49EA-A09A-00BF975F3936}" srcOrd="8" destOrd="0" presId="urn:microsoft.com/office/officeart/2005/8/layout/bProcess3"/>
    <dgm:cxn modelId="{8D6D1951-340D-4207-B178-9A5BE3E20F13}" type="presParOf" srcId="{F601BBE4-0808-40DB-A887-2F79BD63204C}" destId="{1E366DB3-2D05-4E6C-A01A-91A5112A5124}" srcOrd="9" destOrd="0" presId="urn:microsoft.com/office/officeart/2005/8/layout/bProcess3"/>
    <dgm:cxn modelId="{CAAA5289-8FC6-42C8-94D1-03175CE696E3}" type="presParOf" srcId="{1E366DB3-2D05-4E6C-A01A-91A5112A5124}" destId="{BF88C71C-FC3A-4C37-AF2A-880D6E05CA30}" srcOrd="0" destOrd="0" presId="urn:microsoft.com/office/officeart/2005/8/layout/bProcess3"/>
    <dgm:cxn modelId="{6281AE6E-1F1C-4A8F-8538-50B1A9C3CDD5}" type="presParOf" srcId="{F601BBE4-0808-40DB-A887-2F79BD63204C}" destId="{723A095B-54E6-49A1-B2BD-23E5140D1BAC}" srcOrd="10" destOrd="0" presId="urn:microsoft.com/office/officeart/2005/8/layout/bProcess3"/>
    <dgm:cxn modelId="{394443E7-F43B-4416-B146-3C4AFB7255C8}" type="presParOf" srcId="{F601BBE4-0808-40DB-A887-2F79BD63204C}" destId="{1FA829B0-12AB-4562-8114-78AC751CAA26}" srcOrd="11" destOrd="0" presId="urn:microsoft.com/office/officeart/2005/8/layout/bProcess3"/>
    <dgm:cxn modelId="{E796CD1B-3BEF-4E88-9F18-2326C5DDA0AD}" type="presParOf" srcId="{1FA829B0-12AB-4562-8114-78AC751CAA26}" destId="{833ABBAA-EE05-499D-B9F4-B076D35378F5}" srcOrd="0" destOrd="0" presId="urn:microsoft.com/office/officeart/2005/8/layout/bProcess3"/>
    <dgm:cxn modelId="{30954054-4290-4730-BCE6-F0EA84008FF3}" type="presParOf" srcId="{F601BBE4-0808-40DB-A887-2F79BD63204C}" destId="{F5F91FD3-E360-4502-98E8-796E1D308ABC}" srcOrd="12" destOrd="0" presId="urn:microsoft.com/office/officeart/2005/8/layout/bProcess3"/>
    <dgm:cxn modelId="{2A115F60-06D2-4E1F-AF2A-A901CFF99881}" type="presParOf" srcId="{F601BBE4-0808-40DB-A887-2F79BD63204C}" destId="{62BAFDE4-ACA7-42DE-834B-60A46CAB41F4}" srcOrd="13" destOrd="0" presId="urn:microsoft.com/office/officeart/2005/8/layout/bProcess3"/>
    <dgm:cxn modelId="{C80EEF59-F3D3-4445-AD95-BA2952F719EE}" type="presParOf" srcId="{62BAFDE4-ACA7-42DE-834B-60A46CAB41F4}" destId="{F321EB17-83F3-48C6-94C6-84392DB83EB3}" srcOrd="0" destOrd="0" presId="urn:microsoft.com/office/officeart/2005/8/layout/bProcess3"/>
    <dgm:cxn modelId="{E06D59B9-3437-42EC-890B-7DF0A93D8C30}" type="presParOf" srcId="{F601BBE4-0808-40DB-A887-2F79BD63204C}" destId="{800CE61A-9ED0-44BE-9F51-490F0A862E0A}" srcOrd="14" destOrd="0" presId="urn:microsoft.com/office/officeart/2005/8/layout/bProcess3"/>
    <dgm:cxn modelId="{86BC4626-3A4F-46D7-9254-2674D6228D3D}" type="presParOf" srcId="{F601BBE4-0808-40DB-A887-2F79BD63204C}" destId="{4C2384E2-65B1-4A37-9B0E-00FD43146171}" srcOrd="15" destOrd="0" presId="urn:microsoft.com/office/officeart/2005/8/layout/bProcess3"/>
    <dgm:cxn modelId="{47216147-5E33-473D-9DAE-44FA5B73423B}" type="presParOf" srcId="{4C2384E2-65B1-4A37-9B0E-00FD43146171}" destId="{BA327FA3-E66D-439D-8DCE-55921C7359A7}" srcOrd="0" destOrd="0" presId="urn:microsoft.com/office/officeart/2005/8/layout/bProcess3"/>
    <dgm:cxn modelId="{9F6359D4-FFCA-4EBF-8CB7-BD316664AEE1}" type="presParOf" srcId="{F601BBE4-0808-40DB-A887-2F79BD63204C}" destId="{C2BD30D4-37F2-45A5-8C2F-AC9ED113A794}" srcOrd="16"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AB0C58-7056-484E-BD14-C051808D0C28}">
      <dsp:nvSpPr>
        <dsp:cNvPr id="0" name=""/>
        <dsp:cNvSpPr/>
      </dsp:nvSpPr>
      <dsp:spPr>
        <a:xfrm>
          <a:off x="4222713" y="102827"/>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solidFill>
                <a:schemeClr val="tx1"/>
              </a:solidFill>
            </a:rPr>
            <a:t>Aligning IT with Business Strategy</a:t>
          </a:r>
          <a:endParaRPr lang="en-US" sz="2400" kern="1200" dirty="0">
            <a:solidFill>
              <a:schemeClr val="tx1"/>
            </a:solidFill>
          </a:endParaRPr>
        </a:p>
      </dsp:txBody>
      <dsp:txXfrm>
        <a:off x="4222713" y="102827"/>
        <a:ext cx="1618059" cy="1618059"/>
      </dsp:txXfrm>
    </dsp:sp>
    <dsp:sp modelId="{CE8778B7-9A61-4F06-A1F7-678BEE7FE664}">
      <dsp:nvSpPr>
        <dsp:cNvPr id="0" name=""/>
        <dsp:cNvSpPr/>
      </dsp:nvSpPr>
      <dsp:spPr>
        <a:xfrm>
          <a:off x="1372453" y="853"/>
          <a:ext cx="4570293" cy="4570293"/>
        </a:xfrm>
        <a:prstGeom prst="circularArrow">
          <a:avLst>
            <a:gd name="adj1" fmla="val 6904"/>
            <a:gd name="adj2" fmla="val 465486"/>
            <a:gd name="adj3" fmla="val 548851"/>
            <a:gd name="adj4" fmla="val 205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445377C-82B8-4D46-A8DA-7A1EF300CC48}">
      <dsp:nvSpPr>
        <dsp:cNvPr id="0" name=""/>
        <dsp:cNvSpPr/>
      </dsp:nvSpPr>
      <dsp:spPr>
        <a:xfrm>
          <a:off x="4222713" y="2851113"/>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solidFill>
                <a:schemeClr val="tx1"/>
              </a:solidFill>
            </a:rPr>
            <a:t>Balanced Scorecard</a:t>
          </a:r>
          <a:endParaRPr lang="en-US" sz="2400" kern="1200" dirty="0">
            <a:solidFill>
              <a:schemeClr val="tx1"/>
            </a:solidFill>
          </a:endParaRPr>
        </a:p>
      </dsp:txBody>
      <dsp:txXfrm>
        <a:off x="4222713" y="2851113"/>
        <a:ext cx="1618059" cy="1618059"/>
      </dsp:txXfrm>
    </dsp:sp>
    <dsp:sp modelId="{5502ED10-4163-4978-A2D8-019016FBE56E}">
      <dsp:nvSpPr>
        <dsp:cNvPr id="0" name=""/>
        <dsp:cNvSpPr/>
      </dsp:nvSpPr>
      <dsp:spPr>
        <a:xfrm>
          <a:off x="1372453" y="853"/>
          <a:ext cx="4570293" cy="4570293"/>
        </a:xfrm>
        <a:prstGeom prst="circularArrow">
          <a:avLst>
            <a:gd name="adj1" fmla="val 6904"/>
            <a:gd name="adj2" fmla="val 465486"/>
            <a:gd name="adj3" fmla="val 5948851"/>
            <a:gd name="adj4" fmla="val 43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58ADC3-06B9-42DB-8FFB-235E2F6F2F98}">
      <dsp:nvSpPr>
        <dsp:cNvPr id="0" name=""/>
        <dsp:cNvSpPr/>
      </dsp:nvSpPr>
      <dsp:spPr>
        <a:xfrm>
          <a:off x="1474427" y="2851113"/>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t>IT Sourcing and Cloud Strategy</a:t>
          </a:r>
          <a:endParaRPr lang="en-US" sz="2400" kern="1200" dirty="0"/>
        </a:p>
      </dsp:txBody>
      <dsp:txXfrm>
        <a:off x="1474427" y="2851113"/>
        <a:ext cx="1618059" cy="1618059"/>
      </dsp:txXfrm>
    </dsp:sp>
    <dsp:sp modelId="{02E85226-A9A2-493C-825C-0403A6A4CC01}">
      <dsp:nvSpPr>
        <dsp:cNvPr id="0" name=""/>
        <dsp:cNvSpPr/>
      </dsp:nvSpPr>
      <dsp:spPr>
        <a:xfrm>
          <a:off x="1372453" y="853"/>
          <a:ext cx="4570293" cy="4570293"/>
        </a:xfrm>
        <a:prstGeom prst="circularArrow">
          <a:avLst>
            <a:gd name="adj1" fmla="val 6904"/>
            <a:gd name="adj2" fmla="val 465486"/>
            <a:gd name="adj3" fmla="val 11348851"/>
            <a:gd name="adj4" fmla="val 97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611E80-2D38-467A-9D70-00B07686AA2F}">
      <dsp:nvSpPr>
        <dsp:cNvPr id="0" name=""/>
        <dsp:cNvSpPr/>
      </dsp:nvSpPr>
      <dsp:spPr>
        <a:xfrm>
          <a:off x="1474427" y="102827"/>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b="1" kern="1200" dirty="0" smtClean="0">
              <a:solidFill>
                <a:srgbClr val="5A8B25"/>
              </a:solidFill>
            </a:rPr>
            <a:t>IT Strategy and Strategic Planning Process</a:t>
          </a:r>
          <a:endParaRPr lang="en-US" sz="2400" b="1" kern="1200" dirty="0">
            <a:solidFill>
              <a:srgbClr val="5A8B25"/>
            </a:solidFill>
          </a:endParaRPr>
        </a:p>
      </dsp:txBody>
      <dsp:txXfrm>
        <a:off x="1474427" y="102827"/>
        <a:ext cx="1618059" cy="1618059"/>
      </dsp:txXfrm>
    </dsp:sp>
    <dsp:sp modelId="{4F56F714-C9FE-4CB7-BFA6-DB8A3BCD8EED}">
      <dsp:nvSpPr>
        <dsp:cNvPr id="0" name=""/>
        <dsp:cNvSpPr/>
      </dsp:nvSpPr>
      <dsp:spPr>
        <a:xfrm>
          <a:off x="1372453" y="853"/>
          <a:ext cx="4570293" cy="4570293"/>
        </a:xfrm>
        <a:prstGeom prst="circularArrow">
          <a:avLst>
            <a:gd name="adj1" fmla="val 6904"/>
            <a:gd name="adj2" fmla="val 465486"/>
            <a:gd name="adj3" fmla="val 16748851"/>
            <a:gd name="adj4" fmla="val 151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AB0C58-7056-484E-BD14-C051808D0C28}">
      <dsp:nvSpPr>
        <dsp:cNvPr id="0" name=""/>
        <dsp:cNvSpPr/>
      </dsp:nvSpPr>
      <dsp:spPr>
        <a:xfrm>
          <a:off x="4222713" y="102827"/>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b="1" kern="1200" dirty="0" smtClean="0">
              <a:solidFill>
                <a:srgbClr val="5A8B25"/>
              </a:solidFill>
            </a:rPr>
            <a:t>Aligning IT with Business Strategy</a:t>
          </a:r>
          <a:endParaRPr lang="en-US" sz="2400" b="1" kern="1200" dirty="0">
            <a:solidFill>
              <a:srgbClr val="5A8B25"/>
            </a:solidFill>
          </a:endParaRPr>
        </a:p>
      </dsp:txBody>
      <dsp:txXfrm>
        <a:off x="4222713" y="102827"/>
        <a:ext cx="1618059" cy="1618059"/>
      </dsp:txXfrm>
    </dsp:sp>
    <dsp:sp modelId="{CE8778B7-9A61-4F06-A1F7-678BEE7FE664}">
      <dsp:nvSpPr>
        <dsp:cNvPr id="0" name=""/>
        <dsp:cNvSpPr/>
      </dsp:nvSpPr>
      <dsp:spPr>
        <a:xfrm>
          <a:off x="1372453" y="853"/>
          <a:ext cx="4570293" cy="4570293"/>
        </a:xfrm>
        <a:prstGeom prst="circularArrow">
          <a:avLst>
            <a:gd name="adj1" fmla="val 6904"/>
            <a:gd name="adj2" fmla="val 465486"/>
            <a:gd name="adj3" fmla="val 548851"/>
            <a:gd name="adj4" fmla="val 205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445377C-82B8-4D46-A8DA-7A1EF300CC48}">
      <dsp:nvSpPr>
        <dsp:cNvPr id="0" name=""/>
        <dsp:cNvSpPr/>
      </dsp:nvSpPr>
      <dsp:spPr>
        <a:xfrm>
          <a:off x="4222713" y="2851113"/>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solidFill>
                <a:schemeClr val="tx1"/>
              </a:solidFill>
            </a:rPr>
            <a:t>Balanced Scorecard</a:t>
          </a:r>
          <a:endParaRPr lang="en-US" sz="2400" kern="1200" dirty="0">
            <a:solidFill>
              <a:schemeClr val="tx1"/>
            </a:solidFill>
          </a:endParaRPr>
        </a:p>
      </dsp:txBody>
      <dsp:txXfrm>
        <a:off x="4222713" y="2851113"/>
        <a:ext cx="1618059" cy="1618059"/>
      </dsp:txXfrm>
    </dsp:sp>
    <dsp:sp modelId="{5502ED10-4163-4978-A2D8-019016FBE56E}">
      <dsp:nvSpPr>
        <dsp:cNvPr id="0" name=""/>
        <dsp:cNvSpPr/>
      </dsp:nvSpPr>
      <dsp:spPr>
        <a:xfrm>
          <a:off x="1372453" y="853"/>
          <a:ext cx="4570293" cy="4570293"/>
        </a:xfrm>
        <a:prstGeom prst="circularArrow">
          <a:avLst>
            <a:gd name="adj1" fmla="val 6904"/>
            <a:gd name="adj2" fmla="val 465486"/>
            <a:gd name="adj3" fmla="val 5948851"/>
            <a:gd name="adj4" fmla="val 43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58ADC3-06B9-42DB-8FFB-235E2F6F2F98}">
      <dsp:nvSpPr>
        <dsp:cNvPr id="0" name=""/>
        <dsp:cNvSpPr/>
      </dsp:nvSpPr>
      <dsp:spPr>
        <a:xfrm>
          <a:off x="1474427" y="2851113"/>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t>IT Sourcing and Cloud Strategy</a:t>
          </a:r>
          <a:endParaRPr lang="en-US" sz="2400" kern="1200" dirty="0"/>
        </a:p>
      </dsp:txBody>
      <dsp:txXfrm>
        <a:off x="1474427" y="2851113"/>
        <a:ext cx="1618059" cy="1618059"/>
      </dsp:txXfrm>
    </dsp:sp>
    <dsp:sp modelId="{02E85226-A9A2-493C-825C-0403A6A4CC01}">
      <dsp:nvSpPr>
        <dsp:cNvPr id="0" name=""/>
        <dsp:cNvSpPr/>
      </dsp:nvSpPr>
      <dsp:spPr>
        <a:xfrm>
          <a:off x="1372453" y="853"/>
          <a:ext cx="4570293" cy="4570293"/>
        </a:xfrm>
        <a:prstGeom prst="circularArrow">
          <a:avLst>
            <a:gd name="adj1" fmla="val 6904"/>
            <a:gd name="adj2" fmla="val 465486"/>
            <a:gd name="adj3" fmla="val 11348851"/>
            <a:gd name="adj4" fmla="val 97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611E80-2D38-467A-9D70-00B07686AA2F}">
      <dsp:nvSpPr>
        <dsp:cNvPr id="0" name=""/>
        <dsp:cNvSpPr/>
      </dsp:nvSpPr>
      <dsp:spPr>
        <a:xfrm>
          <a:off x="1474427" y="102827"/>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t>IT Strategy and Strategic Planning Process</a:t>
          </a:r>
          <a:endParaRPr lang="en-US" sz="2400" kern="1200" dirty="0"/>
        </a:p>
      </dsp:txBody>
      <dsp:txXfrm>
        <a:off x="1474427" y="102827"/>
        <a:ext cx="1618059" cy="1618059"/>
      </dsp:txXfrm>
    </dsp:sp>
    <dsp:sp modelId="{4F56F714-C9FE-4CB7-BFA6-DB8A3BCD8EED}">
      <dsp:nvSpPr>
        <dsp:cNvPr id="0" name=""/>
        <dsp:cNvSpPr/>
      </dsp:nvSpPr>
      <dsp:spPr>
        <a:xfrm>
          <a:off x="1372453" y="853"/>
          <a:ext cx="4570293" cy="4570293"/>
        </a:xfrm>
        <a:prstGeom prst="circularArrow">
          <a:avLst>
            <a:gd name="adj1" fmla="val 6904"/>
            <a:gd name="adj2" fmla="val 465486"/>
            <a:gd name="adj3" fmla="val 16748851"/>
            <a:gd name="adj4" fmla="val 151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AB0C58-7056-484E-BD14-C051808D0C28}">
      <dsp:nvSpPr>
        <dsp:cNvPr id="0" name=""/>
        <dsp:cNvSpPr/>
      </dsp:nvSpPr>
      <dsp:spPr>
        <a:xfrm>
          <a:off x="4222713" y="102827"/>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t>Aligning IT with Business Strategy</a:t>
          </a:r>
          <a:endParaRPr lang="en-US" sz="2400" kern="1200" dirty="0"/>
        </a:p>
      </dsp:txBody>
      <dsp:txXfrm>
        <a:off x="4222713" y="102827"/>
        <a:ext cx="1618059" cy="1618059"/>
      </dsp:txXfrm>
    </dsp:sp>
    <dsp:sp modelId="{CE8778B7-9A61-4F06-A1F7-678BEE7FE664}">
      <dsp:nvSpPr>
        <dsp:cNvPr id="0" name=""/>
        <dsp:cNvSpPr/>
      </dsp:nvSpPr>
      <dsp:spPr>
        <a:xfrm>
          <a:off x="1372453" y="853"/>
          <a:ext cx="4570293" cy="4570293"/>
        </a:xfrm>
        <a:prstGeom prst="circularArrow">
          <a:avLst>
            <a:gd name="adj1" fmla="val 6904"/>
            <a:gd name="adj2" fmla="val 465486"/>
            <a:gd name="adj3" fmla="val 548851"/>
            <a:gd name="adj4" fmla="val 205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445377C-82B8-4D46-A8DA-7A1EF300CC48}">
      <dsp:nvSpPr>
        <dsp:cNvPr id="0" name=""/>
        <dsp:cNvSpPr/>
      </dsp:nvSpPr>
      <dsp:spPr>
        <a:xfrm>
          <a:off x="4222713" y="2851113"/>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b="1" kern="1200" dirty="0" smtClean="0">
              <a:solidFill>
                <a:srgbClr val="5A8B25"/>
              </a:solidFill>
            </a:rPr>
            <a:t>Balanced Scorecard</a:t>
          </a:r>
          <a:endParaRPr lang="en-US" sz="2400" b="1" kern="1200" dirty="0">
            <a:solidFill>
              <a:srgbClr val="5A8B25"/>
            </a:solidFill>
          </a:endParaRPr>
        </a:p>
      </dsp:txBody>
      <dsp:txXfrm>
        <a:off x="4222713" y="2851113"/>
        <a:ext cx="1618059" cy="1618059"/>
      </dsp:txXfrm>
    </dsp:sp>
    <dsp:sp modelId="{5502ED10-4163-4978-A2D8-019016FBE56E}">
      <dsp:nvSpPr>
        <dsp:cNvPr id="0" name=""/>
        <dsp:cNvSpPr/>
      </dsp:nvSpPr>
      <dsp:spPr>
        <a:xfrm>
          <a:off x="1372453" y="853"/>
          <a:ext cx="4570293" cy="4570293"/>
        </a:xfrm>
        <a:prstGeom prst="circularArrow">
          <a:avLst>
            <a:gd name="adj1" fmla="val 6904"/>
            <a:gd name="adj2" fmla="val 465486"/>
            <a:gd name="adj3" fmla="val 5948851"/>
            <a:gd name="adj4" fmla="val 43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58ADC3-06B9-42DB-8FFB-235E2F6F2F98}">
      <dsp:nvSpPr>
        <dsp:cNvPr id="0" name=""/>
        <dsp:cNvSpPr/>
      </dsp:nvSpPr>
      <dsp:spPr>
        <a:xfrm>
          <a:off x="1474427" y="2851113"/>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t>IT Sourcing and Cloud Strategy</a:t>
          </a:r>
          <a:endParaRPr lang="en-US" sz="2400" kern="1200" dirty="0"/>
        </a:p>
      </dsp:txBody>
      <dsp:txXfrm>
        <a:off x="1474427" y="2851113"/>
        <a:ext cx="1618059" cy="1618059"/>
      </dsp:txXfrm>
    </dsp:sp>
    <dsp:sp modelId="{02E85226-A9A2-493C-825C-0403A6A4CC01}">
      <dsp:nvSpPr>
        <dsp:cNvPr id="0" name=""/>
        <dsp:cNvSpPr/>
      </dsp:nvSpPr>
      <dsp:spPr>
        <a:xfrm>
          <a:off x="1372453" y="853"/>
          <a:ext cx="4570293" cy="4570293"/>
        </a:xfrm>
        <a:prstGeom prst="circularArrow">
          <a:avLst>
            <a:gd name="adj1" fmla="val 6904"/>
            <a:gd name="adj2" fmla="val 465486"/>
            <a:gd name="adj3" fmla="val 11348851"/>
            <a:gd name="adj4" fmla="val 97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611E80-2D38-467A-9D70-00B07686AA2F}">
      <dsp:nvSpPr>
        <dsp:cNvPr id="0" name=""/>
        <dsp:cNvSpPr/>
      </dsp:nvSpPr>
      <dsp:spPr>
        <a:xfrm>
          <a:off x="1474427" y="102827"/>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t>IT Strategy and Strategic Planning Process</a:t>
          </a:r>
          <a:endParaRPr lang="en-US" sz="2400" kern="1200" dirty="0"/>
        </a:p>
      </dsp:txBody>
      <dsp:txXfrm>
        <a:off x="1474427" y="102827"/>
        <a:ext cx="1618059" cy="1618059"/>
      </dsp:txXfrm>
    </dsp:sp>
    <dsp:sp modelId="{4F56F714-C9FE-4CB7-BFA6-DB8A3BCD8EED}">
      <dsp:nvSpPr>
        <dsp:cNvPr id="0" name=""/>
        <dsp:cNvSpPr/>
      </dsp:nvSpPr>
      <dsp:spPr>
        <a:xfrm>
          <a:off x="1372453" y="853"/>
          <a:ext cx="4570293" cy="4570293"/>
        </a:xfrm>
        <a:prstGeom prst="circularArrow">
          <a:avLst>
            <a:gd name="adj1" fmla="val 6904"/>
            <a:gd name="adj2" fmla="val 465486"/>
            <a:gd name="adj3" fmla="val 16748851"/>
            <a:gd name="adj4" fmla="val 151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C4FBE4-EED1-4CBF-BB67-38C5EE328590}">
      <dsp:nvSpPr>
        <dsp:cNvPr id="0" name=""/>
        <dsp:cNvSpPr/>
      </dsp:nvSpPr>
      <dsp:spPr>
        <a:xfrm rot="5400000">
          <a:off x="-278290" y="1080171"/>
          <a:ext cx="1238097" cy="149750"/>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ED491EF-6F30-49D8-9B14-84BD39D2AA95}">
      <dsp:nvSpPr>
        <dsp:cNvPr id="0" name=""/>
        <dsp:cNvSpPr/>
      </dsp:nvSpPr>
      <dsp:spPr>
        <a:xfrm>
          <a:off x="3065" y="284906"/>
          <a:ext cx="1663898" cy="99833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Identify performance metrics</a:t>
          </a:r>
          <a:endParaRPr lang="en-US" sz="1700" kern="1200" dirty="0"/>
        </a:p>
      </dsp:txBody>
      <dsp:txXfrm>
        <a:off x="32305" y="314146"/>
        <a:ext cx="1605418" cy="939859"/>
      </dsp:txXfrm>
    </dsp:sp>
    <dsp:sp modelId="{F3894E4A-8E7E-4375-8BCA-F936BCBCEC38}">
      <dsp:nvSpPr>
        <dsp:cNvPr id="0" name=""/>
        <dsp:cNvSpPr/>
      </dsp:nvSpPr>
      <dsp:spPr>
        <a:xfrm rot="5400000">
          <a:off x="-278290" y="2328095"/>
          <a:ext cx="1238097" cy="149750"/>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B7421E6-852D-4D31-B1BD-E1F170400569}">
      <dsp:nvSpPr>
        <dsp:cNvPr id="0" name=""/>
        <dsp:cNvSpPr/>
      </dsp:nvSpPr>
      <dsp:spPr>
        <a:xfrm>
          <a:off x="3065" y="1532830"/>
          <a:ext cx="1663898" cy="99833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Select meaningful objectives</a:t>
          </a:r>
          <a:endParaRPr lang="en-US" sz="1700" kern="1200" dirty="0"/>
        </a:p>
      </dsp:txBody>
      <dsp:txXfrm>
        <a:off x="32305" y="1562070"/>
        <a:ext cx="1605418" cy="939859"/>
      </dsp:txXfrm>
    </dsp:sp>
    <dsp:sp modelId="{23B894B9-FB0A-404E-8E44-091923511F6A}">
      <dsp:nvSpPr>
        <dsp:cNvPr id="0" name=""/>
        <dsp:cNvSpPr/>
      </dsp:nvSpPr>
      <dsp:spPr>
        <a:xfrm>
          <a:off x="345671" y="2952057"/>
          <a:ext cx="2203158" cy="149750"/>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067201C-8017-403D-A38B-740F908ED52A}">
      <dsp:nvSpPr>
        <dsp:cNvPr id="0" name=""/>
        <dsp:cNvSpPr/>
      </dsp:nvSpPr>
      <dsp:spPr>
        <a:xfrm>
          <a:off x="3065" y="2780754"/>
          <a:ext cx="1663898" cy="99833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Select effective measures and targets</a:t>
          </a:r>
          <a:endParaRPr lang="en-US" sz="1700" kern="1200" dirty="0"/>
        </a:p>
      </dsp:txBody>
      <dsp:txXfrm>
        <a:off x="32305" y="2809994"/>
        <a:ext cx="1605418" cy="939859"/>
      </dsp:txXfrm>
    </dsp:sp>
    <dsp:sp modelId="{C11F126C-5DE8-4C67-90AF-F18292711184}">
      <dsp:nvSpPr>
        <dsp:cNvPr id="0" name=""/>
        <dsp:cNvSpPr/>
      </dsp:nvSpPr>
      <dsp:spPr>
        <a:xfrm rot="16200000">
          <a:off x="1934694" y="2328095"/>
          <a:ext cx="1238097" cy="149750"/>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89D9AAB-60F0-437B-B2A8-B00F3245944C}">
      <dsp:nvSpPr>
        <dsp:cNvPr id="0" name=""/>
        <dsp:cNvSpPr/>
      </dsp:nvSpPr>
      <dsp:spPr>
        <a:xfrm>
          <a:off x="2216050" y="2780754"/>
          <a:ext cx="1663898" cy="99833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Revise actions</a:t>
          </a:r>
          <a:endParaRPr lang="en-US" sz="1700" kern="1200" dirty="0"/>
        </a:p>
      </dsp:txBody>
      <dsp:txXfrm>
        <a:off x="2245290" y="2809994"/>
        <a:ext cx="1605418" cy="939859"/>
      </dsp:txXfrm>
    </dsp:sp>
    <dsp:sp modelId="{C3803EED-D7AB-4521-9425-DAB26CE1F78C}">
      <dsp:nvSpPr>
        <dsp:cNvPr id="0" name=""/>
        <dsp:cNvSpPr/>
      </dsp:nvSpPr>
      <dsp:spPr>
        <a:xfrm rot="16200000">
          <a:off x="1934694" y="1080171"/>
          <a:ext cx="1238097" cy="149750"/>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D397617-F1EB-468F-8246-243FB0448486}">
      <dsp:nvSpPr>
        <dsp:cNvPr id="0" name=""/>
        <dsp:cNvSpPr/>
      </dsp:nvSpPr>
      <dsp:spPr>
        <a:xfrm>
          <a:off x="2216050" y="1532830"/>
          <a:ext cx="1663898" cy="99833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Collect, analyze, and data with targets</a:t>
          </a:r>
          <a:endParaRPr lang="en-US" sz="1700" kern="1200" dirty="0"/>
        </a:p>
      </dsp:txBody>
      <dsp:txXfrm>
        <a:off x="2245290" y="1562070"/>
        <a:ext cx="1605418" cy="939859"/>
      </dsp:txXfrm>
    </dsp:sp>
    <dsp:sp modelId="{87C7C9F6-3F4C-4403-8CA0-37F53ED7D7DF}">
      <dsp:nvSpPr>
        <dsp:cNvPr id="0" name=""/>
        <dsp:cNvSpPr/>
      </dsp:nvSpPr>
      <dsp:spPr>
        <a:xfrm flipV="1">
          <a:off x="3547936" y="736600"/>
          <a:ext cx="1786061" cy="494360"/>
        </a:xfrm>
        <a:prstGeom prst="bentUp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DCA7B68-4475-4C8D-ACD7-6CE922C1969D}">
      <dsp:nvSpPr>
        <dsp:cNvPr id="0" name=""/>
        <dsp:cNvSpPr/>
      </dsp:nvSpPr>
      <dsp:spPr>
        <a:xfrm>
          <a:off x="2216050" y="284906"/>
          <a:ext cx="1663898" cy="99833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Implement necessary data collection tools</a:t>
          </a:r>
          <a:endParaRPr lang="en-US" sz="1700" kern="1200" dirty="0"/>
        </a:p>
      </dsp:txBody>
      <dsp:txXfrm>
        <a:off x="2245290" y="314146"/>
        <a:ext cx="1605418" cy="939859"/>
      </dsp:txXfrm>
    </dsp:sp>
    <dsp:sp modelId="{75F56DD8-9465-47FF-B690-57D9A72AC66A}">
      <dsp:nvSpPr>
        <dsp:cNvPr id="0" name=""/>
        <dsp:cNvSpPr/>
      </dsp:nvSpPr>
      <dsp:spPr>
        <a:xfrm>
          <a:off x="4343394" y="1498597"/>
          <a:ext cx="1663898" cy="998339"/>
        </a:xfrm>
        <a:prstGeom prst="roundRect">
          <a:avLst>
            <a:gd name="adj" fmla="val 10000"/>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Alignment</a:t>
          </a:r>
          <a:endParaRPr lang="en-US" sz="1700" kern="1200" dirty="0"/>
        </a:p>
      </dsp:txBody>
      <dsp:txXfrm>
        <a:off x="4372634" y="1527837"/>
        <a:ext cx="1605418" cy="93985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AB0C58-7056-484E-BD14-C051808D0C28}">
      <dsp:nvSpPr>
        <dsp:cNvPr id="0" name=""/>
        <dsp:cNvSpPr/>
      </dsp:nvSpPr>
      <dsp:spPr>
        <a:xfrm>
          <a:off x="4222713" y="102827"/>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t>Aligning IT with Business Strategy</a:t>
          </a:r>
          <a:endParaRPr lang="en-US" sz="2400" kern="1200" dirty="0"/>
        </a:p>
      </dsp:txBody>
      <dsp:txXfrm>
        <a:off x="4222713" y="102827"/>
        <a:ext cx="1618059" cy="1618059"/>
      </dsp:txXfrm>
    </dsp:sp>
    <dsp:sp modelId="{CE8778B7-9A61-4F06-A1F7-678BEE7FE664}">
      <dsp:nvSpPr>
        <dsp:cNvPr id="0" name=""/>
        <dsp:cNvSpPr/>
      </dsp:nvSpPr>
      <dsp:spPr>
        <a:xfrm>
          <a:off x="1372453" y="853"/>
          <a:ext cx="4570293" cy="4570293"/>
        </a:xfrm>
        <a:prstGeom prst="circularArrow">
          <a:avLst>
            <a:gd name="adj1" fmla="val 6904"/>
            <a:gd name="adj2" fmla="val 465486"/>
            <a:gd name="adj3" fmla="val 548851"/>
            <a:gd name="adj4" fmla="val 205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445377C-82B8-4D46-A8DA-7A1EF300CC48}">
      <dsp:nvSpPr>
        <dsp:cNvPr id="0" name=""/>
        <dsp:cNvSpPr/>
      </dsp:nvSpPr>
      <dsp:spPr>
        <a:xfrm>
          <a:off x="4222713" y="2851113"/>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t>Balanced Scorecard</a:t>
          </a:r>
          <a:endParaRPr lang="en-US" sz="2400" kern="1200" dirty="0"/>
        </a:p>
      </dsp:txBody>
      <dsp:txXfrm>
        <a:off x="4222713" y="2851113"/>
        <a:ext cx="1618059" cy="1618059"/>
      </dsp:txXfrm>
    </dsp:sp>
    <dsp:sp modelId="{5502ED10-4163-4978-A2D8-019016FBE56E}">
      <dsp:nvSpPr>
        <dsp:cNvPr id="0" name=""/>
        <dsp:cNvSpPr/>
      </dsp:nvSpPr>
      <dsp:spPr>
        <a:xfrm>
          <a:off x="1372453" y="853"/>
          <a:ext cx="4570293" cy="4570293"/>
        </a:xfrm>
        <a:prstGeom prst="circularArrow">
          <a:avLst>
            <a:gd name="adj1" fmla="val 6904"/>
            <a:gd name="adj2" fmla="val 465486"/>
            <a:gd name="adj3" fmla="val 5948851"/>
            <a:gd name="adj4" fmla="val 43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58ADC3-06B9-42DB-8FFB-235E2F6F2F98}">
      <dsp:nvSpPr>
        <dsp:cNvPr id="0" name=""/>
        <dsp:cNvSpPr/>
      </dsp:nvSpPr>
      <dsp:spPr>
        <a:xfrm>
          <a:off x="1474427" y="2851113"/>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b="1" kern="1200" dirty="0" smtClean="0">
              <a:solidFill>
                <a:srgbClr val="5A8B25"/>
              </a:solidFill>
            </a:rPr>
            <a:t>IT Sourcing and Cloud Strategy</a:t>
          </a:r>
          <a:endParaRPr lang="en-US" sz="2400" b="1" kern="1200" dirty="0">
            <a:solidFill>
              <a:srgbClr val="5A8B25"/>
            </a:solidFill>
          </a:endParaRPr>
        </a:p>
      </dsp:txBody>
      <dsp:txXfrm>
        <a:off x="1474427" y="2851113"/>
        <a:ext cx="1618059" cy="1618059"/>
      </dsp:txXfrm>
    </dsp:sp>
    <dsp:sp modelId="{02E85226-A9A2-493C-825C-0403A6A4CC01}">
      <dsp:nvSpPr>
        <dsp:cNvPr id="0" name=""/>
        <dsp:cNvSpPr/>
      </dsp:nvSpPr>
      <dsp:spPr>
        <a:xfrm>
          <a:off x="1372453" y="853"/>
          <a:ext cx="4570293" cy="4570293"/>
        </a:xfrm>
        <a:prstGeom prst="circularArrow">
          <a:avLst>
            <a:gd name="adj1" fmla="val 6904"/>
            <a:gd name="adj2" fmla="val 465486"/>
            <a:gd name="adj3" fmla="val 11348851"/>
            <a:gd name="adj4" fmla="val 97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611E80-2D38-467A-9D70-00B07686AA2F}">
      <dsp:nvSpPr>
        <dsp:cNvPr id="0" name=""/>
        <dsp:cNvSpPr/>
      </dsp:nvSpPr>
      <dsp:spPr>
        <a:xfrm>
          <a:off x="1474427" y="102827"/>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t>IT Strategy and Strategic Planning Process</a:t>
          </a:r>
          <a:endParaRPr lang="en-US" sz="2400" kern="1200" dirty="0"/>
        </a:p>
      </dsp:txBody>
      <dsp:txXfrm>
        <a:off x="1474427" y="102827"/>
        <a:ext cx="1618059" cy="1618059"/>
      </dsp:txXfrm>
    </dsp:sp>
    <dsp:sp modelId="{4F56F714-C9FE-4CB7-BFA6-DB8A3BCD8EED}">
      <dsp:nvSpPr>
        <dsp:cNvPr id="0" name=""/>
        <dsp:cNvSpPr/>
      </dsp:nvSpPr>
      <dsp:spPr>
        <a:xfrm>
          <a:off x="1372453" y="853"/>
          <a:ext cx="4570293" cy="4570293"/>
        </a:xfrm>
        <a:prstGeom prst="circularArrow">
          <a:avLst>
            <a:gd name="adj1" fmla="val 6904"/>
            <a:gd name="adj2" fmla="val 465486"/>
            <a:gd name="adj3" fmla="val 16748851"/>
            <a:gd name="adj4" fmla="val 151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4BA853-AC1A-4018-8D3F-B0F29D2B1D37}">
      <dsp:nvSpPr>
        <dsp:cNvPr id="0" name=""/>
        <dsp:cNvSpPr/>
      </dsp:nvSpPr>
      <dsp:spPr>
        <a:xfrm>
          <a:off x="1762021" y="526186"/>
          <a:ext cx="374004" cy="91440"/>
        </a:xfrm>
        <a:custGeom>
          <a:avLst/>
          <a:gdLst/>
          <a:ahLst/>
          <a:cxnLst/>
          <a:rect l="0" t="0" r="0" b="0"/>
          <a:pathLst>
            <a:path>
              <a:moveTo>
                <a:pt x="0" y="45720"/>
              </a:moveTo>
              <a:lnTo>
                <a:pt x="374004"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1938908" y="569883"/>
        <a:ext cx="20230" cy="4046"/>
      </dsp:txXfrm>
    </dsp:sp>
    <dsp:sp modelId="{CB713CA7-9FF0-4B84-8291-03642643ED8C}">
      <dsp:nvSpPr>
        <dsp:cNvPr id="0" name=""/>
        <dsp:cNvSpPr/>
      </dsp:nvSpPr>
      <dsp:spPr>
        <a:xfrm>
          <a:off x="4673" y="44162"/>
          <a:ext cx="1759148" cy="10554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US" sz="1700" kern="1200" dirty="0" smtClean="0"/>
            <a:t>Strategy</a:t>
          </a:r>
          <a:endParaRPr lang="en-US" sz="1700" kern="1200" dirty="0"/>
        </a:p>
      </dsp:txBody>
      <dsp:txXfrm>
        <a:off x="4673" y="44162"/>
        <a:ext cx="1759148" cy="1055489"/>
      </dsp:txXfrm>
    </dsp:sp>
    <dsp:sp modelId="{73B44F61-4CC6-49E0-B057-3C1DD2779F3A}">
      <dsp:nvSpPr>
        <dsp:cNvPr id="0" name=""/>
        <dsp:cNvSpPr/>
      </dsp:nvSpPr>
      <dsp:spPr>
        <a:xfrm>
          <a:off x="3925774" y="526186"/>
          <a:ext cx="374004" cy="91440"/>
        </a:xfrm>
        <a:custGeom>
          <a:avLst/>
          <a:gdLst/>
          <a:ahLst/>
          <a:cxnLst/>
          <a:rect l="0" t="0" r="0" b="0"/>
          <a:pathLst>
            <a:path>
              <a:moveTo>
                <a:pt x="0" y="45720"/>
              </a:moveTo>
              <a:lnTo>
                <a:pt x="374004"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4102661" y="569883"/>
        <a:ext cx="20230" cy="4046"/>
      </dsp:txXfrm>
    </dsp:sp>
    <dsp:sp modelId="{FBFF96C4-B0FE-4FFF-B349-D4C5CE7D5B69}">
      <dsp:nvSpPr>
        <dsp:cNvPr id="0" name=""/>
        <dsp:cNvSpPr/>
      </dsp:nvSpPr>
      <dsp:spPr>
        <a:xfrm>
          <a:off x="2168425" y="44162"/>
          <a:ext cx="1759148" cy="10554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US" sz="1700" kern="1200" dirty="0" smtClean="0"/>
            <a:t>Reassessment</a:t>
          </a:r>
          <a:endParaRPr lang="en-US" sz="1700" kern="1200" dirty="0"/>
        </a:p>
      </dsp:txBody>
      <dsp:txXfrm>
        <a:off x="2168425" y="44162"/>
        <a:ext cx="1759148" cy="1055489"/>
      </dsp:txXfrm>
    </dsp:sp>
    <dsp:sp modelId="{E9F198B0-B877-4CAF-8E85-FF405C10D1DE}">
      <dsp:nvSpPr>
        <dsp:cNvPr id="0" name=""/>
        <dsp:cNvSpPr/>
      </dsp:nvSpPr>
      <dsp:spPr>
        <a:xfrm>
          <a:off x="884247" y="1097851"/>
          <a:ext cx="4327505" cy="374004"/>
        </a:xfrm>
        <a:custGeom>
          <a:avLst/>
          <a:gdLst/>
          <a:ahLst/>
          <a:cxnLst/>
          <a:rect l="0" t="0" r="0" b="0"/>
          <a:pathLst>
            <a:path>
              <a:moveTo>
                <a:pt x="4327505" y="0"/>
              </a:moveTo>
              <a:lnTo>
                <a:pt x="4327505" y="204102"/>
              </a:lnTo>
              <a:lnTo>
                <a:pt x="0" y="204102"/>
              </a:lnTo>
              <a:lnTo>
                <a:pt x="0" y="374004"/>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2939340" y="1282830"/>
        <a:ext cx="217318" cy="4046"/>
      </dsp:txXfrm>
    </dsp:sp>
    <dsp:sp modelId="{8400DD3B-67B5-4894-BCE3-5C7E8B58892F}">
      <dsp:nvSpPr>
        <dsp:cNvPr id="0" name=""/>
        <dsp:cNvSpPr/>
      </dsp:nvSpPr>
      <dsp:spPr>
        <a:xfrm>
          <a:off x="4332178" y="44162"/>
          <a:ext cx="1759148" cy="10554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US" sz="1700" kern="1200" dirty="0" smtClean="0"/>
            <a:t>Selection</a:t>
          </a:r>
          <a:endParaRPr lang="en-US" sz="1700" kern="1200" dirty="0"/>
        </a:p>
      </dsp:txBody>
      <dsp:txXfrm>
        <a:off x="4332178" y="44162"/>
        <a:ext cx="1759148" cy="1055489"/>
      </dsp:txXfrm>
    </dsp:sp>
    <dsp:sp modelId="{0D3E871C-56AB-4899-8F72-D77AA56091F0}">
      <dsp:nvSpPr>
        <dsp:cNvPr id="0" name=""/>
        <dsp:cNvSpPr/>
      </dsp:nvSpPr>
      <dsp:spPr>
        <a:xfrm>
          <a:off x="1762021" y="1986280"/>
          <a:ext cx="374004" cy="91440"/>
        </a:xfrm>
        <a:custGeom>
          <a:avLst/>
          <a:gdLst/>
          <a:ahLst/>
          <a:cxnLst/>
          <a:rect l="0" t="0" r="0" b="0"/>
          <a:pathLst>
            <a:path>
              <a:moveTo>
                <a:pt x="0" y="45720"/>
              </a:moveTo>
              <a:lnTo>
                <a:pt x="374004"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1938908" y="2029976"/>
        <a:ext cx="20230" cy="4046"/>
      </dsp:txXfrm>
    </dsp:sp>
    <dsp:sp modelId="{95E392C8-CE49-4CCF-BABD-04B8934277D9}">
      <dsp:nvSpPr>
        <dsp:cNvPr id="0" name=""/>
        <dsp:cNvSpPr/>
      </dsp:nvSpPr>
      <dsp:spPr>
        <a:xfrm>
          <a:off x="4673" y="1504255"/>
          <a:ext cx="1759148" cy="10554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US" sz="1700" kern="1200" dirty="0" smtClean="0"/>
            <a:t>Negotiation</a:t>
          </a:r>
          <a:endParaRPr lang="en-US" sz="1700" kern="1200" dirty="0"/>
        </a:p>
      </dsp:txBody>
      <dsp:txXfrm>
        <a:off x="4673" y="1504255"/>
        <a:ext cx="1759148" cy="1055489"/>
      </dsp:txXfrm>
    </dsp:sp>
    <dsp:sp modelId="{1E366DB3-2D05-4E6C-A01A-91A5112A5124}">
      <dsp:nvSpPr>
        <dsp:cNvPr id="0" name=""/>
        <dsp:cNvSpPr/>
      </dsp:nvSpPr>
      <dsp:spPr>
        <a:xfrm>
          <a:off x="3925774" y="1986280"/>
          <a:ext cx="374004" cy="91440"/>
        </a:xfrm>
        <a:custGeom>
          <a:avLst/>
          <a:gdLst/>
          <a:ahLst/>
          <a:cxnLst/>
          <a:rect l="0" t="0" r="0" b="0"/>
          <a:pathLst>
            <a:path>
              <a:moveTo>
                <a:pt x="0" y="45720"/>
              </a:moveTo>
              <a:lnTo>
                <a:pt x="374004"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4102661" y="2029976"/>
        <a:ext cx="20230" cy="4046"/>
      </dsp:txXfrm>
    </dsp:sp>
    <dsp:sp modelId="{8AC415F3-05FA-49EA-A09A-00BF975F3936}">
      <dsp:nvSpPr>
        <dsp:cNvPr id="0" name=""/>
        <dsp:cNvSpPr/>
      </dsp:nvSpPr>
      <dsp:spPr>
        <a:xfrm>
          <a:off x="2168425" y="1504255"/>
          <a:ext cx="1759148" cy="10554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US" sz="1700" kern="1200" dirty="0" smtClean="0"/>
            <a:t>Implementation</a:t>
          </a:r>
          <a:endParaRPr lang="en-US" sz="1700" kern="1200" dirty="0"/>
        </a:p>
      </dsp:txBody>
      <dsp:txXfrm>
        <a:off x="2168425" y="1504255"/>
        <a:ext cx="1759148" cy="1055489"/>
      </dsp:txXfrm>
    </dsp:sp>
    <dsp:sp modelId="{1FA829B0-12AB-4562-8114-78AC751CAA26}">
      <dsp:nvSpPr>
        <dsp:cNvPr id="0" name=""/>
        <dsp:cNvSpPr/>
      </dsp:nvSpPr>
      <dsp:spPr>
        <a:xfrm>
          <a:off x="884247" y="2557944"/>
          <a:ext cx="4327505" cy="374004"/>
        </a:xfrm>
        <a:custGeom>
          <a:avLst/>
          <a:gdLst/>
          <a:ahLst/>
          <a:cxnLst/>
          <a:rect l="0" t="0" r="0" b="0"/>
          <a:pathLst>
            <a:path>
              <a:moveTo>
                <a:pt x="4327505" y="0"/>
              </a:moveTo>
              <a:lnTo>
                <a:pt x="4327505" y="204102"/>
              </a:lnTo>
              <a:lnTo>
                <a:pt x="0" y="204102"/>
              </a:lnTo>
              <a:lnTo>
                <a:pt x="0" y="374004"/>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2939340" y="2742923"/>
        <a:ext cx="217318" cy="4046"/>
      </dsp:txXfrm>
    </dsp:sp>
    <dsp:sp modelId="{723A095B-54E6-49A1-B2BD-23E5140D1BAC}">
      <dsp:nvSpPr>
        <dsp:cNvPr id="0" name=""/>
        <dsp:cNvSpPr/>
      </dsp:nvSpPr>
      <dsp:spPr>
        <a:xfrm>
          <a:off x="4332178" y="1504255"/>
          <a:ext cx="1759148" cy="10554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US" sz="1700" kern="1200" dirty="0" smtClean="0"/>
            <a:t>Oversight Management</a:t>
          </a:r>
          <a:endParaRPr lang="en-US" sz="1700" kern="1200" dirty="0"/>
        </a:p>
      </dsp:txBody>
      <dsp:txXfrm>
        <a:off x="4332178" y="1504255"/>
        <a:ext cx="1759148" cy="1055489"/>
      </dsp:txXfrm>
    </dsp:sp>
    <dsp:sp modelId="{62BAFDE4-ACA7-42DE-834B-60A46CAB41F4}">
      <dsp:nvSpPr>
        <dsp:cNvPr id="0" name=""/>
        <dsp:cNvSpPr/>
      </dsp:nvSpPr>
      <dsp:spPr>
        <a:xfrm>
          <a:off x="1762021" y="3446373"/>
          <a:ext cx="374004" cy="91440"/>
        </a:xfrm>
        <a:custGeom>
          <a:avLst/>
          <a:gdLst/>
          <a:ahLst/>
          <a:cxnLst/>
          <a:rect l="0" t="0" r="0" b="0"/>
          <a:pathLst>
            <a:path>
              <a:moveTo>
                <a:pt x="0" y="45720"/>
              </a:moveTo>
              <a:lnTo>
                <a:pt x="374004"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1938908" y="3490070"/>
        <a:ext cx="20230" cy="4046"/>
      </dsp:txXfrm>
    </dsp:sp>
    <dsp:sp modelId="{F5F91FD3-E360-4502-98E8-796E1D308ABC}">
      <dsp:nvSpPr>
        <dsp:cNvPr id="0" name=""/>
        <dsp:cNvSpPr/>
      </dsp:nvSpPr>
      <dsp:spPr>
        <a:xfrm>
          <a:off x="4673" y="2964348"/>
          <a:ext cx="1759148" cy="10554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US" sz="1700" kern="1200" dirty="0" smtClean="0"/>
            <a:t>Build Completion</a:t>
          </a:r>
          <a:endParaRPr lang="en-US" sz="1700" kern="1200" dirty="0"/>
        </a:p>
      </dsp:txBody>
      <dsp:txXfrm>
        <a:off x="4673" y="2964348"/>
        <a:ext cx="1759148" cy="1055489"/>
      </dsp:txXfrm>
    </dsp:sp>
    <dsp:sp modelId="{4C2384E2-65B1-4A37-9B0E-00FD43146171}">
      <dsp:nvSpPr>
        <dsp:cNvPr id="0" name=""/>
        <dsp:cNvSpPr/>
      </dsp:nvSpPr>
      <dsp:spPr>
        <a:xfrm>
          <a:off x="3925774" y="3446373"/>
          <a:ext cx="374004" cy="91440"/>
        </a:xfrm>
        <a:custGeom>
          <a:avLst/>
          <a:gdLst/>
          <a:ahLst/>
          <a:cxnLst/>
          <a:rect l="0" t="0" r="0" b="0"/>
          <a:pathLst>
            <a:path>
              <a:moveTo>
                <a:pt x="0" y="45720"/>
              </a:moveTo>
              <a:lnTo>
                <a:pt x="374004"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4102661" y="3490070"/>
        <a:ext cx="20230" cy="4046"/>
      </dsp:txXfrm>
    </dsp:sp>
    <dsp:sp modelId="{800CE61A-9ED0-44BE-9F51-490F0A862E0A}">
      <dsp:nvSpPr>
        <dsp:cNvPr id="0" name=""/>
        <dsp:cNvSpPr/>
      </dsp:nvSpPr>
      <dsp:spPr>
        <a:xfrm>
          <a:off x="2168425" y="2964348"/>
          <a:ext cx="1759148" cy="10554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US" sz="1700" kern="1200" dirty="0" smtClean="0"/>
            <a:t>Change</a:t>
          </a:r>
          <a:endParaRPr lang="en-US" sz="1700" kern="1200" dirty="0"/>
        </a:p>
      </dsp:txBody>
      <dsp:txXfrm>
        <a:off x="2168425" y="2964348"/>
        <a:ext cx="1759148" cy="1055489"/>
      </dsp:txXfrm>
    </dsp:sp>
    <dsp:sp modelId="{C2BD30D4-37F2-45A5-8C2F-AC9ED113A794}">
      <dsp:nvSpPr>
        <dsp:cNvPr id="0" name=""/>
        <dsp:cNvSpPr/>
      </dsp:nvSpPr>
      <dsp:spPr>
        <a:xfrm>
          <a:off x="4332178" y="2964348"/>
          <a:ext cx="1759148" cy="10554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US" sz="1700" kern="1200" dirty="0" smtClean="0"/>
            <a:t>Exit</a:t>
          </a:r>
          <a:endParaRPr lang="en-US" sz="1700" kern="1200" dirty="0"/>
        </a:p>
      </dsp:txBody>
      <dsp:txXfrm>
        <a:off x="4332178" y="2964348"/>
        <a:ext cx="1759148" cy="1055489"/>
      </dsp:txXfrm>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80E2D2-BC83-4FC0-AB7C-28ED61D332D8}" type="datetimeFigureOut">
              <a:rPr lang="en-US" smtClean="0"/>
              <a:t>12/8/2014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5B9326-49D3-4B98-9FAA-3E0CB6E13E3C}" type="slidenum">
              <a:rPr lang="en-US" smtClean="0"/>
              <a:t>‹#›</a:t>
            </a:fld>
            <a:endParaRPr lang="en-US" dirty="0"/>
          </a:p>
        </p:txBody>
      </p:sp>
    </p:spTree>
    <p:extLst>
      <p:ext uri="{BB962C8B-B14F-4D97-AF65-F5344CB8AC3E}">
        <p14:creationId xmlns:p14="http://schemas.microsoft.com/office/powerpoint/2010/main" val="720777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5.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Suggested Answers:</a:t>
            </a:r>
          </a:p>
          <a:p>
            <a:endParaRPr lang="en-US" b="1" dirty="0" smtClean="0"/>
          </a:p>
          <a:p>
            <a:r>
              <a:rPr lang="en-US" sz="1200" b="1" kern="1200" dirty="0" smtClean="0">
                <a:solidFill>
                  <a:schemeClr val="tx1"/>
                </a:solidFill>
                <a:effectLst/>
                <a:latin typeface="+mn-lt"/>
                <a:ea typeface="+mn-ea"/>
                <a:cs typeface="+mn-cs"/>
              </a:rPr>
              <a:t>1. </a:t>
            </a:r>
            <a:r>
              <a:rPr lang="en-US" sz="1200" kern="1200" dirty="0" smtClean="0">
                <a:solidFill>
                  <a:schemeClr val="tx1"/>
                </a:solidFill>
                <a:effectLst/>
                <a:latin typeface="+mn-lt"/>
                <a:ea typeface="+mn-ea"/>
                <a:cs typeface="+mn-cs"/>
              </a:rPr>
              <a:t>Value drivers enhance the value of a product or service to consumers, creating value for the company. Advanced IT, reliability, and brand reputation are examples.</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2. Operational</a:t>
            </a:r>
            <a:r>
              <a:rPr lang="en-US" sz="1200" kern="1200" dirty="0" smtClean="0">
                <a:solidFill>
                  <a:schemeClr val="tx1"/>
                </a:solidFill>
                <a:effectLst/>
                <a:latin typeface="+mn-lt"/>
                <a:ea typeface="+mn-ea"/>
                <a:cs typeface="+mn-cs"/>
              </a:rPr>
              <a:t> (shorter-term factors that impact cash flow and the cash generation ability through increased efficiency or growth), </a:t>
            </a:r>
          </a:p>
          <a:p>
            <a:r>
              <a:rPr lang="en-US" sz="1200" b="1" kern="1200" dirty="0" smtClean="0">
                <a:solidFill>
                  <a:schemeClr val="tx1"/>
                </a:solidFill>
                <a:effectLst/>
                <a:latin typeface="+mn-lt"/>
                <a:ea typeface="+mn-ea"/>
                <a:cs typeface="+mn-cs"/>
              </a:rPr>
              <a:t>Financial</a:t>
            </a:r>
            <a:r>
              <a:rPr lang="en-US" sz="1200" kern="1200" dirty="0" smtClean="0">
                <a:solidFill>
                  <a:schemeClr val="tx1"/>
                </a:solidFill>
                <a:effectLst/>
                <a:latin typeface="+mn-lt"/>
                <a:ea typeface="+mn-ea"/>
                <a:cs typeface="+mn-cs"/>
              </a:rPr>
              <a:t> (medium-term factors that minimize the cost of capital incurred by the company to finance operations), and </a:t>
            </a:r>
          </a:p>
          <a:p>
            <a:r>
              <a:rPr lang="en-US" sz="1200" b="1" kern="1200" dirty="0" smtClean="0">
                <a:solidFill>
                  <a:schemeClr val="tx1"/>
                </a:solidFill>
                <a:effectLst/>
                <a:latin typeface="+mn-lt"/>
                <a:ea typeface="+mn-ea"/>
                <a:cs typeface="+mn-cs"/>
              </a:rPr>
              <a:t>Sustainability</a:t>
            </a:r>
            <a:r>
              <a:rPr lang="en-US" sz="1200" kern="1200" dirty="0" smtClean="0">
                <a:solidFill>
                  <a:schemeClr val="tx1"/>
                </a:solidFill>
                <a:effectLst/>
                <a:latin typeface="+mn-lt"/>
                <a:ea typeface="+mn-ea"/>
                <a:cs typeface="+mn-cs"/>
              </a:rPr>
              <a:t> (long-term survival factors; factors that enable a business to continue functioning consistently and optimally for a long time.)</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3. </a:t>
            </a:r>
            <a:r>
              <a:rPr lang="en-US" sz="1200" kern="1200" dirty="0" smtClean="0">
                <a:solidFill>
                  <a:schemeClr val="tx1"/>
                </a:solidFill>
                <a:effectLst/>
                <a:latin typeface="+mn-lt"/>
                <a:ea typeface="+mn-ea"/>
                <a:cs typeface="+mn-cs"/>
              </a:rPr>
              <a:t>Two of the biggest risks and concerns of top management are (1) failing to align IT to real business needs and, as a result, (2) failing to deliver value to the business. Reactive IT investments tend to be patches that rarely align with the business strategy.</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4. </a:t>
            </a:r>
            <a:r>
              <a:rPr lang="en-US" sz="1200" kern="1200" dirty="0" smtClean="0">
                <a:solidFill>
                  <a:schemeClr val="tx1"/>
                </a:solidFill>
                <a:effectLst/>
                <a:latin typeface="+mn-lt"/>
                <a:ea typeface="+mn-ea"/>
                <a:cs typeface="+mn-cs"/>
              </a:rPr>
              <a:t>Work or development outsourced to consulting companies or vendors that are within the same country is referred to as onshore sourcing.</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5. </a:t>
            </a:r>
            <a:r>
              <a:rPr lang="en-US" sz="1200" i="1" kern="1200" dirty="0" smtClean="0">
                <a:solidFill>
                  <a:schemeClr val="tx1"/>
                </a:solidFill>
                <a:effectLst/>
                <a:latin typeface="+mn-lt"/>
                <a:ea typeface="+mn-ea"/>
                <a:cs typeface="+mn-cs"/>
              </a:rPr>
              <a:t>Answers may vary.</a:t>
            </a:r>
            <a:r>
              <a:rPr lang="en-US" sz="1200" kern="1200" dirty="0" smtClean="0">
                <a:solidFill>
                  <a:schemeClr val="tx1"/>
                </a:solidFill>
                <a:effectLst/>
                <a:latin typeface="+mn-lt"/>
                <a:ea typeface="+mn-ea"/>
                <a:cs typeface="+mn-cs"/>
              </a:rPr>
              <a:t> IT–business alignment</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means how closely an organization’s IT strategy is interwoven with and driving its overall business strategy. The goal of IT strategic alignment is to ensure that IS priorities, decisions, and projects are consistent with the needs of the entire business. Failure to properly align IT with the organizational strategy can result in large investments in systems that have a low payoff, or not investing in systems that potentially have a high payoff.</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6. </a:t>
            </a:r>
            <a:r>
              <a:rPr lang="en-US" sz="1200" kern="1200" dirty="0" smtClean="0">
                <a:solidFill>
                  <a:schemeClr val="tx1"/>
                </a:solidFill>
                <a:effectLst/>
                <a:latin typeface="+mn-lt"/>
                <a:ea typeface="+mn-ea"/>
                <a:cs typeface="+mn-cs"/>
              </a:rPr>
              <a:t>The business and IT strategic plans are evaluated and adjusted annually to keep pace with rapid changes in the industry. Because organizational goals change over time, it is not sufficient to develop a long-term IT strategy and not re-examine the strategy on a regular basis. For this reason, IT planning is an ongoing process. The IT planning process results in a formal IT strategy or a reassessment each year or each quarter of the existing portfolio of IT resources.</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7. </a:t>
            </a:r>
            <a:r>
              <a:rPr lang="en-US" sz="1200" kern="1200" dirty="0" smtClean="0">
                <a:solidFill>
                  <a:schemeClr val="tx1"/>
                </a:solidFill>
                <a:effectLst/>
                <a:latin typeface="+mn-lt"/>
                <a:ea typeface="+mn-ea"/>
                <a:cs typeface="+mn-cs"/>
              </a:rPr>
              <a:t>The steering committee is a team of managers and staff representing various business units that establish IT priorities and ensure the IT department is meeting the needs of the enterprise. The steering committee’s major tasks are: </a:t>
            </a:r>
          </a:p>
          <a:p>
            <a:pPr lvl="0"/>
            <a:r>
              <a:rPr lang="en-US" sz="1200" b="1" kern="1200" dirty="0" smtClean="0">
                <a:solidFill>
                  <a:schemeClr val="tx1"/>
                </a:solidFill>
                <a:effectLst/>
                <a:latin typeface="+mn-lt"/>
                <a:ea typeface="+mn-ea"/>
                <a:cs typeface="+mn-cs"/>
              </a:rPr>
              <a:t>Set the direction. </a:t>
            </a:r>
            <a:r>
              <a:rPr lang="en-US" sz="1200" kern="1200" dirty="0" smtClean="0">
                <a:solidFill>
                  <a:schemeClr val="tx1"/>
                </a:solidFill>
                <a:effectLst/>
                <a:latin typeface="+mn-lt"/>
                <a:ea typeface="+mn-ea"/>
                <a:cs typeface="+mn-cs"/>
              </a:rPr>
              <a:t>In linking the corporate strategy with the IT strategy, planning is the key activity.</a:t>
            </a:r>
          </a:p>
          <a:p>
            <a:pPr lvl="0"/>
            <a:r>
              <a:rPr lang="en-US" sz="1200" b="1" kern="1200" dirty="0" smtClean="0">
                <a:solidFill>
                  <a:schemeClr val="tx1"/>
                </a:solidFill>
                <a:effectLst/>
                <a:latin typeface="+mn-lt"/>
                <a:ea typeface="+mn-ea"/>
                <a:cs typeface="+mn-cs"/>
              </a:rPr>
              <a:t>Allocate scarce resources</a:t>
            </a:r>
            <a:r>
              <a:rPr lang="en-US" sz="1200" kern="1200" dirty="0" smtClean="0">
                <a:solidFill>
                  <a:schemeClr val="tx1"/>
                </a:solidFill>
                <a:effectLst/>
                <a:latin typeface="+mn-lt"/>
                <a:ea typeface="+mn-ea"/>
                <a:cs typeface="+mn-cs"/>
              </a:rPr>
              <a:t>. The committee approves the allocation of resources for and within the information systems organization. This includes outsourcing policy.</a:t>
            </a:r>
          </a:p>
          <a:p>
            <a:pPr lvl="0"/>
            <a:r>
              <a:rPr lang="en-US" sz="1200" b="1" kern="1200" dirty="0" smtClean="0">
                <a:solidFill>
                  <a:schemeClr val="tx1"/>
                </a:solidFill>
                <a:effectLst/>
                <a:latin typeface="+mn-lt"/>
                <a:ea typeface="+mn-ea"/>
                <a:cs typeface="+mn-cs"/>
              </a:rPr>
              <a:t>Make staffing decisions. </a:t>
            </a:r>
            <a:r>
              <a:rPr lang="en-US" sz="1200" kern="1200" dirty="0" smtClean="0">
                <a:solidFill>
                  <a:schemeClr val="tx1"/>
                </a:solidFill>
                <a:effectLst/>
                <a:latin typeface="+mn-lt"/>
                <a:ea typeface="+mn-ea"/>
                <a:cs typeface="+mn-cs"/>
              </a:rPr>
              <a:t>Key IT personnel decisions involve a consultation-and-approval process made by the committee, including outsourcing decisions.</a:t>
            </a:r>
          </a:p>
          <a:p>
            <a:pPr lvl="0"/>
            <a:r>
              <a:rPr lang="en-US" sz="1200" b="1" kern="1200" dirty="0" smtClean="0">
                <a:solidFill>
                  <a:schemeClr val="tx1"/>
                </a:solidFill>
                <a:effectLst/>
                <a:latin typeface="+mn-lt"/>
                <a:ea typeface="+mn-ea"/>
                <a:cs typeface="+mn-cs"/>
              </a:rPr>
              <a:t>Communicate and provide feedback.</a:t>
            </a:r>
            <a:r>
              <a:rPr lang="en-US" sz="1200" kern="1200" dirty="0" smtClean="0">
                <a:solidFill>
                  <a:schemeClr val="tx1"/>
                </a:solidFill>
                <a:effectLst/>
                <a:latin typeface="+mn-lt"/>
                <a:ea typeface="+mn-ea"/>
                <a:cs typeface="+mn-cs"/>
              </a:rPr>
              <a:t> Information regarding IT activities should flow freely.</a:t>
            </a:r>
          </a:p>
          <a:p>
            <a:pPr lvl="0"/>
            <a:r>
              <a:rPr lang="en-US" sz="1200" b="1" kern="1200" dirty="0" smtClean="0">
                <a:solidFill>
                  <a:schemeClr val="tx1"/>
                </a:solidFill>
                <a:effectLst/>
                <a:latin typeface="+mn-lt"/>
                <a:ea typeface="+mn-ea"/>
                <a:cs typeface="+mn-cs"/>
              </a:rPr>
              <a:t>Set and evaluate performance metrics</a:t>
            </a:r>
            <a:r>
              <a:rPr lang="en-US" sz="1200" kern="1200" dirty="0" smtClean="0">
                <a:solidFill>
                  <a:schemeClr val="tx1"/>
                </a:solidFill>
                <a:effectLst/>
                <a:latin typeface="+mn-lt"/>
                <a:ea typeface="+mn-ea"/>
                <a:cs typeface="+mn-cs"/>
              </a:rPr>
              <a:t>. The committee should establish performance measures for the IT department and see that they are met. This includes the initiation of SLAs.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success of steering committees largely depends on the establishment of IT </a:t>
            </a:r>
            <a:r>
              <a:rPr lang="en-US" sz="1200" i="1" kern="1200" dirty="0" smtClean="0">
                <a:solidFill>
                  <a:schemeClr val="tx1"/>
                </a:solidFill>
                <a:effectLst/>
                <a:latin typeface="+mn-lt"/>
                <a:ea typeface="+mn-ea"/>
                <a:cs typeface="+mn-cs"/>
              </a:rPr>
              <a:t>governance</a:t>
            </a:r>
            <a:r>
              <a:rPr lang="en-US" sz="1200" kern="1200" dirty="0" smtClean="0">
                <a:solidFill>
                  <a:schemeClr val="tx1"/>
                </a:solidFill>
                <a:effectLst/>
                <a:latin typeface="+mn-lt"/>
                <a:ea typeface="+mn-ea"/>
                <a:cs typeface="+mn-cs"/>
              </a:rPr>
              <a:t>, formally established statements that direct the policies regarding IT alignment with organizational goals and allocation of resources.</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8. </a:t>
            </a:r>
            <a:r>
              <a:rPr lang="en-US" sz="1200" kern="1200" dirty="0" smtClean="0">
                <a:solidFill>
                  <a:schemeClr val="tx1"/>
                </a:solidFill>
                <a:effectLst/>
                <a:latin typeface="+mn-lt"/>
                <a:ea typeface="+mn-ea"/>
                <a:cs typeface="+mn-cs"/>
              </a:rPr>
              <a:t>Figure 12.2 shows the IT strategic planning process. The entire planning process begins with the creation of a strategic business plan. The </a:t>
            </a:r>
            <a:r>
              <a:rPr lang="en-US" sz="1200" i="1" kern="1200" dirty="0" smtClean="0">
                <a:solidFill>
                  <a:schemeClr val="tx1"/>
                </a:solidFill>
                <a:effectLst/>
                <a:latin typeface="+mn-lt"/>
                <a:ea typeface="+mn-ea"/>
                <a:cs typeface="+mn-cs"/>
              </a:rPr>
              <a:t>long-range IT plan</a:t>
            </a:r>
            <a:r>
              <a:rPr lang="en-US" sz="1200" kern="1200" dirty="0" smtClean="0">
                <a:solidFill>
                  <a:schemeClr val="tx1"/>
                </a:solidFill>
                <a:effectLst/>
                <a:latin typeface="+mn-lt"/>
                <a:ea typeface="+mn-ea"/>
                <a:cs typeface="+mn-cs"/>
              </a:rPr>
              <a:t>, sometimes referred to as the </a:t>
            </a:r>
            <a:r>
              <a:rPr lang="en-US" sz="1200" i="1" kern="1200" dirty="0" smtClean="0">
                <a:solidFill>
                  <a:schemeClr val="tx1"/>
                </a:solidFill>
                <a:effectLst/>
                <a:latin typeface="+mn-lt"/>
                <a:ea typeface="+mn-ea"/>
                <a:cs typeface="+mn-cs"/>
              </a:rPr>
              <a:t>strategic IT plan</a:t>
            </a:r>
            <a:r>
              <a:rPr lang="en-US" sz="1200" kern="1200" dirty="0" smtClean="0">
                <a:solidFill>
                  <a:schemeClr val="tx1"/>
                </a:solidFill>
                <a:effectLst/>
                <a:latin typeface="+mn-lt"/>
                <a:ea typeface="+mn-ea"/>
                <a:cs typeface="+mn-cs"/>
              </a:rPr>
              <a:t>, is then based on the strategic business plan. The IT strategic plan starts with the IT vision and strategy, which defines the future concept of what IT should do to achieve the goals, objectives, and strategic position of the firm and how this will be achieved. The overall direction, requirements, and sourcing—either outsourcing or insourcing—of resources, such as infrastructure, application services, data services, security services, IT governance, and management architecture; budget; activities; and timeframes are set for three to five years into the future. The planning process continues by addressing lower-level activities with a shorter time frame.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next level down is a </a:t>
            </a:r>
            <a:r>
              <a:rPr lang="en-US" sz="1200" i="1" kern="1200" dirty="0" smtClean="0">
                <a:solidFill>
                  <a:schemeClr val="tx1"/>
                </a:solidFill>
                <a:effectLst/>
                <a:latin typeface="+mn-lt"/>
                <a:ea typeface="+mn-ea"/>
                <a:cs typeface="+mn-cs"/>
              </a:rPr>
              <a:t>medium-term IT plan</a:t>
            </a:r>
            <a:r>
              <a:rPr lang="en-US" sz="1200" kern="1200" dirty="0" smtClean="0">
                <a:solidFill>
                  <a:schemeClr val="tx1"/>
                </a:solidFill>
                <a:effectLst/>
                <a:latin typeface="+mn-lt"/>
                <a:ea typeface="+mn-ea"/>
                <a:cs typeface="+mn-cs"/>
              </a:rPr>
              <a:t>, which identifies general project plans in terms of the specific requirements and sourcing of resources as well as the </a:t>
            </a:r>
            <a:r>
              <a:rPr lang="en-US" sz="1200" b="1" kern="1200" dirty="0" smtClean="0">
                <a:solidFill>
                  <a:schemeClr val="tx1"/>
                </a:solidFill>
                <a:effectLst/>
                <a:latin typeface="+mn-lt"/>
                <a:ea typeface="+mn-ea"/>
                <a:cs typeface="+mn-cs"/>
              </a:rPr>
              <a:t>project portfolio</a:t>
            </a:r>
            <a:r>
              <a:rPr lang="en-US" sz="1200" kern="1200" dirty="0" smtClean="0">
                <a:solidFill>
                  <a:schemeClr val="tx1"/>
                </a:solidFill>
                <a:effectLst/>
                <a:latin typeface="+mn-lt"/>
                <a:ea typeface="+mn-ea"/>
                <a:cs typeface="+mn-cs"/>
              </a:rPr>
              <a:t>. The project portfolio lists major resource projects, including infrastructure, application services, data services, and security services that are consistent with the long-range plan. Some companies may define their portfolio in terms of applications. The </a:t>
            </a:r>
            <a:r>
              <a:rPr lang="en-US" sz="1200" b="1" kern="1200" dirty="0" smtClean="0">
                <a:solidFill>
                  <a:schemeClr val="tx1"/>
                </a:solidFill>
                <a:effectLst/>
                <a:latin typeface="+mn-lt"/>
                <a:ea typeface="+mn-ea"/>
                <a:cs typeface="+mn-cs"/>
              </a:rPr>
              <a:t>applications portfolio</a:t>
            </a:r>
            <a:r>
              <a:rPr lang="en-US" sz="1200" kern="1200" dirty="0" smtClean="0">
                <a:solidFill>
                  <a:schemeClr val="tx1"/>
                </a:solidFill>
                <a:effectLst/>
                <a:latin typeface="+mn-lt"/>
                <a:ea typeface="+mn-ea"/>
                <a:cs typeface="+mn-cs"/>
              </a:rPr>
              <a:t> is a list of major, approved information system projects that are also consistent with the long-range plan. Expectations for sourcing of resources in the project or applications portfolio should be driven by the business strategy. Since some of these projects will take more than a year to complete, and others will not start in the current year, this plan extends over several years. </a:t>
            </a:r>
          </a:p>
          <a:p>
            <a:r>
              <a:rPr lang="en-US" sz="1200" i="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third level is a </a:t>
            </a:r>
            <a:r>
              <a:rPr lang="en-US" sz="1200" i="1" kern="1200" dirty="0" smtClean="0">
                <a:solidFill>
                  <a:schemeClr val="tx1"/>
                </a:solidFill>
                <a:effectLst/>
                <a:latin typeface="+mn-lt"/>
                <a:ea typeface="+mn-ea"/>
                <a:cs typeface="+mn-cs"/>
              </a:rPr>
              <a:t>tactical plan</a:t>
            </a:r>
            <a:r>
              <a:rPr lang="en-US" sz="1200" kern="1200" dirty="0" smtClean="0">
                <a:solidFill>
                  <a:schemeClr val="tx1"/>
                </a:solidFill>
                <a:effectLst/>
                <a:latin typeface="+mn-lt"/>
                <a:ea typeface="+mn-ea"/>
                <a:cs typeface="+mn-cs"/>
              </a:rPr>
              <a:t>, which details budgets and schedules for current-year projects and activities. In reality, because of the rapid pace of change in technology and the environment, short-term plans may include major items not anticipated in the other plans.</a:t>
            </a:r>
          </a:p>
          <a:p>
            <a:r>
              <a:rPr lang="en-US" sz="1200" kern="1200" dirty="0" smtClean="0">
                <a:solidFill>
                  <a:schemeClr val="tx1"/>
                </a:solidFill>
                <a:effectLst/>
                <a:latin typeface="+mn-lt"/>
                <a:ea typeface="+mn-ea"/>
                <a:cs typeface="+mn-cs"/>
              </a:rPr>
              <a:t>The planning process just described is currently practiced by many organizations. Specifics of the IT planning process, of course, vary among organizations. For example, not all organizations have a high-level IT steering committee. Project priorities may be determined by the IT director, by his or her superior, by company politics, or even on a first-come, first-served basis.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deliverables from the IT planning process should include the following: an evaluation of the strategic goals and directions of the organization and how IT is aligned; a new or revised IT vision and assessment of the state of the IT division; a statement of the strategies, objectives, and policies for the IT division; and the overall direction, requirements, and sourcing of resources.</a:t>
            </a:r>
          </a:p>
          <a:p>
            <a:endParaRPr lang="en-US" b="1" dirty="0"/>
          </a:p>
        </p:txBody>
      </p:sp>
      <p:sp>
        <p:nvSpPr>
          <p:cNvPr id="4" name="Slide Number Placeholder 3"/>
          <p:cNvSpPr>
            <a:spLocks noGrp="1"/>
          </p:cNvSpPr>
          <p:nvPr>
            <p:ph type="sldNum" sz="quarter" idx="10"/>
          </p:nvPr>
        </p:nvSpPr>
        <p:spPr/>
        <p:txBody>
          <a:bodyPr/>
          <a:lstStyle/>
          <a:p>
            <a:fld id="{C75B9326-49D3-4B98-9FAA-3E0CB6E13E3C}" type="slidenum">
              <a:rPr lang="en-US" smtClean="0"/>
              <a:t>12</a:t>
            </a:fld>
            <a:endParaRPr lang="en-US" dirty="0"/>
          </a:p>
        </p:txBody>
      </p:sp>
    </p:spTree>
    <p:extLst>
      <p:ext uri="{BB962C8B-B14F-4D97-AF65-F5344CB8AC3E}">
        <p14:creationId xmlns:p14="http://schemas.microsoft.com/office/powerpoint/2010/main" val="1939565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Suggested Answers:</a:t>
            </a:r>
          </a:p>
          <a:p>
            <a:endParaRPr lang="en-US" b="1" dirty="0" smtClean="0"/>
          </a:p>
          <a:p>
            <a:r>
              <a:rPr lang="en-US" sz="1200" b="1" kern="1200" dirty="0" smtClean="0">
                <a:solidFill>
                  <a:schemeClr val="tx1"/>
                </a:solidFill>
                <a:effectLst/>
                <a:latin typeface="+mn-lt"/>
                <a:ea typeface="+mn-ea"/>
                <a:cs typeface="+mn-cs"/>
              </a:rPr>
              <a:t>1. </a:t>
            </a:r>
            <a:r>
              <a:rPr lang="en-US" sz="1200" kern="1200" dirty="0" smtClean="0">
                <a:solidFill>
                  <a:schemeClr val="tx1"/>
                </a:solidFill>
                <a:effectLst/>
                <a:latin typeface="+mn-lt"/>
                <a:ea typeface="+mn-ea"/>
                <a:cs typeface="+mn-cs"/>
              </a:rPr>
              <a:t>Alignment is a complex management activity, and its complexity increases as the pace of global competition and technological change increases. IT–business alignment can be improved by focusing on the following activities:</a:t>
            </a:r>
          </a:p>
          <a:p>
            <a:pPr lvl="0"/>
            <a:r>
              <a:rPr lang="en-US" sz="1200" b="1" kern="1200" dirty="0" smtClean="0">
                <a:solidFill>
                  <a:schemeClr val="tx1"/>
                </a:solidFill>
                <a:effectLst/>
                <a:latin typeface="+mn-lt"/>
                <a:ea typeface="+mn-ea"/>
                <a:cs typeface="+mn-cs"/>
              </a:rPr>
              <a:t>Commitment to IT planning by senior management.</a:t>
            </a:r>
            <a:r>
              <a:rPr lang="en-US" sz="1200" kern="1200" dirty="0" smtClean="0">
                <a:solidFill>
                  <a:schemeClr val="tx1"/>
                </a:solidFill>
                <a:effectLst/>
                <a:latin typeface="+mn-lt"/>
                <a:ea typeface="+mn-ea"/>
                <a:cs typeface="+mn-cs"/>
              </a:rPr>
              <a:t> Senior management commitment to IT planning is essential to success. </a:t>
            </a:r>
          </a:p>
          <a:p>
            <a:pPr lvl="0"/>
            <a:r>
              <a:rPr lang="en-US" sz="1200" b="1" kern="1200" dirty="0" smtClean="0">
                <a:solidFill>
                  <a:schemeClr val="tx1"/>
                </a:solidFill>
                <a:effectLst/>
                <a:latin typeface="+mn-lt"/>
                <a:ea typeface="+mn-ea"/>
                <a:cs typeface="+mn-cs"/>
              </a:rPr>
              <a:t>CIO is a member of senior management.</a:t>
            </a:r>
            <a:r>
              <a:rPr lang="en-US" sz="1200" kern="1200" dirty="0" smtClean="0">
                <a:solidFill>
                  <a:schemeClr val="tx1"/>
                </a:solidFill>
                <a:effectLst/>
                <a:latin typeface="+mn-lt"/>
                <a:ea typeface="+mn-ea"/>
                <a:cs typeface="+mn-cs"/>
              </a:rPr>
              <a:t> The key to achieving IT-business alignment is for the CIO to attain strategic influence. Rather than being narrow technologists, CIOs must be both business and technology savvy.</a:t>
            </a:r>
          </a:p>
          <a:p>
            <a:pPr lvl="0"/>
            <a:r>
              <a:rPr lang="en-US" sz="1200" b="1" kern="1200" dirty="0" smtClean="0">
                <a:solidFill>
                  <a:schemeClr val="tx1"/>
                </a:solidFill>
                <a:effectLst/>
                <a:latin typeface="+mn-lt"/>
                <a:ea typeface="+mn-ea"/>
                <a:cs typeface="+mn-cs"/>
              </a:rPr>
              <a:t>Understanding IT and corporate planning. </a:t>
            </a:r>
            <a:r>
              <a:rPr lang="en-US" sz="1200" kern="1200" dirty="0" smtClean="0">
                <a:solidFill>
                  <a:schemeClr val="tx1"/>
                </a:solidFill>
                <a:effectLst/>
                <a:latin typeface="+mn-lt"/>
                <a:ea typeface="+mn-ea"/>
                <a:cs typeface="+mn-cs"/>
              </a:rPr>
              <a:t>A prerequisite for effective IT–business alignment for the CIO is to understand business planning and for the CEO and business planners to understand their company's IT planning.</a:t>
            </a:r>
          </a:p>
          <a:p>
            <a:pPr lvl="0"/>
            <a:r>
              <a:rPr lang="en-US" sz="1200" b="1" kern="1200" dirty="0" smtClean="0">
                <a:solidFill>
                  <a:schemeClr val="tx1"/>
                </a:solidFill>
                <a:effectLst/>
                <a:latin typeface="+mn-lt"/>
                <a:ea typeface="+mn-ea"/>
                <a:cs typeface="+mn-cs"/>
              </a:rPr>
              <a:t>Shared culture and good communication.</a:t>
            </a:r>
            <a:r>
              <a:rPr lang="en-US" sz="1200" kern="1200" dirty="0" smtClean="0">
                <a:solidFill>
                  <a:schemeClr val="tx1"/>
                </a:solidFill>
                <a:effectLst/>
                <a:latin typeface="+mn-lt"/>
                <a:ea typeface="+mn-ea"/>
                <a:cs typeface="+mn-cs"/>
              </a:rPr>
              <a:t> The CIO must understand and buy into the corporate culture so that IS planning does not occur in isolation. Frequent, open, and effective communication is essential to ensure a shared culture and keep everyone aware of planning activities and business dynamics.</a:t>
            </a:r>
          </a:p>
          <a:p>
            <a:pPr lvl="0"/>
            <a:r>
              <a:rPr lang="en-US" sz="1200" b="1" kern="1200" dirty="0" smtClean="0">
                <a:solidFill>
                  <a:schemeClr val="tx1"/>
                </a:solidFill>
                <a:effectLst/>
                <a:latin typeface="+mn-lt"/>
                <a:ea typeface="+mn-ea"/>
                <a:cs typeface="+mn-cs"/>
              </a:rPr>
              <a:t>Multi-level links.</a:t>
            </a:r>
            <a:r>
              <a:rPr lang="en-US" sz="1200" kern="1200" dirty="0" smtClean="0">
                <a:solidFill>
                  <a:schemeClr val="tx1"/>
                </a:solidFill>
                <a:effectLst/>
                <a:latin typeface="+mn-lt"/>
                <a:ea typeface="+mn-ea"/>
                <a:cs typeface="+mn-cs"/>
              </a:rPr>
              <a:t> Links between business and IT plans should be made at the strategic, tactical, and operational levels.</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2. </a:t>
            </a:r>
            <a:r>
              <a:rPr lang="en-US" sz="1200" kern="1200" dirty="0" smtClean="0">
                <a:solidFill>
                  <a:schemeClr val="tx1"/>
                </a:solidFill>
                <a:effectLst/>
                <a:latin typeface="+mn-lt"/>
                <a:ea typeface="+mn-ea"/>
                <a:cs typeface="+mn-cs"/>
              </a:rPr>
              <a:t>According to PwC’s 5th annual Digital IQ global survey, compared to less collaborative companies, strong collaborators:</a:t>
            </a:r>
          </a:p>
          <a:p>
            <a:pPr lvl="0"/>
            <a:r>
              <a:rPr lang="en-US" sz="1200" b="1" kern="1200" dirty="0" smtClean="0">
                <a:solidFill>
                  <a:schemeClr val="tx1"/>
                </a:solidFill>
                <a:effectLst/>
                <a:latin typeface="+mn-lt"/>
                <a:ea typeface="+mn-ea"/>
                <a:cs typeface="+mn-cs"/>
              </a:rPr>
              <a:t>Achieve better results.</a:t>
            </a:r>
            <a:r>
              <a:rPr lang="en-US" sz="1200" kern="1200" dirty="0" smtClean="0">
                <a:solidFill>
                  <a:schemeClr val="tx1"/>
                </a:solidFill>
                <a:effectLst/>
                <a:latin typeface="+mn-lt"/>
                <a:ea typeface="+mn-ea"/>
                <a:cs typeface="+mn-cs"/>
              </a:rPr>
              <a:t> They are four times more likely to be top performers than those with less collaborative teams. IT initiatives are more likely to be on time, on budget, and within project scope.</a:t>
            </a:r>
          </a:p>
          <a:p>
            <a:pPr lvl="0"/>
            <a:r>
              <a:rPr lang="en-US" sz="1200" b="1" kern="1200" dirty="0" smtClean="0">
                <a:solidFill>
                  <a:schemeClr val="tx1"/>
                </a:solidFill>
                <a:effectLst/>
                <a:latin typeface="+mn-lt"/>
                <a:ea typeface="+mn-ea"/>
                <a:cs typeface="+mn-cs"/>
              </a:rPr>
              <a:t>Adapt quickly.</a:t>
            </a:r>
            <a:r>
              <a:rPr lang="en-US" sz="1200" kern="1200" dirty="0" smtClean="0">
                <a:solidFill>
                  <a:schemeClr val="tx1"/>
                </a:solidFill>
                <a:effectLst/>
                <a:latin typeface="+mn-lt"/>
                <a:ea typeface="+mn-ea"/>
                <a:cs typeface="+mn-cs"/>
              </a:rPr>
              <a:t> They adapt quickly to market changes to maintain an advantage over competitors.</a:t>
            </a:r>
          </a:p>
          <a:p>
            <a:pPr lvl="0"/>
            <a:r>
              <a:rPr lang="en-US" sz="1200" b="1" kern="1200" dirty="0" smtClean="0">
                <a:solidFill>
                  <a:schemeClr val="tx1"/>
                </a:solidFill>
                <a:effectLst/>
                <a:latin typeface="+mn-lt"/>
                <a:ea typeface="+mn-ea"/>
                <a:cs typeface="+mn-cs"/>
              </a:rPr>
              <a:t>Think together.</a:t>
            </a:r>
            <a:r>
              <a:rPr lang="en-US" sz="1200" kern="1200" dirty="0" smtClean="0">
                <a:solidFill>
                  <a:schemeClr val="tx1"/>
                </a:solidFill>
                <a:effectLst/>
                <a:latin typeface="+mn-lt"/>
                <a:ea typeface="+mn-ea"/>
                <a:cs typeface="+mn-cs"/>
              </a:rPr>
              <a:t> IT and business leaders share the same understanding of the corporate strategy and the costs needed to implement the strategic road map. They view their CEO as a champion of IT and understand IT risks that may impact the business.</a:t>
            </a:r>
          </a:p>
          <a:p>
            <a:pPr lvl="0"/>
            <a:r>
              <a:rPr lang="en-US" sz="1200" b="1" kern="1200" dirty="0" smtClean="0">
                <a:solidFill>
                  <a:schemeClr val="tx1"/>
                </a:solidFill>
                <a:effectLst/>
                <a:latin typeface="+mn-lt"/>
                <a:ea typeface="+mn-ea"/>
                <a:cs typeface="+mn-cs"/>
              </a:rPr>
              <a:t>Act together.</a:t>
            </a:r>
            <a:r>
              <a:rPr lang="en-US" sz="1200" kern="1200" dirty="0" smtClean="0">
                <a:solidFill>
                  <a:schemeClr val="tx1"/>
                </a:solidFill>
                <a:effectLst/>
                <a:latin typeface="+mn-lt"/>
                <a:ea typeface="+mn-ea"/>
                <a:cs typeface="+mn-cs"/>
              </a:rPr>
              <a:t> They have explicit processes in place to link the IT road map to the corporate strategy. They invest more aggressively in social, mobile, cloud, and analytics and map IT to strategic initiatives like new product and service development and market share growth.</a:t>
            </a:r>
          </a:p>
          <a:p>
            <a:pPr lvl="0"/>
            <a:r>
              <a:rPr lang="en-US" sz="1200" b="1" kern="1200" dirty="0" smtClean="0">
                <a:solidFill>
                  <a:schemeClr val="tx1"/>
                </a:solidFill>
                <a:effectLst/>
                <a:latin typeface="+mn-lt"/>
                <a:ea typeface="+mn-ea"/>
                <a:cs typeface="+mn-cs"/>
              </a:rPr>
              <a:t>More aligned on strategy.</a:t>
            </a:r>
            <a:r>
              <a:rPr lang="en-US" sz="1200" kern="1200" dirty="0" smtClean="0">
                <a:solidFill>
                  <a:schemeClr val="tx1"/>
                </a:solidFill>
                <a:effectLst/>
                <a:latin typeface="+mn-lt"/>
                <a:ea typeface="+mn-ea"/>
                <a:cs typeface="+mn-cs"/>
              </a:rPr>
              <a:t> In a majority of strong collaborators (82 percent), the CEO is a champion of IT and actively involves IT in the strategic and operational plans, compared with 54 percent for less collaborative companies. </a:t>
            </a:r>
          </a:p>
          <a:p>
            <a:pPr lvl="0"/>
            <a:r>
              <a:rPr lang="en-US" sz="1200" kern="1200" dirty="0" smtClean="0">
                <a:solidFill>
                  <a:schemeClr val="tx1"/>
                </a:solidFill>
                <a:effectLst/>
                <a:latin typeface="+mn-lt"/>
                <a:ea typeface="+mn-ea"/>
                <a:cs typeface="+mn-cs"/>
              </a:rPr>
              <a:t>In addition, strong relationships support more frequent and frank conversations about problems and collaborative problem solving. Too many IT projects fail because foundational issues are not dealt with candidly and fast enough. The Digital IQ study clearly shows that strong executive leadership and collaboration are crucial to building lasting value from IT.</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3. </a:t>
            </a:r>
            <a:r>
              <a:rPr lang="en-US" sz="1200" kern="1200" dirty="0" smtClean="0">
                <a:solidFill>
                  <a:schemeClr val="tx1"/>
                </a:solidFill>
                <a:effectLst/>
                <a:latin typeface="+mn-lt"/>
                <a:ea typeface="+mn-ea"/>
                <a:cs typeface="+mn-cs"/>
              </a:rPr>
              <a:t>Skills of CIOs needed to improve IT–business alignment and governance include:</a:t>
            </a:r>
          </a:p>
          <a:p>
            <a:pPr lvl="0"/>
            <a:r>
              <a:rPr lang="en-US" sz="1200" i="1" kern="1200" dirty="0" smtClean="0">
                <a:solidFill>
                  <a:schemeClr val="tx1"/>
                </a:solidFill>
                <a:effectLst/>
                <a:latin typeface="+mn-lt"/>
                <a:ea typeface="+mn-ea"/>
                <a:cs typeface="+mn-cs"/>
              </a:rPr>
              <a:t>Political savvy</a:t>
            </a:r>
            <a:r>
              <a:rPr lang="en-US" sz="1200" kern="1200" dirty="0" smtClean="0">
                <a:solidFill>
                  <a:schemeClr val="tx1"/>
                </a:solidFill>
                <a:effectLst/>
                <a:latin typeface="+mn-lt"/>
                <a:ea typeface="+mn-ea"/>
                <a:cs typeface="+mn-cs"/>
              </a:rPr>
              <a:t>. Effectively understand managers, workers, and their priorities and use that knowledge to influence others to support organizational objectives.</a:t>
            </a:r>
          </a:p>
          <a:p>
            <a:pPr lvl="0"/>
            <a:r>
              <a:rPr lang="en-US" sz="1200" i="1" kern="1200" dirty="0" smtClean="0">
                <a:solidFill>
                  <a:schemeClr val="tx1"/>
                </a:solidFill>
                <a:effectLst/>
                <a:latin typeface="+mn-lt"/>
                <a:ea typeface="+mn-ea"/>
                <a:cs typeface="+mn-cs"/>
              </a:rPr>
              <a:t>Influence, leadership, and power</a:t>
            </a:r>
            <a:r>
              <a:rPr lang="en-US" sz="1200" kern="1200" dirty="0" smtClean="0">
                <a:solidFill>
                  <a:schemeClr val="tx1"/>
                </a:solidFill>
                <a:effectLst/>
                <a:latin typeface="+mn-lt"/>
                <a:ea typeface="+mn-ea"/>
                <a:cs typeface="+mn-cs"/>
              </a:rPr>
              <a:t>. Inspire a shared vision and influence subordinates and superiors.</a:t>
            </a:r>
          </a:p>
          <a:p>
            <a:pPr lvl="0"/>
            <a:r>
              <a:rPr lang="en-US" sz="1200" i="1" kern="1200" dirty="0" smtClean="0">
                <a:solidFill>
                  <a:schemeClr val="tx1"/>
                </a:solidFill>
                <a:effectLst/>
                <a:latin typeface="+mn-lt"/>
                <a:ea typeface="+mn-ea"/>
                <a:cs typeface="+mn-cs"/>
              </a:rPr>
              <a:t>Relationship management. </a:t>
            </a:r>
            <a:r>
              <a:rPr lang="en-US" sz="1200" kern="1200" dirty="0" smtClean="0">
                <a:solidFill>
                  <a:schemeClr val="tx1"/>
                </a:solidFill>
                <a:effectLst/>
                <a:latin typeface="+mn-lt"/>
                <a:ea typeface="+mn-ea"/>
                <a:cs typeface="+mn-cs"/>
              </a:rPr>
              <a:t>Build and maintain working relationships with co-workers and those external to the organization. Negotiate problem solutions without alienating those impacted. Understand others and get their cooperation in non-authority relationships.</a:t>
            </a:r>
          </a:p>
          <a:p>
            <a:pPr lvl="0"/>
            <a:r>
              <a:rPr lang="en-US" sz="1200" i="1" kern="1200" dirty="0" smtClean="0">
                <a:solidFill>
                  <a:schemeClr val="tx1"/>
                </a:solidFill>
                <a:effectLst/>
                <a:latin typeface="+mn-lt"/>
                <a:ea typeface="+mn-ea"/>
                <a:cs typeface="+mn-cs"/>
              </a:rPr>
              <a:t>Resourcefulness</a:t>
            </a:r>
            <a:r>
              <a:rPr lang="en-US" sz="1200" kern="1200" dirty="0" smtClean="0">
                <a:solidFill>
                  <a:schemeClr val="tx1"/>
                </a:solidFill>
                <a:effectLst/>
                <a:latin typeface="+mn-lt"/>
                <a:ea typeface="+mn-ea"/>
                <a:cs typeface="+mn-cs"/>
              </a:rPr>
              <a:t>. Think strategically and make good decisions under pressure. Can set up complex work systems and engage in flexible problem resolution.</a:t>
            </a:r>
          </a:p>
          <a:p>
            <a:pPr lvl="0"/>
            <a:r>
              <a:rPr lang="en-US" sz="1200" i="1" kern="1200" dirty="0" smtClean="0">
                <a:solidFill>
                  <a:schemeClr val="tx1"/>
                </a:solidFill>
                <a:effectLst/>
                <a:latin typeface="+mn-lt"/>
                <a:ea typeface="+mn-ea"/>
                <a:cs typeface="+mn-cs"/>
              </a:rPr>
              <a:t>Strategic planning. </a:t>
            </a:r>
            <a:r>
              <a:rPr lang="en-US" sz="1200" kern="1200" dirty="0" smtClean="0">
                <a:solidFill>
                  <a:schemeClr val="tx1"/>
                </a:solidFill>
                <a:effectLst/>
                <a:latin typeface="+mn-lt"/>
                <a:ea typeface="+mn-ea"/>
                <a:cs typeface="+mn-cs"/>
              </a:rPr>
              <a:t>Capable of developing long-term objectives and strategies and translating vision into realistic business strategies.</a:t>
            </a:r>
          </a:p>
          <a:p>
            <a:pPr lvl="0"/>
            <a:r>
              <a:rPr lang="en-US" sz="1200" i="1" kern="1200" dirty="0" smtClean="0">
                <a:solidFill>
                  <a:schemeClr val="tx1"/>
                </a:solidFill>
                <a:effectLst/>
                <a:latin typeface="+mn-lt"/>
                <a:ea typeface="+mn-ea"/>
                <a:cs typeface="+mn-cs"/>
              </a:rPr>
              <a:t>Doing what it takes</a:t>
            </a:r>
            <a:r>
              <a:rPr lang="en-US" sz="1200" kern="1200" dirty="0" smtClean="0">
                <a:solidFill>
                  <a:schemeClr val="tx1"/>
                </a:solidFill>
                <a:effectLst/>
                <a:latin typeface="+mn-lt"/>
                <a:ea typeface="+mn-ea"/>
                <a:cs typeface="+mn-cs"/>
              </a:rPr>
              <a:t>. Persevering in the face of obstacles.</a:t>
            </a:r>
          </a:p>
          <a:p>
            <a:pPr lvl="0"/>
            <a:r>
              <a:rPr lang="en-US" sz="1200" i="1" kern="1200" dirty="0" smtClean="0">
                <a:solidFill>
                  <a:schemeClr val="tx1"/>
                </a:solidFill>
                <a:effectLst/>
                <a:latin typeface="+mn-lt"/>
                <a:ea typeface="+mn-ea"/>
                <a:cs typeface="+mn-cs"/>
              </a:rPr>
              <a:t>Leading employees</a:t>
            </a:r>
            <a:r>
              <a:rPr lang="en-US" sz="1200" kern="1200" dirty="0" smtClean="0">
                <a:solidFill>
                  <a:schemeClr val="tx1"/>
                </a:solidFill>
                <a:effectLst/>
                <a:latin typeface="+mn-lt"/>
                <a:ea typeface="+mn-ea"/>
                <a:cs typeface="+mn-cs"/>
              </a:rPr>
              <a:t>. Delegating work to employees effectively; broadening employee opportunities; and interacting fairly with employees.</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4. </a:t>
            </a:r>
            <a:r>
              <a:rPr lang="en-US" sz="1200" kern="1200" dirty="0" smtClean="0">
                <a:solidFill>
                  <a:schemeClr val="tx1"/>
                </a:solidFill>
                <a:effectLst/>
                <a:latin typeface="+mn-lt"/>
                <a:ea typeface="+mn-ea"/>
                <a:cs typeface="+mn-cs"/>
              </a:rPr>
              <a:t>Kaching is the mobile, social, and NFC payments apps from CBA. With the success of Kaching, CBA’s CIO Michael Harte had not just supported business activities, he had introduced a profitable new line of business (LeMay, 2013). By leading with mobile, social, NFC technology, CBA has become an innovative financial institution.</a:t>
            </a:r>
          </a:p>
          <a:p>
            <a:endParaRPr lang="en-US" b="1" dirty="0"/>
          </a:p>
        </p:txBody>
      </p:sp>
      <p:sp>
        <p:nvSpPr>
          <p:cNvPr id="4" name="Slide Number Placeholder 3"/>
          <p:cNvSpPr>
            <a:spLocks noGrp="1"/>
          </p:cNvSpPr>
          <p:nvPr>
            <p:ph type="sldNum" sz="quarter" idx="10"/>
          </p:nvPr>
        </p:nvSpPr>
        <p:spPr/>
        <p:txBody>
          <a:bodyPr/>
          <a:lstStyle/>
          <a:p>
            <a:fld id="{C75B9326-49D3-4B98-9FAA-3E0CB6E13E3C}" type="slidenum">
              <a:rPr lang="en-US" smtClean="0"/>
              <a:t>18</a:t>
            </a:fld>
            <a:endParaRPr lang="en-US" dirty="0"/>
          </a:p>
        </p:txBody>
      </p:sp>
    </p:spTree>
    <p:extLst>
      <p:ext uri="{BB962C8B-B14F-4D97-AF65-F5344CB8AC3E}">
        <p14:creationId xmlns:p14="http://schemas.microsoft.com/office/powerpoint/2010/main" val="4166559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Suggested Answers:</a:t>
            </a:r>
          </a:p>
          <a:p>
            <a:endParaRPr lang="en-US" b="1" dirty="0" smtClean="0"/>
          </a:p>
          <a:p>
            <a:r>
              <a:rPr lang="en-US" sz="1200" b="1" kern="1200" dirty="0" smtClean="0">
                <a:solidFill>
                  <a:schemeClr val="tx1"/>
                </a:solidFill>
                <a:effectLst/>
                <a:latin typeface="+mn-lt"/>
                <a:ea typeface="+mn-ea"/>
                <a:cs typeface="+mn-cs"/>
              </a:rPr>
              <a:t>1. </a:t>
            </a:r>
            <a:r>
              <a:rPr lang="en-US" sz="1200" kern="1200" dirty="0" smtClean="0">
                <a:solidFill>
                  <a:schemeClr val="tx1"/>
                </a:solidFill>
                <a:effectLst/>
                <a:latin typeface="+mn-lt"/>
                <a:ea typeface="+mn-ea"/>
                <a:cs typeface="+mn-cs"/>
              </a:rPr>
              <a:t>Prior to the BSC concept, the typical business objective could be summed up simply as </a:t>
            </a:r>
            <a:r>
              <a:rPr lang="en-US" sz="1200" i="1" kern="1200" dirty="0" smtClean="0">
                <a:solidFill>
                  <a:schemeClr val="tx1"/>
                </a:solidFill>
                <a:effectLst/>
                <a:latin typeface="+mn-lt"/>
                <a:ea typeface="+mn-ea"/>
                <a:cs typeface="+mn-cs"/>
              </a:rPr>
              <a:t>to make a profit. </a:t>
            </a:r>
            <a:r>
              <a:rPr lang="en-US" sz="1200" kern="1200" dirty="0" smtClean="0">
                <a:solidFill>
                  <a:schemeClr val="tx1"/>
                </a:solidFill>
                <a:effectLst/>
                <a:latin typeface="+mn-lt"/>
                <a:ea typeface="+mn-ea"/>
                <a:cs typeface="+mn-cs"/>
              </a:rPr>
              <a:t>Performance metrics were based on:</a:t>
            </a:r>
          </a:p>
          <a:p>
            <a:pPr lvl="0"/>
            <a:r>
              <a:rPr lang="en-US" sz="1200" kern="1200" dirty="0" smtClean="0">
                <a:solidFill>
                  <a:schemeClr val="tx1"/>
                </a:solidFill>
                <a:effectLst/>
                <a:latin typeface="+mn-lt"/>
                <a:ea typeface="+mn-ea"/>
                <a:cs typeface="+mn-cs"/>
              </a:rPr>
              <a:t>P&amp;L (profit and loss) reports: revenue, expenses, net profit</a:t>
            </a:r>
          </a:p>
          <a:p>
            <a:pPr lvl="0"/>
            <a:r>
              <a:rPr lang="en-US" sz="1200" kern="1200" dirty="0" smtClean="0">
                <a:solidFill>
                  <a:schemeClr val="tx1"/>
                </a:solidFill>
                <a:effectLst/>
                <a:latin typeface="+mn-lt"/>
                <a:ea typeface="+mn-ea"/>
                <a:cs typeface="+mn-cs"/>
              </a:rPr>
              <a:t>Cash flow statements: enough cash to pay its current liabilities</a:t>
            </a:r>
          </a:p>
          <a:p>
            <a:pPr lvl="0"/>
            <a:r>
              <a:rPr lang="en-US" sz="1200" kern="1200" dirty="0" smtClean="0">
                <a:solidFill>
                  <a:schemeClr val="tx1"/>
                </a:solidFill>
                <a:effectLst/>
                <a:latin typeface="+mn-lt"/>
                <a:ea typeface="+mn-ea"/>
                <a:cs typeface="+mn-cs"/>
              </a:rPr>
              <a:t>Balance sheets that reflected the overall status of finances at a certain date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These financial metrics are </a:t>
            </a:r>
            <a:r>
              <a:rPr lang="en-US" sz="1200" b="1" kern="1200" dirty="0" smtClean="0">
                <a:solidFill>
                  <a:schemeClr val="tx1"/>
                </a:solidFill>
                <a:effectLst/>
                <a:latin typeface="+mn-lt"/>
                <a:ea typeface="+mn-ea"/>
                <a:cs typeface="+mn-cs"/>
              </a:rPr>
              <a:t>lagging indicators </a:t>
            </a:r>
            <a:r>
              <a:rPr lang="en-US" sz="1200" kern="1200" dirty="0" smtClean="0">
                <a:solidFill>
                  <a:schemeClr val="tx1"/>
                </a:solidFill>
                <a:effectLst/>
                <a:latin typeface="+mn-lt"/>
                <a:ea typeface="+mn-ea"/>
                <a:cs typeface="+mn-cs"/>
              </a:rPr>
              <a:t>because they quantify past performance. As such, they represent historical information and are not ideal tools for managing day-to-day operations and planning.</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What was novel about BSC in the 1990s was that it measured a company’s performance using a multidimensional approach of </a:t>
            </a:r>
            <a:r>
              <a:rPr lang="en-US" sz="1200" b="1" kern="1200" dirty="0" smtClean="0">
                <a:solidFill>
                  <a:schemeClr val="tx1"/>
                </a:solidFill>
                <a:effectLst/>
                <a:latin typeface="+mn-lt"/>
                <a:ea typeface="+mn-ea"/>
                <a:cs typeface="+mn-cs"/>
              </a:rPr>
              <a:t>leading indicators </a:t>
            </a:r>
            <a:r>
              <a:rPr lang="en-US" sz="1200" kern="1200" dirty="0" smtClean="0">
                <a:solidFill>
                  <a:schemeClr val="tx1"/>
                </a:solidFill>
                <a:effectLst/>
                <a:latin typeface="+mn-lt"/>
                <a:ea typeface="+mn-ea"/>
                <a:cs typeface="+mn-cs"/>
              </a:rPr>
              <a:t>as well as lagging indicators. </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2. </a:t>
            </a:r>
            <a:r>
              <a:rPr lang="en-US" sz="1200" kern="1200" dirty="0" smtClean="0">
                <a:solidFill>
                  <a:schemeClr val="tx1"/>
                </a:solidFill>
                <a:effectLst/>
                <a:latin typeface="+mn-lt"/>
                <a:ea typeface="+mn-ea"/>
                <a:cs typeface="+mn-cs"/>
              </a:rPr>
              <a:t>The BSC method is “balanced” because it does not rely solely on traditional financial measures. Instead, it balances financial measures with three forward-looking nonfinancial measures.</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3. Financial. </a:t>
            </a:r>
            <a:r>
              <a:rPr lang="en-US" sz="1200" kern="1200" dirty="0" smtClean="0">
                <a:solidFill>
                  <a:schemeClr val="tx1"/>
                </a:solidFill>
                <a:effectLst/>
                <a:latin typeface="+mn-lt"/>
                <a:ea typeface="+mn-ea"/>
                <a:cs typeface="+mn-cs"/>
              </a:rPr>
              <a:t>To succeed financially, how should we appear to our investors and shareholders?</a:t>
            </a:r>
          </a:p>
          <a:p>
            <a:pPr lvl="0"/>
            <a:r>
              <a:rPr lang="en-US" sz="1200" b="1" kern="1200" dirty="0" smtClean="0">
                <a:solidFill>
                  <a:schemeClr val="tx1"/>
                </a:solidFill>
                <a:effectLst/>
                <a:latin typeface="+mn-lt"/>
                <a:ea typeface="+mn-ea"/>
                <a:cs typeface="+mn-cs"/>
              </a:rPr>
              <a:t>Customer. </a:t>
            </a:r>
            <a:r>
              <a:rPr lang="en-US" sz="1200" kern="1200" dirty="0" smtClean="0">
                <a:solidFill>
                  <a:schemeClr val="tx1"/>
                </a:solidFill>
                <a:effectLst/>
                <a:latin typeface="+mn-lt"/>
                <a:ea typeface="+mn-ea"/>
                <a:cs typeface="+mn-cs"/>
              </a:rPr>
              <a:t>To achieve our vision, how should we provide value to our customers?</a:t>
            </a:r>
          </a:p>
          <a:p>
            <a:pPr lvl="0"/>
            <a:r>
              <a:rPr lang="en-US" sz="1200" b="1" kern="1200" dirty="0" smtClean="0">
                <a:solidFill>
                  <a:schemeClr val="tx1"/>
                </a:solidFill>
                <a:effectLst/>
                <a:latin typeface="+mn-lt"/>
                <a:ea typeface="+mn-ea"/>
                <a:cs typeface="+mn-cs"/>
              </a:rPr>
              <a:t>Business processes. </a:t>
            </a:r>
            <a:r>
              <a:rPr lang="en-US" sz="1200" kern="1200" dirty="0" smtClean="0">
                <a:solidFill>
                  <a:schemeClr val="tx1"/>
                </a:solidFill>
                <a:effectLst/>
                <a:latin typeface="+mn-lt"/>
                <a:ea typeface="+mn-ea"/>
                <a:cs typeface="+mn-cs"/>
              </a:rPr>
              <a:t>To satisfy our shareholders and customers, what business processes must we focus on and excel at?</a:t>
            </a:r>
          </a:p>
          <a:p>
            <a:pPr lvl="0"/>
            <a:r>
              <a:rPr lang="en-US" sz="1200" b="1" kern="1200" dirty="0" smtClean="0">
                <a:solidFill>
                  <a:schemeClr val="tx1"/>
                </a:solidFill>
                <a:effectLst/>
                <a:latin typeface="+mn-lt"/>
                <a:ea typeface="+mn-ea"/>
                <a:cs typeface="+mn-cs"/>
              </a:rPr>
              <a:t>Innovation, learning, and growth. </a:t>
            </a:r>
            <a:r>
              <a:rPr lang="en-US" sz="1200" kern="1200" dirty="0" smtClean="0">
                <a:solidFill>
                  <a:schemeClr val="tx1"/>
                </a:solidFill>
                <a:effectLst/>
                <a:latin typeface="+mn-lt"/>
                <a:ea typeface="+mn-ea"/>
                <a:cs typeface="+mn-cs"/>
              </a:rPr>
              <a:t>To achieve our vision, how will we sustain our ability to innovate, learn, change, and improve?</a:t>
            </a: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4. </a:t>
            </a:r>
            <a:r>
              <a:rPr lang="en-US" sz="1200" kern="1200" dirty="0" smtClean="0">
                <a:solidFill>
                  <a:schemeClr val="tx1"/>
                </a:solidFill>
                <a:effectLst/>
                <a:latin typeface="+mn-lt"/>
                <a:ea typeface="+mn-ea"/>
                <a:cs typeface="+mn-cs"/>
              </a:rPr>
              <a:t>Answers may vary.</a:t>
            </a:r>
          </a:p>
          <a:p>
            <a:r>
              <a:rPr lang="en-US" sz="1200" b="1" kern="1200" dirty="0" smtClean="0">
                <a:solidFill>
                  <a:schemeClr val="tx1"/>
                </a:solidFill>
                <a:effectLst/>
                <a:latin typeface="+mn-lt"/>
                <a:ea typeface="+mn-ea"/>
                <a:cs typeface="+mn-cs"/>
              </a:rPr>
              <a:t>Metric or</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Indicator 	Examples of Measurement Criteria</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Financial 	• Revenue and revenue growth rates</a:t>
            </a:r>
          </a:p>
          <a:p>
            <a:r>
              <a:rPr lang="en-US" sz="1200" kern="1200" dirty="0" smtClean="0">
                <a:solidFill>
                  <a:schemeClr val="tx1"/>
                </a:solidFill>
                <a:effectLst/>
                <a:latin typeface="+mn-lt"/>
                <a:ea typeface="+mn-ea"/>
                <a:cs typeface="+mn-cs"/>
              </a:rPr>
              <a:t>	• Earnings and cash flow</a:t>
            </a:r>
          </a:p>
          <a:p>
            <a:r>
              <a:rPr lang="en-US" sz="1200" kern="1200" dirty="0" smtClean="0">
                <a:solidFill>
                  <a:schemeClr val="tx1"/>
                </a:solidFill>
                <a:effectLst/>
                <a:latin typeface="+mn-lt"/>
                <a:ea typeface="+mn-ea"/>
                <a:cs typeface="+mn-cs"/>
              </a:rPr>
              <a:t>	• Asset utilization</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Customer 	• Market share</a:t>
            </a:r>
          </a:p>
          <a:p>
            <a:r>
              <a:rPr lang="en-US" sz="1200" kern="1200" dirty="0" smtClean="0">
                <a:solidFill>
                  <a:schemeClr val="tx1"/>
                </a:solidFill>
                <a:effectLst/>
                <a:latin typeface="+mn-lt"/>
                <a:ea typeface="+mn-ea"/>
                <a:cs typeface="+mn-cs"/>
              </a:rPr>
              <a:t>	• Customer acquisition, retention, loyalty</a:t>
            </a:r>
          </a:p>
          <a:p>
            <a:r>
              <a:rPr lang="en-US" sz="1200" kern="1200" dirty="0" smtClean="0">
                <a:solidFill>
                  <a:schemeClr val="tx1"/>
                </a:solidFill>
                <a:effectLst/>
                <a:latin typeface="+mn-lt"/>
                <a:ea typeface="+mn-ea"/>
                <a:cs typeface="+mn-cs"/>
              </a:rPr>
              <a:t>	• Customer relationships, satisfaction, likes, recommendations, loyalty</a:t>
            </a:r>
          </a:p>
          <a:p>
            <a:r>
              <a:rPr lang="en-US" sz="1200" kern="1200" dirty="0" smtClean="0">
                <a:solidFill>
                  <a:schemeClr val="tx1"/>
                </a:solidFill>
                <a:effectLst/>
                <a:latin typeface="+mn-lt"/>
                <a:ea typeface="+mn-ea"/>
                <a:cs typeface="+mn-cs"/>
              </a:rPr>
              <a:t>	• Brand image, reputation</a:t>
            </a:r>
          </a:p>
          <a:p>
            <a:r>
              <a:rPr lang="en-US" sz="1200" kern="1200" dirty="0" smtClean="0">
                <a:solidFill>
                  <a:schemeClr val="tx1"/>
                </a:solidFill>
                <a:effectLst/>
                <a:latin typeface="+mn-lt"/>
                <a:ea typeface="+mn-ea"/>
                <a:cs typeface="+mn-cs"/>
              </a:rPr>
              <a:t>	• Price–value relationship</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Business 	• Cycle times, defect rate</a:t>
            </a:r>
          </a:p>
          <a:p>
            <a:r>
              <a:rPr lang="en-US" sz="1200" kern="1200" dirty="0" smtClean="0">
                <a:solidFill>
                  <a:schemeClr val="tx1"/>
                </a:solidFill>
                <a:effectLst/>
                <a:latin typeface="+mn-lt"/>
                <a:ea typeface="+mn-ea"/>
                <a:cs typeface="+mn-cs"/>
              </a:rPr>
              <a:t>processes 	• Production throughput, productivity rates</a:t>
            </a:r>
          </a:p>
          <a:p>
            <a:r>
              <a:rPr lang="en-US" sz="1200" kern="1200" dirty="0" smtClean="0">
                <a:solidFill>
                  <a:schemeClr val="tx1"/>
                </a:solidFill>
                <a:effectLst/>
                <a:latin typeface="+mn-lt"/>
                <a:ea typeface="+mn-ea"/>
                <a:cs typeface="+mn-cs"/>
              </a:rPr>
              <a:t>	• Cost per process</a:t>
            </a:r>
          </a:p>
          <a:p>
            <a:r>
              <a:rPr lang="en-US" sz="1200" kern="1200" dirty="0" smtClean="0">
                <a:solidFill>
                  <a:schemeClr val="tx1"/>
                </a:solidFill>
                <a:effectLst/>
                <a:latin typeface="+mn-lt"/>
                <a:ea typeface="+mn-ea"/>
                <a:cs typeface="+mn-cs"/>
              </a:rPr>
              <a:t>	• Cost per transaction</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Innovation, 	• Employee skills, morale, turnover, capacity for change</a:t>
            </a:r>
          </a:p>
          <a:p>
            <a:r>
              <a:rPr lang="en-US" sz="1200" kern="1200" dirty="0" smtClean="0">
                <a:solidFill>
                  <a:schemeClr val="tx1"/>
                </a:solidFill>
                <a:effectLst/>
                <a:latin typeface="+mn-lt"/>
                <a:ea typeface="+mn-ea"/>
                <a:cs typeface="+mn-cs"/>
              </a:rPr>
              <a:t>learning and 	• IT capabilities</a:t>
            </a:r>
          </a:p>
          <a:p>
            <a:r>
              <a:rPr lang="en-US" sz="1200" kern="1200" dirty="0" smtClean="0">
                <a:solidFill>
                  <a:schemeClr val="tx1"/>
                </a:solidFill>
                <a:effectLst/>
                <a:latin typeface="+mn-lt"/>
                <a:ea typeface="+mn-ea"/>
                <a:cs typeface="+mn-cs"/>
              </a:rPr>
              <a:t>growth 	• Employee motivation</a:t>
            </a:r>
          </a:p>
          <a:p>
            <a:r>
              <a:rPr lang="en-US" sz="1200" kern="1200" dirty="0" smtClean="0">
                <a:solidFill>
                  <a:schemeClr val="tx1"/>
                </a:solidFill>
                <a:effectLst/>
                <a:latin typeface="+mn-lt"/>
                <a:ea typeface="+mn-ea"/>
                <a:cs typeface="+mn-cs"/>
              </a:rPr>
              <a:t>	• R&amp;D</a:t>
            </a:r>
          </a:p>
          <a:p>
            <a:r>
              <a:rPr lang="en-US" sz="1200" kern="1200" dirty="0" smtClean="0">
                <a:solidFill>
                  <a:schemeClr val="tx1"/>
                </a:solidFill>
                <a:effectLst/>
                <a:latin typeface="+mn-lt"/>
                <a:ea typeface="+mn-ea"/>
                <a:cs typeface="+mn-cs"/>
              </a:rPr>
              <a:t>	• Percentage of revenue from new products/services</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5. </a:t>
            </a:r>
            <a:r>
              <a:rPr lang="en-US" sz="1200" kern="1200" dirty="0" smtClean="0">
                <a:solidFill>
                  <a:schemeClr val="tx1"/>
                </a:solidFill>
                <a:effectLst/>
                <a:latin typeface="+mn-lt"/>
                <a:ea typeface="+mn-ea"/>
                <a:cs typeface="+mn-cs"/>
              </a:rPr>
              <a:t>BSC can be used to translate strategic plans and mission statements into a set of objectives and performance metrics that can be quantified and measured. </a:t>
            </a:r>
          </a:p>
          <a:p>
            <a:r>
              <a:rPr lang="en-US" sz="1200" kern="1200" dirty="0" smtClean="0">
                <a:solidFill>
                  <a:schemeClr val="tx1"/>
                </a:solidFill>
                <a:effectLst/>
                <a:latin typeface="+mn-lt"/>
                <a:ea typeface="+mn-ea"/>
                <a:cs typeface="+mn-cs"/>
              </a:rPr>
              <a:t>BSC is used to clarify and update the strategy, align the IT strategy with the business strategy, and link strategic objectives to long-term goals and annual budgets.</a:t>
            </a:r>
          </a:p>
          <a:p>
            <a:r>
              <a:rPr lang="en-US" sz="1200" kern="1200" dirty="0" smtClean="0">
                <a:solidFill>
                  <a:schemeClr val="tx1"/>
                </a:solidFill>
                <a:effectLst/>
                <a:latin typeface="+mn-lt"/>
                <a:ea typeface="+mn-ea"/>
                <a:cs typeface="+mn-cs"/>
              </a:rPr>
              <a:t>The astute student may realize that the balanced scorecard can be applied to link KPIs of IT to business goals to determine the impact on the business. The focus for the assessment could be, for example, the project portfolio or the applications portfolio. The balanced scorecard can be used to assess the IT project portfolio by listing projects along the vertical dimension, and specific measures, critical to what the organization needs to track, horizontally. </a:t>
            </a:r>
          </a:p>
          <a:p>
            <a:endParaRPr lang="en-US" b="1" dirty="0"/>
          </a:p>
        </p:txBody>
      </p:sp>
      <p:sp>
        <p:nvSpPr>
          <p:cNvPr id="4" name="Slide Number Placeholder 3"/>
          <p:cNvSpPr>
            <a:spLocks noGrp="1"/>
          </p:cNvSpPr>
          <p:nvPr>
            <p:ph type="sldNum" sz="quarter" idx="10"/>
          </p:nvPr>
        </p:nvSpPr>
        <p:spPr/>
        <p:txBody>
          <a:bodyPr/>
          <a:lstStyle/>
          <a:p>
            <a:fld id="{C75B9326-49D3-4B98-9FAA-3E0CB6E13E3C}" type="slidenum">
              <a:rPr lang="en-US" smtClean="0"/>
              <a:t>25</a:t>
            </a:fld>
            <a:endParaRPr lang="en-US" dirty="0"/>
          </a:p>
        </p:txBody>
      </p:sp>
    </p:spTree>
    <p:extLst>
      <p:ext uri="{BB962C8B-B14F-4D97-AF65-F5344CB8AC3E}">
        <p14:creationId xmlns:p14="http://schemas.microsoft.com/office/powerpoint/2010/main" val="20604401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Suggested Answers:</a:t>
            </a:r>
          </a:p>
          <a:p>
            <a:endParaRPr lang="en-US" b="1" dirty="0" smtClean="0"/>
          </a:p>
          <a:p>
            <a:r>
              <a:rPr lang="en-US" sz="1200" b="1" kern="1200" dirty="0" smtClean="0">
                <a:solidFill>
                  <a:schemeClr val="tx1"/>
                </a:solidFill>
                <a:effectLst/>
                <a:latin typeface="+mn-lt"/>
                <a:ea typeface="+mn-ea"/>
                <a:cs typeface="+mn-cs"/>
              </a:rPr>
              <a:t>1. </a:t>
            </a:r>
            <a:r>
              <a:rPr lang="en-US" sz="1200" kern="1200" dirty="0" smtClean="0">
                <a:solidFill>
                  <a:schemeClr val="tx1"/>
                </a:solidFill>
                <a:effectLst/>
                <a:latin typeface="+mn-lt"/>
                <a:ea typeface="+mn-ea"/>
                <a:cs typeface="+mn-cs"/>
              </a:rPr>
              <a:t>While the concept of cloud is simple, an enterprise’s cloud strategy tends to be quite complex. Cloud is being adopted across more of the enterprise, but mostly in addition to on-premises systems—not as full replacements for them. Hybrid solutions create integration challenges. Cloud services—also referred to as edge services—have to integrate back to core internal systems.</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2. </a:t>
            </a:r>
            <a:r>
              <a:rPr lang="en-US" sz="1200" kern="1200" dirty="0" smtClean="0">
                <a:solidFill>
                  <a:schemeClr val="tx1"/>
                </a:solidFill>
                <a:effectLst/>
                <a:latin typeface="+mn-lt"/>
                <a:ea typeface="+mn-ea"/>
                <a:cs typeface="+mn-cs"/>
              </a:rPr>
              <a:t>Tactical adoption is a short-sighted approach, deploying cloud services incrementally, resulting in apps and services that are patched together to create end-to-end business processes.</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3. </a:t>
            </a:r>
            <a:r>
              <a:rPr lang="en-US" sz="1200" kern="1200" dirty="0" smtClean="0">
                <a:solidFill>
                  <a:schemeClr val="tx1"/>
                </a:solidFill>
                <a:effectLst/>
                <a:latin typeface="+mn-lt"/>
                <a:ea typeface="+mn-ea"/>
                <a:cs typeface="+mn-cs"/>
              </a:rPr>
              <a:t>Enterprises choose outsourcing for several reasons:</a:t>
            </a:r>
          </a:p>
          <a:p>
            <a:pPr lvl="0"/>
            <a:r>
              <a:rPr lang="en-US" sz="1200" kern="1200" dirty="0" smtClean="0">
                <a:solidFill>
                  <a:schemeClr val="tx1"/>
                </a:solidFill>
                <a:effectLst/>
                <a:latin typeface="+mn-lt"/>
                <a:ea typeface="+mn-ea"/>
                <a:cs typeface="+mn-cs"/>
              </a:rPr>
              <a:t>To generate revenue</a:t>
            </a:r>
          </a:p>
          <a:p>
            <a:pPr lvl="0"/>
            <a:r>
              <a:rPr lang="en-US" sz="1200" kern="1200" dirty="0" smtClean="0">
                <a:solidFill>
                  <a:schemeClr val="tx1"/>
                </a:solidFill>
                <a:effectLst/>
                <a:latin typeface="+mn-lt"/>
                <a:ea typeface="+mn-ea"/>
                <a:cs typeface="+mn-cs"/>
              </a:rPr>
              <a:t>To increase efficiency</a:t>
            </a:r>
          </a:p>
          <a:p>
            <a:pPr lvl="0"/>
            <a:r>
              <a:rPr lang="en-US" sz="1200" kern="1200" dirty="0" smtClean="0">
                <a:solidFill>
                  <a:schemeClr val="tx1"/>
                </a:solidFill>
                <a:effectLst/>
                <a:latin typeface="+mn-lt"/>
                <a:ea typeface="+mn-ea"/>
                <a:cs typeface="+mn-cs"/>
              </a:rPr>
              <a:t>To be agile enough to respond to changes in the marketplace</a:t>
            </a:r>
          </a:p>
          <a:p>
            <a:pPr lvl="0"/>
            <a:r>
              <a:rPr lang="en-US" sz="1200" kern="1200" dirty="0" smtClean="0">
                <a:solidFill>
                  <a:schemeClr val="tx1"/>
                </a:solidFill>
                <a:effectLst/>
                <a:latin typeface="+mn-lt"/>
                <a:ea typeface="+mn-ea"/>
                <a:cs typeface="+mn-cs"/>
              </a:rPr>
              <a:t>To focus on core competency</a:t>
            </a:r>
          </a:p>
          <a:p>
            <a:pPr lvl="0"/>
            <a:r>
              <a:rPr lang="en-US" sz="1200" kern="1200" dirty="0" smtClean="0">
                <a:solidFill>
                  <a:schemeClr val="tx1"/>
                </a:solidFill>
                <a:effectLst/>
                <a:latin typeface="+mn-lt"/>
                <a:ea typeface="+mn-ea"/>
                <a:cs typeface="+mn-cs"/>
              </a:rPr>
              <a:t>To cut operational costs</a:t>
            </a:r>
          </a:p>
          <a:p>
            <a:pPr lvl="0"/>
            <a:r>
              <a:rPr lang="en-US" sz="1200" kern="1200" dirty="0" smtClean="0">
                <a:solidFill>
                  <a:schemeClr val="tx1"/>
                </a:solidFill>
                <a:effectLst/>
                <a:latin typeface="+mn-lt"/>
                <a:ea typeface="+mn-ea"/>
                <a:cs typeface="+mn-cs"/>
              </a:rPr>
              <a:t>Because offshoring has become a more accepted IT strategy</a:t>
            </a:r>
          </a:p>
          <a:p>
            <a:pPr lvl="0"/>
            <a:r>
              <a:rPr lang="en-US" sz="1200" kern="1200" dirty="0" smtClean="0">
                <a:solidFill>
                  <a:schemeClr val="tx1"/>
                </a:solidFill>
                <a:effectLst/>
                <a:latin typeface="+mn-lt"/>
                <a:ea typeface="+mn-ea"/>
                <a:cs typeface="+mn-cs"/>
              </a:rPr>
              <a:t>Because cloud computing and SaaS have proven to be effective IT strategies</a:t>
            </a:r>
          </a:p>
          <a:p>
            <a:pPr lvl="0"/>
            <a:r>
              <a:rPr lang="en-US" sz="1200" kern="1200" dirty="0" smtClean="0">
                <a:solidFill>
                  <a:schemeClr val="tx1"/>
                </a:solidFill>
                <a:effectLst/>
                <a:latin typeface="+mn-lt"/>
                <a:ea typeface="+mn-ea"/>
                <a:cs typeface="+mn-cs"/>
              </a:rPr>
              <a:t>To move IT investment from a capital expenditure to a recurring operational expenditure</a:t>
            </a:r>
          </a:p>
          <a:p>
            <a:pPr lvl="0"/>
            <a:r>
              <a:rPr lang="en-US" sz="1200" kern="1200" dirty="0" smtClean="0">
                <a:solidFill>
                  <a:schemeClr val="tx1"/>
                </a:solidFill>
                <a:effectLst/>
                <a:latin typeface="+mn-lt"/>
                <a:ea typeface="+mn-ea"/>
                <a:cs typeface="+mn-cs"/>
              </a:rPr>
              <a:t>To differentiate from competitors—while reducing the burden on the IT organization</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4. </a:t>
            </a:r>
            <a:r>
              <a:rPr lang="en-US" sz="1200" kern="1200" dirty="0" smtClean="0">
                <a:solidFill>
                  <a:schemeClr val="tx1"/>
                </a:solidFill>
                <a:effectLst/>
                <a:latin typeface="+mn-lt"/>
                <a:ea typeface="+mn-ea"/>
                <a:cs typeface="+mn-cs"/>
              </a:rPr>
              <a:t>Based on case studies, the types of work that are not readily offshored include the following:</a:t>
            </a:r>
          </a:p>
          <a:p>
            <a:pPr lvl="0"/>
            <a:r>
              <a:rPr lang="en-US" sz="1200" kern="1200" dirty="0" smtClean="0">
                <a:solidFill>
                  <a:schemeClr val="tx1"/>
                </a:solidFill>
                <a:effectLst/>
                <a:latin typeface="+mn-lt"/>
                <a:ea typeface="+mn-ea"/>
                <a:cs typeface="+mn-cs"/>
              </a:rPr>
              <a:t>Work that has not been routinized</a:t>
            </a:r>
          </a:p>
          <a:p>
            <a:pPr lvl="0"/>
            <a:r>
              <a:rPr lang="en-US" sz="1200" kern="1200" dirty="0" smtClean="0">
                <a:solidFill>
                  <a:schemeClr val="tx1"/>
                </a:solidFill>
                <a:effectLst/>
                <a:latin typeface="+mn-lt"/>
                <a:ea typeface="+mn-ea"/>
                <a:cs typeface="+mn-cs"/>
              </a:rPr>
              <a:t>Work that if offshored would result in the client company losing too much control over critical operations</a:t>
            </a:r>
          </a:p>
          <a:p>
            <a:pPr lvl="0"/>
            <a:r>
              <a:rPr lang="en-US" sz="1200" kern="1200" dirty="0" smtClean="0">
                <a:solidFill>
                  <a:schemeClr val="tx1"/>
                </a:solidFill>
                <a:effectLst/>
                <a:latin typeface="+mn-lt"/>
                <a:ea typeface="+mn-ea"/>
                <a:cs typeface="+mn-cs"/>
              </a:rPr>
              <a:t>Situations in which offshoring would place the client company at too great a risk to its data security, data privacy, or intellectual property and proprietary information</a:t>
            </a:r>
          </a:p>
          <a:p>
            <a:pPr lvl="0"/>
            <a:r>
              <a:rPr lang="en-US" sz="1200" kern="1200" dirty="0" smtClean="0">
                <a:solidFill>
                  <a:schemeClr val="tx1"/>
                </a:solidFill>
                <a:effectLst/>
                <a:latin typeface="+mn-lt"/>
                <a:ea typeface="+mn-ea"/>
                <a:cs typeface="+mn-cs"/>
              </a:rPr>
              <a:t>Business activities that rely on an uncommon combination of specific application-domain knowledge and IT knowledge in order to do the work properly.</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5. </a:t>
            </a:r>
            <a:r>
              <a:rPr lang="en-US" sz="1200" kern="1200" dirty="0" smtClean="0">
                <a:solidFill>
                  <a:schemeClr val="tx1"/>
                </a:solidFill>
                <a:effectLst/>
                <a:latin typeface="+mn-lt"/>
                <a:ea typeface="+mn-ea"/>
                <a:cs typeface="+mn-cs"/>
              </a:rPr>
              <a:t>When selecting a vendor, two criteria to assess first are experience and stability:</a:t>
            </a:r>
          </a:p>
          <a:p>
            <a:pPr lvl="0"/>
            <a:r>
              <a:rPr lang="en-US" sz="1200" kern="1200" dirty="0" smtClean="0">
                <a:solidFill>
                  <a:schemeClr val="tx1"/>
                </a:solidFill>
                <a:effectLst/>
                <a:latin typeface="+mn-lt"/>
                <a:ea typeface="+mn-ea"/>
                <a:cs typeface="+mn-cs"/>
              </a:rPr>
              <a:t>Experience with very similar systems of similar size, scope, and requirements. Experience with the ITs that are needed, integrating those ITs into the existing infrastructure and the customer’s industry.</a:t>
            </a:r>
          </a:p>
          <a:p>
            <a:pPr lvl="0"/>
            <a:r>
              <a:rPr lang="en-US" sz="1200" kern="1200" dirty="0" smtClean="0">
                <a:solidFill>
                  <a:schemeClr val="tx1"/>
                </a:solidFill>
                <a:effectLst/>
                <a:latin typeface="+mn-lt"/>
                <a:ea typeface="+mn-ea"/>
                <a:cs typeface="+mn-cs"/>
              </a:rPr>
              <a:t>Financial and qualified personnel stability. A vendor’s reputation impacts its stability.</a:t>
            </a: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6. </a:t>
            </a:r>
            <a:r>
              <a:rPr lang="en-US" sz="1200" kern="1200" dirty="0" smtClean="0">
                <a:solidFill>
                  <a:schemeClr val="tx1"/>
                </a:solidFill>
                <a:effectLst/>
                <a:latin typeface="+mn-lt"/>
                <a:ea typeface="+mn-ea"/>
                <a:cs typeface="+mn-cs"/>
              </a:rPr>
              <a:t>Many corporate customers lose out on the potential benefit of close relationships by an overemphasis on costs instead of value. Ideally, a customer/vendor relationship is a mutually beneficial partnership, and both sides are best served by treating it as such.</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7. </a:t>
            </a:r>
            <a:r>
              <a:rPr lang="en-US" sz="1200" kern="1200" dirty="0" smtClean="0">
                <a:solidFill>
                  <a:schemeClr val="tx1"/>
                </a:solidFill>
                <a:effectLst/>
                <a:latin typeface="+mn-lt"/>
                <a:ea typeface="+mn-ea"/>
                <a:cs typeface="+mn-cs"/>
              </a:rPr>
              <a:t>Vendors often buy hardware or software from other vendors. In order to avoid problems with the primary IT vendor, check secondary suppliers as well. Ask the primary vendor how they will deliver on their promises if the secondary vendors go out of business or otherwise end their relationship.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Vendors may offer the option to test their products or services in a pilot study or a small portion of the business to verify that it fits the company’s needs. If the vendor relationship adds value on a small scale, then the system can be rolled out on a larger scale. If the vendor cannot meet the requirements, then the company avoids a failure.</a:t>
            </a:r>
          </a:p>
          <a:p>
            <a:r>
              <a:rPr lang="en-US" sz="1200" kern="1200" dirty="0" smtClean="0">
                <a:solidFill>
                  <a:schemeClr val="tx1"/>
                </a:solidFill>
                <a:effectLst/>
                <a:latin typeface="+mn-lt"/>
                <a:ea typeface="+mn-ea"/>
                <a:cs typeface="+mn-cs"/>
              </a:rPr>
              <a:t>Before entering into any service contract with an IT vendor, get a promise of service in writing. By making both parties aware of their responsibilities and when they may be held liable for failing to live up to those responsibilities, a strong SLA can help prevent many of the disruptions and dangers that can come with sourcing or migrating to the cloud. The provisions and parameters of the contract are the only protections a company has when terms are not met or the arrangement is terminated. No contract should be signed without a thorough legal review.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SLAs are designed to protect the service provider, not the customer, unless the customer takes an informed and active role in the provisions and parameters. There is no template SLA and each cloud solution vendor is unique. Certainly, if a vendor’s SLA is light on details, this alone may be an indicator that the vendor is light on accountability. Additionally, if a sourcing or cloud vendor refuses to improve its SLAs or negotiate vital points, then that vendor should not be considered.</a:t>
            </a:r>
          </a:p>
          <a:p>
            <a:endParaRPr lang="en-US" b="1" dirty="0"/>
          </a:p>
        </p:txBody>
      </p:sp>
      <p:sp>
        <p:nvSpPr>
          <p:cNvPr id="4" name="Slide Number Placeholder 3"/>
          <p:cNvSpPr>
            <a:spLocks noGrp="1"/>
          </p:cNvSpPr>
          <p:nvPr>
            <p:ph type="sldNum" sz="quarter" idx="10"/>
          </p:nvPr>
        </p:nvSpPr>
        <p:spPr/>
        <p:txBody>
          <a:bodyPr/>
          <a:lstStyle/>
          <a:p>
            <a:fld id="{C75B9326-49D3-4B98-9FAA-3E0CB6E13E3C}" type="slidenum">
              <a:rPr lang="en-US" smtClean="0"/>
              <a:t>35</a:t>
            </a:fld>
            <a:endParaRPr lang="en-US" dirty="0"/>
          </a:p>
        </p:txBody>
      </p:sp>
    </p:spTree>
    <p:extLst>
      <p:ext uri="{BB962C8B-B14F-4D97-AF65-F5344CB8AC3E}">
        <p14:creationId xmlns:p14="http://schemas.microsoft.com/office/powerpoint/2010/main" val="1378772525"/>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jp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9.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sp>
        <p:nvSpPr>
          <p:cNvPr id="8" name="Rectangle 7"/>
          <p:cNvSpPr/>
          <p:nvPr userDrawn="1"/>
        </p:nvSpPr>
        <p:spPr>
          <a:xfrm>
            <a:off x="0" y="5562600"/>
            <a:ext cx="9144000" cy="457200"/>
          </a:xfrm>
          <a:prstGeom prst="rect">
            <a:avLst/>
          </a:prstGeom>
          <a:solidFill>
            <a:srgbClr val="92D05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Rectangle 9"/>
          <p:cNvSpPr/>
          <p:nvPr userDrawn="1"/>
        </p:nvSpPr>
        <p:spPr>
          <a:xfrm>
            <a:off x="0" y="0"/>
            <a:ext cx="9144000" cy="2590800"/>
          </a:xfrm>
          <a:prstGeom prst="rect">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5400000" scaled="1"/>
            <a:tileRect/>
          </a:gradFill>
          <a:ln>
            <a:noFill/>
          </a:ln>
          <a:effectLst>
            <a:innerShdw blurRad="63500" dist="50800" dir="5400000">
              <a:prstClr val="black">
                <a:alpha val="50000"/>
              </a:prstClr>
            </a:inn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hasCustomPrompt="1"/>
          </p:nvPr>
        </p:nvSpPr>
        <p:spPr>
          <a:xfrm>
            <a:off x="5105400" y="1447800"/>
            <a:ext cx="3733800" cy="838200"/>
          </a:xfrm>
        </p:spPr>
        <p:txBody>
          <a:bodyPr anchor="b">
            <a:noAutofit/>
          </a:bodyPr>
          <a:lstStyle>
            <a:lvl1pPr algn="l">
              <a:defRPr sz="3600" b="1" baseline="0">
                <a:solidFill>
                  <a:schemeClr val="accent4">
                    <a:lumMod val="75000"/>
                  </a:schemeClr>
                </a:solidFill>
              </a:defRPr>
            </a:lvl1pPr>
          </a:lstStyle>
          <a:p>
            <a:r>
              <a:rPr lang="en-US" dirty="0" smtClean="0"/>
              <a:t>Chapter number</a:t>
            </a:r>
            <a:endParaRPr lang="en-US" dirty="0"/>
          </a:p>
        </p:txBody>
      </p:sp>
      <p:sp>
        <p:nvSpPr>
          <p:cNvPr id="3" name="Subtitle 2"/>
          <p:cNvSpPr>
            <a:spLocks noGrp="1"/>
          </p:cNvSpPr>
          <p:nvPr>
            <p:ph type="subTitle" idx="1" hasCustomPrompt="1"/>
          </p:nvPr>
        </p:nvSpPr>
        <p:spPr>
          <a:xfrm>
            <a:off x="5181600" y="3048000"/>
            <a:ext cx="3657600" cy="1981200"/>
          </a:xfrm>
        </p:spPr>
        <p:txBody>
          <a:bodyPr anchor="ctr"/>
          <a:lstStyle>
            <a:lvl1pPr marL="0" indent="0" algn="l">
              <a:buNone/>
              <a:defRPr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Chapter title</a:t>
            </a:r>
            <a:endParaRPr lang="en-US" dirty="0"/>
          </a:p>
        </p:txBody>
      </p:sp>
      <p:sp>
        <p:nvSpPr>
          <p:cNvPr id="9" name="TextBox 8"/>
          <p:cNvSpPr txBox="1"/>
          <p:nvPr userDrawn="1"/>
        </p:nvSpPr>
        <p:spPr>
          <a:xfrm>
            <a:off x="5029200" y="5635823"/>
            <a:ext cx="4114800" cy="276999"/>
          </a:xfrm>
          <a:prstGeom prst="rect">
            <a:avLst/>
          </a:prstGeom>
          <a:noFill/>
        </p:spPr>
        <p:txBody>
          <a:bodyPr wrap="square" rtlCol="0">
            <a:spAutoFit/>
          </a:bodyPr>
          <a:lstStyle/>
          <a:p>
            <a:pPr algn="ctr"/>
            <a:r>
              <a:rPr lang="en-US" sz="1200" b="1" dirty="0" smtClean="0">
                <a:solidFill>
                  <a:schemeClr val="accent4">
                    <a:lumMod val="50000"/>
                  </a:schemeClr>
                </a:solidFill>
              </a:rPr>
              <a:t>Prepared by Dr. Derek  Sedlack, South University</a:t>
            </a:r>
            <a:endParaRPr lang="en-US" sz="1200" b="1" dirty="0">
              <a:solidFill>
                <a:schemeClr val="accent4">
                  <a:lumMod val="50000"/>
                </a:schemeClr>
              </a:solidFill>
            </a:endParaRP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800" y="304800"/>
            <a:ext cx="4657725" cy="60293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81457164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Section 2">
    <p:spTree>
      <p:nvGrpSpPr>
        <p:cNvPr id="1" name=""/>
        <p:cNvGrpSpPr/>
        <p:nvPr/>
      </p:nvGrpSpPr>
      <p:grpSpPr>
        <a:xfrm>
          <a:off x="0" y="0"/>
          <a:ext cx="0" cy="0"/>
          <a:chOff x="0" y="0"/>
          <a:chExt cx="0" cy="0"/>
        </a:xfrm>
      </p:grpSpPr>
      <p:sp>
        <p:nvSpPr>
          <p:cNvPr id="13" name="Rectangle 12"/>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00200" y="1600200"/>
            <a:ext cx="3511296"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181600" y="1600200"/>
            <a:ext cx="3508248"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C8B16D92-55B8-4942-821A-D71B5E2C987B}" type="slidenum">
              <a:rPr lang="en-US" smtClean="0"/>
              <a:t>‹#›</a:t>
            </a:fld>
            <a:endParaRPr lang="en-US" dirty="0"/>
          </a:p>
        </p:txBody>
      </p:sp>
      <p:sp>
        <p:nvSpPr>
          <p:cNvPr id="8"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9"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cxnSp>
        <p:nvCxnSpPr>
          <p:cNvPr id="14" name="Straight Connector 13"/>
          <p:cNvCxnSpPr/>
          <p:nvPr userDrawn="1"/>
        </p:nvCxnSpPr>
        <p:spPr>
          <a:xfrm>
            <a:off x="609600" y="1447800"/>
            <a:ext cx="8534400" cy="0"/>
          </a:xfrm>
          <a:prstGeom prst="line">
            <a:avLst/>
          </a:prstGeom>
        </p:spPr>
        <p:style>
          <a:lnRef idx="3">
            <a:schemeClr val="accent1"/>
          </a:lnRef>
          <a:fillRef idx="0">
            <a:schemeClr val="accent1"/>
          </a:fillRef>
          <a:effectRef idx="2">
            <a:schemeClr val="accent1"/>
          </a:effectRef>
          <a:fontRef idx="minor">
            <a:schemeClr val="tx1"/>
          </a:fontRef>
        </p:style>
      </p:cxnSp>
      <p:sp>
        <p:nvSpPr>
          <p:cNvPr id="12" name="TextBox 11"/>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4210489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Section 3">
    <p:spTree>
      <p:nvGrpSpPr>
        <p:cNvPr id="1" name=""/>
        <p:cNvGrpSpPr/>
        <p:nvPr/>
      </p:nvGrpSpPr>
      <p:grpSpPr>
        <a:xfrm>
          <a:off x="0" y="0"/>
          <a:ext cx="0" cy="0"/>
          <a:chOff x="0" y="0"/>
          <a:chExt cx="0" cy="0"/>
        </a:xfrm>
      </p:grpSpPr>
      <p:sp>
        <p:nvSpPr>
          <p:cNvPr id="13" name="Rectangle 12"/>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00200" y="1600200"/>
            <a:ext cx="3511296"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181600" y="1600200"/>
            <a:ext cx="3508248"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C8B16D92-55B8-4942-821A-D71B5E2C987B}" type="slidenum">
              <a:rPr lang="en-US" smtClean="0"/>
              <a:t>‹#›</a:t>
            </a:fld>
            <a:endParaRPr lang="en-US" dirty="0"/>
          </a:p>
        </p:txBody>
      </p:sp>
      <p:sp>
        <p:nvSpPr>
          <p:cNvPr id="8"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9"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10"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cxnSp>
        <p:nvCxnSpPr>
          <p:cNvPr id="14" name="Straight Connector 13"/>
          <p:cNvCxnSpPr/>
          <p:nvPr userDrawn="1"/>
        </p:nvCxnSpPr>
        <p:spPr>
          <a:xfrm>
            <a:off x="914400" y="1447800"/>
            <a:ext cx="8229600" cy="0"/>
          </a:xfrm>
          <a:prstGeom prst="line">
            <a:avLst/>
          </a:prstGeom>
        </p:spPr>
        <p:style>
          <a:lnRef idx="3">
            <a:schemeClr val="accent1"/>
          </a:lnRef>
          <a:fillRef idx="0">
            <a:schemeClr val="accent1"/>
          </a:fillRef>
          <a:effectRef idx="2">
            <a:schemeClr val="accent1"/>
          </a:effectRef>
          <a:fontRef idx="minor">
            <a:schemeClr val="tx1"/>
          </a:fontRef>
        </p:style>
      </p:cxnSp>
      <p:sp>
        <p:nvSpPr>
          <p:cNvPr id="15" name="TextBox 14"/>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6581531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 Section 4">
    <p:spTree>
      <p:nvGrpSpPr>
        <p:cNvPr id="1" name=""/>
        <p:cNvGrpSpPr/>
        <p:nvPr/>
      </p:nvGrpSpPr>
      <p:grpSpPr>
        <a:xfrm>
          <a:off x="0" y="0"/>
          <a:ext cx="0" cy="0"/>
          <a:chOff x="0" y="0"/>
          <a:chExt cx="0" cy="0"/>
        </a:xfrm>
      </p:grpSpPr>
      <p:sp>
        <p:nvSpPr>
          <p:cNvPr id="13" name="Rectangle 12"/>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00200" y="1600200"/>
            <a:ext cx="3511296"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181600" y="1600200"/>
            <a:ext cx="3508248"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C8B16D92-55B8-4942-821A-D71B5E2C987B}" type="slidenum">
              <a:rPr lang="en-US" smtClean="0"/>
              <a:t>‹#›</a:t>
            </a:fld>
            <a:endParaRPr lang="en-US" dirty="0"/>
          </a:p>
        </p:txBody>
      </p:sp>
      <p:sp>
        <p:nvSpPr>
          <p:cNvPr id="8"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9"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10"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sp>
        <p:nvSpPr>
          <p:cNvPr id="11" name="Text Placeholder 41"/>
          <p:cNvSpPr>
            <a:spLocks noGrp="1"/>
          </p:cNvSpPr>
          <p:nvPr>
            <p:ph type="body" sz="quarter" idx="16" hasCustomPrompt="1"/>
          </p:nvPr>
        </p:nvSpPr>
        <p:spPr>
          <a:xfrm>
            <a:off x="914400" y="1066800"/>
            <a:ext cx="304800" cy="5791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4</a:t>
            </a:r>
          </a:p>
        </p:txBody>
      </p:sp>
      <p:cxnSp>
        <p:nvCxnSpPr>
          <p:cNvPr id="14" name="Straight Connector 13"/>
          <p:cNvCxnSpPr/>
          <p:nvPr userDrawn="1"/>
        </p:nvCxnSpPr>
        <p:spPr>
          <a:xfrm>
            <a:off x="1219200" y="1447800"/>
            <a:ext cx="7924800" cy="0"/>
          </a:xfrm>
          <a:prstGeom prst="line">
            <a:avLst/>
          </a:prstGeom>
        </p:spPr>
        <p:style>
          <a:lnRef idx="3">
            <a:schemeClr val="accent1"/>
          </a:lnRef>
          <a:fillRef idx="0">
            <a:schemeClr val="accent1"/>
          </a:fillRef>
          <a:effectRef idx="2">
            <a:schemeClr val="accent1"/>
          </a:effectRef>
          <a:fontRef idx="minor">
            <a:schemeClr val="tx1"/>
          </a:fontRef>
        </p:style>
      </p:cxnSp>
      <p:sp>
        <p:nvSpPr>
          <p:cNvPr id="15" name="TextBox 14"/>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27576034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Section 5">
    <p:spTree>
      <p:nvGrpSpPr>
        <p:cNvPr id="1" name=""/>
        <p:cNvGrpSpPr/>
        <p:nvPr/>
      </p:nvGrpSpPr>
      <p:grpSpPr>
        <a:xfrm>
          <a:off x="0" y="0"/>
          <a:ext cx="0" cy="0"/>
          <a:chOff x="0" y="0"/>
          <a:chExt cx="0" cy="0"/>
        </a:xfrm>
      </p:grpSpPr>
      <p:sp>
        <p:nvSpPr>
          <p:cNvPr id="13" name="Rectangle 12"/>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00200" y="1600200"/>
            <a:ext cx="3511296"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181600" y="1600200"/>
            <a:ext cx="3508248"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C8B16D92-55B8-4942-821A-D71B5E2C987B}" type="slidenum">
              <a:rPr lang="en-US" smtClean="0"/>
              <a:t>‹#›</a:t>
            </a:fld>
            <a:endParaRPr lang="en-US" dirty="0"/>
          </a:p>
        </p:txBody>
      </p:sp>
      <p:sp>
        <p:nvSpPr>
          <p:cNvPr id="8"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9"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10"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sp>
        <p:nvSpPr>
          <p:cNvPr id="11" name="Text Placeholder 41"/>
          <p:cNvSpPr>
            <a:spLocks noGrp="1"/>
          </p:cNvSpPr>
          <p:nvPr>
            <p:ph type="body" sz="quarter" idx="16" hasCustomPrompt="1"/>
          </p:nvPr>
        </p:nvSpPr>
        <p:spPr>
          <a:xfrm>
            <a:off x="914400" y="1066800"/>
            <a:ext cx="304800" cy="5791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4</a:t>
            </a:r>
          </a:p>
        </p:txBody>
      </p:sp>
      <p:sp>
        <p:nvSpPr>
          <p:cNvPr id="12" name="Text Placeholder 41"/>
          <p:cNvSpPr>
            <a:spLocks noGrp="1"/>
          </p:cNvSpPr>
          <p:nvPr>
            <p:ph type="body" sz="quarter" idx="17" hasCustomPrompt="1"/>
          </p:nvPr>
        </p:nvSpPr>
        <p:spPr>
          <a:xfrm>
            <a:off x="1219200" y="1447800"/>
            <a:ext cx="304800" cy="5435600"/>
          </a:xfrm>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5</a:t>
            </a:r>
          </a:p>
        </p:txBody>
      </p:sp>
      <p:cxnSp>
        <p:nvCxnSpPr>
          <p:cNvPr id="14" name="Straight Connector 13"/>
          <p:cNvCxnSpPr/>
          <p:nvPr userDrawn="1"/>
        </p:nvCxnSpPr>
        <p:spPr>
          <a:xfrm>
            <a:off x="1219200" y="1447800"/>
            <a:ext cx="7924800" cy="0"/>
          </a:xfrm>
          <a:prstGeom prst="line">
            <a:avLst/>
          </a:prstGeom>
        </p:spPr>
        <p:style>
          <a:lnRef idx="3">
            <a:schemeClr val="accent1"/>
          </a:lnRef>
          <a:fillRef idx="0">
            <a:schemeClr val="accent1"/>
          </a:fillRef>
          <a:effectRef idx="2">
            <a:schemeClr val="accent1"/>
          </a:effectRef>
          <a:fontRef idx="minor">
            <a:schemeClr val="tx1"/>
          </a:fontRef>
        </p:style>
      </p:cxnSp>
      <p:sp>
        <p:nvSpPr>
          <p:cNvPr id="16" name="TextBox 15"/>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28505895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Section 1">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00200" y="1535113"/>
            <a:ext cx="3505200" cy="639762"/>
          </a:xfrm>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94104" y="2174875"/>
            <a:ext cx="3511296"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81600" y="1535113"/>
            <a:ext cx="3505200" cy="639762"/>
          </a:xfrm>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78425" y="2174875"/>
            <a:ext cx="3511296"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Slide Number Placeholder 8"/>
          <p:cNvSpPr>
            <a:spLocks noGrp="1"/>
          </p:cNvSpPr>
          <p:nvPr>
            <p:ph type="sldNum" sz="quarter" idx="12"/>
          </p:nvPr>
        </p:nvSpPr>
        <p:spPr/>
        <p:txBody>
          <a:bodyPr/>
          <a:lstStyle/>
          <a:p>
            <a:fld id="{C8B16D92-55B8-4942-821A-D71B5E2C987B}" type="slidenum">
              <a:rPr lang="en-US" smtClean="0"/>
              <a:t>‹#›</a:t>
            </a:fld>
            <a:endParaRPr lang="en-US" dirty="0"/>
          </a:p>
        </p:txBody>
      </p:sp>
      <p:sp>
        <p:nvSpPr>
          <p:cNvPr id="10" name="Rectangle 9"/>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cxnSp>
        <p:nvCxnSpPr>
          <p:cNvPr id="16" name="Straight Connector 15"/>
          <p:cNvCxnSpPr/>
          <p:nvPr userDrawn="1"/>
        </p:nvCxnSpPr>
        <p:spPr>
          <a:xfrm>
            <a:off x="304800" y="1447800"/>
            <a:ext cx="8839200" cy="0"/>
          </a:xfrm>
          <a:prstGeom prst="line">
            <a:avLst/>
          </a:prstGeom>
        </p:spPr>
        <p:style>
          <a:lnRef idx="3">
            <a:schemeClr val="accent1"/>
          </a:lnRef>
          <a:fillRef idx="0">
            <a:schemeClr val="accent1"/>
          </a:fillRef>
          <a:effectRef idx="2">
            <a:schemeClr val="accent1"/>
          </a:effectRef>
          <a:fontRef idx="minor">
            <a:schemeClr val="tx1"/>
          </a:fontRef>
        </p:style>
      </p:cxnSp>
      <p:sp>
        <p:nvSpPr>
          <p:cNvPr id="13" name="TextBox 12"/>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28762315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mparison Section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00200" y="1535113"/>
            <a:ext cx="3505200" cy="639762"/>
          </a:xfrm>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94104" y="2174875"/>
            <a:ext cx="3511296"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81600" y="1535113"/>
            <a:ext cx="3505200" cy="639762"/>
          </a:xfrm>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78425" y="2174875"/>
            <a:ext cx="3511296"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Slide Number Placeholder 8"/>
          <p:cNvSpPr>
            <a:spLocks noGrp="1"/>
          </p:cNvSpPr>
          <p:nvPr>
            <p:ph type="sldNum" sz="quarter" idx="12"/>
          </p:nvPr>
        </p:nvSpPr>
        <p:spPr/>
        <p:txBody>
          <a:bodyPr/>
          <a:lstStyle/>
          <a:p>
            <a:fld id="{C8B16D92-55B8-4942-821A-D71B5E2C987B}" type="slidenum">
              <a:rPr lang="en-US" smtClean="0"/>
              <a:t>‹#›</a:t>
            </a:fld>
            <a:endParaRPr lang="en-US" dirty="0"/>
          </a:p>
        </p:txBody>
      </p:sp>
      <p:sp>
        <p:nvSpPr>
          <p:cNvPr id="10" name="Rectangle 9"/>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12"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cxnSp>
        <p:nvCxnSpPr>
          <p:cNvPr id="16" name="Straight Connector 15"/>
          <p:cNvCxnSpPr/>
          <p:nvPr userDrawn="1"/>
        </p:nvCxnSpPr>
        <p:spPr>
          <a:xfrm>
            <a:off x="609600" y="1447800"/>
            <a:ext cx="8534400" cy="0"/>
          </a:xfrm>
          <a:prstGeom prst="line">
            <a:avLst/>
          </a:prstGeom>
        </p:spPr>
        <p:style>
          <a:lnRef idx="3">
            <a:schemeClr val="accent1"/>
          </a:lnRef>
          <a:fillRef idx="0">
            <a:schemeClr val="accent1"/>
          </a:fillRef>
          <a:effectRef idx="2">
            <a:schemeClr val="accent1"/>
          </a:effectRef>
          <a:fontRef idx="minor">
            <a:schemeClr val="tx1"/>
          </a:fontRef>
        </p:style>
      </p:cxnSp>
      <p:sp>
        <p:nvSpPr>
          <p:cNvPr id="14" name="TextBox 13"/>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5323221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mparison Sectio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00200" y="1535113"/>
            <a:ext cx="3505200" cy="639762"/>
          </a:xfrm>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94104" y="2174875"/>
            <a:ext cx="3511296"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81600" y="1535113"/>
            <a:ext cx="3505200" cy="639762"/>
          </a:xfrm>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78425" y="2174875"/>
            <a:ext cx="3511296"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Slide Number Placeholder 8"/>
          <p:cNvSpPr>
            <a:spLocks noGrp="1"/>
          </p:cNvSpPr>
          <p:nvPr>
            <p:ph type="sldNum" sz="quarter" idx="12"/>
          </p:nvPr>
        </p:nvSpPr>
        <p:spPr/>
        <p:txBody>
          <a:bodyPr/>
          <a:lstStyle/>
          <a:p>
            <a:fld id="{C8B16D92-55B8-4942-821A-D71B5E2C987B}" type="slidenum">
              <a:rPr lang="en-US" smtClean="0"/>
              <a:t>‹#›</a:t>
            </a:fld>
            <a:endParaRPr lang="en-US" dirty="0"/>
          </a:p>
        </p:txBody>
      </p:sp>
      <p:sp>
        <p:nvSpPr>
          <p:cNvPr id="10" name="Rectangle 9"/>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12"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13"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cxnSp>
        <p:nvCxnSpPr>
          <p:cNvPr id="16" name="Straight Connector 15"/>
          <p:cNvCxnSpPr/>
          <p:nvPr userDrawn="1"/>
        </p:nvCxnSpPr>
        <p:spPr>
          <a:xfrm>
            <a:off x="914400" y="1447800"/>
            <a:ext cx="8229600" cy="0"/>
          </a:xfrm>
          <a:prstGeom prst="line">
            <a:avLst/>
          </a:prstGeom>
        </p:spPr>
        <p:style>
          <a:lnRef idx="3">
            <a:schemeClr val="accent1"/>
          </a:lnRef>
          <a:fillRef idx="0">
            <a:schemeClr val="accent1"/>
          </a:fillRef>
          <a:effectRef idx="2">
            <a:schemeClr val="accent1"/>
          </a:effectRef>
          <a:fontRef idx="minor">
            <a:schemeClr val="tx1"/>
          </a:fontRef>
        </p:style>
      </p:cxnSp>
      <p:sp>
        <p:nvSpPr>
          <p:cNvPr id="15" name="TextBox 14"/>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25716507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mparison Section 4">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00200" y="1535113"/>
            <a:ext cx="3505200" cy="639762"/>
          </a:xfrm>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94104" y="2174875"/>
            <a:ext cx="3511296"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81600" y="1535113"/>
            <a:ext cx="3505200" cy="639762"/>
          </a:xfrm>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78425" y="2174875"/>
            <a:ext cx="3511296"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Slide Number Placeholder 8"/>
          <p:cNvSpPr>
            <a:spLocks noGrp="1"/>
          </p:cNvSpPr>
          <p:nvPr>
            <p:ph type="sldNum" sz="quarter" idx="12"/>
          </p:nvPr>
        </p:nvSpPr>
        <p:spPr/>
        <p:txBody>
          <a:bodyPr/>
          <a:lstStyle/>
          <a:p>
            <a:fld id="{C8B16D92-55B8-4942-821A-D71B5E2C987B}" type="slidenum">
              <a:rPr lang="en-US" smtClean="0"/>
              <a:t>‹#›</a:t>
            </a:fld>
            <a:endParaRPr lang="en-US" dirty="0"/>
          </a:p>
        </p:txBody>
      </p:sp>
      <p:sp>
        <p:nvSpPr>
          <p:cNvPr id="10" name="Rectangle 9"/>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12"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13"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sp>
        <p:nvSpPr>
          <p:cNvPr id="14" name="Text Placeholder 41"/>
          <p:cNvSpPr>
            <a:spLocks noGrp="1"/>
          </p:cNvSpPr>
          <p:nvPr>
            <p:ph type="body" sz="quarter" idx="16" hasCustomPrompt="1"/>
          </p:nvPr>
        </p:nvSpPr>
        <p:spPr>
          <a:xfrm>
            <a:off x="914400" y="1066800"/>
            <a:ext cx="304800" cy="5791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4</a:t>
            </a:r>
          </a:p>
        </p:txBody>
      </p:sp>
      <p:cxnSp>
        <p:nvCxnSpPr>
          <p:cNvPr id="16" name="Straight Connector 15"/>
          <p:cNvCxnSpPr/>
          <p:nvPr userDrawn="1"/>
        </p:nvCxnSpPr>
        <p:spPr>
          <a:xfrm>
            <a:off x="1219200" y="1447800"/>
            <a:ext cx="7924800" cy="0"/>
          </a:xfrm>
          <a:prstGeom prst="line">
            <a:avLst/>
          </a:prstGeom>
        </p:spPr>
        <p:style>
          <a:lnRef idx="3">
            <a:schemeClr val="accent1"/>
          </a:lnRef>
          <a:fillRef idx="0">
            <a:schemeClr val="accent1"/>
          </a:fillRef>
          <a:effectRef idx="2">
            <a:schemeClr val="accent1"/>
          </a:effectRef>
          <a:fontRef idx="minor">
            <a:schemeClr val="tx1"/>
          </a:fontRef>
        </p:style>
      </p:cxnSp>
      <p:sp>
        <p:nvSpPr>
          <p:cNvPr id="17" name="TextBox 16"/>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40344469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mparison Section 5">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00200" y="1535113"/>
            <a:ext cx="3505200" cy="639762"/>
          </a:xfrm>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94104" y="2174875"/>
            <a:ext cx="3511296"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181600" y="1535113"/>
            <a:ext cx="3505200" cy="639762"/>
          </a:xfrm>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78425" y="2174875"/>
            <a:ext cx="3511296"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Slide Number Placeholder 8"/>
          <p:cNvSpPr>
            <a:spLocks noGrp="1"/>
          </p:cNvSpPr>
          <p:nvPr>
            <p:ph type="sldNum" sz="quarter" idx="12"/>
          </p:nvPr>
        </p:nvSpPr>
        <p:spPr/>
        <p:txBody>
          <a:bodyPr/>
          <a:lstStyle/>
          <a:p>
            <a:fld id="{C8B16D92-55B8-4942-821A-D71B5E2C987B}" type="slidenum">
              <a:rPr lang="en-US" smtClean="0"/>
              <a:t>‹#›</a:t>
            </a:fld>
            <a:endParaRPr lang="en-US" dirty="0"/>
          </a:p>
        </p:txBody>
      </p:sp>
      <p:sp>
        <p:nvSpPr>
          <p:cNvPr id="10" name="Rectangle 9"/>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12"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13"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sp>
        <p:nvSpPr>
          <p:cNvPr id="14" name="Text Placeholder 41"/>
          <p:cNvSpPr>
            <a:spLocks noGrp="1"/>
          </p:cNvSpPr>
          <p:nvPr>
            <p:ph type="body" sz="quarter" idx="16" hasCustomPrompt="1"/>
          </p:nvPr>
        </p:nvSpPr>
        <p:spPr>
          <a:xfrm>
            <a:off x="914400" y="1066800"/>
            <a:ext cx="304800" cy="5791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4</a:t>
            </a:r>
          </a:p>
        </p:txBody>
      </p:sp>
      <p:sp>
        <p:nvSpPr>
          <p:cNvPr id="15" name="Text Placeholder 41"/>
          <p:cNvSpPr>
            <a:spLocks noGrp="1"/>
          </p:cNvSpPr>
          <p:nvPr>
            <p:ph type="body" sz="quarter" idx="17" hasCustomPrompt="1"/>
          </p:nvPr>
        </p:nvSpPr>
        <p:spPr>
          <a:xfrm>
            <a:off x="1219200" y="1447800"/>
            <a:ext cx="304800" cy="5435600"/>
          </a:xfrm>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5</a:t>
            </a:r>
          </a:p>
        </p:txBody>
      </p:sp>
      <p:cxnSp>
        <p:nvCxnSpPr>
          <p:cNvPr id="16" name="Straight Connector 15"/>
          <p:cNvCxnSpPr/>
          <p:nvPr userDrawn="1"/>
        </p:nvCxnSpPr>
        <p:spPr>
          <a:xfrm>
            <a:off x="1219200" y="1447800"/>
            <a:ext cx="7924800" cy="0"/>
          </a:xfrm>
          <a:prstGeom prst="line">
            <a:avLst/>
          </a:prstGeom>
        </p:spPr>
        <p:style>
          <a:lnRef idx="3">
            <a:schemeClr val="accent1"/>
          </a:lnRef>
          <a:fillRef idx="0">
            <a:schemeClr val="accent1"/>
          </a:fillRef>
          <a:effectRef idx="2">
            <a:schemeClr val="accent1"/>
          </a:effectRef>
          <a:fontRef idx="minor">
            <a:schemeClr val="tx1"/>
          </a:fontRef>
        </p:style>
      </p:cxnSp>
      <p:sp>
        <p:nvSpPr>
          <p:cNvPr id="17" name="TextBox 16"/>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32217923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Only Section 1">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C8B16D92-55B8-4942-821A-D71B5E2C987B}" type="slidenum">
              <a:rPr lang="en-US" smtClean="0"/>
              <a:t>‹#›</a:t>
            </a:fld>
            <a:endParaRPr lang="en-US" dirty="0"/>
          </a:p>
        </p:txBody>
      </p:sp>
      <p:sp>
        <p:nvSpPr>
          <p:cNvPr id="6" name="Rectangle 5"/>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cxnSp>
        <p:nvCxnSpPr>
          <p:cNvPr id="12" name="Straight Connector 11"/>
          <p:cNvCxnSpPr/>
          <p:nvPr userDrawn="1"/>
        </p:nvCxnSpPr>
        <p:spPr>
          <a:xfrm>
            <a:off x="304800" y="1447800"/>
            <a:ext cx="8839200" cy="0"/>
          </a:xfrm>
          <a:prstGeom prst="line">
            <a:avLst/>
          </a:prstGeom>
        </p:spPr>
        <p:style>
          <a:lnRef idx="3">
            <a:schemeClr val="accent1"/>
          </a:lnRef>
          <a:fillRef idx="0">
            <a:schemeClr val="accent1"/>
          </a:fillRef>
          <a:effectRef idx="2">
            <a:schemeClr val="accent1"/>
          </a:effectRef>
          <a:fontRef idx="minor">
            <a:schemeClr val="tx1"/>
          </a:fontRef>
        </p:style>
      </p:cxnSp>
      <p:sp>
        <p:nvSpPr>
          <p:cNvPr id="11" name="TextBox 10"/>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2721988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8B16D92-55B8-4942-821A-D71B5E2C987B}" type="slidenum">
              <a:rPr lang="en-US" smtClean="0"/>
              <a:t>‹#›</a:t>
            </a:fld>
            <a:endParaRPr lang="en-US" dirty="0"/>
          </a:p>
        </p:txBody>
      </p:sp>
      <p:sp>
        <p:nvSpPr>
          <p:cNvPr id="7" name="TextBox 6"/>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
        <p:nvSpPr>
          <p:cNvPr id="11" name="Rectangle 10"/>
          <p:cNvSpPr/>
          <p:nvPr userDrawn="1"/>
        </p:nvSpPr>
        <p:spPr>
          <a:xfrm>
            <a:off x="0" y="0"/>
            <a:ext cx="9144000" cy="1447800"/>
          </a:xfrm>
          <a:prstGeom prst="rect">
            <a:avLst/>
          </a:prstGeom>
          <a:gradFill flip="none" rotWithShape="1">
            <a:gsLst>
              <a:gs pos="18000">
                <a:srgbClr val="5B7CC6"/>
              </a:gs>
              <a:gs pos="81000">
                <a:srgbClr val="002463"/>
              </a:gs>
            </a:gsLst>
            <a:lin ang="27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Straight Connector 12"/>
          <p:cNvCxnSpPr/>
          <p:nvPr userDrawn="1"/>
        </p:nvCxnSpPr>
        <p:spPr>
          <a:xfrm>
            <a:off x="0" y="1447800"/>
            <a:ext cx="9144000" cy="0"/>
          </a:xfrm>
          <a:prstGeom prst="line">
            <a:avLst/>
          </a:prstGeom>
        </p:spPr>
        <p:style>
          <a:lnRef idx="3">
            <a:schemeClr val="accent1"/>
          </a:lnRef>
          <a:fillRef idx="0">
            <a:schemeClr val="accent1"/>
          </a:fillRef>
          <a:effectRef idx="2">
            <a:schemeClr val="accent1"/>
          </a:effectRef>
          <a:fontRef idx="minor">
            <a:schemeClr val="tx1"/>
          </a:fontRef>
        </p:style>
      </p:cxnSp>
      <p:sp>
        <p:nvSpPr>
          <p:cNvPr id="16" name="TextBox 15"/>
          <p:cNvSpPr txBox="1"/>
          <p:nvPr userDrawn="1"/>
        </p:nvSpPr>
        <p:spPr>
          <a:xfrm>
            <a:off x="381000" y="616803"/>
            <a:ext cx="8305800" cy="830997"/>
          </a:xfrm>
          <a:prstGeom prst="rect">
            <a:avLst/>
          </a:prstGeom>
          <a:noFill/>
        </p:spPr>
        <p:txBody>
          <a:bodyPr wrap="square" rtlCol="0" anchor="b">
            <a:spAutoFit/>
          </a:bodyPr>
          <a:lstStyle/>
          <a:p>
            <a:pPr algn="ctr"/>
            <a:r>
              <a:rPr lang="en-US" sz="4800" dirty="0" smtClean="0">
                <a:solidFill>
                  <a:schemeClr val="bg1"/>
                </a:solidFill>
              </a:rPr>
              <a:t>Learning Objectives</a:t>
            </a:r>
          </a:p>
        </p:txBody>
      </p:sp>
      <p:sp>
        <p:nvSpPr>
          <p:cNvPr id="18" name="SmartArt Placeholder 17"/>
          <p:cNvSpPr>
            <a:spLocks noGrp="1"/>
          </p:cNvSpPr>
          <p:nvPr>
            <p:ph type="dgm" sz="quarter" idx="13"/>
          </p:nvPr>
        </p:nvSpPr>
        <p:spPr>
          <a:xfrm>
            <a:off x="838200" y="1600200"/>
            <a:ext cx="7315200" cy="4572000"/>
          </a:xfrm>
        </p:spPr>
        <p:txBody>
          <a:bodyPr/>
          <a:lstStyle/>
          <a:p>
            <a:r>
              <a:rPr lang="en-US" dirty="0" smtClean="0"/>
              <a:t>Click icon to add SmartArt graphic</a:t>
            </a:r>
            <a:endParaRPr lang="en-US" dirty="0"/>
          </a:p>
        </p:txBody>
      </p:sp>
    </p:spTree>
    <p:extLst>
      <p:ext uri="{BB962C8B-B14F-4D97-AF65-F5344CB8AC3E}">
        <p14:creationId xmlns:p14="http://schemas.microsoft.com/office/powerpoint/2010/main" val="3502642363"/>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Only Section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C8B16D92-55B8-4942-821A-D71B5E2C987B}" type="slidenum">
              <a:rPr lang="en-US" smtClean="0"/>
              <a:t>‹#›</a:t>
            </a:fld>
            <a:endParaRPr lang="en-US" dirty="0"/>
          </a:p>
        </p:txBody>
      </p:sp>
      <p:sp>
        <p:nvSpPr>
          <p:cNvPr id="6" name="Rectangle 5"/>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8"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cxnSp>
        <p:nvCxnSpPr>
          <p:cNvPr id="12" name="Straight Connector 11"/>
          <p:cNvCxnSpPr/>
          <p:nvPr userDrawn="1"/>
        </p:nvCxnSpPr>
        <p:spPr>
          <a:xfrm>
            <a:off x="609600" y="1447800"/>
            <a:ext cx="8534400" cy="0"/>
          </a:xfrm>
          <a:prstGeom prst="line">
            <a:avLst/>
          </a:prstGeom>
        </p:spPr>
        <p:style>
          <a:lnRef idx="3">
            <a:schemeClr val="accent1"/>
          </a:lnRef>
          <a:fillRef idx="0">
            <a:schemeClr val="accent1"/>
          </a:fillRef>
          <a:effectRef idx="2">
            <a:schemeClr val="accent1"/>
          </a:effectRef>
          <a:fontRef idx="minor">
            <a:schemeClr val="tx1"/>
          </a:fontRef>
        </p:style>
      </p:cxnSp>
      <p:sp>
        <p:nvSpPr>
          <p:cNvPr id="13" name="TextBox 12"/>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30687532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Only Sectio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C8B16D92-55B8-4942-821A-D71B5E2C987B}" type="slidenum">
              <a:rPr lang="en-US" smtClean="0"/>
              <a:t>‹#›</a:t>
            </a:fld>
            <a:endParaRPr lang="en-US" dirty="0"/>
          </a:p>
        </p:txBody>
      </p:sp>
      <p:sp>
        <p:nvSpPr>
          <p:cNvPr id="6" name="Rectangle 5"/>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8"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9"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cxnSp>
        <p:nvCxnSpPr>
          <p:cNvPr id="12" name="Straight Connector 11"/>
          <p:cNvCxnSpPr/>
          <p:nvPr userDrawn="1"/>
        </p:nvCxnSpPr>
        <p:spPr>
          <a:xfrm>
            <a:off x="914400" y="1447800"/>
            <a:ext cx="8229600" cy="0"/>
          </a:xfrm>
          <a:prstGeom prst="line">
            <a:avLst/>
          </a:prstGeom>
        </p:spPr>
        <p:style>
          <a:lnRef idx="3">
            <a:schemeClr val="accent1"/>
          </a:lnRef>
          <a:fillRef idx="0">
            <a:schemeClr val="accent1"/>
          </a:fillRef>
          <a:effectRef idx="2">
            <a:schemeClr val="accent1"/>
          </a:effectRef>
          <a:fontRef idx="minor">
            <a:schemeClr val="tx1"/>
          </a:fontRef>
        </p:style>
      </p:cxnSp>
      <p:sp>
        <p:nvSpPr>
          <p:cNvPr id="13" name="TextBox 12"/>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12631759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Only Section 4">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C8B16D92-55B8-4942-821A-D71B5E2C987B}" type="slidenum">
              <a:rPr lang="en-US" smtClean="0"/>
              <a:t>‹#›</a:t>
            </a:fld>
            <a:endParaRPr lang="en-US" dirty="0"/>
          </a:p>
        </p:txBody>
      </p:sp>
      <p:sp>
        <p:nvSpPr>
          <p:cNvPr id="6" name="Rectangle 5"/>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8"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9"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sp>
        <p:nvSpPr>
          <p:cNvPr id="10" name="Text Placeholder 41"/>
          <p:cNvSpPr>
            <a:spLocks noGrp="1"/>
          </p:cNvSpPr>
          <p:nvPr>
            <p:ph type="body" sz="quarter" idx="16" hasCustomPrompt="1"/>
          </p:nvPr>
        </p:nvSpPr>
        <p:spPr>
          <a:xfrm>
            <a:off x="914400" y="1066800"/>
            <a:ext cx="304800" cy="5791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4</a:t>
            </a:r>
          </a:p>
        </p:txBody>
      </p:sp>
      <p:cxnSp>
        <p:nvCxnSpPr>
          <p:cNvPr id="12" name="Straight Connector 11"/>
          <p:cNvCxnSpPr/>
          <p:nvPr userDrawn="1"/>
        </p:nvCxnSpPr>
        <p:spPr>
          <a:xfrm>
            <a:off x="1219200" y="1447800"/>
            <a:ext cx="7924800" cy="0"/>
          </a:xfrm>
          <a:prstGeom prst="line">
            <a:avLst/>
          </a:prstGeom>
        </p:spPr>
        <p:style>
          <a:lnRef idx="3">
            <a:schemeClr val="accent1"/>
          </a:lnRef>
          <a:fillRef idx="0">
            <a:schemeClr val="accent1"/>
          </a:fillRef>
          <a:effectRef idx="2">
            <a:schemeClr val="accent1"/>
          </a:effectRef>
          <a:fontRef idx="minor">
            <a:schemeClr val="tx1"/>
          </a:fontRef>
        </p:style>
      </p:cxnSp>
      <p:sp>
        <p:nvSpPr>
          <p:cNvPr id="13" name="TextBox 12"/>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32720945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Only Section 5">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C8B16D92-55B8-4942-821A-D71B5E2C987B}" type="slidenum">
              <a:rPr lang="en-US" smtClean="0"/>
              <a:t>‹#›</a:t>
            </a:fld>
            <a:endParaRPr lang="en-US" dirty="0"/>
          </a:p>
        </p:txBody>
      </p:sp>
      <p:sp>
        <p:nvSpPr>
          <p:cNvPr id="6" name="Rectangle 5"/>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8"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9"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sp>
        <p:nvSpPr>
          <p:cNvPr id="10" name="Text Placeholder 41"/>
          <p:cNvSpPr>
            <a:spLocks noGrp="1"/>
          </p:cNvSpPr>
          <p:nvPr>
            <p:ph type="body" sz="quarter" idx="16" hasCustomPrompt="1"/>
          </p:nvPr>
        </p:nvSpPr>
        <p:spPr>
          <a:xfrm>
            <a:off x="914400" y="1066800"/>
            <a:ext cx="304800" cy="5791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4</a:t>
            </a:r>
          </a:p>
        </p:txBody>
      </p:sp>
      <p:sp>
        <p:nvSpPr>
          <p:cNvPr id="11" name="Text Placeholder 41"/>
          <p:cNvSpPr>
            <a:spLocks noGrp="1"/>
          </p:cNvSpPr>
          <p:nvPr>
            <p:ph type="body" sz="quarter" idx="17" hasCustomPrompt="1"/>
          </p:nvPr>
        </p:nvSpPr>
        <p:spPr>
          <a:xfrm>
            <a:off x="1219200" y="1447800"/>
            <a:ext cx="304800" cy="5435600"/>
          </a:xfrm>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5</a:t>
            </a:r>
          </a:p>
        </p:txBody>
      </p:sp>
      <p:cxnSp>
        <p:nvCxnSpPr>
          <p:cNvPr id="12" name="Straight Connector 11"/>
          <p:cNvCxnSpPr/>
          <p:nvPr userDrawn="1"/>
        </p:nvCxnSpPr>
        <p:spPr>
          <a:xfrm>
            <a:off x="1219200" y="1447800"/>
            <a:ext cx="7924800" cy="0"/>
          </a:xfrm>
          <a:prstGeom prst="line">
            <a:avLst/>
          </a:prstGeom>
        </p:spPr>
        <p:style>
          <a:lnRef idx="3">
            <a:schemeClr val="accent1"/>
          </a:lnRef>
          <a:fillRef idx="0">
            <a:schemeClr val="accent1"/>
          </a:fillRef>
          <a:effectRef idx="2">
            <a:schemeClr val="accent1"/>
          </a:effectRef>
          <a:fontRef idx="minor">
            <a:schemeClr val="tx1"/>
          </a:fontRef>
        </p:style>
      </p:cxnSp>
      <p:sp>
        <p:nvSpPr>
          <p:cNvPr id="13" name="TextBox 12"/>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391420510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lank Section 1">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8B16D92-55B8-4942-821A-D71B5E2C987B}" type="slidenum">
              <a:rPr lang="en-US" smtClean="0"/>
              <a:t>‹#›</a:t>
            </a:fld>
            <a:endParaRPr lang="en-US" dirty="0"/>
          </a:p>
        </p:txBody>
      </p:sp>
      <p:sp>
        <p:nvSpPr>
          <p:cNvPr id="6"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8" name="TextBox 7"/>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58373904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lank Section 2">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8B16D92-55B8-4942-821A-D71B5E2C987B}" type="slidenum">
              <a:rPr lang="en-US" smtClean="0"/>
              <a:t>‹#›</a:t>
            </a:fld>
            <a:endParaRPr lang="en-US" dirty="0"/>
          </a:p>
        </p:txBody>
      </p:sp>
      <p:sp>
        <p:nvSpPr>
          <p:cNvPr id="6"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7"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9" name="TextBox 8"/>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357495713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lank Section 3">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8B16D92-55B8-4942-821A-D71B5E2C987B}" type="slidenum">
              <a:rPr lang="en-US" smtClean="0"/>
              <a:t>‹#›</a:t>
            </a:fld>
            <a:endParaRPr lang="en-US" dirty="0"/>
          </a:p>
        </p:txBody>
      </p:sp>
      <p:sp>
        <p:nvSpPr>
          <p:cNvPr id="6"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7"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8"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sp>
        <p:nvSpPr>
          <p:cNvPr id="10" name="TextBox 9"/>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334261402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Blank Section 4">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8B16D92-55B8-4942-821A-D71B5E2C987B}" type="slidenum">
              <a:rPr lang="en-US" smtClean="0"/>
              <a:t>‹#›</a:t>
            </a:fld>
            <a:endParaRPr lang="en-US" dirty="0"/>
          </a:p>
        </p:txBody>
      </p:sp>
      <p:sp>
        <p:nvSpPr>
          <p:cNvPr id="6"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7"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8"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sp>
        <p:nvSpPr>
          <p:cNvPr id="9" name="Text Placeholder 41"/>
          <p:cNvSpPr>
            <a:spLocks noGrp="1"/>
          </p:cNvSpPr>
          <p:nvPr>
            <p:ph type="body" sz="quarter" idx="16" hasCustomPrompt="1"/>
          </p:nvPr>
        </p:nvSpPr>
        <p:spPr>
          <a:xfrm>
            <a:off x="914400" y="1066800"/>
            <a:ext cx="304800" cy="5791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4</a:t>
            </a:r>
          </a:p>
        </p:txBody>
      </p:sp>
      <p:sp>
        <p:nvSpPr>
          <p:cNvPr id="11" name="TextBox 10"/>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412469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Section 5">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8B16D92-55B8-4942-821A-D71B5E2C987B}" type="slidenum">
              <a:rPr lang="en-US" smtClean="0"/>
              <a:t>‹#›</a:t>
            </a:fld>
            <a:endParaRPr lang="en-US" dirty="0"/>
          </a:p>
        </p:txBody>
      </p:sp>
      <p:sp>
        <p:nvSpPr>
          <p:cNvPr id="6"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7"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8"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sp>
        <p:nvSpPr>
          <p:cNvPr id="9" name="Text Placeholder 41"/>
          <p:cNvSpPr>
            <a:spLocks noGrp="1"/>
          </p:cNvSpPr>
          <p:nvPr>
            <p:ph type="body" sz="quarter" idx="16" hasCustomPrompt="1"/>
          </p:nvPr>
        </p:nvSpPr>
        <p:spPr>
          <a:xfrm>
            <a:off x="914400" y="1066800"/>
            <a:ext cx="304800" cy="5791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4</a:t>
            </a:r>
          </a:p>
        </p:txBody>
      </p:sp>
      <p:sp>
        <p:nvSpPr>
          <p:cNvPr id="10" name="Text Placeholder 41"/>
          <p:cNvSpPr>
            <a:spLocks noGrp="1"/>
          </p:cNvSpPr>
          <p:nvPr>
            <p:ph type="body" sz="quarter" idx="17" hasCustomPrompt="1"/>
          </p:nvPr>
        </p:nvSpPr>
        <p:spPr>
          <a:xfrm>
            <a:off x="1219200" y="1447800"/>
            <a:ext cx="304800" cy="5435600"/>
          </a:xfrm>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5</a:t>
            </a:r>
          </a:p>
        </p:txBody>
      </p:sp>
      <p:sp>
        <p:nvSpPr>
          <p:cNvPr id="12" name="TextBox 11"/>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3014838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lass Activity">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8B16D92-55B8-4942-821A-D71B5E2C987B}" type="slidenum">
              <a:rPr lang="en-US" smtClean="0"/>
              <a:t>‹#›</a:t>
            </a:fld>
            <a:endParaRPr lang="en-US" dirty="0"/>
          </a:p>
        </p:txBody>
      </p:sp>
      <p:sp>
        <p:nvSpPr>
          <p:cNvPr id="7" name="TextBox 6"/>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
        <p:nvSpPr>
          <p:cNvPr id="11" name="Rectangle 10"/>
          <p:cNvSpPr/>
          <p:nvPr userDrawn="1"/>
        </p:nvSpPr>
        <p:spPr>
          <a:xfrm>
            <a:off x="0" y="0"/>
            <a:ext cx="9144000" cy="1447800"/>
          </a:xfrm>
          <a:prstGeom prst="rect">
            <a:avLst/>
          </a:prstGeom>
          <a:gradFill flip="none" rotWithShape="1">
            <a:gsLst>
              <a:gs pos="18000">
                <a:srgbClr val="5B7CC6"/>
              </a:gs>
              <a:gs pos="81000">
                <a:srgbClr val="002463"/>
              </a:gs>
            </a:gsLst>
            <a:lin ang="27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Straight Connector 12"/>
          <p:cNvCxnSpPr/>
          <p:nvPr userDrawn="1"/>
        </p:nvCxnSpPr>
        <p:spPr>
          <a:xfrm>
            <a:off x="0" y="1447800"/>
            <a:ext cx="9144000" cy="0"/>
          </a:xfrm>
          <a:prstGeom prst="line">
            <a:avLst/>
          </a:prstGeom>
        </p:spPr>
        <p:style>
          <a:lnRef idx="3">
            <a:schemeClr val="accent1"/>
          </a:lnRef>
          <a:fillRef idx="0">
            <a:schemeClr val="accent1"/>
          </a:fillRef>
          <a:effectRef idx="2">
            <a:schemeClr val="accent1"/>
          </a:effectRef>
          <a:fontRef idx="minor">
            <a:schemeClr val="tx1"/>
          </a:fontRef>
        </p:style>
      </p:cxnSp>
      <p:sp>
        <p:nvSpPr>
          <p:cNvPr id="8" name="Title 1"/>
          <p:cNvSpPr>
            <a:spLocks noGrp="1"/>
          </p:cNvSpPr>
          <p:nvPr>
            <p:ph type="title" hasCustomPrompt="1"/>
          </p:nvPr>
        </p:nvSpPr>
        <p:spPr>
          <a:xfrm>
            <a:off x="838200" y="274638"/>
            <a:ext cx="7315200" cy="1143000"/>
          </a:xfrm>
        </p:spPr>
        <p:txBody>
          <a:bodyPr/>
          <a:lstStyle>
            <a:lvl1pPr algn="ctr">
              <a:defRPr>
                <a:solidFill>
                  <a:schemeClr val="bg1"/>
                </a:solidFill>
              </a:defRPr>
            </a:lvl1pPr>
          </a:lstStyle>
          <a:p>
            <a:r>
              <a:rPr lang="en-US" dirty="0" smtClean="0"/>
              <a:t>Enter Activity Name</a:t>
            </a:r>
            <a:endParaRPr lang="en-US" dirty="0"/>
          </a:p>
        </p:txBody>
      </p:sp>
      <p:sp>
        <p:nvSpPr>
          <p:cNvPr id="3" name="Text Placeholder 2"/>
          <p:cNvSpPr>
            <a:spLocks noGrp="1"/>
          </p:cNvSpPr>
          <p:nvPr>
            <p:ph type="body" sz="quarter" idx="13"/>
          </p:nvPr>
        </p:nvSpPr>
        <p:spPr>
          <a:xfrm>
            <a:off x="838200" y="1676400"/>
            <a:ext cx="7315200" cy="4343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55136758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Content: Section 1">
    <p:spTree>
      <p:nvGrpSpPr>
        <p:cNvPr id="1" name=""/>
        <p:cNvGrpSpPr/>
        <p:nvPr/>
      </p:nvGrpSpPr>
      <p:grpSpPr>
        <a:xfrm>
          <a:off x="0" y="0"/>
          <a:ext cx="0" cy="0"/>
          <a:chOff x="0" y="0"/>
          <a:chExt cx="0" cy="0"/>
        </a:xfrm>
      </p:grpSpPr>
      <p:cxnSp>
        <p:nvCxnSpPr>
          <p:cNvPr id="48" name="Straight Connector 47"/>
          <p:cNvCxnSpPr/>
          <p:nvPr userDrawn="1"/>
        </p:nvCxnSpPr>
        <p:spPr>
          <a:xfrm>
            <a:off x="228600" y="1447800"/>
            <a:ext cx="8915400" cy="0"/>
          </a:xfrm>
          <a:prstGeom prst="line">
            <a:avLst/>
          </a:prstGeom>
        </p:spPr>
        <p:style>
          <a:lnRef idx="3">
            <a:schemeClr val="accent1"/>
          </a:lnRef>
          <a:fillRef idx="0">
            <a:schemeClr val="accent1"/>
          </a:fillRef>
          <a:effectRef idx="2">
            <a:schemeClr val="accent1"/>
          </a:effectRef>
          <a:fontRef idx="minor">
            <a:schemeClr val="tx1"/>
          </a:fontRef>
        </p:style>
      </p:cxnSp>
      <p:sp>
        <p:nvSpPr>
          <p:cNvPr id="50" name="Rectangle 49"/>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p:txBody>
          <a:bodyPr/>
          <a:lstStyle>
            <a:lvl1pPr>
              <a:defRPr>
                <a:solidFill>
                  <a:schemeClr val="tx1"/>
                </a:solidFill>
              </a:defRPr>
            </a:lvl1pPr>
          </a:lstStyle>
          <a:p>
            <a:r>
              <a:rPr lang="en-US" dirty="0" smtClean="0"/>
              <a:t>Enter Section Name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C8B16D92-55B8-4942-821A-D71B5E2C987B}" type="slidenum">
              <a:rPr lang="en-US" smtClean="0"/>
              <a:t>‹#›</a:t>
            </a:fld>
            <a:endParaRPr lang="en-US" dirty="0"/>
          </a:p>
        </p:txBody>
      </p:sp>
      <p:sp>
        <p:nvSpPr>
          <p:cNvPr id="42"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8" name="TextBox 7"/>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54384332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mp; Content: Section 2">
    <p:spTree>
      <p:nvGrpSpPr>
        <p:cNvPr id="1" name=""/>
        <p:cNvGrpSpPr/>
        <p:nvPr/>
      </p:nvGrpSpPr>
      <p:grpSpPr>
        <a:xfrm>
          <a:off x="0" y="0"/>
          <a:ext cx="0" cy="0"/>
          <a:chOff x="0" y="0"/>
          <a:chExt cx="0" cy="0"/>
        </a:xfrm>
      </p:grpSpPr>
      <p:sp>
        <p:nvSpPr>
          <p:cNvPr id="50" name="Rectangle 49"/>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p:txBody>
          <a:bodyPr/>
          <a:lstStyle>
            <a:lvl1pPr>
              <a:defRPr>
                <a:solidFill>
                  <a:schemeClr val="tx1"/>
                </a:solidFill>
              </a:defRPr>
            </a:lvl1pPr>
          </a:lstStyle>
          <a:p>
            <a:r>
              <a:rPr lang="en-US" dirty="0" smtClean="0"/>
              <a:t>Enter Section Name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C8B16D92-55B8-4942-821A-D71B5E2C987B}" type="slidenum">
              <a:rPr lang="en-US" smtClean="0"/>
              <a:t>‹#›</a:t>
            </a:fld>
            <a:endParaRPr lang="en-US" dirty="0"/>
          </a:p>
        </p:txBody>
      </p:sp>
      <p:sp>
        <p:nvSpPr>
          <p:cNvPr id="42"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43"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cxnSp>
        <p:nvCxnSpPr>
          <p:cNvPr id="48" name="Straight Connector 47"/>
          <p:cNvCxnSpPr/>
          <p:nvPr userDrawn="1"/>
        </p:nvCxnSpPr>
        <p:spPr>
          <a:xfrm>
            <a:off x="609600" y="1447800"/>
            <a:ext cx="85344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TextBox 8"/>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117308592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mp; Content: Section 3">
    <p:spTree>
      <p:nvGrpSpPr>
        <p:cNvPr id="1" name=""/>
        <p:cNvGrpSpPr/>
        <p:nvPr/>
      </p:nvGrpSpPr>
      <p:grpSpPr>
        <a:xfrm>
          <a:off x="0" y="0"/>
          <a:ext cx="0" cy="0"/>
          <a:chOff x="0" y="0"/>
          <a:chExt cx="0" cy="0"/>
        </a:xfrm>
      </p:grpSpPr>
      <p:sp>
        <p:nvSpPr>
          <p:cNvPr id="50" name="Rectangle 49"/>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p:txBody>
          <a:bodyPr/>
          <a:lstStyle>
            <a:lvl1pPr>
              <a:defRPr>
                <a:solidFill>
                  <a:schemeClr val="tx1"/>
                </a:solidFill>
              </a:defRPr>
            </a:lvl1pPr>
          </a:lstStyle>
          <a:p>
            <a:r>
              <a:rPr lang="en-US" dirty="0" smtClean="0"/>
              <a:t>Enter Section Name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C8B16D92-55B8-4942-821A-D71B5E2C987B}" type="slidenum">
              <a:rPr lang="en-US" smtClean="0"/>
              <a:t>‹#›</a:t>
            </a:fld>
            <a:endParaRPr lang="en-US" dirty="0"/>
          </a:p>
        </p:txBody>
      </p:sp>
      <p:sp>
        <p:nvSpPr>
          <p:cNvPr id="42"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43"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44"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cxnSp>
        <p:nvCxnSpPr>
          <p:cNvPr id="48" name="Straight Connector 47"/>
          <p:cNvCxnSpPr/>
          <p:nvPr userDrawn="1"/>
        </p:nvCxnSpPr>
        <p:spPr>
          <a:xfrm>
            <a:off x="914400" y="1447800"/>
            <a:ext cx="8229600" cy="0"/>
          </a:xfrm>
          <a:prstGeom prst="line">
            <a:avLst/>
          </a:prstGeom>
        </p:spPr>
        <p:style>
          <a:lnRef idx="3">
            <a:schemeClr val="accent1"/>
          </a:lnRef>
          <a:fillRef idx="0">
            <a:schemeClr val="accent1"/>
          </a:fillRef>
          <a:effectRef idx="2">
            <a:schemeClr val="accent1"/>
          </a:effectRef>
          <a:fontRef idx="minor">
            <a:schemeClr val="tx1"/>
          </a:fontRef>
        </p:style>
      </p:cxnSp>
      <p:sp>
        <p:nvSpPr>
          <p:cNvPr id="10" name="TextBox 9"/>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138001834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mp; Content: Section 4">
    <p:spTree>
      <p:nvGrpSpPr>
        <p:cNvPr id="1" name=""/>
        <p:cNvGrpSpPr/>
        <p:nvPr/>
      </p:nvGrpSpPr>
      <p:grpSpPr>
        <a:xfrm>
          <a:off x="0" y="0"/>
          <a:ext cx="0" cy="0"/>
          <a:chOff x="0" y="0"/>
          <a:chExt cx="0" cy="0"/>
        </a:xfrm>
      </p:grpSpPr>
      <p:sp>
        <p:nvSpPr>
          <p:cNvPr id="50" name="Rectangle 49"/>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p:txBody>
          <a:bodyPr/>
          <a:lstStyle>
            <a:lvl1pPr>
              <a:defRPr>
                <a:solidFill>
                  <a:schemeClr val="tx1"/>
                </a:solidFill>
              </a:defRPr>
            </a:lvl1pPr>
          </a:lstStyle>
          <a:p>
            <a:r>
              <a:rPr lang="en-US" dirty="0" smtClean="0"/>
              <a:t>Enter Section Name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C8B16D92-55B8-4942-821A-D71B5E2C987B}" type="slidenum">
              <a:rPr lang="en-US" smtClean="0"/>
              <a:t>‹#›</a:t>
            </a:fld>
            <a:endParaRPr lang="en-US" dirty="0"/>
          </a:p>
        </p:txBody>
      </p:sp>
      <p:sp>
        <p:nvSpPr>
          <p:cNvPr id="42"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43"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44"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sp>
        <p:nvSpPr>
          <p:cNvPr id="45" name="Text Placeholder 41"/>
          <p:cNvSpPr>
            <a:spLocks noGrp="1"/>
          </p:cNvSpPr>
          <p:nvPr>
            <p:ph type="body" sz="quarter" idx="16" hasCustomPrompt="1"/>
          </p:nvPr>
        </p:nvSpPr>
        <p:spPr>
          <a:xfrm>
            <a:off x="914400" y="1066800"/>
            <a:ext cx="304800" cy="5791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4</a:t>
            </a:r>
          </a:p>
        </p:txBody>
      </p:sp>
      <p:cxnSp>
        <p:nvCxnSpPr>
          <p:cNvPr id="48" name="Straight Connector 47"/>
          <p:cNvCxnSpPr/>
          <p:nvPr userDrawn="1"/>
        </p:nvCxnSpPr>
        <p:spPr>
          <a:xfrm>
            <a:off x="1219200" y="1447800"/>
            <a:ext cx="7924800" cy="0"/>
          </a:xfrm>
          <a:prstGeom prst="line">
            <a:avLst/>
          </a:prstGeom>
        </p:spPr>
        <p:style>
          <a:lnRef idx="3">
            <a:schemeClr val="accent1"/>
          </a:lnRef>
          <a:fillRef idx="0">
            <a:schemeClr val="accent1"/>
          </a:fillRef>
          <a:effectRef idx="2">
            <a:schemeClr val="accent1"/>
          </a:effectRef>
          <a:fontRef idx="minor">
            <a:schemeClr val="tx1"/>
          </a:fontRef>
        </p:style>
      </p:cxnSp>
      <p:sp>
        <p:nvSpPr>
          <p:cNvPr id="11" name="TextBox 10"/>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139484160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mp; Content: Section 5 ">
    <p:spTree>
      <p:nvGrpSpPr>
        <p:cNvPr id="1" name=""/>
        <p:cNvGrpSpPr/>
        <p:nvPr/>
      </p:nvGrpSpPr>
      <p:grpSpPr>
        <a:xfrm>
          <a:off x="0" y="0"/>
          <a:ext cx="0" cy="0"/>
          <a:chOff x="0" y="0"/>
          <a:chExt cx="0" cy="0"/>
        </a:xfrm>
      </p:grpSpPr>
      <p:sp>
        <p:nvSpPr>
          <p:cNvPr id="50" name="Rectangle 49"/>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p:txBody>
          <a:bodyPr/>
          <a:lstStyle>
            <a:lvl1pPr>
              <a:defRPr>
                <a:solidFill>
                  <a:schemeClr val="tx1"/>
                </a:solidFill>
              </a:defRPr>
            </a:lvl1pPr>
          </a:lstStyle>
          <a:p>
            <a:r>
              <a:rPr lang="en-US" dirty="0" smtClean="0"/>
              <a:t>Enter Section Name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C8B16D92-55B8-4942-821A-D71B5E2C987B}" type="slidenum">
              <a:rPr lang="en-US" smtClean="0"/>
              <a:t>‹#›</a:t>
            </a:fld>
            <a:endParaRPr lang="en-US" dirty="0"/>
          </a:p>
        </p:txBody>
      </p:sp>
      <p:sp>
        <p:nvSpPr>
          <p:cNvPr id="42"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43"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44"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sp>
        <p:nvSpPr>
          <p:cNvPr id="45" name="Text Placeholder 41"/>
          <p:cNvSpPr>
            <a:spLocks noGrp="1"/>
          </p:cNvSpPr>
          <p:nvPr>
            <p:ph type="body" sz="quarter" idx="16" hasCustomPrompt="1"/>
          </p:nvPr>
        </p:nvSpPr>
        <p:spPr>
          <a:xfrm>
            <a:off x="914400" y="1066800"/>
            <a:ext cx="304800" cy="5791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4</a:t>
            </a:r>
          </a:p>
        </p:txBody>
      </p:sp>
      <p:sp>
        <p:nvSpPr>
          <p:cNvPr id="46" name="Text Placeholder 41"/>
          <p:cNvSpPr>
            <a:spLocks noGrp="1"/>
          </p:cNvSpPr>
          <p:nvPr>
            <p:ph type="body" sz="quarter" idx="17" hasCustomPrompt="1"/>
          </p:nvPr>
        </p:nvSpPr>
        <p:spPr>
          <a:xfrm>
            <a:off x="1219200" y="1447800"/>
            <a:ext cx="304800" cy="5435600"/>
          </a:xfrm>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5</a:t>
            </a:r>
          </a:p>
        </p:txBody>
      </p:sp>
      <p:cxnSp>
        <p:nvCxnSpPr>
          <p:cNvPr id="48" name="Straight Connector 47"/>
          <p:cNvCxnSpPr/>
          <p:nvPr userDrawn="1"/>
        </p:nvCxnSpPr>
        <p:spPr>
          <a:xfrm>
            <a:off x="1219200" y="1447800"/>
            <a:ext cx="7924800" cy="0"/>
          </a:xfrm>
          <a:prstGeom prst="line">
            <a:avLst/>
          </a:prstGeom>
        </p:spPr>
        <p:style>
          <a:lnRef idx="3">
            <a:schemeClr val="accent1"/>
          </a:lnRef>
          <a:fillRef idx="0">
            <a:schemeClr val="accent1"/>
          </a:fillRef>
          <a:effectRef idx="2">
            <a:schemeClr val="accent1"/>
          </a:effectRef>
          <a:fontRef idx="minor">
            <a:schemeClr val="tx1"/>
          </a:fontRef>
        </p:style>
      </p:cxnSp>
      <p:sp>
        <p:nvSpPr>
          <p:cNvPr id="12" name="TextBox 11"/>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70234585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Section 1">
    <p:spTree>
      <p:nvGrpSpPr>
        <p:cNvPr id="1" name=""/>
        <p:cNvGrpSpPr/>
        <p:nvPr/>
      </p:nvGrpSpPr>
      <p:grpSpPr>
        <a:xfrm>
          <a:off x="0" y="0"/>
          <a:ext cx="0" cy="0"/>
          <a:chOff x="0" y="0"/>
          <a:chExt cx="0" cy="0"/>
        </a:xfrm>
      </p:grpSpPr>
      <p:sp>
        <p:nvSpPr>
          <p:cNvPr id="13" name="Rectangle 12"/>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00200" y="1600200"/>
            <a:ext cx="3511296"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181600" y="1600200"/>
            <a:ext cx="3508248"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C8B16D92-55B8-4942-821A-D71B5E2C987B}" type="slidenum">
              <a:rPr lang="en-US" smtClean="0"/>
              <a:t>‹#›</a:t>
            </a:fld>
            <a:endParaRPr lang="en-US" dirty="0"/>
          </a:p>
        </p:txBody>
      </p:sp>
      <p:sp>
        <p:nvSpPr>
          <p:cNvPr id="8"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cxnSp>
        <p:nvCxnSpPr>
          <p:cNvPr id="14" name="Straight Connector 13"/>
          <p:cNvCxnSpPr/>
          <p:nvPr userDrawn="1"/>
        </p:nvCxnSpPr>
        <p:spPr>
          <a:xfrm>
            <a:off x="304800" y="1447800"/>
            <a:ext cx="8839200" cy="0"/>
          </a:xfrm>
          <a:prstGeom prst="line">
            <a:avLst/>
          </a:prstGeom>
        </p:spPr>
        <p:style>
          <a:lnRef idx="3">
            <a:schemeClr val="accent1"/>
          </a:lnRef>
          <a:fillRef idx="0">
            <a:schemeClr val="accent1"/>
          </a:fillRef>
          <a:effectRef idx="2">
            <a:schemeClr val="accent1"/>
          </a:effectRef>
          <a:fontRef idx="minor">
            <a:schemeClr val="tx1"/>
          </a:fontRef>
        </p:style>
      </p:cxnSp>
      <p:sp>
        <p:nvSpPr>
          <p:cNvPr id="11" name="TextBox 10"/>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1071647752"/>
      </p:ext>
    </p:extLst>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slideLayout" Target="../slideLayouts/slideLayout16.xml"/>
  <Relationship Id="rId17" Type="http://schemas.openxmlformats.org/officeDocument/2006/relationships/slideLayout" Target="../slideLayouts/slideLayout17.xml"/>
  <Relationship Id="rId18" Type="http://schemas.openxmlformats.org/officeDocument/2006/relationships/slideLayout" Target="../slideLayouts/slideLayout18.xml"/>
  <Relationship Id="rId19" Type="http://schemas.openxmlformats.org/officeDocument/2006/relationships/slideLayout" Target="../slideLayouts/slideLayout19.xml"/>
  <Relationship Id="rId2" Type="http://schemas.openxmlformats.org/officeDocument/2006/relationships/slideLayout" Target="../slideLayouts/slideLayout2.xml"/>
  <Relationship Id="rId20" Type="http://schemas.openxmlformats.org/officeDocument/2006/relationships/slideLayout" Target="../slideLayouts/slideLayout20.xml"/>
  <Relationship Id="rId21" Type="http://schemas.openxmlformats.org/officeDocument/2006/relationships/slideLayout" Target="../slideLayouts/slideLayout21.xml"/>
  <Relationship Id="rId22" Type="http://schemas.openxmlformats.org/officeDocument/2006/relationships/slideLayout" Target="../slideLayouts/slideLayout22.xml"/>
  <Relationship Id="rId23" Type="http://schemas.openxmlformats.org/officeDocument/2006/relationships/slideLayout" Target="../slideLayouts/slideLayout23.xml"/>
  <Relationship Id="rId24" Type="http://schemas.openxmlformats.org/officeDocument/2006/relationships/slideLayout" Target="../slideLayouts/slideLayout24.xml"/>
  <Relationship Id="rId25" Type="http://schemas.openxmlformats.org/officeDocument/2006/relationships/slideLayout" Target="../slideLayouts/slideLayout25.xml"/>
  <Relationship Id="rId26" Type="http://schemas.openxmlformats.org/officeDocument/2006/relationships/slideLayout" Target="../slideLayouts/slideLayout26.xml"/>
  <Relationship Id="rId27" Type="http://schemas.openxmlformats.org/officeDocument/2006/relationships/slideLayout" Target="../slideLayouts/slideLayout27.xml"/>
  <Relationship Id="rId28" Type="http://schemas.openxmlformats.org/officeDocument/2006/relationships/slideLayout" Target="../slideLayouts/slideLayout28.xml"/>
  <Relationship Id="rId29" Type="http://schemas.openxmlformats.org/officeDocument/2006/relationships/theme" Target="../theme/theme1.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274638"/>
            <a:ext cx="73152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600200" y="1600200"/>
            <a:ext cx="7086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8229600" y="6356350"/>
            <a:ext cx="457200" cy="365125"/>
          </a:xfrm>
          <a:prstGeom prst="rect">
            <a:avLst/>
          </a:prstGeo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lstStyle>
            <a:lvl1pPr algn="ctr">
              <a:defRPr sz="1200">
                <a:solidFill>
                  <a:schemeClr val="tx1"/>
                </a:solidFill>
              </a:defRPr>
            </a:lvl1pPr>
          </a:lstStyle>
          <a:p>
            <a:fld id="{C8B16D92-55B8-4942-821A-D71B5E2C987B}" type="slidenum">
              <a:rPr lang="en-US" smtClean="0"/>
              <a:pPr/>
              <a:t>‹#›</a:t>
            </a:fld>
            <a:endParaRPr lang="en-US" dirty="0"/>
          </a:p>
        </p:txBody>
      </p:sp>
    </p:spTree>
    <p:extLst>
      <p:ext uri="{BB962C8B-B14F-4D97-AF65-F5344CB8AC3E}">
        <p14:creationId xmlns:p14="http://schemas.microsoft.com/office/powerpoint/2010/main" val="3990547534"/>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80" r:id="rId3"/>
    <p:sldLayoutId id="2147483663" r:id="rId4"/>
    <p:sldLayoutId id="2147483662" r:id="rId5"/>
    <p:sldLayoutId id="2147483661" r:id="rId6"/>
    <p:sldLayoutId id="2147483660" r:id="rId7"/>
    <p:sldLayoutId id="2147483650" r:id="rId8"/>
    <p:sldLayoutId id="2147483667" r:id="rId9"/>
    <p:sldLayoutId id="2147483666" r:id="rId10"/>
    <p:sldLayoutId id="2147483665" r:id="rId11"/>
    <p:sldLayoutId id="2147483664" r:id="rId12"/>
    <p:sldLayoutId id="2147483652" r:id="rId13"/>
    <p:sldLayoutId id="2147483671" r:id="rId14"/>
    <p:sldLayoutId id="2147483670" r:id="rId15"/>
    <p:sldLayoutId id="2147483669" r:id="rId16"/>
    <p:sldLayoutId id="2147483668" r:id="rId17"/>
    <p:sldLayoutId id="2147483653" r:id="rId18"/>
    <p:sldLayoutId id="2147483675" r:id="rId19"/>
    <p:sldLayoutId id="2147483674" r:id="rId20"/>
    <p:sldLayoutId id="2147483673" r:id="rId21"/>
    <p:sldLayoutId id="2147483672" r:id="rId22"/>
    <p:sldLayoutId id="2147483654" r:id="rId23"/>
    <p:sldLayoutId id="2147483679" r:id="rId24"/>
    <p:sldLayoutId id="2147483678" r:id="rId25"/>
    <p:sldLayoutId id="2147483677" r:id="rId26"/>
    <p:sldLayoutId id="2147483676" r:id="rId27"/>
    <p:sldLayoutId id="2147483655" r:id="rId28"/>
  </p:sldLayoutIdLst>
  <p:timing>
    <p:tnLst>
      <p:par>
        <p:cTn id="1" dur="indefinite" restart="never" nodeType="tmRoot"/>
      </p:par>
    </p:tnLst>
  </p:timing>
  <p:txStyles>
    <p:titleStyle>
      <a:lvl1pPr algn="l" defTabSz="914400" rtl="0" eaLnBrk="1" latinLnBrk="0" hangingPunct="1">
        <a:spcBef>
          <a:spcPct val="0"/>
        </a:spcBef>
        <a:buNone/>
        <a:defRPr sz="40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200" b="1" kern="1200">
          <a:solidFill>
            <a:srgbClr val="0070C0"/>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notesSlide" Target="../notesSlides/notesSlide1.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diagramData" Target="../diagrams/data2.xml"/>
  <Relationship Id="rId3" Type="http://schemas.openxmlformats.org/officeDocument/2006/relationships/diagramLayout" Target="../diagrams/layout2.xml"/>
  <Relationship Id="rId4" Type="http://schemas.openxmlformats.org/officeDocument/2006/relationships/diagramQuickStyle" Target="../diagrams/quickStyle2.xml"/>
  <Relationship Id="rId5" Type="http://schemas.openxmlformats.org/officeDocument/2006/relationships/diagramColors" Target="../diagrams/colors2.xml"/>
  <Relationship Id="rId6" Type="http://schemas.microsoft.com/office/2007/relationships/diagramDrawing" Target="../diagrams/drawing2.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notesSlide" Target="../notesSlides/notesSlide2.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diagramData" Target="../diagrams/data3.xml"/>
  <Relationship Id="rId3" Type="http://schemas.openxmlformats.org/officeDocument/2006/relationships/diagramLayout" Target="../diagrams/layout3.xml"/>
  <Relationship Id="rId4" Type="http://schemas.openxmlformats.org/officeDocument/2006/relationships/diagramQuickStyle" Target="../diagrams/quickStyle3.xml"/>
  <Relationship Id="rId5" Type="http://schemas.openxmlformats.org/officeDocument/2006/relationships/diagramColors" Target="../diagrams/colors3.xml"/>
  <Relationship Id="rId6" Type="http://schemas.microsoft.com/office/2007/relationships/diagramDrawing" Target="../diagrams/drawing3.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diagramData" Target="../diagrams/data1.xml"/>
  <Relationship Id="rId3" Type="http://schemas.openxmlformats.org/officeDocument/2006/relationships/diagramLayout" Target="../diagrams/layout1.xml"/>
  <Relationship Id="rId4" Type="http://schemas.openxmlformats.org/officeDocument/2006/relationships/diagramQuickStyle" Target="../diagrams/quickStyle1.xml"/>
  <Relationship Id="rId5" Type="http://schemas.openxmlformats.org/officeDocument/2006/relationships/diagramColors" Target="../diagrams/colors1.xml"/>
  <Relationship Id="rId6" Type="http://schemas.microsoft.com/office/2007/relationships/diagramDrawing" Target="../diagrams/drawing1.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image" Target="../media/image3.png"/>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diagramData" Target="../diagrams/data4.xml"/>
  <Relationship Id="rId3" Type="http://schemas.openxmlformats.org/officeDocument/2006/relationships/diagramLayout" Target="../diagrams/layout4.xml"/>
  <Relationship Id="rId4" Type="http://schemas.openxmlformats.org/officeDocument/2006/relationships/diagramQuickStyle" Target="../diagrams/quickStyle4.xml"/>
  <Relationship Id="rId5" Type="http://schemas.openxmlformats.org/officeDocument/2006/relationships/diagramColors" Target="../diagrams/colors4.xml"/>
  <Relationship Id="rId6" Type="http://schemas.microsoft.com/office/2007/relationships/diagramDrawing" Target="../diagrams/drawing4.xml"/>
</Relationships>

</file>

<file path=ppt/slides/_rels/slide25.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notesSlide" Target="../notesSlides/notesSlide3.xml"/>
</Relationships>

</file>

<file path=ppt/slides/_rels/slide2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diagramData" Target="../diagrams/data5.xml"/>
  <Relationship Id="rId3" Type="http://schemas.openxmlformats.org/officeDocument/2006/relationships/diagramLayout" Target="../diagrams/layout5.xml"/>
  <Relationship Id="rId4" Type="http://schemas.openxmlformats.org/officeDocument/2006/relationships/diagramQuickStyle" Target="../diagrams/quickStyle5.xml"/>
  <Relationship Id="rId5" Type="http://schemas.openxmlformats.org/officeDocument/2006/relationships/diagramColors" Target="../diagrams/colors5.xml"/>
  <Relationship Id="rId6" Type="http://schemas.microsoft.com/office/2007/relationships/diagramDrawing" Target="../diagrams/drawing5.xml"/>
</Relationships>

</file>

<file path=ppt/slides/_rels/slide27.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28.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29.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30.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31.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32.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diagramData" Target="../diagrams/data6.xml"/>
  <Relationship Id="rId3" Type="http://schemas.openxmlformats.org/officeDocument/2006/relationships/diagramLayout" Target="../diagrams/layout6.xml"/>
  <Relationship Id="rId4" Type="http://schemas.openxmlformats.org/officeDocument/2006/relationships/diagramQuickStyle" Target="../diagrams/quickStyle6.xml"/>
  <Relationship Id="rId5" Type="http://schemas.openxmlformats.org/officeDocument/2006/relationships/diagramColors" Target="../diagrams/colors6.xml"/>
  <Relationship Id="rId6" Type="http://schemas.microsoft.com/office/2007/relationships/diagramDrawing" Target="../diagrams/drawing6.xml"/>
</Relationships>

</file>

<file path=ppt/slides/_rels/slide33.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34.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35.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notesSlide" Target="../notesSlides/notesSlide4.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image" Target="../media/image2.png"/>
</Relationships>

</file>

<file path=ppt/slides/_rels/slide8.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4.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12</a:t>
            </a:r>
            <a:endParaRPr lang="en-US" dirty="0"/>
          </a:p>
        </p:txBody>
      </p:sp>
      <p:sp>
        <p:nvSpPr>
          <p:cNvPr id="3" name="Subtitle 2"/>
          <p:cNvSpPr>
            <a:spLocks noGrp="1"/>
          </p:cNvSpPr>
          <p:nvPr>
            <p:ph type="subTitle" idx="1"/>
          </p:nvPr>
        </p:nvSpPr>
        <p:spPr/>
        <p:txBody>
          <a:bodyPr>
            <a:normAutofit/>
          </a:bodyPr>
          <a:lstStyle/>
          <a:p>
            <a:r>
              <a:rPr lang="en-US" dirty="0"/>
              <a:t>IT Strategy </a:t>
            </a:r>
            <a:r>
              <a:rPr lang="en-US" dirty="0" smtClean="0"/>
              <a:t>and Balanced </a:t>
            </a:r>
            <a:r>
              <a:rPr lang="en-US" dirty="0"/>
              <a:t>Scorecard</a:t>
            </a:r>
          </a:p>
        </p:txBody>
      </p:sp>
    </p:spTree>
    <p:extLst>
      <p:ext uri="{BB962C8B-B14F-4D97-AF65-F5344CB8AC3E}">
        <p14:creationId xmlns:p14="http://schemas.microsoft.com/office/powerpoint/2010/main" val="7964164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IT Strategy and Strategic Planning Process</a:t>
            </a:r>
          </a:p>
        </p:txBody>
      </p:sp>
      <p:sp>
        <p:nvSpPr>
          <p:cNvPr id="6" name="Content Placeholder 5"/>
          <p:cNvSpPr>
            <a:spLocks noGrp="1"/>
          </p:cNvSpPr>
          <p:nvPr>
            <p:ph idx="1"/>
          </p:nvPr>
        </p:nvSpPr>
        <p:spPr/>
        <p:txBody>
          <a:bodyPr>
            <a:normAutofit/>
          </a:bodyPr>
          <a:lstStyle/>
          <a:p>
            <a:r>
              <a:rPr lang="en-US" dirty="0" smtClean="0"/>
              <a:t>Medium-range IT plan</a:t>
            </a:r>
          </a:p>
          <a:p>
            <a:pPr lvl="1"/>
            <a:r>
              <a:rPr lang="en-US" dirty="0" smtClean="0"/>
              <a:t>Identifies </a:t>
            </a:r>
            <a:r>
              <a:rPr lang="en-US" dirty="0"/>
              <a:t>general </a:t>
            </a:r>
            <a:r>
              <a:rPr lang="en-US" dirty="0" smtClean="0"/>
              <a:t>project plans </a:t>
            </a:r>
            <a:r>
              <a:rPr lang="en-US" dirty="0"/>
              <a:t>in terms of the specific requirements and sourcing of resources as well </a:t>
            </a:r>
            <a:r>
              <a:rPr lang="en-US" dirty="0" smtClean="0"/>
              <a:t>as the </a:t>
            </a:r>
            <a:r>
              <a:rPr lang="en-US" b="1" dirty="0"/>
              <a:t>project portfolio</a:t>
            </a:r>
            <a:r>
              <a:rPr lang="en-US" dirty="0" smtClean="0"/>
              <a:t>.</a:t>
            </a:r>
          </a:p>
          <a:p>
            <a:r>
              <a:rPr lang="en-US" dirty="0"/>
              <a:t>Tactical </a:t>
            </a:r>
            <a:r>
              <a:rPr lang="en-US" dirty="0" smtClean="0"/>
              <a:t>Plan (Short-range)</a:t>
            </a:r>
            <a:endParaRPr lang="en-US" dirty="0"/>
          </a:p>
          <a:p>
            <a:pPr lvl="1"/>
            <a:r>
              <a:rPr lang="en-US" dirty="0"/>
              <a:t>Details budgets and schedules for current-year projects and activities.</a:t>
            </a:r>
          </a:p>
          <a:p>
            <a:pPr lvl="1"/>
            <a:endParaRPr lang="en-US" dirty="0" smtClean="0"/>
          </a:p>
        </p:txBody>
      </p:sp>
      <p:sp>
        <p:nvSpPr>
          <p:cNvPr id="7" name="Text Placeholder 6"/>
          <p:cNvSpPr>
            <a:spLocks noGrp="1"/>
          </p:cNvSpPr>
          <p:nvPr>
            <p:ph type="body" sz="quarter" idx="13"/>
          </p:nvPr>
        </p:nvSpPr>
        <p:spPr/>
        <p:txBody>
          <a:bodyPr/>
          <a:lstStyle/>
          <a:p>
            <a:r>
              <a:rPr lang="en-US" dirty="0"/>
              <a:t>Chapter </a:t>
            </a:r>
            <a:r>
              <a:rPr lang="en-US" dirty="0" smtClean="0"/>
              <a:t>12</a:t>
            </a:r>
            <a:endParaRPr lang="en-US" dirty="0"/>
          </a:p>
        </p:txBody>
      </p:sp>
    </p:spTree>
    <p:extLst>
      <p:ext uri="{BB962C8B-B14F-4D97-AF65-F5344CB8AC3E}">
        <p14:creationId xmlns:p14="http://schemas.microsoft.com/office/powerpoint/2010/main" val="12448245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IT Strategy and Strategic Planning Process</a:t>
            </a:r>
          </a:p>
        </p:txBody>
      </p:sp>
      <p:sp>
        <p:nvSpPr>
          <p:cNvPr id="6" name="Content Placeholder 5"/>
          <p:cNvSpPr>
            <a:spLocks noGrp="1"/>
          </p:cNvSpPr>
          <p:nvPr>
            <p:ph idx="1"/>
          </p:nvPr>
        </p:nvSpPr>
        <p:spPr/>
        <p:txBody>
          <a:bodyPr>
            <a:normAutofit/>
          </a:bodyPr>
          <a:lstStyle/>
          <a:p>
            <a:r>
              <a:rPr lang="en-US" dirty="0"/>
              <a:t>Project Portfolio</a:t>
            </a:r>
          </a:p>
          <a:p>
            <a:pPr lvl="1"/>
            <a:r>
              <a:rPr lang="en-US" dirty="0"/>
              <a:t>Lists major resource projects that are consistent with the long-range plan.</a:t>
            </a:r>
          </a:p>
          <a:p>
            <a:r>
              <a:rPr lang="en-US" dirty="0"/>
              <a:t>Applications Portfolio</a:t>
            </a:r>
          </a:p>
          <a:p>
            <a:pPr lvl="1"/>
            <a:r>
              <a:rPr lang="en-US" dirty="0"/>
              <a:t>A list of major, approved information system projects that are also consistent with the long-range plan.</a:t>
            </a:r>
          </a:p>
          <a:p>
            <a:pPr lvl="1"/>
            <a:endParaRPr lang="en-US" dirty="0"/>
          </a:p>
        </p:txBody>
      </p:sp>
      <p:sp>
        <p:nvSpPr>
          <p:cNvPr id="7" name="Text Placeholder 6"/>
          <p:cNvSpPr>
            <a:spLocks noGrp="1"/>
          </p:cNvSpPr>
          <p:nvPr>
            <p:ph type="body" sz="quarter" idx="13"/>
          </p:nvPr>
        </p:nvSpPr>
        <p:spPr/>
        <p:txBody>
          <a:bodyPr/>
          <a:lstStyle/>
          <a:p>
            <a:r>
              <a:rPr lang="en-US" dirty="0"/>
              <a:t>Chapter </a:t>
            </a:r>
            <a:r>
              <a:rPr lang="en-US" dirty="0" smtClean="0"/>
              <a:t>12</a:t>
            </a:r>
            <a:endParaRPr lang="en-US" dirty="0"/>
          </a:p>
        </p:txBody>
      </p:sp>
    </p:spTree>
    <p:extLst>
      <p:ext uri="{BB962C8B-B14F-4D97-AF65-F5344CB8AC3E}">
        <p14:creationId xmlns:p14="http://schemas.microsoft.com/office/powerpoint/2010/main" val="3780848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IT Strategy and Strategic Planning Process</a:t>
            </a:r>
          </a:p>
        </p:txBody>
      </p:sp>
      <p:sp>
        <p:nvSpPr>
          <p:cNvPr id="6" name="Content Placeholder 5"/>
          <p:cNvSpPr>
            <a:spLocks noGrp="1"/>
          </p:cNvSpPr>
          <p:nvPr>
            <p:ph idx="1"/>
          </p:nvPr>
        </p:nvSpPr>
        <p:spPr/>
        <p:txBody>
          <a:bodyPr>
            <a:normAutofit/>
          </a:bodyPr>
          <a:lstStyle/>
          <a:p>
            <a:pPr marL="457200" indent="-457200">
              <a:buClr>
                <a:srgbClr val="5A8B25"/>
              </a:buClr>
              <a:buFont typeface="+mj-lt"/>
              <a:buAutoNum type="arabicPeriod"/>
            </a:pPr>
            <a:r>
              <a:rPr lang="en-US" b="0" dirty="0" smtClean="0"/>
              <a:t>What </a:t>
            </a:r>
            <a:r>
              <a:rPr lang="en-US" b="0" dirty="0"/>
              <a:t>are value drivers?</a:t>
            </a:r>
          </a:p>
          <a:p>
            <a:pPr marL="457200" indent="-457200">
              <a:buClr>
                <a:srgbClr val="5A8B25"/>
              </a:buClr>
              <a:buFont typeface="+mj-lt"/>
              <a:buAutoNum type="arabicPeriod"/>
            </a:pPr>
            <a:r>
              <a:rPr lang="en-US" b="0" dirty="0" smtClean="0"/>
              <a:t>What </a:t>
            </a:r>
            <a:r>
              <a:rPr lang="en-US" b="0" dirty="0"/>
              <a:t>are the three categories of value drivers?</a:t>
            </a:r>
          </a:p>
          <a:p>
            <a:pPr marL="457200" indent="-457200">
              <a:buClr>
                <a:srgbClr val="5A8B25"/>
              </a:buClr>
              <a:buFont typeface="+mj-lt"/>
              <a:buAutoNum type="arabicPeriod"/>
            </a:pPr>
            <a:r>
              <a:rPr lang="en-US" b="0" dirty="0" smtClean="0"/>
              <a:t>Why </a:t>
            </a:r>
            <a:r>
              <a:rPr lang="en-US" b="0" dirty="0"/>
              <a:t>do reactive approaches to IT investments fail?</a:t>
            </a:r>
          </a:p>
          <a:p>
            <a:pPr marL="457200" indent="-457200">
              <a:buClr>
                <a:srgbClr val="5A8B25"/>
              </a:buClr>
              <a:buFont typeface="+mj-lt"/>
              <a:buAutoNum type="arabicPeriod"/>
            </a:pPr>
            <a:r>
              <a:rPr lang="en-US" b="0" dirty="0" smtClean="0"/>
              <a:t>What </a:t>
            </a:r>
            <a:r>
              <a:rPr lang="en-US" b="0" dirty="0"/>
              <a:t>is onshore sourcing?</a:t>
            </a:r>
          </a:p>
          <a:p>
            <a:pPr marL="457200" indent="-457200">
              <a:buClr>
                <a:srgbClr val="5A8B25"/>
              </a:buClr>
              <a:buFont typeface="+mj-lt"/>
              <a:buAutoNum type="arabicPeriod"/>
            </a:pPr>
            <a:r>
              <a:rPr lang="en-US" b="0" dirty="0" smtClean="0"/>
              <a:t>What </a:t>
            </a:r>
            <a:r>
              <a:rPr lang="en-US" b="0" dirty="0"/>
              <a:t>is the goal of IT–business alignment?</a:t>
            </a:r>
          </a:p>
          <a:p>
            <a:pPr marL="457200" indent="-457200">
              <a:buClr>
                <a:srgbClr val="5A8B25"/>
              </a:buClr>
              <a:buFont typeface="+mj-lt"/>
              <a:buAutoNum type="arabicPeriod"/>
            </a:pPr>
            <a:r>
              <a:rPr lang="en-US" b="0" dirty="0" smtClean="0"/>
              <a:t>Why </a:t>
            </a:r>
            <a:r>
              <a:rPr lang="en-US" b="0" dirty="0"/>
              <a:t>is IT strategic planning revisited on a regular basis?</a:t>
            </a:r>
          </a:p>
          <a:p>
            <a:pPr marL="457200" indent="-457200">
              <a:buClr>
                <a:srgbClr val="5A8B25"/>
              </a:buClr>
              <a:buFont typeface="+mj-lt"/>
              <a:buAutoNum type="arabicPeriod"/>
            </a:pPr>
            <a:r>
              <a:rPr lang="en-US" b="0" dirty="0" smtClean="0"/>
              <a:t>What </a:t>
            </a:r>
            <a:r>
              <a:rPr lang="en-US" b="0" dirty="0"/>
              <a:t>are the functions of a steering committee?</a:t>
            </a:r>
          </a:p>
          <a:p>
            <a:pPr marL="457200" indent="-457200">
              <a:buClr>
                <a:srgbClr val="5A8B25"/>
              </a:buClr>
              <a:buFont typeface="+mj-lt"/>
              <a:buAutoNum type="arabicPeriod"/>
            </a:pPr>
            <a:r>
              <a:rPr lang="en-US" b="0" dirty="0" smtClean="0"/>
              <a:t>Describe </a:t>
            </a:r>
            <a:r>
              <a:rPr lang="en-US" b="0" dirty="0"/>
              <a:t>the IT strategic planning process.</a:t>
            </a:r>
            <a:endParaRPr lang="en-US" b="0" dirty="0" smtClean="0"/>
          </a:p>
        </p:txBody>
      </p:sp>
      <p:sp>
        <p:nvSpPr>
          <p:cNvPr id="7" name="Text Placeholder 6"/>
          <p:cNvSpPr>
            <a:spLocks noGrp="1"/>
          </p:cNvSpPr>
          <p:nvPr>
            <p:ph type="body" sz="quarter" idx="13"/>
          </p:nvPr>
        </p:nvSpPr>
        <p:spPr/>
        <p:txBody>
          <a:bodyPr/>
          <a:lstStyle/>
          <a:p>
            <a:r>
              <a:rPr lang="en-US" dirty="0"/>
              <a:t>Chapter 12</a:t>
            </a:r>
          </a:p>
        </p:txBody>
      </p:sp>
    </p:spTree>
    <p:extLst>
      <p:ext uri="{BB962C8B-B14F-4D97-AF65-F5344CB8AC3E}">
        <p14:creationId xmlns:p14="http://schemas.microsoft.com/office/powerpoint/2010/main" val="14828452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martArt Placeholder 3"/>
          <p:cNvGraphicFramePr>
            <a:graphicFrameLocks noGrp="1"/>
          </p:cNvGraphicFramePr>
          <p:nvPr>
            <p:ph type="dgm" sz="quarter" idx="13"/>
            <p:extLst>
              <p:ext uri="{D42A27DB-BD31-4B8C-83A1-F6EECF244321}">
                <p14:modId xmlns:p14="http://schemas.microsoft.com/office/powerpoint/2010/main" val="2681100100"/>
              </p:ext>
            </p:extLst>
          </p:nvPr>
        </p:nvGraphicFramePr>
        <p:xfrm>
          <a:off x="838200" y="1600200"/>
          <a:ext cx="73152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866689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a:bodyPr>
          <a:lstStyle/>
          <a:p>
            <a:r>
              <a:rPr lang="en-US" dirty="0" smtClean="0"/>
              <a:t>IT Business Alignment Improvement Activities</a:t>
            </a:r>
            <a:endParaRPr lang="en-US" dirty="0"/>
          </a:p>
          <a:p>
            <a:pPr marL="914400" lvl="1" indent="-457200">
              <a:buFont typeface="+mj-lt"/>
              <a:buAutoNum type="arabicPeriod"/>
            </a:pPr>
            <a:r>
              <a:rPr lang="en-US" dirty="0"/>
              <a:t>Commitment to IT planning by senior management.</a:t>
            </a:r>
          </a:p>
          <a:p>
            <a:pPr marL="914400" lvl="1" indent="-457200">
              <a:buFont typeface="+mj-lt"/>
              <a:buAutoNum type="arabicPeriod"/>
            </a:pPr>
            <a:r>
              <a:rPr lang="en-US" dirty="0" smtClean="0"/>
              <a:t>CIO </a:t>
            </a:r>
            <a:r>
              <a:rPr lang="en-US" dirty="0"/>
              <a:t>is a member of senior management</a:t>
            </a:r>
            <a:r>
              <a:rPr lang="en-US" dirty="0" smtClean="0"/>
              <a:t>.</a:t>
            </a:r>
          </a:p>
          <a:p>
            <a:pPr marL="914400" lvl="1" indent="-457200">
              <a:buFont typeface="+mj-lt"/>
              <a:buAutoNum type="arabicPeriod"/>
            </a:pPr>
            <a:r>
              <a:rPr lang="en-US" dirty="0" smtClean="0"/>
              <a:t>Understanding </a:t>
            </a:r>
            <a:r>
              <a:rPr lang="en-US" dirty="0"/>
              <a:t>IT and corporate planning</a:t>
            </a:r>
            <a:r>
              <a:rPr lang="en-US" dirty="0" smtClean="0"/>
              <a:t>.</a:t>
            </a:r>
          </a:p>
          <a:p>
            <a:pPr marL="914400" lvl="1" indent="-457200">
              <a:buFont typeface="+mj-lt"/>
              <a:buAutoNum type="arabicPeriod"/>
            </a:pPr>
            <a:r>
              <a:rPr lang="en-US" dirty="0" smtClean="0"/>
              <a:t>Shared </a:t>
            </a:r>
            <a:r>
              <a:rPr lang="en-US" dirty="0"/>
              <a:t>culture and good communication</a:t>
            </a:r>
            <a:r>
              <a:rPr lang="en-US" dirty="0" smtClean="0"/>
              <a:t>.</a:t>
            </a:r>
          </a:p>
          <a:p>
            <a:pPr marL="914400" lvl="1" indent="-457200">
              <a:buFont typeface="+mj-lt"/>
              <a:buAutoNum type="arabicPeriod"/>
            </a:pPr>
            <a:r>
              <a:rPr lang="en-US" dirty="0" smtClean="0"/>
              <a:t>Multilevel </a:t>
            </a:r>
            <a:r>
              <a:rPr lang="en-US" dirty="0"/>
              <a:t>links</a:t>
            </a:r>
            <a:r>
              <a:rPr lang="en-US" dirty="0" smtClean="0"/>
              <a:t>.</a:t>
            </a:r>
          </a:p>
        </p:txBody>
      </p:sp>
      <p:sp>
        <p:nvSpPr>
          <p:cNvPr id="7" name="Text Placeholder 6"/>
          <p:cNvSpPr>
            <a:spLocks noGrp="1"/>
          </p:cNvSpPr>
          <p:nvPr>
            <p:ph type="body" sz="quarter" idx="13"/>
          </p:nvPr>
        </p:nvSpPr>
        <p:spPr/>
        <p:txBody>
          <a:bodyPr/>
          <a:lstStyle/>
          <a:p>
            <a:r>
              <a:rPr lang="en-US" dirty="0"/>
              <a:t>Chapter 12</a:t>
            </a:r>
          </a:p>
        </p:txBody>
      </p:sp>
      <p:sp>
        <p:nvSpPr>
          <p:cNvPr id="8" name="Title 4"/>
          <p:cNvSpPr txBox="1">
            <a:spLocks/>
          </p:cNvSpPr>
          <p:nvPr/>
        </p:nvSpPr>
        <p:spPr>
          <a:xfrm>
            <a:off x="1524000" y="427038"/>
            <a:ext cx="7315200" cy="11430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a:solidFill>
                  <a:schemeClr val="tx1"/>
                </a:solidFill>
                <a:latin typeface="+mj-lt"/>
                <a:ea typeface="+mj-ea"/>
                <a:cs typeface="+mj-cs"/>
              </a:defRPr>
            </a:lvl1pPr>
          </a:lstStyle>
          <a:p>
            <a:r>
              <a:rPr lang="en-US" dirty="0"/>
              <a:t>Aligning IT with Business Strategy</a:t>
            </a:r>
          </a:p>
        </p:txBody>
      </p:sp>
    </p:spTree>
    <p:extLst>
      <p:ext uri="{BB962C8B-B14F-4D97-AF65-F5344CB8AC3E}">
        <p14:creationId xmlns:p14="http://schemas.microsoft.com/office/powerpoint/2010/main" val="36599041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a:bodyPr>
          <a:lstStyle/>
          <a:p>
            <a:r>
              <a:rPr lang="en-US" dirty="0"/>
              <a:t>Strength of CIO &amp; C-Suite </a:t>
            </a:r>
            <a:r>
              <a:rPr lang="en-US" dirty="0" smtClean="0"/>
              <a:t>Relationship Influences </a:t>
            </a:r>
            <a:r>
              <a:rPr lang="en-US" dirty="0"/>
              <a:t>Performance</a:t>
            </a:r>
          </a:p>
          <a:p>
            <a:pPr marL="914400" lvl="1" indent="-457200">
              <a:buFont typeface="+mj-lt"/>
              <a:buAutoNum type="arabicPeriod"/>
            </a:pPr>
            <a:r>
              <a:rPr lang="en-US" dirty="0" smtClean="0"/>
              <a:t>Achieve </a:t>
            </a:r>
            <a:r>
              <a:rPr lang="en-US" dirty="0"/>
              <a:t>better results</a:t>
            </a:r>
            <a:r>
              <a:rPr lang="en-US" dirty="0" smtClean="0"/>
              <a:t>.</a:t>
            </a:r>
          </a:p>
          <a:p>
            <a:pPr marL="914400" lvl="1" indent="-457200">
              <a:buFont typeface="+mj-lt"/>
              <a:buAutoNum type="arabicPeriod"/>
            </a:pPr>
            <a:r>
              <a:rPr lang="en-US" dirty="0" smtClean="0"/>
              <a:t>Adapt quickly.</a:t>
            </a:r>
          </a:p>
          <a:p>
            <a:pPr marL="914400" lvl="1" indent="-457200">
              <a:buFont typeface="+mj-lt"/>
              <a:buAutoNum type="arabicPeriod"/>
            </a:pPr>
            <a:r>
              <a:rPr lang="en-US" dirty="0" smtClean="0"/>
              <a:t>Think together.</a:t>
            </a:r>
          </a:p>
          <a:p>
            <a:pPr marL="914400" lvl="1" indent="-457200">
              <a:buFont typeface="+mj-lt"/>
              <a:buAutoNum type="arabicPeriod"/>
            </a:pPr>
            <a:r>
              <a:rPr lang="en-US" dirty="0" smtClean="0"/>
              <a:t>Act together.</a:t>
            </a:r>
          </a:p>
          <a:p>
            <a:pPr marL="914400" lvl="1" indent="-457200">
              <a:buFont typeface="+mj-lt"/>
              <a:buAutoNum type="arabicPeriod"/>
            </a:pPr>
            <a:r>
              <a:rPr lang="en-US" dirty="0" smtClean="0"/>
              <a:t>More aligned on strategy.</a:t>
            </a:r>
          </a:p>
        </p:txBody>
      </p:sp>
      <p:sp>
        <p:nvSpPr>
          <p:cNvPr id="7" name="Text Placeholder 6"/>
          <p:cNvSpPr>
            <a:spLocks noGrp="1"/>
          </p:cNvSpPr>
          <p:nvPr>
            <p:ph type="body" sz="quarter" idx="13"/>
          </p:nvPr>
        </p:nvSpPr>
        <p:spPr/>
        <p:txBody>
          <a:bodyPr/>
          <a:lstStyle/>
          <a:p>
            <a:r>
              <a:rPr lang="en-US" dirty="0"/>
              <a:t>Chapter 12</a:t>
            </a:r>
          </a:p>
        </p:txBody>
      </p:sp>
      <p:sp>
        <p:nvSpPr>
          <p:cNvPr id="8" name="Title 4"/>
          <p:cNvSpPr txBox="1">
            <a:spLocks/>
          </p:cNvSpPr>
          <p:nvPr/>
        </p:nvSpPr>
        <p:spPr>
          <a:xfrm>
            <a:off x="1524000" y="427038"/>
            <a:ext cx="7315200" cy="11430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a:solidFill>
                  <a:schemeClr val="tx1"/>
                </a:solidFill>
                <a:latin typeface="+mj-lt"/>
                <a:ea typeface="+mj-ea"/>
                <a:cs typeface="+mj-cs"/>
              </a:defRPr>
            </a:lvl1pPr>
          </a:lstStyle>
          <a:p>
            <a:r>
              <a:rPr lang="en-US" dirty="0"/>
              <a:t>Aligning IT with Business Strategy</a:t>
            </a:r>
          </a:p>
        </p:txBody>
      </p:sp>
    </p:spTree>
    <p:extLst>
      <p:ext uri="{BB962C8B-B14F-4D97-AF65-F5344CB8AC3E}">
        <p14:creationId xmlns:p14="http://schemas.microsoft.com/office/powerpoint/2010/main" val="22795984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a:bodyPr>
          <a:lstStyle/>
          <a:p>
            <a:r>
              <a:rPr lang="en-US" dirty="0" smtClean="0"/>
              <a:t>CIO Skillset</a:t>
            </a:r>
            <a:endParaRPr lang="en-US" dirty="0"/>
          </a:p>
          <a:p>
            <a:pPr lvl="1"/>
            <a:r>
              <a:rPr lang="en-US" dirty="0" smtClean="0"/>
              <a:t>Political savvy</a:t>
            </a:r>
          </a:p>
          <a:p>
            <a:pPr lvl="1"/>
            <a:r>
              <a:rPr lang="en-US" dirty="0" smtClean="0"/>
              <a:t>Influence</a:t>
            </a:r>
            <a:r>
              <a:rPr lang="en-US" dirty="0"/>
              <a:t>, leadership, and </a:t>
            </a:r>
            <a:r>
              <a:rPr lang="en-US" dirty="0" smtClean="0"/>
              <a:t>power</a:t>
            </a:r>
          </a:p>
          <a:p>
            <a:pPr lvl="1"/>
            <a:r>
              <a:rPr lang="en-US" dirty="0" smtClean="0"/>
              <a:t>Relationship management</a:t>
            </a:r>
          </a:p>
          <a:p>
            <a:pPr lvl="1"/>
            <a:r>
              <a:rPr lang="en-US" dirty="0" smtClean="0"/>
              <a:t>Resourcefulness</a:t>
            </a:r>
          </a:p>
          <a:p>
            <a:pPr lvl="1"/>
            <a:r>
              <a:rPr lang="en-US" dirty="0" smtClean="0"/>
              <a:t>Strategic planning</a:t>
            </a:r>
          </a:p>
          <a:p>
            <a:pPr lvl="1"/>
            <a:r>
              <a:rPr lang="en-US" dirty="0" smtClean="0"/>
              <a:t>Doing </a:t>
            </a:r>
            <a:r>
              <a:rPr lang="en-US" dirty="0"/>
              <a:t>what it </a:t>
            </a:r>
            <a:r>
              <a:rPr lang="en-US" dirty="0" smtClean="0"/>
              <a:t>takes</a:t>
            </a:r>
          </a:p>
          <a:p>
            <a:pPr lvl="1"/>
            <a:r>
              <a:rPr lang="en-US" dirty="0" smtClean="0"/>
              <a:t>Leading employees</a:t>
            </a:r>
          </a:p>
        </p:txBody>
      </p:sp>
      <p:sp>
        <p:nvSpPr>
          <p:cNvPr id="7" name="Text Placeholder 6"/>
          <p:cNvSpPr>
            <a:spLocks noGrp="1"/>
          </p:cNvSpPr>
          <p:nvPr>
            <p:ph type="body" sz="quarter" idx="13"/>
          </p:nvPr>
        </p:nvSpPr>
        <p:spPr/>
        <p:txBody>
          <a:bodyPr/>
          <a:lstStyle/>
          <a:p>
            <a:r>
              <a:rPr lang="en-US" dirty="0"/>
              <a:t>Chapter 12</a:t>
            </a:r>
          </a:p>
        </p:txBody>
      </p:sp>
      <p:sp>
        <p:nvSpPr>
          <p:cNvPr id="8" name="Title 4"/>
          <p:cNvSpPr txBox="1">
            <a:spLocks/>
          </p:cNvSpPr>
          <p:nvPr/>
        </p:nvSpPr>
        <p:spPr>
          <a:xfrm>
            <a:off x="1524000" y="427038"/>
            <a:ext cx="7315200" cy="11430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a:solidFill>
                  <a:schemeClr val="tx1"/>
                </a:solidFill>
                <a:latin typeface="+mj-lt"/>
                <a:ea typeface="+mj-ea"/>
                <a:cs typeface="+mj-cs"/>
              </a:defRPr>
            </a:lvl1pPr>
          </a:lstStyle>
          <a:p>
            <a:r>
              <a:rPr lang="en-US" dirty="0"/>
              <a:t>Aligning IT with Business Strategy</a:t>
            </a:r>
          </a:p>
        </p:txBody>
      </p:sp>
    </p:spTree>
    <p:extLst>
      <p:ext uri="{BB962C8B-B14F-4D97-AF65-F5344CB8AC3E}">
        <p14:creationId xmlns:p14="http://schemas.microsoft.com/office/powerpoint/2010/main" val="19658913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a:bodyPr>
          <a:lstStyle/>
          <a:p>
            <a:r>
              <a:rPr lang="en-US" dirty="0" smtClean="0"/>
              <a:t>IT/Business Alignment</a:t>
            </a:r>
            <a:endParaRPr lang="en-US" dirty="0"/>
          </a:p>
          <a:p>
            <a:pPr lvl="1"/>
            <a:r>
              <a:rPr lang="en-US" dirty="0" smtClean="0"/>
              <a:t>CIO drives business change through the use of digital technology, not just supporting business, but introducing profitable new lines of business.</a:t>
            </a:r>
          </a:p>
          <a:p>
            <a:pPr lvl="1"/>
            <a:r>
              <a:rPr lang="en-US" dirty="0" smtClean="0"/>
              <a:t>Even older organizations, considered traditional and slow-moving, can become agile, even innovative through technology.</a:t>
            </a:r>
          </a:p>
        </p:txBody>
      </p:sp>
      <p:sp>
        <p:nvSpPr>
          <p:cNvPr id="7" name="Text Placeholder 6"/>
          <p:cNvSpPr>
            <a:spLocks noGrp="1"/>
          </p:cNvSpPr>
          <p:nvPr>
            <p:ph type="body" sz="quarter" idx="13"/>
          </p:nvPr>
        </p:nvSpPr>
        <p:spPr/>
        <p:txBody>
          <a:bodyPr/>
          <a:lstStyle/>
          <a:p>
            <a:r>
              <a:rPr lang="en-US" dirty="0"/>
              <a:t>Chapter 12</a:t>
            </a:r>
          </a:p>
        </p:txBody>
      </p:sp>
      <p:sp>
        <p:nvSpPr>
          <p:cNvPr id="8" name="Title 4"/>
          <p:cNvSpPr txBox="1">
            <a:spLocks/>
          </p:cNvSpPr>
          <p:nvPr/>
        </p:nvSpPr>
        <p:spPr>
          <a:xfrm>
            <a:off x="1524000" y="427038"/>
            <a:ext cx="7315200" cy="11430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a:solidFill>
                  <a:schemeClr val="tx1"/>
                </a:solidFill>
                <a:latin typeface="+mj-lt"/>
                <a:ea typeface="+mj-ea"/>
                <a:cs typeface="+mj-cs"/>
              </a:defRPr>
            </a:lvl1pPr>
          </a:lstStyle>
          <a:p>
            <a:r>
              <a:rPr lang="en-US" dirty="0"/>
              <a:t>Aligning IT with Business Strategy</a:t>
            </a:r>
          </a:p>
        </p:txBody>
      </p:sp>
    </p:spTree>
    <p:extLst>
      <p:ext uri="{BB962C8B-B14F-4D97-AF65-F5344CB8AC3E}">
        <p14:creationId xmlns:p14="http://schemas.microsoft.com/office/powerpoint/2010/main" val="34574241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a:bodyPr>
          <a:lstStyle/>
          <a:p>
            <a:pPr marL="457200" indent="-457200">
              <a:buClr>
                <a:srgbClr val="5A8B25"/>
              </a:buClr>
              <a:buFont typeface="+mj-lt"/>
              <a:buAutoNum type="arabicPeriod"/>
            </a:pPr>
            <a:r>
              <a:rPr lang="en-US" b="0" dirty="0" smtClean="0"/>
              <a:t>How </a:t>
            </a:r>
            <a:r>
              <a:rPr lang="en-US" b="0" dirty="0"/>
              <a:t>can IT–business alignment be improved?</a:t>
            </a:r>
          </a:p>
          <a:p>
            <a:pPr marL="457200" indent="-457200">
              <a:buClr>
                <a:srgbClr val="5A8B25"/>
              </a:buClr>
              <a:buFont typeface="+mj-lt"/>
              <a:buAutoNum type="arabicPeriod"/>
            </a:pPr>
            <a:r>
              <a:rPr lang="en-US" b="0" dirty="0" smtClean="0"/>
              <a:t>How </a:t>
            </a:r>
            <a:r>
              <a:rPr lang="en-US" b="0" dirty="0"/>
              <a:t>does strong collaboration among the CIO and other </a:t>
            </a:r>
            <a:r>
              <a:rPr lang="en-US" b="0" dirty="0" smtClean="0"/>
              <a:t>chief-level officers influence </a:t>
            </a:r>
            <a:r>
              <a:rPr lang="en-US" b="0" dirty="0"/>
              <a:t>performance?</a:t>
            </a:r>
          </a:p>
          <a:p>
            <a:pPr marL="457200" indent="-457200">
              <a:buClr>
                <a:srgbClr val="5A8B25"/>
              </a:buClr>
              <a:buFont typeface="+mj-lt"/>
              <a:buAutoNum type="arabicPeriod"/>
            </a:pPr>
            <a:r>
              <a:rPr lang="en-US" b="0" dirty="0" smtClean="0"/>
              <a:t>What </a:t>
            </a:r>
            <a:r>
              <a:rPr lang="en-US" b="0" dirty="0"/>
              <a:t>skills are important to a CIO’s success?</a:t>
            </a:r>
          </a:p>
          <a:p>
            <a:pPr marL="457200" indent="-457200">
              <a:buClr>
                <a:srgbClr val="5A8B25"/>
              </a:buClr>
              <a:buFont typeface="+mj-lt"/>
              <a:buAutoNum type="arabicPeriod"/>
            </a:pPr>
            <a:r>
              <a:rPr lang="en-US" b="0" dirty="0" smtClean="0"/>
              <a:t>How </a:t>
            </a:r>
            <a:r>
              <a:rPr lang="en-US" b="0" dirty="0"/>
              <a:t>did the CIO of CBA contribute to the bank’s competitiveness?</a:t>
            </a:r>
            <a:endParaRPr lang="en-US" b="0" dirty="0" smtClean="0"/>
          </a:p>
        </p:txBody>
      </p:sp>
      <p:sp>
        <p:nvSpPr>
          <p:cNvPr id="7" name="Text Placeholder 6"/>
          <p:cNvSpPr>
            <a:spLocks noGrp="1"/>
          </p:cNvSpPr>
          <p:nvPr>
            <p:ph type="body" sz="quarter" idx="13"/>
          </p:nvPr>
        </p:nvSpPr>
        <p:spPr/>
        <p:txBody>
          <a:bodyPr/>
          <a:lstStyle/>
          <a:p>
            <a:r>
              <a:rPr lang="en-US" dirty="0"/>
              <a:t>Chapter 12</a:t>
            </a:r>
          </a:p>
        </p:txBody>
      </p:sp>
      <p:sp>
        <p:nvSpPr>
          <p:cNvPr id="8" name="Title 4"/>
          <p:cNvSpPr txBox="1">
            <a:spLocks/>
          </p:cNvSpPr>
          <p:nvPr/>
        </p:nvSpPr>
        <p:spPr>
          <a:xfrm>
            <a:off x="1524000" y="427038"/>
            <a:ext cx="7315200" cy="11430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a:solidFill>
                  <a:schemeClr val="tx1"/>
                </a:solidFill>
                <a:latin typeface="+mj-lt"/>
                <a:ea typeface="+mj-ea"/>
                <a:cs typeface="+mj-cs"/>
              </a:defRPr>
            </a:lvl1pPr>
          </a:lstStyle>
          <a:p>
            <a:r>
              <a:rPr lang="en-US" dirty="0"/>
              <a:t>Aligning IT with Business Strategy</a:t>
            </a:r>
          </a:p>
        </p:txBody>
      </p:sp>
    </p:spTree>
    <p:extLst>
      <p:ext uri="{BB962C8B-B14F-4D97-AF65-F5344CB8AC3E}">
        <p14:creationId xmlns:p14="http://schemas.microsoft.com/office/powerpoint/2010/main" val="38084058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martArt Placeholder 3"/>
          <p:cNvGraphicFramePr>
            <a:graphicFrameLocks noGrp="1"/>
          </p:cNvGraphicFramePr>
          <p:nvPr>
            <p:ph type="dgm" sz="quarter" idx="13"/>
            <p:extLst>
              <p:ext uri="{D42A27DB-BD31-4B8C-83A1-F6EECF244321}">
                <p14:modId xmlns:p14="http://schemas.microsoft.com/office/powerpoint/2010/main" val="1843395122"/>
              </p:ext>
            </p:extLst>
          </p:nvPr>
        </p:nvGraphicFramePr>
        <p:xfrm>
          <a:off x="838200" y="1600200"/>
          <a:ext cx="73152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037009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martArt Placeholder 3"/>
          <p:cNvGraphicFramePr>
            <a:graphicFrameLocks noGrp="1"/>
          </p:cNvGraphicFramePr>
          <p:nvPr>
            <p:ph type="dgm" sz="quarter" idx="13"/>
            <p:extLst>
              <p:ext uri="{D42A27DB-BD31-4B8C-83A1-F6EECF244321}">
                <p14:modId xmlns:p14="http://schemas.microsoft.com/office/powerpoint/2010/main" val="3918663438"/>
              </p:ext>
            </p:extLst>
          </p:nvPr>
        </p:nvGraphicFramePr>
        <p:xfrm>
          <a:off x="838200" y="1600200"/>
          <a:ext cx="73152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618492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Balanced Scorecard</a:t>
            </a:r>
          </a:p>
        </p:txBody>
      </p:sp>
      <p:sp>
        <p:nvSpPr>
          <p:cNvPr id="6" name="Content Placeholder 5"/>
          <p:cNvSpPr>
            <a:spLocks noGrp="1"/>
          </p:cNvSpPr>
          <p:nvPr>
            <p:ph idx="1"/>
          </p:nvPr>
        </p:nvSpPr>
        <p:spPr/>
        <p:txBody>
          <a:bodyPr>
            <a:normAutofit/>
          </a:bodyPr>
          <a:lstStyle/>
          <a:p>
            <a:pPr marL="0" indent="0">
              <a:buNone/>
            </a:pPr>
            <a:r>
              <a:rPr lang="en-US" dirty="0" smtClean="0"/>
              <a:t>Old Approach to Business</a:t>
            </a:r>
          </a:p>
          <a:p>
            <a:r>
              <a:rPr lang="en-US" dirty="0" smtClean="0"/>
              <a:t>Lagging Indicators</a:t>
            </a:r>
          </a:p>
          <a:p>
            <a:pPr lvl="1"/>
            <a:r>
              <a:rPr lang="en-US" dirty="0" smtClean="0"/>
              <a:t>P&amp;L, Cash Flow, Balance Sheets</a:t>
            </a:r>
          </a:p>
          <a:p>
            <a:pPr lvl="1"/>
            <a:r>
              <a:rPr lang="en-US" dirty="0" smtClean="0"/>
              <a:t>Confirm what </a:t>
            </a:r>
            <a:r>
              <a:rPr lang="en-US" dirty="0"/>
              <a:t>has happened. </a:t>
            </a:r>
            <a:endParaRPr lang="en-US" dirty="0" smtClean="0"/>
          </a:p>
          <a:p>
            <a:pPr lvl="1"/>
            <a:r>
              <a:rPr lang="en-US" dirty="0" smtClean="0"/>
              <a:t>Evaluate </a:t>
            </a:r>
            <a:r>
              <a:rPr lang="en-US" dirty="0"/>
              <a:t>outcomes </a:t>
            </a:r>
            <a:r>
              <a:rPr lang="en-US" dirty="0" smtClean="0"/>
              <a:t>and achievements.</a:t>
            </a:r>
          </a:p>
          <a:p>
            <a:pPr lvl="1"/>
            <a:r>
              <a:rPr lang="en-US" dirty="0" smtClean="0"/>
              <a:t>Represent history, not ideal for managing day-to-day operations and planning.</a:t>
            </a:r>
            <a:endParaRPr lang="en-US" dirty="0"/>
          </a:p>
          <a:p>
            <a:pPr marL="0" indent="0">
              <a:buNone/>
            </a:pPr>
            <a:r>
              <a:rPr lang="en-US" dirty="0" smtClean="0"/>
              <a:t>Multidimensional Approach to Business</a:t>
            </a:r>
          </a:p>
          <a:p>
            <a:r>
              <a:rPr lang="en-US" dirty="0" smtClean="0"/>
              <a:t>Leading indicators</a:t>
            </a:r>
          </a:p>
          <a:p>
            <a:pPr lvl="1"/>
            <a:r>
              <a:rPr lang="en-US" dirty="0" smtClean="0"/>
              <a:t>Predict future </a:t>
            </a:r>
            <a:r>
              <a:rPr lang="en-US" dirty="0"/>
              <a:t>events to </a:t>
            </a:r>
            <a:r>
              <a:rPr lang="en-US" dirty="0" smtClean="0"/>
              <a:t>identify opportunities.</a:t>
            </a:r>
          </a:p>
        </p:txBody>
      </p:sp>
      <p:sp>
        <p:nvSpPr>
          <p:cNvPr id="7" name="Text Placeholder 6"/>
          <p:cNvSpPr>
            <a:spLocks noGrp="1"/>
          </p:cNvSpPr>
          <p:nvPr>
            <p:ph type="body" sz="quarter" idx="13"/>
          </p:nvPr>
        </p:nvSpPr>
        <p:spPr/>
        <p:txBody>
          <a:bodyPr/>
          <a:lstStyle/>
          <a:p>
            <a:r>
              <a:rPr lang="en-US" dirty="0"/>
              <a:t>Chapter 12</a:t>
            </a:r>
          </a:p>
        </p:txBody>
      </p:sp>
    </p:spTree>
    <p:extLst>
      <p:ext uri="{BB962C8B-B14F-4D97-AF65-F5344CB8AC3E}">
        <p14:creationId xmlns:p14="http://schemas.microsoft.com/office/powerpoint/2010/main" val="79591111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Balanced Scorecard</a:t>
            </a:r>
          </a:p>
        </p:txBody>
      </p:sp>
      <p:sp>
        <p:nvSpPr>
          <p:cNvPr id="7" name="Text Placeholder 6"/>
          <p:cNvSpPr>
            <a:spLocks noGrp="1"/>
          </p:cNvSpPr>
          <p:nvPr>
            <p:ph type="body" sz="quarter" idx="13"/>
          </p:nvPr>
        </p:nvSpPr>
        <p:spPr/>
        <p:txBody>
          <a:bodyPr/>
          <a:lstStyle/>
          <a:p>
            <a:r>
              <a:rPr lang="en-US" dirty="0"/>
              <a:t>Chapter 12</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47863" y="1752600"/>
            <a:ext cx="5248275" cy="3743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1745353" y="5638800"/>
            <a:ext cx="5653294" cy="584775"/>
          </a:xfrm>
          <a:prstGeom prst="rect">
            <a:avLst/>
          </a:prstGeom>
          <a:noFill/>
        </p:spPr>
        <p:txBody>
          <a:bodyPr wrap="square" rtlCol="0">
            <a:spAutoFit/>
          </a:bodyPr>
          <a:lstStyle/>
          <a:p>
            <a:r>
              <a:rPr lang="en-US" sz="1600" b="1" dirty="0" smtClean="0"/>
              <a:t>Figure 12.3 </a:t>
            </a:r>
            <a:r>
              <a:rPr lang="en-US" sz="1600" dirty="0"/>
              <a:t>B</a:t>
            </a:r>
            <a:r>
              <a:rPr lang="en-US" sz="1600" dirty="0" smtClean="0"/>
              <a:t>alanced Scorecard (BSC) uses four metrics to measure performance.</a:t>
            </a:r>
            <a:endParaRPr lang="en-US" sz="1600" dirty="0"/>
          </a:p>
        </p:txBody>
      </p:sp>
    </p:spTree>
    <p:extLst>
      <p:ext uri="{BB962C8B-B14F-4D97-AF65-F5344CB8AC3E}">
        <p14:creationId xmlns:p14="http://schemas.microsoft.com/office/powerpoint/2010/main" val="26719563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Balanced Scorecard</a:t>
            </a:r>
          </a:p>
        </p:txBody>
      </p:sp>
      <p:sp>
        <p:nvSpPr>
          <p:cNvPr id="6" name="Content Placeholder 5"/>
          <p:cNvSpPr>
            <a:spLocks noGrp="1"/>
          </p:cNvSpPr>
          <p:nvPr>
            <p:ph idx="1"/>
          </p:nvPr>
        </p:nvSpPr>
        <p:spPr/>
        <p:txBody>
          <a:bodyPr>
            <a:normAutofit/>
          </a:bodyPr>
          <a:lstStyle/>
          <a:p>
            <a:pPr marL="0" indent="0">
              <a:buNone/>
            </a:pPr>
            <a:r>
              <a:rPr lang="en-US" dirty="0" smtClean="0"/>
              <a:t>Balanced Approach Metrics</a:t>
            </a:r>
          </a:p>
          <a:p>
            <a:r>
              <a:rPr lang="en-US" dirty="0" smtClean="0"/>
              <a:t>Financial</a:t>
            </a:r>
          </a:p>
          <a:p>
            <a:pPr lvl="1"/>
            <a:r>
              <a:rPr lang="en-US" dirty="0" smtClean="0"/>
              <a:t>Revenue, earnings, asset utilization</a:t>
            </a:r>
            <a:endParaRPr lang="en-US" dirty="0"/>
          </a:p>
          <a:p>
            <a:r>
              <a:rPr lang="en-US" dirty="0" smtClean="0"/>
              <a:t>Customer</a:t>
            </a:r>
          </a:p>
          <a:p>
            <a:pPr lvl="1"/>
            <a:r>
              <a:rPr lang="en-US" dirty="0" smtClean="0"/>
              <a:t>Market share, Brand image, price-value relationship</a:t>
            </a:r>
          </a:p>
          <a:p>
            <a:r>
              <a:rPr lang="en-US" dirty="0" smtClean="0"/>
              <a:t>Business processes</a:t>
            </a:r>
            <a:endParaRPr lang="en-US" dirty="0"/>
          </a:p>
          <a:p>
            <a:pPr lvl="1"/>
            <a:r>
              <a:rPr lang="en-US" dirty="0" smtClean="0"/>
              <a:t>Cycle times, cost per process/transaction</a:t>
            </a:r>
          </a:p>
          <a:p>
            <a:r>
              <a:rPr lang="en-US" dirty="0" smtClean="0"/>
              <a:t>Innovation, learning and growth</a:t>
            </a:r>
            <a:endParaRPr lang="en-US" dirty="0"/>
          </a:p>
          <a:p>
            <a:pPr lvl="1"/>
            <a:r>
              <a:rPr lang="en-US" dirty="0" smtClean="0"/>
              <a:t>Employee skills, IT capabilities, R&amp;D</a:t>
            </a:r>
          </a:p>
        </p:txBody>
      </p:sp>
      <p:sp>
        <p:nvSpPr>
          <p:cNvPr id="7" name="Text Placeholder 6"/>
          <p:cNvSpPr>
            <a:spLocks noGrp="1"/>
          </p:cNvSpPr>
          <p:nvPr>
            <p:ph type="body" sz="quarter" idx="13"/>
          </p:nvPr>
        </p:nvSpPr>
        <p:spPr/>
        <p:txBody>
          <a:bodyPr/>
          <a:lstStyle/>
          <a:p>
            <a:r>
              <a:rPr lang="en-US" dirty="0"/>
              <a:t>Chapter 12</a:t>
            </a:r>
          </a:p>
        </p:txBody>
      </p:sp>
    </p:spTree>
    <p:extLst>
      <p:ext uri="{BB962C8B-B14F-4D97-AF65-F5344CB8AC3E}">
        <p14:creationId xmlns:p14="http://schemas.microsoft.com/office/powerpoint/2010/main" val="34696902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Balanced Scorecard</a:t>
            </a:r>
          </a:p>
        </p:txBody>
      </p:sp>
      <p:sp>
        <p:nvSpPr>
          <p:cNvPr id="6" name="Content Placeholder 5"/>
          <p:cNvSpPr>
            <a:spLocks noGrp="1"/>
          </p:cNvSpPr>
          <p:nvPr>
            <p:ph idx="1"/>
          </p:nvPr>
        </p:nvSpPr>
        <p:spPr/>
        <p:txBody>
          <a:bodyPr>
            <a:normAutofit/>
          </a:bodyPr>
          <a:lstStyle/>
          <a:p>
            <a:pPr marL="0" indent="0">
              <a:buNone/>
            </a:pPr>
            <a:r>
              <a:rPr lang="en-US" dirty="0" smtClean="0"/>
              <a:t>IT &amp; Business Strategy Alignment through BSC</a:t>
            </a:r>
          </a:p>
          <a:p>
            <a:r>
              <a:rPr lang="en-US" dirty="0" smtClean="0"/>
              <a:t>Clarify and update strategy</a:t>
            </a:r>
          </a:p>
          <a:p>
            <a:r>
              <a:rPr lang="en-US" dirty="0" smtClean="0"/>
              <a:t>Align IT strategy with business strategy</a:t>
            </a:r>
          </a:p>
          <a:p>
            <a:r>
              <a:rPr lang="en-US" dirty="0" smtClean="0"/>
              <a:t>Link strategic objective to long-term goals and annual budgets</a:t>
            </a:r>
          </a:p>
        </p:txBody>
      </p:sp>
      <p:sp>
        <p:nvSpPr>
          <p:cNvPr id="7" name="Text Placeholder 6"/>
          <p:cNvSpPr>
            <a:spLocks noGrp="1"/>
          </p:cNvSpPr>
          <p:nvPr>
            <p:ph type="body" sz="quarter" idx="13"/>
          </p:nvPr>
        </p:nvSpPr>
        <p:spPr/>
        <p:txBody>
          <a:bodyPr/>
          <a:lstStyle/>
          <a:p>
            <a:r>
              <a:rPr lang="en-US" dirty="0"/>
              <a:t>Chapter 12</a:t>
            </a:r>
          </a:p>
        </p:txBody>
      </p:sp>
    </p:spTree>
    <p:extLst>
      <p:ext uri="{BB962C8B-B14F-4D97-AF65-F5344CB8AC3E}">
        <p14:creationId xmlns:p14="http://schemas.microsoft.com/office/powerpoint/2010/main" val="27387322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Balanced Scorecard</a:t>
            </a:r>
          </a:p>
        </p:txBody>
      </p:sp>
      <p:sp>
        <p:nvSpPr>
          <p:cNvPr id="7" name="Text Placeholder 6"/>
          <p:cNvSpPr>
            <a:spLocks noGrp="1"/>
          </p:cNvSpPr>
          <p:nvPr>
            <p:ph type="body" sz="quarter" idx="13"/>
          </p:nvPr>
        </p:nvSpPr>
        <p:spPr/>
        <p:txBody>
          <a:bodyPr/>
          <a:lstStyle/>
          <a:p>
            <a:r>
              <a:rPr lang="en-US" dirty="0"/>
              <a:t>Chapter 12</a:t>
            </a:r>
          </a:p>
        </p:txBody>
      </p:sp>
      <p:graphicFrame>
        <p:nvGraphicFramePr>
          <p:cNvPr id="3" name="Diagram 2"/>
          <p:cNvGraphicFramePr/>
          <p:nvPr>
            <p:extLst>
              <p:ext uri="{D42A27DB-BD31-4B8C-83A1-F6EECF244321}">
                <p14:modId xmlns:p14="http://schemas.microsoft.com/office/powerpoint/2010/main" val="2665207744"/>
              </p:ext>
            </p:extLst>
          </p:nvPr>
        </p:nvGraphicFramePr>
        <p:xfrm>
          <a:off x="1524000" y="1530866"/>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1371600" y="5594866"/>
            <a:ext cx="6248400" cy="369332"/>
          </a:xfrm>
          <a:prstGeom prst="rect">
            <a:avLst/>
          </a:prstGeom>
          <a:noFill/>
        </p:spPr>
        <p:txBody>
          <a:bodyPr wrap="square" rtlCol="0">
            <a:spAutoFit/>
          </a:bodyPr>
          <a:lstStyle/>
          <a:p>
            <a:pPr algn="ctr"/>
            <a:r>
              <a:rPr lang="en-US" dirty="0" smtClean="0"/>
              <a:t>The BSC methodology process.</a:t>
            </a:r>
            <a:endParaRPr lang="en-US" dirty="0"/>
          </a:p>
        </p:txBody>
      </p:sp>
    </p:spTree>
    <p:extLst>
      <p:ext uri="{BB962C8B-B14F-4D97-AF65-F5344CB8AC3E}">
        <p14:creationId xmlns:p14="http://schemas.microsoft.com/office/powerpoint/2010/main" val="21329183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Balanced Scorecard</a:t>
            </a:r>
          </a:p>
        </p:txBody>
      </p:sp>
      <p:sp>
        <p:nvSpPr>
          <p:cNvPr id="6" name="Content Placeholder 5"/>
          <p:cNvSpPr>
            <a:spLocks noGrp="1"/>
          </p:cNvSpPr>
          <p:nvPr>
            <p:ph idx="1"/>
          </p:nvPr>
        </p:nvSpPr>
        <p:spPr/>
        <p:txBody>
          <a:bodyPr>
            <a:normAutofit/>
          </a:bodyPr>
          <a:lstStyle/>
          <a:p>
            <a:pPr marL="457200" indent="-457200">
              <a:buClr>
                <a:srgbClr val="5A8B25"/>
              </a:buClr>
              <a:buFont typeface="+mj-lt"/>
              <a:buAutoNum type="arabicPeriod"/>
            </a:pPr>
            <a:r>
              <a:rPr lang="en-US" b="0" dirty="0" smtClean="0"/>
              <a:t>How </a:t>
            </a:r>
            <a:r>
              <a:rPr lang="en-US" b="0" dirty="0" smtClean="0"/>
              <a:t>did the BSC approach differ from previous measurement approaches?</a:t>
            </a:r>
          </a:p>
          <a:p>
            <a:pPr marL="457200" indent="-457200">
              <a:buClr>
                <a:srgbClr val="5A8B25"/>
              </a:buClr>
              <a:buFont typeface="+mj-lt"/>
              <a:buAutoNum type="arabicPeriod"/>
            </a:pPr>
            <a:r>
              <a:rPr lang="en-US" b="0" dirty="0" smtClean="0"/>
              <a:t>How </a:t>
            </a:r>
            <a:r>
              <a:rPr lang="en-US" b="0" dirty="0" smtClean="0"/>
              <a:t>does the BSC approach “balance” performance measurements?</a:t>
            </a:r>
          </a:p>
          <a:p>
            <a:pPr marL="457200" indent="-457200">
              <a:buClr>
                <a:srgbClr val="5A8B25"/>
              </a:buClr>
              <a:buFont typeface="+mj-lt"/>
              <a:buAutoNum type="arabicPeriod"/>
            </a:pPr>
            <a:r>
              <a:rPr lang="en-US" b="0" dirty="0" smtClean="0"/>
              <a:t>What </a:t>
            </a:r>
            <a:r>
              <a:rPr lang="en-US" b="0" dirty="0" smtClean="0"/>
              <a:t>are the four BSC metrics?</a:t>
            </a:r>
          </a:p>
          <a:p>
            <a:pPr marL="457200" indent="-457200">
              <a:buClr>
                <a:srgbClr val="5A8B25"/>
              </a:buClr>
              <a:buFont typeface="+mj-lt"/>
              <a:buAutoNum type="arabicPeriod"/>
            </a:pPr>
            <a:r>
              <a:rPr lang="en-US" b="0" dirty="0" smtClean="0"/>
              <a:t>Give </a:t>
            </a:r>
            <a:r>
              <a:rPr lang="en-US" b="0" dirty="0" smtClean="0"/>
              <a:t>an example of each BSC metric.</a:t>
            </a:r>
          </a:p>
          <a:p>
            <a:pPr marL="457200" indent="-457200">
              <a:buClr>
                <a:srgbClr val="5A8B25"/>
              </a:buClr>
              <a:buFont typeface="+mj-lt"/>
              <a:buAutoNum type="arabicPeriod"/>
            </a:pPr>
            <a:r>
              <a:rPr lang="en-US" b="0" dirty="0" smtClean="0"/>
              <a:t>How </a:t>
            </a:r>
            <a:r>
              <a:rPr lang="en-US" b="0" dirty="0" smtClean="0"/>
              <a:t>does BSC align IT strategy with business strategy?</a:t>
            </a:r>
          </a:p>
        </p:txBody>
      </p:sp>
      <p:sp>
        <p:nvSpPr>
          <p:cNvPr id="7" name="Text Placeholder 6"/>
          <p:cNvSpPr>
            <a:spLocks noGrp="1"/>
          </p:cNvSpPr>
          <p:nvPr>
            <p:ph type="body" sz="quarter" idx="13"/>
          </p:nvPr>
        </p:nvSpPr>
        <p:spPr/>
        <p:txBody>
          <a:bodyPr/>
          <a:lstStyle/>
          <a:p>
            <a:r>
              <a:rPr lang="en-US" dirty="0"/>
              <a:t>Chapter 12</a:t>
            </a:r>
          </a:p>
        </p:txBody>
      </p:sp>
    </p:spTree>
    <p:extLst>
      <p:ext uri="{BB962C8B-B14F-4D97-AF65-F5344CB8AC3E}">
        <p14:creationId xmlns:p14="http://schemas.microsoft.com/office/powerpoint/2010/main" val="23303608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martArt Placeholder 3"/>
          <p:cNvGraphicFramePr>
            <a:graphicFrameLocks noGrp="1"/>
          </p:cNvGraphicFramePr>
          <p:nvPr>
            <p:ph type="dgm" sz="quarter" idx="13"/>
            <p:extLst>
              <p:ext uri="{D42A27DB-BD31-4B8C-83A1-F6EECF244321}">
                <p14:modId xmlns:p14="http://schemas.microsoft.com/office/powerpoint/2010/main" val="2572623717"/>
              </p:ext>
            </p:extLst>
          </p:nvPr>
        </p:nvGraphicFramePr>
        <p:xfrm>
          <a:off x="838200" y="1600200"/>
          <a:ext cx="73152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720841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IT Sourcing and Cloud Strategy</a:t>
            </a:r>
          </a:p>
        </p:txBody>
      </p:sp>
      <p:sp>
        <p:nvSpPr>
          <p:cNvPr id="6" name="Content Placeholder 5"/>
          <p:cNvSpPr>
            <a:spLocks noGrp="1"/>
          </p:cNvSpPr>
          <p:nvPr>
            <p:ph idx="1"/>
          </p:nvPr>
        </p:nvSpPr>
        <p:spPr/>
        <p:txBody>
          <a:bodyPr>
            <a:normAutofit/>
          </a:bodyPr>
          <a:lstStyle/>
          <a:p>
            <a:pPr marL="0" indent="0">
              <a:buNone/>
            </a:pPr>
            <a:r>
              <a:rPr lang="en-US" dirty="0" smtClean="0"/>
              <a:t>Cloud Strategy and Services</a:t>
            </a:r>
          </a:p>
          <a:p>
            <a:r>
              <a:rPr lang="en-US" dirty="0" smtClean="0"/>
              <a:t>Cloud Strategy</a:t>
            </a:r>
          </a:p>
          <a:p>
            <a:pPr lvl="1"/>
            <a:r>
              <a:rPr lang="en-US" dirty="0" smtClean="0"/>
              <a:t>Short for cloud </a:t>
            </a:r>
            <a:r>
              <a:rPr lang="en-US" dirty="0"/>
              <a:t>computing IT strategy</a:t>
            </a:r>
            <a:r>
              <a:rPr lang="en-US" dirty="0" smtClean="0"/>
              <a:t>.</a:t>
            </a:r>
          </a:p>
          <a:p>
            <a:r>
              <a:rPr lang="en-US" dirty="0" smtClean="0"/>
              <a:t>Edge Service</a:t>
            </a:r>
            <a:endParaRPr lang="en-US" dirty="0"/>
          </a:p>
          <a:p>
            <a:pPr lvl="1"/>
            <a:r>
              <a:rPr lang="en-US" dirty="0" smtClean="0"/>
              <a:t>Term that refers </a:t>
            </a:r>
            <a:r>
              <a:rPr lang="en-US" dirty="0"/>
              <a:t>to a cloud service.</a:t>
            </a:r>
          </a:p>
          <a:p>
            <a:r>
              <a:rPr lang="en-US" dirty="0" smtClean="0"/>
              <a:t>Tactical Adoption Approach</a:t>
            </a:r>
          </a:p>
          <a:p>
            <a:pPr lvl="1"/>
            <a:r>
              <a:rPr lang="en-US" dirty="0" smtClean="0"/>
              <a:t>Incremental deployment resulting </a:t>
            </a:r>
            <a:r>
              <a:rPr lang="en-US" dirty="0"/>
              <a:t>in apps and </a:t>
            </a:r>
            <a:r>
              <a:rPr lang="en-US" dirty="0" smtClean="0"/>
              <a:t>services, patched to </a:t>
            </a:r>
            <a:r>
              <a:rPr lang="en-US" dirty="0"/>
              <a:t>create end-to-end business processes.</a:t>
            </a:r>
            <a:endParaRPr lang="en-US" dirty="0" smtClean="0"/>
          </a:p>
        </p:txBody>
      </p:sp>
      <p:sp>
        <p:nvSpPr>
          <p:cNvPr id="7" name="Text Placeholder 6"/>
          <p:cNvSpPr>
            <a:spLocks noGrp="1"/>
          </p:cNvSpPr>
          <p:nvPr>
            <p:ph type="body" sz="quarter" idx="13"/>
          </p:nvPr>
        </p:nvSpPr>
        <p:spPr/>
        <p:txBody>
          <a:bodyPr/>
          <a:lstStyle/>
          <a:p>
            <a:r>
              <a:rPr lang="en-US" dirty="0"/>
              <a:t>Chapter 12</a:t>
            </a:r>
          </a:p>
        </p:txBody>
      </p:sp>
    </p:spTree>
    <p:extLst>
      <p:ext uri="{BB962C8B-B14F-4D97-AF65-F5344CB8AC3E}">
        <p14:creationId xmlns:p14="http://schemas.microsoft.com/office/powerpoint/2010/main" val="131876365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IT Sourcing and Cloud Strategy</a:t>
            </a:r>
          </a:p>
        </p:txBody>
      </p:sp>
      <p:sp>
        <p:nvSpPr>
          <p:cNvPr id="6" name="Content Placeholder 5"/>
          <p:cNvSpPr>
            <a:spLocks noGrp="1"/>
          </p:cNvSpPr>
          <p:nvPr>
            <p:ph idx="1"/>
          </p:nvPr>
        </p:nvSpPr>
        <p:spPr/>
        <p:txBody>
          <a:bodyPr>
            <a:normAutofit/>
          </a:bodyPr>
          <a:lstStyle/>
          <a:p>
            <a:pPr marL="0" indent="0">
              <a:buNone/>
            </a:pPr>
            <a:r>
              <a:rPr lang="en-US" dirty="0" smtClean="0"/>
              <a:t>Cloud Complexity</a:t>
            </a:r>
          </a:p>
          <a:p>
            <a:r>
              <a:rPr lang="en-US" dirty="0" smtClean="0"/>
              <a:t>Extensibility</a:t>
            </a:r>
          </a:p>
          <a:p>
            <a:pPr lvl="1"/>
            <a:r>
              <a:rPr lang="en-US" dirty="0" smtClean="0"/>
              <a:t>The ability to get data into and out of the cloud service.</a:t>
            </a:r>
          </a:p>
          <a:p>
            <a:r>
              <a:rPr lang="en-US" dirty="0" smtClean="0"/>
              <a:t>Migration Issues</a:t>
            </a:r>
            <a:endParaRPr lang="en-US" dirty="0"/>
          </a:p>
          <a:p>
            <a:pPr lvl="1"/>
            <a:r>
              <a:rPr lang="en-US" dirty="0" smtClean="0"/>
              <a:t>Cybersecurity, privacy, data availability, and service accessibility.</a:t>
            </a:r>
          </a:p>
          <a:p>
            <a:r>
              <a:rPr lang="en-US" dirty="0" smtClean="0"/>
              <a:t>Newer Challenges</a:t>
            </a:r>
            <a:endParaRPr lang="en-US" dirty="0"/>
          </a:p>
          <a:p>
            <a:pPr lvl="1"/>
            <a:r>
              <a:rPr lang="en-US" dirty="0" smtClean="0"/>
              <a:t>Cloud integration with on-premises resources, extensibility, and reliability.</a:t>
            </a:r>
            <a:endParaRPr lang="en-US" dirty="0"/>
          </a:p>
        </p:txBody>
      </p:sp>
      <p:sp>
        <p:nvSpPr>
          <p:cNvPr id="7" name="Text Placeholder 6"/>
          <p:cNvSpPr>
            <a:spLocks noGrp="1"/>
          </p:cNvSpPr>
          <p:nvPr>
            <p:ph type="body" sz="quarter" idx="13"/>
          </p:nvPr>
        </p:nvSpPr>
        <p:spPr/>
        <p:txBody>
          <a:bodyPr/>
          <a:lstStyle/>
          <a:p>
            <a:r>
              <a:rPr lang="en-US" dirty="0"/>
              <a:t>Chapter 12</a:t>
            </a:r>
          </a:p>
        </p:txBody>
      </p:sp>
    </p:spTree>
    <p:extLst>
      <p:ext uri="{BB962C8B-B14F-4D97-AF65-F5344CB8AC3E}">
        <p14:creationId xmlns:p14="http://schemas.microsoft.com/office/powerpoint/2010/main" val="427561928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IT Sourcing and Cloud Strategy</a:t>
            </a:r>
          </a:p>
        </p:txBody>
      </p:sp>
      <p:sp>
        <p:nvSpPr>
          <p:cNvPr id="6" name="Content Placeholder 5"/>
          <p:cNvSpPr>
            <a:spLocks noGrp="1"/>
          </p:cNvSpPr>
          <p:nvPr>
            <p:ph idx="1"/>
          </p:nvPr>
        </p:nvSpPr>
        <p:spPr/>
        <p:txBody>
          <a:bodyPr>
            <a:normAutofit/>
          </a:bodyPr>
          <a:lstStyle/>
          <a:p>
            <a:r>
              <a:rPr lang="en-US" dirty="0" smtClean="0"/>
              <a:t>Sourcing Driving Factors</a:t>
            </a:r>
          </a:p>
          <a:p>
            <a:pPr lvl="1"/>
            <a:r>
              <a:rPr lang="en-US" dirty="0" smtClean="0"/>
              <a:t>Generate revenue</a:t>
            </a:r>
          </a:p>
          <a:p>
            <a:pPr lvl="1"/>
            <a:r>
              <a:rPr lang="en-US" dirty="0" smtClean="0"/>
              <a:t>Increase efficiency</a:t>
            </a:r>
          </a:p>
          <a:p>
            <a:pPr lvl="1"/>
            <a:r>
              <a:rPr lang="en-US" dirty="0" smtClean="0"/>
              <a:t>Agile enough to respond to market changes</a:t>
            </a:r>
          </a:p>
          <a:p>
            <a:pPr lvl="1"/>
            <a:r>
              <a:rPr lang="en-US" dirty="0" smtClean="0"/>
              <a:t>Focus on core competency</a:t>
            </a:r>
          </a:p>
          <a:p>
            <a:pPr lvl="1"/>
            <a:r>
              <a:rPr lang="en-US" dirty="0" smtClean="0"/>
              <a:t>Cut operational costs</a:t>
            </a:r>
          </a:p>
          <a:p>
            <a:pPr lvl="1"/>
            <a:r>
              <a:rPr lang="en-US" dirty="0" smtClean="0"/>
              <a:t>More accepted IT strategy</a:t>
            </a:r>
          </a:p>
          <a:p>
            <a:pPr lvl="1"/>
            <a:r>
              <a:rPr lang="en-US" dirty="0" smtClean="0"/>
              <a:t>Cloud and SaaS have been proven</a:t>
            </a:r>
          </a:p>
          <a:p>
            <a:pPr lvl="1"/>
            <a:r>
              <a:rPr lang="en-US" dirty="0" smtClean="0"/>
              <a:t>Move IT from capital to recurring operating expenditure</a:t>
            </a:r>
          </a:p>
        </p:txBody>
      </p:sp>
      <p:sp>
        <p:nvSpPr>
          <p:cNvPr id="7" name="Text Placeholder 6"/>
          <p:cNvSpPr>
            <a:spLocks noGrp="1"/>
          </p:cNvSpPr>
          <p:nvPr>
            <p:ph type="body" sz="quarter" idx="13"/>
          </p:nvPr>
        </p:nvSpPr>
        <p:spPr/>
        <p:txBody>
          <a:bodyPr/>
          <a:lstStyle/>
          <a:p>
            <a:r>
              <a:rPr lang="en-US" dirty="0"/>
              <a:t>Chapter 12</a:t>
            </a:r>
          </a:p>
        </p:txBody>
      </p:sp>
    </p:spTree>
    <p:extLst>
      <p:ext uri="{BB962C8B-B14F-4D97-AF65-F5344CB8AC3E}">
        <p14:creationId xmlns:p14="http://schemas.microsoft.com/office/powerpoint/2010/main" val="39696740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IT Strategy and Strategic Planning Process</a:t>
            </a:r>
          </a:p>
        </p:txBody>
      </p:sp>
      <p:sp>
        <p:nvSpPr>
          <p:cNvPr id="6" name="Content Placeholder 5"/>
          <p:cNvSpPr>
            <a:spLocks noGrp="1"/>
          </p:cNvSpPr>
          <p:nvPr>
            <p:ph idx="1"/>
          </p:nvPr>
        </p:nvSpPr>
        <p:spPr/>
        <p:txBody>
          <a:bodyPr>
            <a:normAutofit/>
          </a:bodyPr>
          <a:lstStyle/>
          <a:p>
            <a:r>
              <a:rPr lang="en-US" dirty="0" smtClean="0"/>
              <a:t>Value Drivers</a:t>
            </a:r>
            <a:endParaRPr lang="en-US" dirty="0"/>
          </a:p>
          <a:p>
            <a:pPr lvl="1"/>
            <a:r>
              <a:rPr lang="en-US" dirty="0" smtClean="0"/>
              <a:t>Enhance the value </a:t>
            </a:r>
            <a:r>
              <a:rPr lang="en-US" dirty="0"/>
              <a:t>of a product or </a:t>
            </a:r>
            <a:r>
              <a:rPr lang="en-US" dirty="0" smtClean="0"/>
              <a:t>service to </a:t>
            </a:r>
            <a:r>
              <a:rPr lang="en-US" dirty="0"/>
              <a:t>consumers, creating </a:t>
            </a:r>
            <a:r>
              <a:rPr lang="en-US" dirty="0" smtClean="0"/>
              <a:t>value for </a:t>
            </a:r>
            <a:r>
              <a:rPr lang="en-US" dirty="0"/>
              <a:t>the </a:t>
            </a:r>
            <a:r>
              <a:rPr lang="en-US" dirty="0" smtClean="0"/>
              <a:t>company (such as advanced IT</a:t>
            </a:r>
            <a:r>
              <a:rPr lang="en-US" dirty="0"/>
              <a:t>, reliability, and </a:t>
            </a:r>
            <a:r>
              <a:rPr lang="en-US" dirty="0" smtClean="0"/>
              <a:t>brand reputation).</a:t>
            </a:r>
          </a:p>
          <a:p>
            <a:pPr lvl="1"/>
            <a:r>
              <a:rPr lang="en-US" dirty="0" smtClean="0"/>
              <a:t>Three general types of Business Value Drivers:</a:t>
            </a:r>
          </a:p>
          <a:p>
            <a:pPr lvl="2"/>
            <a:r>
              <a:rPr lang="en-US" dirty="0" smtClean="0"/>
              <a:t>Operational Shorter-term factors</a:t>
            </a:r>
          </a:p>
          <a:p>
            <a:pPr lvl="2"/>
            <a:r>
              <a:rPr lang="en-US" dirty="0" smtClean="0"/>
              <a:t>Financial Medium-term factors</a:t>
            </a:r>
          </a:p>
          <a:p>
            <a:pPr lvl="2"/>
            <a:r>
              <a:rPr lang="en-US" dirty="0" smtClean="0"/>
              <a:t>Sustainability Long-term </a:t>
            </a:r>
            <a:r>
              <a:rPr lang="en-US" dirty="0"/>
              <a:t>factors</a:t>
            </a:r>
            <a:endParaRPr lang="en-US" dirty="0" smtClean="0"/>
          </a:p>
          <a:p>
            <a:pPr lvl="2"/>
            <a:endParaRPr lang="en-US" dirty="0" smtClean="0"/>
          </a:p>
          <a:p>
            <a:pPr lvl="1"/>
            <a:endParaRPr lang="en-US" dirty="0" smtClean="0"/>
          </a:p>
        </p:txBody>
      </p:sp>
      <p:sp>
        <p:nvSpPr>
          <p:cNvPr id="7" name="Text Placeholder 6"/>
          <p:cNvSpPr>
            <a:spLocks noGrp="1"/>
          </p:cNvSpPr>
          <p:nvPr>
            <p:ph type="body" sz="quarter" idx="13"/>
          </p:nvPr>
        </p:nvSpPr>
        <p:spPr/>
        <p:txBody>
          <a:bodyPr/>
          <a:lstStyle/>
          <a:p>
            <a:r>
              <a:rPr lang="en-US" dirty="0"/>
              <a:t>Chapter </a:t>
            </a:r>
            <a:r>
              <a:rPr lang="en-US" dirty="0" smtClean="0"/>
              <a:t>12</a:t>
            </a:r>
            <a:endParaRPr lang="en-US" dirty="0"/>
          </a:p>
        </p:txBody>
      </p:sp>
    </p:spTree>
    <p:extLst>
      <p:ext uri="{BB962C8B-B14F-4D97-AF65-F5344CB8AC3E}">
        <p14:creationId xmlns:p14="http://schemas.microsoft.com/office/powerpoint/2010/main" val="1221175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IT Sourcing and Cloud Strategy</a:t>
            </a:r>
          </a:p>
        </p:txBody>
      </p:sp>
      <p:sp>
        <p:nvSpPr>
          <p:cNvPr id="6" name="Content Placeholder 5"/>
          <p:cNvSpPr>
            <a:spLocks noGrp="1"/>
          </p:cNvSpPr>
          <p:nvPr>
            <p:ph idx="1"/>
          </p:nvPr>
        </p:nvSpPr>
        <p:spPr/>
        <p:txBody>
          <a:bodyPr>
            <a:normAutofit/>
          </a:bodyPr>
          <a:lstStyle/>
          <a:p>
            <a:pPr marL="0" indent="0">
              <a:buNone/>
            </a:pPr>
            <a:r>
              <a:rPr lang="en-US" dirty="0" smtClean="0"/>
              <a:t>Outsourcing Risks</a:t>
            </a:r>
          </a:p>
          <a:p>
            <a:r>
              <a:rPr lang="en-US" dirty="0" smtClean="0"/>
              <a:t>Shirking</a:t>
            </a:r>
          </a:p>
          <a:p>
            <a:pPr lvl="1"/>
            <a:r>
              <a:rPr lang="en-US" dirty="0" smtClean="0"/>
              <a:t>The </a:t>
            </a:r>
            <a:r>
              <a:rPr lang="en-US" dirty="0"/>
              <a:t>vendor deliberately underperforms while claiming full </a:t>
            </a:r>
            <a:r>
              <a:rPr lang="en-US" dirty="0" smtClean="0"/>
              <a:t>payment.</a:t>
            </a:r>
          </a:p>
          <a:p>
            <a:r>
              <a:rPr lang="en-US" dirty="0" smtClean="0"/>
              <a:t>Poaching</a:t>
            </a:r>
          </a:p>
          <a:p>
            <a:pPr lvl="1"/>
            <a:r>
              <a:rPr lang="en-US" dirty="0" smtClean="0"/>
              <a:t>The </a:t>
            </a:r>
            <a:r>
              <a:rPr lang="en-US" dirty="0"/>
              <a:t>vendor develops a strategic application for a client and </a:t>
            </a:r>
            <a:r>
              <a:rPr lang="en-US" dirty="0" smtClean="0"/>
              <a:t>then uses </a:t>
            </a:r>
            <a:r>
              <a:rPr lang="en-US" dirty="0"/>
              <a:t>it for other clients.</a:t>
            </a:r>
            <a:endParaRPr lang="en-US" dirty="0" smtClean="0"/>
          </a:p>
          <a:p>
            <a:r>
              <a:rPr lang="en-US" dirty="0" smtClean="0"/>
              <a:t>Opportunistic </a:t>
            </a:r>
            <a:r>
              <a:rPr lang="en-US" dirty="0" smtClean="0"/>
              <a:t>repricing</a:t>
            </a:r>
            <a:endParaRPr lang="en-US" dirty="0" smtClean="0"/>
          </a:p>
          <a:p>
            <a:pPr lvl="1"/>
            <a:r>
              <a:rPr lang="en-US" dirty="0" smtClean="0"/>
              <a:t>Client </a:t>
            </a:r>
            <a:r>
              <a:rPr lang="en-US" dirty="0"/>
              <a:t>enters into a long-term contract </a:t>
            </a:r>
            <a:r>
              <a:rPr lang="en-US" dirty="0" smtClean="0"/>
              <a:t>with a </a:t>
            </a:r>
            <a:r>
              <a:rPr lang="en-US" dirty="0"/>
              <a:t>vendor, the vendor changes financial terms at some point or </a:t>
            </a:r>
            <a:r>
              <a:rPr lang="en-US" dirty="0" smtClean="0"/>
              <a:t>overcharges for </a:t>
            </a:r>
            <a:r>
              <a:rPr lang="en-US" dirty="0"/>
              <a:t>unanticipated enhancements and contract extensions.</a:t>
            </a:r>
            <a:endParaRPr lang="en-US" dirty="0" smtClean="0"/>
          </a:p>
          <a:p>
            <a:pPr lvl="1"/>
            <a:endParaRPr lang="en-US" dirty="0" smtClean="0"/>
          </a:p>
        </p:txBody>
      </p:sp>
      <p:sp>
        <p:nvSpPr>
          <p:cNvPr id="7" name="Text Placeholder 6"/>
          <p:cNvSpPr>
            <a:spLocks noGrp="1"/>
          </p:cNvSpPr>
          <p:nvPr>
            <p:ph type="body" sz="quarter" idx="13"/>
          </p:nvPr>
        </p:nvSpPr>
        <p:spPr/>
        <p:txBody>
          <a:bodyPr/>
          <a:lstStyle/>
          <a:p>
            <a:r>
              <a:rPr lang="en-US" dirty="0"/>
              <a:t>Chapter 12</a:t>
            </a:r>
          </a:p>
        </p:txBody>
      </p:sp>
    </p:spTree>
    <p:extLst>
      <p:ext uri="{BB962C8B-B14F-4D97-AF65-F5344CB8AC3E}">
        <p14:creationId xmlns:p14="http://schemas.microsoft.com/office/powerpoint/2010/main" val="168359510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IT Sourcing and Cloud Strategy</a:t>
            </a:r>
          </a:p>
        </p:txBody>
      </p:sp>
      <p:sp>
        <p:nvSpPr>
          <p:cNvPr id="6" name="Content Placeholder 5"/>
          <p:cNvSpPr>
            <a:spLocks noGrp="1"/>
          </p:cNvSpPr>
          <p:nvPr>
            <p:ph idx="1"/>
          </p:nvPr>
        </p:nvSpPr>
        <p:spPr/>
        <p:txBody>
          <a:bodyPr>
            <a:normAutofit lnSpcReduction="10000"/>
          </a:bodyPr>
          <a:lstStyle/>
          <a:p>
            <a:r>
              <a:rPr lang="en-US" dirty="0" smtClean="0"/>
              <a:t>Work Not Readily Offshored</a:t>
            </a:r>
          </a:p>
          <a:p>
            <a:pPr lvl="1"/>
            <a:r>
              <a:rPr lang="en-US" dirty="0"/>
              <a:t>Work that has not been routinized.</a:t>
            </a:r>
          </a:p>
          <a:p>
            <a:pPr lvl="1"/>
            <a:r>
              <a:rPr lang="en-US" dirty="0" smtClean="0"/>
              <a:t>Work </a:t>
            </a:r>
            <a:r>
              <a:rPr lang="en-US" dirty="0"/>
              <a:t>that if offshored would result in the client company losing too </a:t>
            </a:r>
            <a:r>
              <a:rPr lang="en-US" dirty="0" smtClean="0"/>
              <a:t>much control </a:t>
            </a:r>
            <a:r>
              <a:rPr lang="en-US" dirty="0"/>
              <a:t>over critical operations.</a:t>
            </a:r>
          </a:p>
          <a:p>
            <a:pPr lvl="1"/>
            <a:r>
              <a:rPr lang="en-US" dirty="0" smtClean="0"/>
              <a:t>Situations </a:t>
            </a:r>
            <a:r>
              <a:rPr lang="en-US" dirty="0"/>
              <a:t>in which offshoring would place the client company at too </a:t>
            </a:r>
            <a:r>
              <a:rPr lang="en-US" dirty="0" smtClean="0"/>
              <a:t>great a </a:t>
            </a:r>
            <a:r>
              <a:rPr lang="en-US" dirty="0"/>
              <a:t>risk to its data security, data privacy, or intellectual property and </a:t>
            </a:r>
            <a:r>
              <a:rPr lang="en-US" dirty="0" smtClean="0"/>
              <a:t>proprietary information</a:t>
            </a:r>
            <a:r>
              <a:rPr lang="en-US" dirty="0"/>
              <a:t>.</a:t>
            </a:r>
          </a:p>
          <a:p>
            <a:pPr lvl="1"/>
            <a:r>
              <a:rPr lang="en-US" dirty="0" smtClean="0"/>
              <a:t>Business </a:t>
            </a:r>
            <a:r>
              <a:rPr lang="en-US" dirty="0"/>
              <a:t>activities that rely on an uncommon </a:t>
            </a:r>
            <a:r>
              <a:rPr lang="en-US" dirty="0" smtClean="0"/>
              <a:t>combination </a:t>
            </a:r>
            <a:r>
              <a:rPr lang="en-US" dirty="0"/>
              <a:t>of specific </a:t>
            </a:r>
            <a:r>
              <a:rPr lang="en-US" dirty="0" smtClean="0"/>
              <a:t>application domain </a:t>
            </a:r>
            <a:r>
              <a:rPr lang="en-US" dirty="0"/>
              <a:t>knowledge and IT knowledge in order to do the work properly.</a:t>
            </a:r>
            <a:endParaRPr lang="en-US" dirty="0" smtClean="0"/>
          </a:p>
        </p:txBody>
      </p:sp>
      <p:sp>
        <p:nvSpPr>
          <p:cNvPr id="7" name="Text Placeholder 6"/>
          <p:cNvSpPr>
            <a:spLocks noGrp="1"/>
          </p:cNvSpPr>
          <p:nvPr>
            <p:ph type="body" sz="quarter" idx="13"/>
          </p:nvPr>
        </p:nvSpPr>
        <p:spPr/>
        <p:txBody>
          <a:bodyPr/>
          <a:lstStyle/>
          <a:p>
            <a:r>
              <a:rPr lang="en-US" dirty="0"/>
              <a:t>Chapter 12</a:t>
            </a:r>
          </a:p>
        </p:txBody>
      </p:sp>
    </p:spTree>
    <p:extLst>
      <p:ext uri="{BB962C8B-B14F-4D97-AF65-F5344CB8AC3E}">
        <p14:creationId xmlns:p14="http://schemas.microsoft.com/office/powerpoint/2010/main" val="210583430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IT Sourcing and Cloud Strategy</a:t>
            </a:r>
          </a:p>
        </p:txBody>
      </p:sp>
      <p:sp>
        <p:nvSpPr>
          <p:cNvPr id="6" name="Content Placeholder 5"/>
          <p:cNvSpPr>
            <a:spLocks noGrp="1"/>
          </p:cNvSpPr>
          <p:nvPr>
            <p:ph idx="1"/>
          </p:nvPr>
        </p:nvSpPr>
        <p:spPr>
          <a:xfrm>
            <a:off x="1295400" y="1600200"/>
            <a:ext cx="7086600" cy="4525963"/>
          </a:xfrm>
        </p:spPr>
        <p:txBody>
          <a:bodyPr>
            <a:normAutofit/>
          </a:bodyPr>
          <a:lstStyle/>
          <a:p>
            <a:pPr marL="0" indent="0" algn="ctr">
              <a:buNone/>
            </a:pPr>
            <a:r>
              <a:rPr lang="en-US" sz="2400" dirty="0" smtClean="0"/>
              <a:t>Outsourcing Lifecycle</a:t>
            </a:r>
          </a:p>
        </p:txBody>
      </p:sp>
      <p:sp>
        <p:nvSpPr>
          <p:cNvPr id="7" name="Text Placeholder 6"/>
          <p:cNvSpPr>
            <a:spLocks noGrp="1"/>
          </p:cNvSpPr>
          <p:nvPr>
            <p:ph type="body" sz="quarter" idx="13"/>
          </p:nvPr>
        </p:nvSpPr>
        <p:spPr/>
        <p:txBody>
          <a:bodyPr/>
          <a:lstStyle/>
          <a:p>
            <a:r>
              <a:rPr lang="en-US" dirty="0"/>
              <a:t>Chapter 12</a:t>
            </a:r>
          </a:p>
        </p:txBody>
      </p:sp>
      <p:graphicFrame>
        <p:nvGraphicFramePr>
          <p:cNvPr id="4" name="Diagram 3"/>
          <p:cNvGraphicFramePr/>
          <p:nvPr>
            <p:extLst>
              <p:ext uri="{D42A27DB-BD31-4B8C-83A1-F6EECF244321}">
                <p14:modId xmlns:p14="http://schemas.microsoft.com/office/powerpoint/2010/main" val="1149940770"/>
              </p:ext>
            </p:extLst>
          </p:nvPr>
        </p:nvGraphicFramePr>
        <p:xfrm>
          <a:off x="1828800" y="2286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9476135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IT Sourcing and Cloud Strategy</a:t>
            </a:r>
          </a:p>
        </p:txBody>
      </p:sp>
      <p:sp>
        <p:nvSpPr>
          <p:cNvPr id="6" name="Content Placeholder 5"/>
          <p:cNvSpPr>
            <a:spLocks noGrp="1"/>
          </p:cNvSpPr>
          <p:nvPr>
            <p:ph idx="1"/>
          </p:nvPr>
        </p:nvSpPr>
        <p:spPr/>
        <p:txBody>
          <a:bodyPr>
            <a:normAutofit/>
          </a:bodyPr>
          <a:lstStyle/>
          <a:p>
            <a:pPr marL="0" indent="0">
              <a:buNone/>
            </a:pPr>
            <a:r>
              <a:rPr lang="en-US" dirty="0" smtClean="0"/>
              <a:t>Vendor Selection Criteria</a:t>
            </a:r>
          </a:p>
          <a:p>
            <a:pPr lvl="1"/>
            <a:r>
              <a:rPr lang="en-US" dirty="0"/>
              <a:t>Experience with very similar systems of similar size, scope, and </a:t>
            </a:r>
            <a:r>
              <a:rPr lang="en-US" dirty="0" smtClean="0"/>
              <a:t>requirements; experience </a:t>
            </a:r>
            <a:r>
              <a:rPr lang="en-US" dirty="0"/>
              <a:t>with the ITs that are needed, integrating those ITs </a:t>
            </a:r>
            <a:r>
              <a:rPr lang="en-US" dirty="0" smtClean="0"/>
              <a:t>into the </a:t>
            </a:r>
            <a:r>
              <a:rPr lang="en-US" dirty="0"/>
              <a:t>existing infrastructure and the customer’s industry.</a:t>
            </a:r>
          </a:p>
          <a:p>
            <a:pPr lvl="1"/>
            <a:r>
              <a:rPr lang="en-US" dirty="0" smtClean="0"/>
              <a:t>Financial </a:t>
            </a:r>
            <a:r>
              <a:rPr lang="en-US" dirty="0"/>
              <a:t>and qualified personnel stability. A vendor’s reputation impacts </a:t>
            </a:r>
            <a:r>
              <a:rPr lang="en-US" dirty="0" smtClean="0"/>
              <a:t>its stability</a:t>
            </a:r>
            <a:r>
              <a:rPr lang="en-US" dirty="0"/>
              <a:t>.</a:t>
            </a:r>
            <a:endParaRPr lang="en-US" dirty="0" smtClean="0"/>
          </a:p>
        </p:txBody>
      </p:sp>
      <p:sp>
        <p:nvSpPr>
          <p:cNvPr id="7" name="Text Placeholder 6"/>
          <p:cNvSpPr>
            <a:spLocks noGrp="1"/>
          </p:cNvSpPr>
          <p:nvPr>
            <p:ph type="body" sz="quarter" idx="13"/>
          </p:nvPr>
        </p:nvSpPr>
        <p:spPr/>
        <p:txBody>
          <a:bodyPr/>
          <a:lstStyle/>
          <a:p>
            <a:r>
              <a:rPr lang="en-US" dirty="0"/>
              <a:t>Chapter 12</a:t>
            </a:r>
          </a:p>
        </p:txBody>
      </p:sp>
    </p:spTree>
    <p:extLst>
      <p:ext uri="{BB962C8B-B14F-4D97-AF65-F5344CB8AC3E}">
        <p14:creationId xmlns:p14="http://schemas.microsoft.com/office/powerpoint/2010/main" val="179964578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IT Sourcing and Cloud Strategy</a:t>
            </a:r>
          </a:p>
        </p:txBody>
      </p:sp>
      <p:sp>
        <p:nvSpPr>
          <p:cNvPr id="6" name="Content Placeholder 5"/>
          <p:cNvSpPr>
            <a:spLocks noGrp="1"/>
          </p:cNvSpPr>
          <p:nvPr>
            <p:ph idx="1"/>
          </p:nvPr>
        </p:nvSpPr>
        <p:spPr/>
        <p:txBody>
          <a:bodyPr>
            <a:normAutofit/>
          </a:bodyPr>
          <a:lstStyle/>
          <a:p>
            <a:pPr marL="0" indent="0">
              <a:buNone/>
            </a:pPr>
            <a:r>
              <a:rPr lang="en-US" dirty="0" smtClean="0"/>
              <a:t>Focus On Value Not Costs</a:t>
            </a:r>
          </a:p>
          <a:p>
            <a:pPr lvl="1"/>
            <a:r>
              <a:rPr lang="en-US" dirty="0" smtClean="0"/>
              <a:t>Costs undermine goals.</a:t>
            </a:r>
          </a:p>
          <a:p>
            <a:pPr lvl="1"/>
            <a:r>
              <a:rPr lang="en-US" dirty="0" smtClean="0"/>
              <a:t>Close relationships are mutually beneficial.</a:t>
            </a:r>
          </a:p>
          <a:p>
            <a:pPr lvl="1"/>
            <a:r>
              <a:rPr lang="en-US" dirty="0" smtClean="0"/>
              <a:t>Both sides are best served viewing relationship over simple transaction.</a:t>
            </a:r>
          </a:p>
          <a:p>
            <a:pPr marL="0" indent="0">
              <a:buNone/>
            </a:pPr>
            <a:r>
              <a:rPr lang="en-US" dirty="0" smtClean="0"/>
              <a:t>Before Signing…</a:t>
            </a:r>
            <a:endParaRPr lang="en-US" dirty="0"/>
          </a:p>
          <a:p>
            <a:pPr lvl="1"/>
            <a:r>
              <a:rPr lang="en-US" dirty="0" smtClean="0"/>
              <a:t>Do a trial run.</a:t>
            </a:r>
            <a:endParaRPr lang="en-US" dirty="0"/>
          </a:p>
          <a:p>
            <a:pPr lvl="1"/>
            <a:r>
              <a:rPr lang="en-US" dirty="0" smtClean="0"/>
              <a:t>Create SLAs.</a:t>
            </a:r>
          </a:p>
        </p:txBody>
      </p:sp>
      <p:sp>
        <p:nvSpPr>
          <p:cNvPr id="7" name="Text Placeholder 6"/>
          <p:cNvSpPr>
            <a:spLocks noGrp="1"/>
          </p:cNvSpPr>
          <p:nvPr>
            <p:ph type="body" sz="quarter" idx="13"/>
          </p:nvPr>
        </p:nvSpPr>
        <p:spPr/>
        <p:txBody>
          <a:bodyPr/>
          <a:lstStyle/>
          <a:p>
            <a:r>
              <a:rPr lang="en-US" dirty="0"/>
              <a:t>Chapter 12</a:t>
            </a:r>
          </a:p>
        </p:txBody>
      </p:sp>
    </p:spTree>
    <p:extLst>
      <p:ext uri="{BB962C8B-B14F-4D97-AF65-F5344CB8AC3E}">
        <p14:creationId xmlns:p14="http://schemas.microsoft.com/office/powerpoint/2010/main" val="119901105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IT Sourcing and Cloud Strategy</a:t>
            </a:r>
          </a:p>
        </p:txBody>
      </p:sp>
      <p:sp>
        <p:nvSpPr>
          <p:cNvPr id="6" name="Content Placeholder 5"/>
          <p:cNvSpPr>
            <a:spLocks noGrp="1"/>
          </p:cNvSpPr>
          <p:nvPr>
            <p:ph idx="1"/>
          </p:nvPr>
        </p:nvSpPr>
        <p:spPr/>
        <p:txBody>
          <a:bodyPr>
            <a:normAutofit/>
          </a:bodyPr>
          <a:lstStyle/>
          <a:p>
            <a:pPr marL="457200" indent="-457200">
              <a:buClr>
                <a:srgbClr val="5A8B25"/>
              </a:buClr>
              <a:buFont typeface="+mj-lt"/>
              <a:buAutoNum type="arabicPeriod"/>
            </a:pPr>
            <a:r>
              <a:rPr lang="en-US" b="0" dirty="0" smtClean="0"/>
              <a:t>What </a:t>
            </a:r>
            <a:r>
              <a:rPr lang="en-US" b="0" dirty="0"/>
              <a:t>contributes to the complexity of a cloud strategy?</a:t>
            </a:r>
          </a:p>
          <a:p>
            <a:pPr marL="457200" indent="-457200">
              <a:buClr>
                <a:srgbClr val="5A8B25"/>
              </a:buClr>
              <a:buFont typeface="+mj-lt"/>
              <a:buAutoNum type="arabicPeriod"/>
            </a:pPr>
            <a:r>
              <a:rPr lang="en-US" b="0" dirty="0" smtClean="0"/>
              <a:t>How </a:t>
            </a:r>
            <a:r>
              <a:rPr lang="en-US" b="0" dirty="0"/>
              <a:t>does tactical adoption of cloud services differ from a coordinated cloud strategy?</a:t>
            </a:r>
          </a:p>
          <a:p>
            <a:pPr marL="457200" indent="-457200">
              <a:buClr>
                <a:srgbClr val="5A8B25"/>
              </a:buClr>
              <a:buFont typeface="+mj-lt"/>
              <a:buAutoNum type="arabicPeriod"/>
            </a:pPr>
            <a:r>
              <a:rPr lang="en-US" b="0" dirty="0" smtClean="0"/>
              <a:t>What </a:t>
            </a:r>
            <a:r>
              <a:rPr lang="en-US" b="0" dirty="0"/>
              <a:t>are the major reasons for sourcing?</a:t>
            </a:r>
          </a:p>
          <a:p>
            <a:pPr marL="457200" indent="-457200">
              <a:buClr>
                <a:srgbClr val="5A8B25"/>
              </a:buClr>
              <a:buFont typeface="+mj-lt"/>
              <a:buAutoNum type="arabicPeriod"/>
            </a:pPr>
            <a:r>
              <a:rPr lang="en-US" b="0" dirty="0" smtClean="0"/>
              <a:t>What </a:t>
            </a:r>
            <a:r>
              <a:rPr lang="en-US" b="0" dirty="0"/>
              <a:t>types of work are not readily outsourced offshore?</a:t>
            </a:r>
          </a:p>
          <a:p>
            <a:pPr marL="457200" indent="-457200">
              <a:buClr>
                <a:srgbClr val="5A8B25"/>
              </a:buClr>
              <a:buFont typeface="+mj-lt"/>
              <a:buAutoNum type="arabicPeriod"/>
            </a:pPr>
            <a:r>
              <a:rPr lang="en-US" b="0" dirty="0" smtClean="0"/>
              <a:t>When </a:t>
            </a:r>
            <a:r>
              <a:rPr lang="en-US" b="0" dirty="0"/>
              <a:t>selecting a vendor, what two criteria need to be assessed?</a:t>
            </a:r>
          </a:p>
          <a:p>
            <a:pPr marL="457200" indent="-457200">
              <a:buClr>
                <a:srgbClr val="5A8B25"/>
              </a:buClr>
              <a:buFont typeface="+mj-lt"/>
              <a:buAutoNum type="arabicPeriod"/>
            </a:pPr>
            <a:r>
              <a:rPr lang="en-US" b="0" dirty="0" smtClean="0"/>
              <a:t>What </a:t>
            </a:r>
            <a:r>
              <a:rPr lang="en-US" b="0" dirty="0"/>
              <a:t>is the risk of an overemphasis on cost when selecting or dealing with an IT vendor?</a:t>
            </a:r>
          </a:p>
          <a:p>
            <a:pPr marL="457200" indent="-457200">
              <a:buClr>
                <a:srgbClr val="5A8B25"/>
              </a:buClr>
              <a:buFont typeface="+mj-lt"/>
              <a:buAutoNum type="arabicPeriod"/>
            </a:pPr>
            <a:r>
              <a:rPr lang="en-US" b="0" dirty="0" smtClean="0"/>
              <a:t>What </a:t>
            </a:r>
            <a:r>
              <a:rPr lang="en-US" b="0" dirty="0"/>
              <a:t>needs to be done before signing a contract with an IT vendor?</a:t>
            </a:r>
          </a:p>
        </p:txBody>
      </p:sp>
      <p:sp>
        <p:nvSpPr>
          <p:cNvPr id="7" name="Text Placeholder 6"/>
          <p:cNvSpPr>
            <a:spLocks noGrp="1"/>
          </p:cNvSpPr>
          <p:nvPr>
            <p:ph type="body" sz="quarter" idx="13"/>
          </p:nvPr>
        </p:nvSpPr>
        <p:spPr/>
        <p:txBody>
          <a:bodyPr/>
          <a:lstStyle/>
          <a:p>
            <a:r>
              <a:rPr lang="en-US" dirty="0"/>
              <a:t>Chapter 12</a:t>
            </a:r>
          </a:p>
        </p:txBody>
      </p:sp>
    </p:spTree>
    <p:extLst>
      <p:ext uri="{BB962C8B-B14F-4D97-AF65-F5344CB8AC3E}">
        <p14:creationId xmlns:p14="http://schemas.microsoft.com/office/powerpoint/2010/main" val="42122176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IT Strategy and Strategic Planning Process</a:t>
            </a:r>
          </a:p>
        </p:txBody>
      </p:sp>
      <p:sp>
        <p:nvSpPr>
          <p:cNvPr id="6" name="Content Placeholder 5"/>
          <p:cNvSpPr>
            <a:spLocks noGrp="1"/>
          </p:cNvSpPr>
          <p:nvPr>
            <p:ph idx="1"/>
          </p:nvPr>
        </p:nvSpPr>
        <p:spPr/>
        <p:txBody>
          <a:bodyPr>
            <a:normAutofit/>
          </a:bodyPr>
          <a:lstStyle/>
          <a:p>
            <a:r>
              <a:rPr lang="en-US" dirty="0" smtClean="0"/>
              <a:t>IT Strategic Planning</a:t>
            </a:r>
            <a:endParaRPr lang="en-US" dirty="0"/>
          </a:p>
          <a:p>
            <a:pPr lvl="1"/>
            <a:r>
              <a:rPr lang="en-US" dirty="0" smtClean="0"/>
              <a:t>A </a:t>
            </a:r>
            <a:r>
              <a:rPr lang="en-US" dirty="0"/>
              <a:t>systematic process for determining what a </a:t>
            </a:r>
            <a:r>
              <a:rPr lang="en-US" dirty="0" smtClean="0"/>
              <a:t>business should </a:t>
            </a:r>
            <a:r>
              <a:rPr lang="en-US" dirty="0"/>
              <a:t>become and how it can best achieve that </a:t>
            </a:r>
            <a:r>
              <a:rPr lang="en-US" dirty="0" smtClean="0"/>
              <a:t>goal.</a:t>
            </a:r>
          </a:p>
          <a:p>
            <a:r>
              <a:rPr lang="en-US" dirty="0" smtClean="0"/>
              <a:t>Reactive Approaches Fail</a:t>
            </a:r>
          </a:p>
          <a:p>
            <a:pPr lvl="1"/>
            <a:r>
              <a:rPr lang="en-US" dirty="0" smtClean="0"/>
              <a:t>Fail </a:t>
            </a:r>
            <a:r>
              <a:rPr lang="en-US" dirty="0"/>
              <a:t>to </a:t>
            </a:r>
            <a:r>
              <a:rPr lang="en-US" dirty="0" smtClean="0"/>
              <a:t>align IT </a:t>
            </a:r>
            <a:r>
              <a:rPr lang="en-US" dirty="0"/>
              <a:t>to real business </a:t>
            </a:r>
            <a:r>
              <a:rPr lang="en-US" dirty="0" smtClean="0"/>
              <a:t>needs. </a:t>
            </a:r>
          </a:p>
          <a:p>
            <a:pPr marL="914400" lvl="2" indent="0">
              <a:buNone/>
            </a:pPr>
            <a:r>
              <a:rPr lang="en-US" dirty="0" smtClean="0"/>
              <a:t>and</a:t>
            </a:r>
            <a:r>
              <a:rPr lang="en-US" dirty="0"/>
              <a:t>, as a </a:t>
            </a:r>
            <a:r>
              <a:rPr lang="en-US" dirty="0" smtClean="0"/>
              <a:t>result</a:t>
            </a:r>
          </a:p>
          <a:p>
            <a:pPr marL="857250" lvl="1" indent="-342900"/>
            <a:r>
              <a:rPr lang="en-US" dirty="0" smtClean="0"/>
              <a:t>Fail </a:t>
            </a:r>
            <a:r>
              <a:rPr lang="en-US" dirty="0"/>
              <a:t>to deliver value to the business.</a:t>
            </a:r>
            <a:endParaRPr lang="en-US" dirty="0" smtClean="0"/>
          </a:p>
          <a:p>
            <a:pPr lvl="1"/>
            <a:endParaRPr lang="en-US" dirty="0" smtClean="0"/>
          </a:p>
        </p:txBody>
      </p:sp>
      <p:sp>
        <p:nvSpPr>
          <p:cNvPr id="7" name="Text Placeholder 6"/>
          <p:cNvSpPr>
            <a:spLocks noGrp="1"/>
          </p:cNvSpPr>
          <p:nvPr>
            <p:ph type="body" sz="quarter" idx="13"/>
          </p:nvPr>
        </p:nvSpPr>
        <p:spPr/>
        <p:txBody>
          <a:bodyPr/>
          <a:lstStyle/>
          <a:p>
            <a:r>
              <a:rPr lang="en-US" dirty="0"/>
              <a:t>Chapter </a:t>
            </a:r>
            <a:r>
              <a:rPr lang="en-US" dirty="0" smtClean="0"/>
              <a:t>12</a:t>
            </a:r>
            <a:endParaRPr lang="en-US" dirty="0"/>
          </a:p>
        </p:txBody>
      </p:sp>
    </p:spTree>
    <p:extLst>
      <p:ext uri="{BB962C8B-B14F-4D97-AF65-F5344CB8AC3E}">
        <p14:creationId xmlns:p14="http://schemas.microsoft.com/office/powerpoint/2010/main" val="29193553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IT Strategy and Strategic Planning Process</a:t>
            </a:r>
          </a:p>
        </p:txBody>
      </p:sp>
      <p:sp>
        <p:nvSpPr>
          <p:cNvPr id="6" name="Content Placeholder 5"/>
          <p:cNvSpPr>
            <a:spLocks noGrp="1"/>
          </p:cNvSpPr>
          <p:nvPr>
            <p:ph idx="1"/>
          </p:nvPr>
        </p:nvSpPr>
        <p:spPr/>
        <p:txBody>
          <a:bodyPr>
            <a:normAutofit/>
          </a:bodyPr>
          <a:lstStyle/>
          <a:p>
            <a:pPr marL="0" indent="0">
              <a:buNone/>
            </a:pPr>
            <a:r>
              <a:rPr lang="en-US" dirty="0" smtClean="0"/>
              <a:t>IT </a:t>
            </a:r>
            <a:r>
              <a:rPr lang="en-US" dirty="0"/>
              <a:t>Strategies Support the Business </a:t>
            </a:r>
            <a:r>
              <a:rPr lang="en-US" dirty="0" smtClean="0"/>
              <a:t>Strategy</a:t>
            </a:r>
          </a:p>
          <a:p>
            <a:r>
              <a:rPr lang="en-US" dirty="0" smtClean="0"/>
              <a:t>Four IT Strategic Plan Objectives:</a:t>
            </a:r>
          </a:p>
          <a:p>
            <a:pPr marL="914400" lvl="1" indent="-457200">
              <a:buFont typeface="+mj-lt"/>
              <a:buAutoNum type="arabicPeriod"/>
            </a:pPr>
            <a:r>
              <a:rPr lang="en-US" dirty="0" smtClean="0"/>
              <a:t>Improve </a:t>
            </a:r>
            <a:r>
              <a:rPr lang="en-US" dirty="0"/>
              <a:t>management’s understanding of IT opportunities and limitations</a:t>
            </a:r>
          </a:p>
          <a:p>
            <a:pPr marL="914400" lvl="1" indent="-457200">
              <a:buFont typeface="+mj-lt"/>
              <a:buAutoNum type="arabicPeriod"/>
            </a:pPr>
            <a:r>
              <a:rPr lang="en-US" dirty="0" smtClean="0"/>
              <a:t>Assess </a:t>
            </a:r>
            <a:r>
              <a:rPr lang="en-US" dirty="0"/>
              <a:t>current performance</a:t>
            </a:r>
          </a:p>
          <a:p>
            <a:pPr marL="914400" lvl="1" indent="-457200">
              <a:buFont typeface="+mj-lt"/>
              <a:buAutoNum type="arabicPeriod"/>
            </a:pPr>
            <a:r>
              <a:rPr lang="en-US" dirty="0" smtClean="0"/>
              <a:t>Identify </a:t>
            </a:r>
            <a:r>
              <a:rPr lang="en-US" dirty="0"/>
              <a:t>capacity and human resource requirements</a:t>
            </a:r>
          </a:p>
          <a:p>
            <a:pPr marL="914400" lvl="1" indent="-457200">
              <a:buFont typeface="+mj-lt"/>
              <a:buAutoNum type="arabicPeriod"/>
            </a:pPr>
            <a:r>
              <a:rPr lang="en-US" dirty="0" smtClean="0"/>
              <a:t>Clarify </a:t>
            </a:r>
            <a:r>
              <a:rPr lang="en-US" dirty="0"/>
              <a:t>the level of investment required</a:t>
            </a:r>
            <a:endParaRPr lang="en-US" dirty="0" smtClean="0"/>
          </a:p>
        </p:txBody>
      </p:sp>
      <p:sp>
        <p:nvSpPr>
          <p:cNvPr id="7" name="Text Placeholder 6"/>
          <p:cNvSpPr>
            <a:spLocks noGrp="1"/>
          </p:cNvSpPr>
          <p:nvPr>
            <p:ph type="body" sz="quarter" idx="13"/>
          </p:nvPr>
        </p:nvSpPr>
        <p:spPr/>
        <p:txBody>
          <a:bodyPr/>
          <a:lstStyle/>
          <a:p>
            <a:r>
              <a:rPr lang="en-US" dirty="0"/>
              <a:t>Chapter </a:t>
            </a:r>
            <a:r>
              <a:rPr lang="en-US" dirty="0" smtClean="0"/>
              <a:t>12</a:t>
            </a:r>
            <a:endParaRPr lang="en-US" dirty="0"/>
          </a:p>
        </p:txBody>
      </p:sp>
    </p:spTree>
    <p:extLst>
      <p:ext uri="{BB962C8B-B14F-4D97-AF65-F5344CB8AC3E}">
        <p14:creationId xmlns:p14="http://schemas.microsoft.com/office/powerpoint/2010/main" val="34955667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IT Strategy and Strategic Planning Process</a:t>
            </a:r>
          </a:p>
        </p:txBody>
      </p:sp>
      <p:sp>
        <p:nvSpPr>
          <p:cNvPr id="6" name="Content Placeholder 5"/>
          <p:cNvSpPr>
            <a:spLocks noGrp="1"/>
          </p:cNvSpPr>
          <p:nvPr>
            <p:ph idx="1"/>
          </p:nvPr>
        </p:nvSpPr>
        <p:spPr/>
        <p:txBody>
          <a:bodyPr>
            <a:normAutofit/>
          </a:bodyPr>
          <a:lstStyle/>
          <a:p>
            <a:pPr marL="0" indent="0">
              <a:buNone/>
            </a:pPr>
            <a:r>
              <a:rPr lang="en-US" dirty="0"/>
              <a:t>IT Deployment </a:t>
            </a:r>
            <a:r>
              <a:rPr lang="en-US" dirty="0" smtClean="0"/>
              <a:t>Strategies</a:t>
            </a:r>
          </a:p>
          <a:p>
            <a:r>
              <a:rPr lang="en-US" dirty="0"/>
              <a:t>In-house </a:t>
            </a:r>
            <a:r>
              <a:rPr lang="en-US" dirty="0" smtClean="0"/>
              <a:t>development</a:t>
            </a:r>
          </a:p>
          <a:p>
            <a:pPr lvl="1"/>
            <a:r>
              <a:rPr lang="en-US" dirty="0" smtClean="0"/>
              <a:t>Systems </a:t>
            </a:r>
            <a:r>
              <a:rPr lang="en-US" dirty="0"/>
              <a:t>are developed or other IT work is </a:t>
            </a:r>
            <a:r>
              <a:rPr lang="en-US" dirty="0" smtClean="0"/>
              <a:t>done in-house</a:t>
            </a:r>
            <a:r>
              <a:rPr lang="en-US" dirty="0"/>
              <a:t>, possibly with the help of </a:t>
            </a:r>
            <a:r>
              <a:rPr lang="en-US" dirty="0" smtClean="0"/>
              <a:t>consulting companies </a:t>
            </a:r>
            <a:r>
              <a:rPr lang="en-US" dirty="0"/>
              <a:t>or vendors</a:t>
            </a:r>
            <a:r>
              <a:rPr lang="en-US" dirty="0" smtClean="0"/>
              <a:t>.</a:t>
            </a:r>
          </a:p>
          <a:p>
            <a:r>
              <a:rPr lang="en-US" dirty="0" smtClean="0"/>
              <a:t>Sourcing</a:t>
            </a:r>
            <a:endParaRPr lang="en-US" dirty="0"/>
          </a:p>
          <a:p>
            <a:pPr lvl="1"/>
            <a:r>
              <a:rPr lang="en-US" dirty="0" smtClean="0"/>
              <a:t>Onshore: sourced to consulting companies or vendors that are within the same country.</a:t>
            </a:r>
          </a:p>
          <a:p>
            <a:pPr lvl="1"/>
            <a:r>
              <a:rPr lang="en-US" dirty="0" smtClean="0"/>
              <a:t>Offshoring: work sourced to other </a:t>
            </a:r>
            <a:r>
              <a:rPr lang="en-US" dirty="0" smtClean="0"/>
              <a:t>countries.</a:t>
            </a:r>
            <a:endParaRPr lang="en-US" dirty="0" smtClean="0"/>
          </a:p>
        </p:txBody>
      </p:sp>
      <p:sp>
        <p:nvSpPr>
          <p:cNvPr id="7" name="Text Placeholder 6"/>
          <p:cNvSpPr>
            <a:spLocks noGrp="1"/>
          </p:cNvSpPr>
          <p:nvPr>
            <p:ph type="body" sz="quarter" idx="13"/>
          </p:nvPr>
        </p:nvSpPr>
        <p:spPr/>
        <p:txBody>
          <a:bodyPr/>
          <a:lstStyle/>
          <a:p>
            <a:r>
              <a:rPr lang="en-US" dirty="0"/>
              <a:t>Chapter </a:t>
            </a:r>
            <a:r>
              <a:rPr lang="en-US" dirty="0" smtClean="0"/>
              <a:t>12</a:t>
            </a:r>
            <a:endParaRPr lang="en-US" dirty="0"/>
          </a:p>
        </p:txBody>
      </p:sp>
    </p:spTree>
    <p:extLst>
      <p:ext uri="{BB962C8B-B14F-4D97-AF65-F5344CB8AC3E}">
        <p14:creationId xmlns:p14="http://schemas.microsoft.com/office/powerpoint/2010/main" val="22384515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IT Strategy and Strategic Planning Process</a:t>
            </a:r>
          </a:p>
        </p:txBody>
      </p:sp>
      <p:sp>
        <p:nvSpPr>
          <p:cNvPr id="7" name="Text Placeholder 6"/>
          <p:cNvSpPr>
            <a:spLocks noGrp="1"/>
          </p:cNvSpPr>
          <p:nvPr>
            <p:ph type="body" sz="quarter" idx="13"/>
          </p:nvPr>
        </p:nvSpPr>
        <p:spPr/>
        <p:txBody>
          <a:bodyPr/>
          <a:lstStyle/>
          <a:p>
            <a:r>
              <a:rPr lang="en-US" dirty="0"/>
              <a:t>Chapter </a:t>
            </a:r>
            <a:r>
              <a:rPr lang="en-US" dirty="0" smtClean="0"/>
              <a:t>12</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1604319"/>
            <a:ext cx="5682126" cy="42857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1705232" y="5890054"/>
            <a:ext cx="5653294" cy="338554"/>
          </a:xfrm>
          <a:prstGeom prst="rect">
            <a:avLst/>
          </a:prstGeom>
          <a:noFill/>
        </p:spPr>
        <p:txBody>
          <a:bodyPr wrap="square" rtlCol="0">
            <a:spAutoFit/>
          </a:bodyPr>
          <a:lstStyle/>
          <a:p>
            <a:r>
              <a:rPr lang="en-US" sz="1600" b="1" dirty="0" smtClean="0"/>
              <a:t>Figure 12.2 </a:t>
            </a:r>
            <a:r>
              <a:rPr lang="en-US" sz="1600" dirty="0" smtClean="0"/>
              <a:t>IT strategic planning process.</a:t>
            </a:r>
            <a:endParaRPr lang="en-US" sz="1600" dirty="0"/>
          </a:p>
        </p:txBody>
      </p:sp>
    </p:spTree>
    <p:extLst>
      <p:ext uri="{BB962C8B-B14F-4D97-AF65-F5344CB8AC3E}">
        <p14:creationId xmlns:p14="http://schemas.microsoft.com/office/powerpoint/2010/main" val="17838468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IT Strategy and Strategic Planning Process</a:t>
            </a:r>
          </a:p>
        </p:txBody>
      </p:sp>
      <p:sp>
        <p:nvSpPr>
          <p:cNvPr id="6" name="Content Placeholder 5"/>
          <p:cNvSpPr>
            <a:spLocks noGrp="1"/>
          </p:cNvSpPr>
          <p:nvPr>
            <p:ph idx="1"/>
          </p:nvPr>
        </p:nvSpPr>
        <p:spPr/>
        <p:txBody>
          <a:bodyPr>
            <a:normAutofit fontScale="85000" lnSpcReduction="20000"/>
          </a:bodyPr>
          <a:lstStyle/>
          <a:p>
            <a:pPr marL="0" indent="0">
              <a:buNone/>
            </a:pPr>
            <a:r>
              <a:rPr lang="en-US" dirty="0"/>
              <a:t>IT </a:t>
            </a:r>
            <a:r>
              <a:rPr lang="en-US" dirty="0" smtClean="0"/>
              <a:t>Steering Committee</a:t>
            </a:r>
          </a:p>
          <a:p>
            <a:r>
              <a:rPr lang="en-US" dirty="0"/>
              <a:t>S</a:t>
            </a:r>
            <a:r>
              <a:rPr lang="en-US" dirty="0" smtClean="0"/>
              <a:t>et </a:t>
            </a:r>
            <a:r>
              <a:rPr lang="en-US" dirty="0"/>
              <a:t>the </a:t>
            </a:r>
            <a:r>
              <a:rPr lang="en-US" dirty="0" smtClean="0"/>
              <a:t>direction</a:t>
            </a:r>
          </a:p>
          <a:p>
            <a:pPr lvl="1"/>
            <a:r>
              <a:rPr lang="en-US" dirty="0" smtClean="0"/>
              <a:t>Links </a:t>
            </a:r>
            <a:r>
              <a:rPr lang="en-US" dirty="0"/>
              <a:t>corporate strategy with the IT strategy,</a:t>
            </a:r>
          </a:p>
          <a:p>
            <a:r>
              <a:rPr lang="en-US" dirty="0" smtClean="0"/>
              <a:t>Allocate </a:t>
            </a:r>
            <a:r>
              <a:rPr lang="en-US" dirty="0"/>
              <a:t>scarce </a:t>
            </a:r>
            <a:r>
              <a:rPr lang="en-US" dirty="0" smtClean="0"/>
              <a:t>resources</a:t>
            </a:r>
          </a:p>
          <a:p>
            <a:pPr lvl="1"/>
            <a:r>
              <a:rPr lang="en-US" dirty="0" smtClean="0"/>
              <a:t>Approves </a:t>
            </a:r>
            <a:r>
              <a:rPr lang="en-US" dirty="0"/>
              <a:t>the allocation </a:t>
            </a:r>
            <a:r>
              <a:rPr lang="en-US" dirty="0" smtClean="0"/>
              <a:t>of resources </a:t>
            </a:r>
            <a:r>
              <a:rPr lang="en-US" dirty="0"/>
              <a:t>for and within the information systems </a:t>
            </a:r>
            <a:r>
              <a:rPr lang="en-US" dirty="0" smtClean="0"/>
              <a:t>organization including outsourcing </a:t>
            </a:r>
            <a:r>
              <a:rPr lang="en-US" dirty="0"/>
              <a:t>policy.</a:t>
            </a:r>
          </a:p>
          <a:p>
            <a:r>
              <a:rPr lang="en-US" dirty="0" smtClean="0"/>
              <a:t>Make </a:t>
            </a:r>
            <a:r>
              <a:rPr lang="en-US" dirty="0"/>
              <a:t>staffing </a:t>
            </a:r>
            <a:r>
              <a:rPr lang="en-US" dirty="0" smtClean="0"/>
              <a:t>decisions</a:t>
            </a:r>
          </a:p>
          <a:p>
            <a:pPr lvl="1"/>
            <a:r>
              <a:rPr lang="en-US" dirty="0" smtClean="0"/>
              <a:t>Key </a:t>
            </a:r>
            <a:r>
              <a:rPr lang="en-US" dirty="0"/>
              <a:t>IT personnel decisions involve a </a:t>
            </a:r>
            <a:r>
              <a:rPr lang="en-US" dirty="0" smtClean="0"/>
              <a:t>consultation and approval </a:t>
            </a:r>
            <a:r>
              <a:rPr lang="en-US" dirty="0"/>
              <a:t>process made by the committee, including outsourcing decisions.</a:t>
            </a:r>
          </a:p>
          <a:p>
            <a:r>
              <a:rPr lang="en-US" dirty="0" smtClean="0"/>
              <a:t>Communicate </a:t>
            </a:r>
            <a:r>
              <a:rPr lang="en-US" dirty="0"/>
              <a:t>and provide </a:t>
            </a:r>
            <a:r>
              <a:rPr lang="en-US" dirty="0" smtClean="0"/>
              <a:t>feedback</a:t>
            </a:r>
          </a:p>
          <a:p>
            <a:pPr lvl="1"/>
            <a:r>
              <a:rPr lang="en-US" dirty="0" smtClean="0"/>
              <a:t>Information </a:t>
            </a:r>
            <a:r>
              <a:rPr lang="en-US" dirty="0"/>
              <a:t>regarding IT </a:t>
            </a:r>
            <a:r>
              <a:rPr lang="en-US" dirty="0" smtClean="0"/>
              <a:t>activities should </a:t>
            </a:r>
            <a:r>
              <a:rPr lang="en-US" dirty="0"/>
              <a:t>flow freely.</a:t>
            </a:r>
          </a:p>
          <a:p>
            <a:r>
              <a:rPr lang="en-US" dirty="0" smtClean="0"/>
              <a:t>Set </a:t>
            </a:r>
            <a:r>
              <a:rPr lang="en-US" dirty="0"/>
              <a:t>and evaluate performance </a:t>
            </a:r>
            <a:r>
              <a:rPr lang="en-US" dirty="0" smtClean="0"/>
              <a:t>metrics</a:t>
            </a:r>
            <a:endParaRPr lang="en-US" dirty="0"/>
          </a:p>
          <a:p>
            <a:pPr lvl="1"/>
            <a:r>
              <a:rPr lang="en-US" dirty="0" smtClean="0"/>
              <a:t>Establish performance measures for the IT department and see they are met.</a:t>
            </a:r>
          </a:p>
        </p:txBody>
      </p:sp>
      <p:sp>
        <p:nvSpPr>
          <p:cNvPr id="7" name="Text Placeholder 6"/>
          <p:cNvSpPr>
            <a:spLocks noGrp="1"/>
          </p:cNvSpPr>
          <p:nvPr>
            <p:ph type="body" sz="quarter" idx="13"/>
          </p:nvPr>
        </p:nvSpPr>
        <p:spPr/>
        <p:txBody>
          <a:bodyPr/>
          <a:lstStyle/>
          <a:p>
            <a:r>
              <a:rPr lang="en-US" dirty="0"/>
              <a:t>Chapter </a:t>
            </a:r>
            <a:r>
              <a:rPr lang="en-US" dirty="0" smtClean="0"/>
              <a:t>12</a:t>
            </a:r>
            <a:endParaRPr lang="en-US" dirty="0"/>
          </a:p>
        </p:txBody>
      </p:sp>
    </p:spTree>
    <p:extLst>
      <p:ext uri="{BB962C8B-B14F-4D97-AF65-F5344CB8AC3E}">
        <p14:creationId xmlns:p14="http://schemas.microsoft.com/office/powerpoint/2010/main" val="2842080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IT Strategy and Strategic Planning Process</a:t>
            </a:r>
          </a:p>
        </p:txBody>
      </p:sp>
      <p:sp>
        <p:nvSpPr>
          <p:cNvPr id="6" name="Content Placeholder 5"/>
          <p:cNvSpPr>
            <a:spLocks noGrp="1"/>
          </p:cNvSpPr>
          <p:nvPr>
            <p:ph idx="1"/>
          </p:nvPr>
        </p:nvSpPr>
        <p:spPr/>
        <p:txBody>
          <a:bodyPr>
            <a:normAutofit/>
          </a:bodyPr>
          <a:lstStyle/>
          <a:p>
            <a:r>
              <a:rPr lang="en-US" dirty="0" smtClean="0"/>
              <a:t>Governance</a:t>
            </a:r>
          </a:p>
          <a:p>
            <a:pPr lvl="1"/>
            <a:r>
              <a:rPr lang="en-US" dirty="0" smtClean="0"/>
              <a:t>Formally </a:t>
            </a:r>
            <a:r>
              <a:rPr lang="en-US" dirty="0"/>
              <a:t>established statements that direct the policies regarding </a:t>
            </a:r>
            <a:r>
              <a:rPr lang="en-US" dirty="0" smtClean="0"/>
              <a:t>IT alignment </a:t>
            </a:r>
            <a:r>
              <a:rPr lang="en-US" dirty="0"/>
              <a:t>with organizational goals and allocation of resources.</a:t>
            </a:r>
          </a:p>
          <a:p>
            <a:r>
              <a:rPr lang="en-US" dirty="0" smtClean="0"/>
              <a:t>Long-range IT plan (Strategic IT plan)</a:t>
            </a:r>
          </a:p>
          <a:p>
            <a:pPr lvl="1"/>
            <a:r>
              <a:rPr lang="en-US" dirty="0" smtClean="0"/>
              <a:t>What </a:t>
            </a:r>
            <a:r>
              <a:rPr lang="en-US" dirty="0"/>
              <a:t>IT should do to achieve the goals, objectives, and </a:t>
            </a:r>
            <a:r>
              <a:rPr lang="en-US" dirty="0" smtClean="0"/>
              <a:t>strategic position </a:t>
            </a:r>
            <a:r>
              <a:rPr lang="en-US" dirty="0"/>
              <a:t>of the firm and how this will be </a:t>
            </a:r>
            <a:r>
              <a:rPr lang="en-US" dirty="0" smtClean="0"/>
              <a:t>achieved.</a:t>
            </a:r>
          </a:p>
          <a:p>
            <a:pPr lvl="1"/>
            <a:r>
              <a:rPr lang="en-US" dirty="0"/>
              <a:t>The overall direction, </a:t>
            </a:r>
            <a:r>
              <a:rPr lang="en-US" dirty="0" smtClean="0"/>
              <a:t>requirements, and sourcing of resources.</a:t>
            </a:r>
          </a:p>
          <a:p>
            <a:pPr lvl="1"/>
            <a:r>
              <a:rPr lang="en-US" dirty="0" smtClean="0"/>
              <a:t>Time frames are set for three to five years into the future.</a:t>
            </a:r>
            <a:endParaRPr lang="en-US" dirty="0"/>
          </a:p>
        </p:txBody>
      </p:sp>
      <p:sp>
        <p:nvSpPr>
          <p:cNvPr id="7" name="Text Placeholder 6"/>
          <p:cNvSpPr>
            <a:spLocks noGrp="1"/>
          </p:cNvSpPr>
          <p:nvPr>
            <p:ph type="body" sz="quarter" idx="13"/>
          </p:nvPr>
        </p:nvSpPr>
        <p:spPr/>
        <p:txBody>
          <a:bodyPr/>
          <a:lstStyle/>
          <a:p>
            <a:r>
              <a:rPr lang="en-US" dirty="0"/>
              <a:t>Chapter </a:t>
            </a:r>
            <a:r>
              <a:rPr lang="en-US" dirty="0" smtClean="0"/>
              <a:t>12</a:t>
            </a:r>
            <a:endParaRPr lang="en-US" dirty="0"/>
          </a:p>
        </p:txBody>
      </p:sp>
    </p:spTree>
    <p:extLst>
      <p:ext uri="{BB962C8B-B14F-4D97-AF65-F5344CB8AC3E}">
        <p14:creationId xmlns:p14="http://schemas.microsoft.com/office/powerpoint/2010/main" val="4131665891"/>
      </p:ext>
    </p:extLst>
  </p:cSld>
  <p:clrMapOvr>
    <a:masterClrMapping/>
  </p:clrMapOvr>
  <p:timing>
    <p:tnLst>
      <p:par>
        <p:cTn id="1" dur="indefinite" restart="never" nodeType="tmRoot"/>
      </p:par>
    </p:tnLst>
  </p:timing>
</p:sld>
</file>

<file path=ppt/theme/theme1.xml><?xml version="1.0" encoding="utf-8"?>
<a:theme xmlns:a="http://schemas.openxmlformats.org/drawingml/2006/main" name="turban10e_pp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5">
      <a:majorFont>
        <a:latin typeface="Franklin Gothic Book"/>
        <a:ea typeface=""/>
        <a:cs typeface=""/>
      </a:majorFont>
      <a:minorFont>
        <a:latin typeface="Franklin Gothic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1967</Words>
  <Application/>
  <PresentationFormat>On-screen Show (4:3)</PresentationFormat>
  <Paragraphs>405</Paragraphs>
  <Slides>35</Slides>
  <Notes>4</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turban10e_ppt_template</vt:lpstr>
      <vt:lpstr>Chapter 12</vt:lpstr>
      <vt:lpstr>PowerPoint Presentation</vt:lpstr>
      <vt:lpstr>IT Strategy and Strategic Planning Process</vt:lpstr>
      <vt:lpstr>IT Strategy and Strategic Planning Process</vt:lpstr>
      <vt:lpstr>IT Strategy and Strategic Planning Process</vt:lpstr>
      <vt:lpstr>IT Strategy and Strategic Planning Process</vt:lpstr>
      <vt:lpstr>IT Strategy and Strategic Planning Process</vt:lpstr>
      <vt:lpstr>IT Strategy and Strategic Planning Process</vt:lpstr>
      <vt:lpstr>IT Strategy and Strategic Planning Process</vt:lpstr>
      <vt:lpstr>IT Strategy and Strategic Planning Process</vt:lpstr>
      <vt:lpstr>IT Strategy and Strategic Planning Process</vt:lpstr>
      <vt:lpstr>IT Strategy and Strategic Planning Process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Balanced Scorecard</vt:lpstr>
      <vt:lpstr>Balanced Scorecard</vt:lpstr>
      <vt:lpstr>Balanced Scorecard</vt:lpstr>
      <vt:lpstr>Balanced Scorecard</vt:lpstr>
      <vt:lpstr>Balanced Scorecard</vt:lpstr>
      <vt:lpstr>Balanced Scorecard</vt:lpstr>
      <vt:lpstr>PowerPoint Presentation</vt:lpstr>
      <vt:lpstr>IT Sourcing and Cloud Strategy</vt:lpstr>
      <vt:lpstr>IT Sourcing and Cloud Strategy</vt:lpstr>
      <vt:lpstr>IT Sourcing and Cloud Strategy</vt:lpstr>
      <vt:lpstr>IT Sourcing and Cloud Strategy</vt:lpstr>
      <vt:lpstr>IT Sourcing and Cloud Strategy</vt:lpstr>
      <vt:lpstr>IT Sourcing and Cloud Strategy</vt:lpstr>
      <vt:lpstr>IT Sourcing and Cloud Strategy</vt:lpstr>
      <vt:lpstr>IT Sourcing and Cloud Strategy</vt:lpstr>
      <vt:lpstr>IT Sourcing and Cloud Strategy</vt:lpstr>
    </vt:vector>
  </TitlesOfParts>
  <LinksUpToDate>false</LinksUpToDate>
  <SharedDoc>false</SharedDoc>
  <HyperlinksChanged>false</HyperlinksChanged>
  <AppVersion>14.0000</AppVersion>
  <Company/>
  <Manager/>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revision>0</revision>
</coreProperties>
</file>