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tmp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Miers" initials="PM" lastIdx="20" clrIdx="0">
    <p:extLst/>
  </p:cmAuthor>
  <p:cmAuthor id="2" name="owner mac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312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8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371686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Also, because of Microsoft, even Office on </a:t>
            </a:r>
            <a:r>
              <a:rPr lang="en-US" sz="1100" dirty="0" err="1"/>
              <a:t>iOS</a:t>
            </a:r>
            <a:r>
              <a:rPr lang="en-US" sz="1100" dirty="0"/>
              <a:t> and many different business class applications are being made for </a:t>
            </a:r>
            <a:r>
              <a:rPr lang="en-US" sz="1100" dirty="0" err="1"/>
              <a:t>iOS</a:t>
            </a:r>
            <a:r>
              <a:rPr lang="en-US" sz="1100" dirty="0"/>
              <a:t> every month</a:t>
            </a:r>
            <a:endParaRPr lang="en-US" sz="1100" dirty="0">
              <a:solidFill>
                <a:schemeClr val="tx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and make it the coherent gadget they bring with them when joining the </a:t>
            </a:r>
            <a:r>
              <a:rPr lang="en-US" sz="1100" dirty="0" err="1"/>
              <a:t>workforceAn</a:t>
            </a:r>
            <a:r>
              <a:rPr lang="en-US" sz="1100" dirty="0"/>
              <a:t> </a:t>
            </a:r>
            <a:r>
              <a:rPr lang="en-US" sz="1100" dirty="0" err="1"/>
              <a:t>iPad</a:t>
            </a:r>
            <a:r>
              <a:rPr lang="en-US" sz="1100" dirty="0"/>
              <a:t> with a console and </a:t>
            </a:r>
            <a:r>
              <a:rPr lang="en-US" sz="1100" dirty="0" err="1"/>
              <a:t>iOS</a:t>
            </a:r>
            <a:r>
              <a:rPr lang="en-US" sz="1100" dirty="0"/>
              <a:t> can handle the lion's share of what they require in their occupation. </a:t>
            </a:r>
            <a:endParaRPr lang="en-US" sz="1100" dirty="0">
              <a:solidFill>
                <a:schemeClr val="tx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Apple's objective with the </a:t>
            </a:r>
            <a:r>
              <a:rPr lang="en-US" sz="1100" dirty="0" err="1"/>
              <a:t>iPad</a:t>
            </a:r>
            <a:r>
              <a:rPr lang="en-US" sz="1100" dirty="0"/>
              <a:t> is to make it the real apparatus they give to all, particularly </a:t>
            </a:r>
            <a:r>
              <a:rPr lang="en-US" sz="1100" dirty="0" err="1"/>
              <a:t>millennials</a:t>
            </a:r>
            <a:r>
              <a:rPr lang="en-US" sz="1100" dirty="0"/>
              <a:t>. Apple is looking to maintain relevance in the future for the millennial market. </a:t>
            </a:r>
            <a:endParaRPr lang="en-US" sz="11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627203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endParaRPr lang="en-US" sz="1100" dirty="0"/>
          </a:p>
          <a:p>
            <a:pPr marL="285750" lvl="0" indent="-285750">
              <a:buFont typeface="Arial"/>
              <a:buChar char="•"/>
            </a:pPr>
            <a:r>
              <a:rPr lang="en-US" sz="1100" dirty="0"/>
              <a:t>The teardown demonstrates how the basic structure of the </a:t>
            </a:r>
            <a:r>
              <a:rPr lang="en-US" sz="1100" dirty="0" err="1"/>
              <a:t>iPad</a:t>
            </a:r>
            <a:r>
              <a:rPr lang="en-US" sz="1100" dirty="0"/>
              <a:t> befits its motivation as an easy to use, media-eating up gadget</a:t>
            </a:r>
          </a:p>
          <a:p>
            <a:pPr lvl="0"/>
            <a:endParaRPr lang="en" sz="1100" b="1" dirty="0"/>
          </a:p>
          <a:p>
            <a:pPr marL="285750" lvl="0" indent="-285750">
              <a:buFont typeface="Arial"/>
              <a:buChar char="•"/>
            </a:pPr>
            <a:r>
              <a:rPr lang="en-US" sz="1100" dirty="0"/>
              <a:t>The display, the multi-touch screen and other human-PC interface parts make up about 44 percent of the aggregate bill of materials</a:t>
            </a:r>
            <a:endParaRPr lang="en" sz="11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100" dirty="0"/>
              <a:t>The display, the multi-touch screen and other human-PC interface parts make up about 44 percent of the aggregate bill of materials</a:t>
            </a:r>
            <a:endParaRPr lang="en" sz="1100" dirty="0"/>
          </a:p>
          <a:p>
            <a:pPr marL="285750" lvl="0" indent="-285750">
              <a:buFont typeface="Arial"/>
              <a:buChar char="•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165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. Less expensive </a:t>
            </a:r>
            <a:r>
              <a:rPr lang="en-US" sz="1100" dirty="0" err="1"/>
              <a:t>iPad</a:t>
            </a:r>
            <a:r>
              <a:rPr lang="en-US" sz="1100" dirty="0"/>
              <a:t> have not just determined down the normal tablet offering cost — which dropped from $390 in 2012 to $337 in 2014 — additionally general shopper fulfillment, which plunged to 835 focuses a year ago from 853 focuses in 2012. Fulfillment is scored on a 1,000 point scale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Buyers are progressively value delicate while picking an </a:t>
            </a:r>
            <a:r>
              <a:rPr lang="en-US" sz="1100" dirty="0" err="1"/>
              <a:t>iPad</a:t>
            </a:r>
            <a:r>
              <a:rPr lang="en-US" sz="1100" dirty="0"/>
              <a:t>, measuring cost more vigorously than components or brand notoriety.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61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Shink</a:t>
            </a:r>
            <a:r>
              <a:rPr lang="en-US" dirty="0"/>
              <a:t> to</a:t>
            </a:r>
            <a:r>
              <a:rPr lang="en-US" baseline="0" dirty="0"/>
              <a:t> how apple is </a:t>
            </a:r>
            <a:r>
              <a:rPr lang="en-US" baseline="0" dirty="0" err="1"/>
              <a:t>respondig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879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/>
              <a:t>The </a:t>
            </a:r>
            <a:r>
              <a:rPr lang="en-US" sz="1100" b="1" dirty="0" err="1"/>
              <a:t>iPad</a:t>
            </a:r>
            <a:r>
              <a:rPr lang="en-US" sz="1100" b="1" dirty="0"/>
              <a:t> additionally does not have the capacity to grow its stockpiling through </a:t>
            </a:r>
            <a:r>
              <a:rPr lang="en-US" sz="1100" b="1" dirty="0" err="1"/>
              <a:t>microSD</a:t>
            </a:r>
            <a:r>
              <a:rPr lang="en-US" sz="1100" b="1" dirty="0"/>
              <a:t> cards. There are different alternatives, for example, </a:t>
            </a:r>
            <a:r>
              <a:rPr lang="en-US" sz="1100" b="1" dirty="0" err="1"/>
              <a:t>Dropbox</a:t>
            </a:r>
            <a:r>
              <a:rPr lang="en-US" sz="1100" b="1" dirty="0"/>
              <a:t>, and you can utilize some outer drives with the </a:t>
            </a:r>
            <a:r>
              <a:rPr lang="en-US" sz="1100" b="1" dirty="0" err="1"/>
              <a:t>iPad</a:t>
            </a:r>
            <a:r>
              <a:rPr lang="en-US" sz="1100" b="1" dirty="0"/>
              <a:t>, yet the absence of support for </a:t>
            </a:r>
            <a:r>
              <a:rPr lang="en-US" sz="1100" b="1" dirty="0" err="1"/>
              <a:t>microSD</a:t>
            </a:r>
            <a:r>
              <a:rPr lang="en-US" sz="1100" b="1" dirty="0"/>
              <a:t> and Flash drives is a distinct negative.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68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5183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x="0" y="3496604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867781"/>
            <a:ext cx="7772400" cy="1648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627026"/>
            <a:ext cx="7772400" cy="774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1800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4274" y="0"/>
            <a:ext cx="9144000" cy="4406399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5" name="Shape 35"/>
          <p:cNvCxnSpPr/>
          <p:nvPr/>
        </p:nvCxnSpPr>
        <p:spPr>
          <a:xfrm>
            <a:off x="0" y="4384371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ctrTitle"/>
          </p:nvPr>
        </p:nvSpPr>
        <p:spPr>
          <a:xfrm>
            <a:off x="775218" y="0"/>
            <a:ext cx="8118475" cy="154477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r"/>
            <a:r>
              <a:rPr lang="en-US" sz="2400" dirty="0"/>
              <a:t>The Future of </a:t>
            </a:r>
            <a:r>
              <a:rPr lang="en-US" sz="2400" dirty="0" err="1"/>
              <a:t>iPad</a:t>
            </a:r>
            <a:r>
              <a:rPr lang="en-US" sz="2400" dirty="0"/>
              <a:t> in</a:t>
            </a:r>
            <a:br>
              <a:rPr lang="en-US" sz="2400" dirty="0"/>
            </a:br>
            <a:r>
              <a:rPr lang="en-US" sz="2400" dirty="0"/>
              <a:t> The Tablet Market Place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subTitle" idx="1"/>
          </p:nvPr>
        </p:nvSpPr>
        <p:spPr>
          <a:xfrm>
            <a:off x="249790" y="3398911"/>
            <a:ext cx="8692760" cy="17445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US" sz="1800" dirty="0"/>
              <a:t>Apple’s </a:t>
            </a:r>
            <a:r>
              <a:rPr lang="en-US" sz="1800" dirty="0" err="1"/>
              <a:t>iPad</a:t>
            </a:r>
            <a:r>
              <a:rPr lang="en-US" sz="1800" dirty="0"/>
              <a:t> and other of tablets </a:t>
            </a:r>
            <a:r>
              <a:rPr lang="en-US" sz="1800" dirty="0" smtClean="0"/>
              <a:t>have fallen in the cracks between smartphones and notebooks. </a:t>
            </a:r>
            <a:r>
              <a:rPr lang="en-US" sz="1800" dirty="0"/>
              <a:t>Tablets are no longer seen as important in the market. Apple is looking to be more innovative with </a:t>
            </a:r>
            <a:r>
              <a:rPr lang="en-US" sz="1800" dirty="0" err="1"/>
              <a:t>iPad</a:t>
            </a:r>
            <a:r>
              <a:rPr lang="en-US" sz="1800" dirty="0"/>
              <a:t> </a:t>
            </a:r>
            <a:r>
              <a:rPr lang="en-US" sz="1800" dirty="0" smtClean="0"/>
              <a:t>to satisfy consumer </a:t>
            </a:r>
            <a:r>
              <a:rPr lang="en-US" sz="1800" dirty="0"/>
              <a:t>needs.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40320" y="1719062"/>
            <a:ext cx="43243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Proximity Stakeholder Presentation</a:t>
            </a: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en-US" dirty="0">
                <a:solidFill>
                  <a:schemeClr val="bg1"/>
                </a:solidFill>
              </a:rPr>
              <a:t>Michael Kelly Jr.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Proximity Media Analyst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January 2017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-US" sz="2400" dirty="0"/>
              <a:t>Tablet Market</a:t>
            </a:r>
            <a:br>
              <a:rPr lang="en-US" sz="2400" dirty="0"/>
            </a:br>
            <a:r>
              <a:rPr lang="en-US" sz="1000" dirty="0"/>
              <a:t> </a:t>
            </a:r>
            <a:br>
              <a:rPr lang="en-US" sz="1000" dirty="0"/>
            </a:br>
            <a:endParaRPr lang="en-US" sz="1000" dirty="0"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663130" y="1203649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>
              <a:buFont typeface="Arial"/>
              <a:buChar char="•"/>
            </a:pPr>
            <a:endParaRPr lang="en-US" sz="1400" dirty="0"/>
          </a:p>
          <a:p>
            <a:pPr marL="285750" lvl="0" indent="-285750">
              <a:buFont typeface="Arial"/>
              <a:buChar char="•"/>
            </a:pPr>
            <a:r>
              <a:rPr lang="en-US" sz="1400" dirty="0"/>
              <a:t>Tablets are starting to fall short in the </a:t>
            </a:r>
            <a:r>
              <a:rPr lang="en-US" sz="1400" dirty="0" smtClean="0"/>
              <a:t>market due to </a:t>
            </a:r>
            <a:r>
              <a:rPr lang="en-US" sz="1400" dirty="0"/>
              <a:t>innovation of Mac and smart phone.</a:t>
            </a:r>
          </a:p>
          <a:p>
            <a:pPr marL="285750" lvl="0" indent="-285750">
              <a:buFont typeface="Arial"/>
              <a:buChar char="•"/>
            </a:pPr>
            <a:endParaRPr lang="en-US" sz="1400" dirty="0"/>
          </a:p>
          <a:p>
            <a:pPr marL="285750" lvl="0" indent="-285750">
              <a:buFont typeface="Arial"/>
              <a:buChar char="•"/>
            </a:pPr>
            <a:r>
              <a:rPr lang="en-US" sz="1400" dirty="0" err="1"/>
              <a:t>Ipad</a:t>
            </a:r>
            <a:r>
              <a:rPr lang="en-US" sz="1400" dirty="0"/>
              <a:t> is till leading the tablet market but it’s new </a:t>
            </a:r>
            <a:r>
              <a:rPr lang="en-US" sz="1400" dirty="0" smtClean="0"/>
              <a:t>rival is Windows surface </a:t>
            </a:r>
            <a:r>
              <a:rPr lang="en-US" sz="1400" dirty="0"/>
              <a:t>detachable.</a:t>
            </a:r>
          </a:p>
          <a:p>
            <a:pPr marL="285750" lvl="0" indent="-285750">
              <a:buFont typeface="Arial"/>
              <a:buChar char="•"/>
            </a:pPr>
            <a:endParaRPr lang="en-US" sz="1400" dirty="0"/>
          </a:p>
          <a:p>
            <a:pPr marL="285750" lvl="0" indent="-285750">
              <a:buFont typeface="Arial"/>
              <a:buChar char="•"/>
            </a:pPr>
            <a:r>
              <a:rPr lang="en-US" sz="1400" dirty="0" smtClean="0"/>
              <a:t>Fewer in </a:t>
            </a:r>
            <a:r>
              <a:rPr lang="en-US" sz="1400" dirty="0"/>
              <a:t>tablet market continues due to  </a:t>
            </a:r>
            <a:r>
              <a:rPr lang="en-US" sz="1400" strike="sngStrike" dirty="0"/>
              <a:t>less</a:t>
            </a:r>
            <a:r>
              <a:rPr lang="en-US" sz="1400" dirty="0"/>
              <a:t> people buying </a:t>
            </a:r>
            <a:r>
              <a:rPr lang="en-US" sz="1400" dirty="0" smtClean="0"/>
              <a:t>tablets because </a:t>
            </a:r>
            <a:r>
              <a:rPr lang="en-US" sz="1400" dirty="0"/>
              <a:t>they don</a:t>
            </a:r>
            <a:r>
              <a:rPr lang="mr-IN" sz="1400" dirty="0"/>
              <a:t>’</a:t>
            </a:r>
            <a:r>
              <a:rPr lang="en-US" sz="1400" dirty="0"/>
              <a:t>t want to upgrade existing devices.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433" y="1353052"/>
            <a:ext cx="4145280" cy="310896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46623"/>
          </a:xfrm>
        </p:spPr>
        <p:txBody>
          <a:bodyPr/>
          <a:lstStyle/>
          <a:p>
            <a:r>
              <a:rPr lang="en-US" sz="2400" dirty="0"/>
              <a:t>Apple’s </a:t>
            </a:r>
            <a:r>
              <a:rPr lang="en-US" sz="2400" dirty="0" err="1"/>
              <a:t>iPad</a:t>
            </a:r>
            <a:r>
              <a:rPr lang="en-US" sz="2400" dirty="0"/>
              <a:t> Advantages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5149500" y="1231660"/>
            <a:ext cx="3994500" cy="372569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Apple's iPad ranked highest in overall consumer satisfaction for tablets</a:t>
            </a:r>
            <a:r>
              <a:rPr lang="en-US" sz="1400" b="1" dirty="0"/>
              <a:t>.</a:t>
            </a:r>
          </a:p>
          <a:p>
            <a:endParaRPr lang="en-US" sz="1400" b="1" dirty="0"/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Buyers are progressively </a:t>
            </a:r>
            <a:r>
              <a:rPr lang="en-US" sz="1400" dirty="0" smtClean="0"/>
              <a:t>value sensitive </a:t>
            </a:r>
            <a:r>
              <a:rPr lang="en-US" sz="1400" dirty="0"/>
              <a:t>while picking an </a:t>
            </a:r>
            <a:r>
              <a:rPr lang="en-US" sz="1400" dirty="0" err="1"/>
              <a:t>iPad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Apple’s applications serves </a:t>
            </a:r>
            <a:r>
              <a:rPr lang="en-US" sz="1400" dirty="0"/>
              <a:t>a purpose for education.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Apple has great success in the app world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3421" y="2562223"/>
            <a:ext cx="57158" cy="19053"/>
          </a:xfrm>
          <a:prstGeom prst="rect">
            <a:avLst/>
          </a:prstGeom>
        </p:spPr>
      </p:pic>
      <p:pic>
        <p:nvPicPr>
          <p:cNvPr id="7" name="Picture 6" descr="Apple-iPad-Drawbacks-Advantages-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35" y="1186464"/>
            <a:ext cx="4049059" cy="395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10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9" y="249776"/>
            <a:ext cx="8229600" cy="857400"/>
          </a:xfrm>
        </p:spPr>
        <p:txBody>
          <a:bodyPr/>
          <a:lstStyle/>
          <a:p>
            <a:r>
              <a:rPr lang="en-US"/>
              <a:t>Apple’s Response to Competitors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Apple </a:t>
            </a:r>
            <a:r>
              <a:rPr lang="en-US" sz="1400" b="1" dirty="0" smtClean="0"/>
              <a:t>has championed k-12 educational programs </a:t>
            </a:r>
          </a:p>
          <a:p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The </a:t>
            </a:r>
            <a:r>
              <a:rPr lang="en-US" sz="1400" b="1" dirty="0" err="1"/>
              <a:t>iPad</a:t>
            </a:r>
            <a:r>
              <a:rPr lang="en-US" sz="1400" b="1" dirty="0"/>
              <a:t>  has a tendency to be more steady and simpler to use than Android tablets.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err="1"/>
              <a:t>Ipad</a:t>
            </a:r>
            <a:r>
              <a:rPr lang="en-US" sz="1400" b="1" dirty="0"/>
              <a:t> </a:t>
            </a:r>
            <a:r>
              <a:rPr lang="en-US" sz="1400" b="1" dirty="0" smtClean="0"/>
              <a:t>is now able </a:t>
            </a:r>
            <a:r>
              <a:rPr lang="en-US" sz="1400" b="1" dirty="0"/>
              <a:t>to do  some of the qualities of doing things that a computer </a:t>
            </a:r>
            <a:r>
              <a:rPr lang="en-US" sz="1400" b="1" dirty="0" smtClean="0"/>
              <a:t>capable of.</a:t>
            </a: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As to the window having full windows download they are unable to compete with Apple’s app store.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6736" y="2562223"/>
            <a:ext cx="190527" cy="19053"/>
          </a:xfrm>
          <a:prstGeom prst="rect">
            <a:avLst/>
          </a:prstGeom>
        </p:spPr>
      </p:pic>
      <p:pic>
        <p:nvPicPr>
          <p:cNvPr id="3" name="Picture 2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86" y="1365554"/>
            <a:ext cx="27178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03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73" y="15006"/>
            <a:ext cx="8229600" cy="857400"/>
          </a:xfrm>
        </p:spPr>
        <p:txBody>
          <a:bodyPr/>
          <a:lstStyle/>
          <a:p>
            <a:r>
              <a:rPr lang="en-US" sz="3200" dirty="0"/>
              <a:t> What’s Next For </a:t>
            </a:r>
            <a:r>
              <a:rPr lang="en-US" sz="3200" dirty="0" err="1"/>
              <a:t>iPad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670378" y="959262"/>
            <a:ext cx="3994500" cy="3725699"/>
          </a:xfrm>
        </p:spPr>
        <p:txBody>
          <a:bodyPr/>
          <a:lstStyle/>
          <a:p>
            <a:pPr marL="285750" indent="-285750">
              <a:buClrTx/>
              <a:buSzTx/>
              <a:buFont typeface="Arial"/>
              <a:buChar char="•"/>
              <a:defRPr/>
            </a:pPr>
            <a:endParaRPr lang="en-US" sz="1400" dirty="0"/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endParaRPr lang="en-US" sz="1400" dirty="0"/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r>
              <a:rPr lang="en-US" sz="1400" dirty="0"/>
              <a:t>Because of Microsoft, </a:t>
            </a:r>
            <a:r>
              <a:rPr lang="en-US" sz="1400" strike="sngStrike" dirty="0"/>
              <a:t>even</a:t>
            </a:r>
            <a:r>
              <a:rPr lang="en-US" sz="1400" dirty="0"/>
              <a:t> Office on </a:t>
            </a:r>
            <a:r>
              <a:rPr lang="en-US" sz="1400" dirty="0" err="1"/>
              <a:t>iOS</a:t>
            </a:r>
            <a:r>
              <a:rPr lang="en-US" sz="1400" dirty="0"/>
              <a:t> and many different business class applications are being made for </a:t>
            </a:r>
            <a:r>
              <a:rPr lang="en-US" sz="1400" dirty="0" err="1"/>
              <a:t>iOS</a:t>
            </a:r>
            <a:r>
              <a:rPr lang="en-US" sz="1400" dirty="0"/>
              <a:t> every month.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buClrTx/>
              <a:buSzTx/>
              <a:defRPr/>
            </a:pPr>
            <a:endParaRPr lang="en-US" sz="1400" dirty="0"/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r>
              <a:rPr lang="en-US" sz="1400" dirty="0" smtClean="0"/>
              <a:t>Apple is pushing </a:t>
            </a:r>
            <a:r>
              <a:rPr lang="en-US" sz="1400" dirty="0" err="1" smtClean="0"/>
              <a:t>iPad</a:t>
            </a:r>
            <a:r>
              <a:rPr lang="en-US" sz="1400" dirty="0" smtClean="0"/>
              <a:t> to be a </a:t>
            </a:r>
            <a:r>
              <a:rPr lang="en-US" sz="1400" dirty="0"/>
              <a:t>coherent gadget to bring business applications to the work force. </a:t>
            </a:r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endParaRPr lang="en-US" sz="1400" dirty="0"/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r>
              <a:rPr lang="en-US" sz="1400" dirty="0" err="1"/>
              <a:t>Ipad</a:t>
            </a:r>
            <a:r>
              <a:rPr lang="en-US" sz="1400" dirty="0"/>
              <a:t> creating accessories like key boards to function  as a computer</a:t>
            </a:r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endParaRPr lang="en-US" sz="1400" b="1" dirty="0"/>
          </a:p>
          <a:p>
            <a:pPr marL="285750" indent="-285750">
              <a:buClrTx/>
              <a:buSzTx/>
              <a:buFont typeface="Arial"/>
              <a:buChar char="•"/>
              <a:defRPr/>
            </a:pPr>
            <a:r>
              <a:rPr lang="en-US" sz="1400" dirty="0"/>
              <a:t>Apple is adding </a:t>
            </a:r>
            <a:r>
              <a:rPr lang="en-US" sz="1400" dirty="0" smtClean="0"/>
              <a:t>new </a:t>
            </a:r>
            <a:r>
              <a:rPr lang="en-US" sz="1400" dirty="0"/>
              <a:t>applications to </a:t>
            </a:r>
            <a:r>
              <a:rPr lang="en-US" sz="1400" dirty="0" smtClean="0"/>
              <a:t>enhance the use of </a:t>
            </a:r>
            <a:r>
              <a:rPr lang="en-US" sz="1400" dirty="0" err="1" smtClean="0"/>
              <a:t>iPad</a:t>
            </a:r>
            <a:r>
              <a:rPr lang="en-US" sz="1400" dirty="0" smtClean="0"/>
              <a:t> in K-12 education</a:t>
            </a:r>
          </a:p>
        </p:txBody>
      </p:sp>
      <p:pic>
        <p:nvPicPr>
          <p:cNvPr id="8" name="Picture 7" descr="img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297" y="1472852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015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173" y="576362"/>
            <a:ext cx="8229600" cy="397526"/>
          </a:xfrm>
        </p:spPr>
        <p:txBody>
          <a:bodyPr/>
          <a:lstStyle/>
          <a:p>
            <a:r>
              <a:rPr lang="en-US" sz="1800" dirty="0"/>
              <a:t>References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179576"/>
            <a:ext cx="6008914" cy="3746273"/>
          </a:xfrm>
        </p:spPr>
        <p:txBody>
          <a:bodyPr/>
          <a:lstStyle/>
          <a:p>
            <a:r>
              <a:rPr lang="en-US" sz="1000" dirty="0"/>
              <a:t>Fromm, J., &amp; </a:t>
            </a:r>
            <a:r>
              <a:rPr lang="en-US" sz="1000" dirty="0" err="1"/>
              <a:t>Garton</a:t>
            </a:r>
            <a:r>
              <a:rPr lang="en-US" sz="1000" dirty="0"/>
              <a:t>, C. (2013). </a:t>
            </a:r>
            <a:r>
              <a:rPr lang="en-US" sz="1000" i="1" dirty="0"/>
              <a:t>Marketing to </a:t>
            </a:r>
            <a:r>
              <a:rPr lang="en-US" sz="1000" i="1" dirty="0" err="1"/>
              <a:t>millennials</a:t>
            </a:r>
            <a:r>
              <a:rPr lang="en-US" sz="1000" i="1" dirty="0"/>
              <a:t>: reach the largest and most influential generation of consumers ever</a:t>
            </a:r>
            <a:r>
              <a:rPr lang="en-US" sz="1000" dirty="0"/>
              <a:t>. AMACOM </a:t>
            </a:r>
            <a:r>
              <a:rPr lang="en-US" sz="1000" dirty="0" err="1"/>
              <a:t>Div</a:t>
            </a:r>
            <a:r>
              <a:rPr lang="en-US" sz="1000" dirty="0"/>
              <a:t> American </a:t>
            </a:r>
            <a:r>
              <a:rPr lang="en-US" sz="1000" dirty="0" err="1"/>
              <a:t>Mgmt</a:t>
            </a:r>
            <a:r>
              <a:rPr lang="en-US" sz="1000" dirty="0"/>
              <a:t> Assn.</a:t>
            </a:r>
          </a:p>
          <a:p>
            <a:endParaRPr lang="en-US" sz="1000" dirty="0"/>
          </a:p>
          <a:p>
            <a:r>
              <a:rPr lang="en-US" sz="1000" dirty="0" err="1"/>
              <a:t>Mang</a:t>
            </a:r>
            <a:r>
              <a:rPr lang="en-US" sz="1000" dirty="0"/>
              <a:t>, C. F., &amp; </a:t>
            </a:r>
            <a:r>
              <a:rPr lang="en-US" sz="1000" dirty="0" err="1"/>
              <a:t>Wardley</a:t>
            </a:r>
            <a:r>
              <a:rPr lang="en-US" sz="1000" dirty="0"/>
              <a:t>, L. J. (2012). Effective adoption of tablets in post-secondary education: Recommendations based on a trial of iPads in university classes. </a:t>
            </a:r>
            <a:r>
              <a:rPr lang="en-US" sz="1000" i="1" dirty="0"/>
              <a:t>Journal of Information Technology Education</a:t>
            </a:r>
            <a:r>
              <a:rPr lang="en-US" sz="1000" dirty="0"/>
              <a:t>, </a:t>
            </a:r>
            <a:r>
              <a:rPr lang="en-US" sz="1000" i="1" dirty="0"/>
              <a:t>11</a:t>
            </a:r>
            <a:r>
              <a:rPr lang="en-US" sz="1000" dirty="0"/>
              <a:t>(1), 301-317.</a:t>
            </a:r>
          </a:p>
          <a:p>
            <a:endParaRPr lang="en-US" sz="1000" dirty="0"/>
          </a:p>
          <a:p>
            <a:r>
              <a:rPr lang="en-US" sz="1000" dirty="0" err="1"/>
              <a:t>Mangold</a:t>
            </a:r>
            <a:r>
              <a:rPr lang="en-US" sz="1000" dirty="0"/>
              <a:t>, W. G., &amp; Smith, K. T. (2011). Selling to </a:t>
            </a:r>
            <a:r>
              <a:rPr lang="en-US" sz="1000" dirty="0" err="1"/>
              <a:t>Millennials</a:t>
            </a:r>
            <a:r>
              <a:rPr lang="en-US" sz="1000" dirty="0"/>
              <a:t> with online reviews. </a:t>
            </a:r>
            <a:r>
              <a:rPr lang="en-US" sz="1000" i="1" dirty="0"/>
              <a:t>Business Horizons</a:t>
            </a:r>
            <a:r>
              <a:rPr lang="en-US" sz="1000" dirty="0"/>
              <a:t>, </a:t>
            </a:r>
            <a:r>
              <a:rPr lang="en-US" sz="1000" i="1" dirty="0"/>
              <a:t>55</a:t>
            </a:r>
            <a:r>
              <a:rPr lang="en-US" sz="1000" dirty="0"/>
              <a:t>(2), 141-153.</a:t>
            </a:r>
          </a:p>
          <a:p>
            <a:endParaRPr lang="en-US" sz="1000" dirty="0"/>
          </a:p>
          <a:p>
            <a:r>
              <a:rPr lang="en-US" sz="1000" dirty="0"/>
              <a:t>Blackburn, H. (2014). </a:t>
            </a:r>
            <a:r>
              <a:rPr lang="en-US" sz="1000" dirty="0" err="1"/>
              <a:t>Millennials</a:t>
            </a:r>
            <a:r>
              <a:rPr lang="en-US" sz="1000" dirty="0"/>
              <a:t> and the adoption of new technologies in libraries through the diffusion of innovations process. </a:t>
            </a:r>
            <a:r>
              <a:rPr lang="en-US" sz="1000" i="1" dirty="0"/>
              <a:t>Library Hi Tech</a:t>
            </a:r>
            <a:r>
              <a:rPr lang="en-US" sz="1000" dirty="0"/>
              <a:t>, </a:t>
            </a:r>
            <a:r>
              <a:rPr lang="en-US" sz="1000" i="1" dirty="0"/>
              <a:t>29</a:t>
            </a:r>
            <a:r>
              <a:rPr lang="en-US" sz="1000" dirty="0"/>
              <a:t>(4), 663-677.</a:t>
            </a:r>
          </a:p>
          <a:p>
            <a:endParaRPr lang="en-US" sz="1000" dirty="0"/>
          </a:p>
          <a:p>
            <a:endParaRPr lang="en-US" sz="1000" b="1" i="1" dirty="0">
              <a:latin typeface="Arial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>
          <a:xfrm>
            <a:off x="4692273" y="1261872"/>
            <a:ext cx="3994500" cy="3663977"/>
          </a:xfrm>
        </p:spPr>
        <p:txBody>
          <a:bodyPr/>
          <a:lstStyle/>
          <a:p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343075"/>
      </p:ext>
    </p:extLst>
  </p:cSld>
  <p:clrMapOvr>
    <a:masterClrMapping/>
  </p:clrMapOvr>
</p:sld>
</file>

<file path=ppt/theme/theme1.xml><?xml version="1.0" encoding="utf-8"?>
<a:theme xmlns:a="http://schemas.openxmlformats.org/drawingml/2006/main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2550</TotalTime>
  <Words>756</Words>
  <Application>Microsoft Macintosh PowerPoint</Application>
  <PresentationFormat>On-screen Show (16:9)</PresentationFormat>
  <Paragraphs>64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biz</vt:lpstr>
      <vt:lpstr>The Future of iPad in  The Tablet Market Place</vt:lpstr>
      <vt:lpstr>Tablet Market   </vt:lpstr>
      <vt:lpstr>Apple’s iPad Advantages</vt:lpstr>
      <vt:lpstr>Apple’s Response to Competitors</vt:lpstr>
      <vt:lpstr> What’s Next For iPad</vt:lpstr>
      <vt:lpstr>References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iPad In The Millennial Market</dc:title>
  <dc:subject/>
  <dc:creator>Michael Kelly</dc:creator>
  <cp:keywords/>
  <dc:description/>
  <cp:lastModifiedBy>owner mac</cp:lastModifiedBy>
  <cp:revision>112</cp:revision>
  <dcterms:modified xsi:type="dcterms:W3CDTF">2017-01-20T18:45:43Z</dcterms:modified>
  <cp:category/>
</cp:coreProperties>
</file>