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331" r:id="rId3"/>
    <p:sldId id="338" r:id="rId4"/>
    <p:sldId id="344" r:id="rId5"/>
    <p:sldId id="333" r:id="rId6"/>
    <p:sldId id="332" r:id="rId7"/>
    <p:sldId id="336" r:id="rId8"/>
    <p:sldId id="343" r:id="rId9"/>
    <p:sldId id="342" r:id="rId10"/>
    <p:sldId id="337" r:id="rId11"/>
    <p:sldId id="340" r:id="rId12"/>
    <p:sldId id="339" r:id="rId13"/>
    <p:sldId id="346" r:id="rId14"/>
    <p:sldId id="348" r:id="rId15"/>
    <p:sldId id="347" r:id="rId16"/>
    <p:sldId id="345" r:id="rId17"/>
    <p:sldId id="350" r:id="rId18"/>
    <p:sldId id="349" r:id="rId19"/>
    <p:sldId id="335" r:id="rId20"/>
    <p:sldId id="321"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21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344" autoAdjust="0"/>
  </p:normalViewPr>
  <p:slideViewPr>
    <p:cSldViewPr>
      <p:cViewPr varScale="1">
        <p:scale>
          <a:sx n="57" d="100"/>
          <a:sy n="57" d="100"/>
        </p:scale>
        <p:origin x="1776" y="48"/>
      </p:cViewPr>
      <p:guideLst>
        <p:guide orient="horz" pos="2160"/>
        <p:guide pos="3216"/>
      </p:guideLst>
    </p:cSldViewPr>
  </p:slideViewPr>
  <p:notesTextViewPr>
    <p:cViewPr>
      <p:scale>
        <a:sx n="1" d="1"/>
        <a:sy n="1" d="1"/>
      </p:scale>
      <p:origin x="0" y="0"/>
    </p:cViewPr>
  </p:notesText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notesMaster" Target="notesMasters/notesMaster1.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heme" Target="theme/theme1.xml"/>
  <Relationship Id="rId26"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7AD0D7-609A-4000-B9FD-1E857895AEA5}" type="datetimeFigureOut">
              <a:rPr lang="en-US" smtClean="0"/>
              <a:t>6/9/2017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46B950-756F-4182-8550-A29ADD82850D}" type="slidenum">
              <a:rPr lang="en-US" smtClean="0"/>
              <a:t>‹#›</a:t>
            </a:fld>
            <a:endParaRPr lang="en-US"/>
          </a:p>
        </p:txBody>
      </p:sp>
    </p:spTree>
    <p:extLst>
      <p:ext uri="{BB962C8B-B14F-4D97-AF65-F5344CB8AC3E}">
        <p14:creationId xmlns:p14="http://schemas.microsoft.com/office/powerpoint/2010/main" val="272281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-Welcome-</a:t>
            </a: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t>1</a:t>
            </a:fld>
            <a:endParaRPr lang="en-US"/>
          </a:p>
        </p:txBody>
      </p:sp>
    </p:spTree>
    <p:extLst>
      <p:ext uri="{BB962C8B-B14F-4D97-AF65-F5344CB8AC3E}">
        <p14:creationId xmlns:p14="http://schemas.microsoft.com/office/powerpoint/2010/main" val="9812601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The average</a:t>
            </a:r>
            <a:r>
              <a:rPr lang="en-US" baseline="0" dirty="0" smtClean="0"/>
              <a:t> annual salary of a secretary should range between $35,000 and $41,000, and should be backed-up with a 12 percent increment after every two years of service. Other reward should include performance-based promotions and recognitions. </a:t>
            </a:r>
          </a:p>
        </p:txBody>
      </p:sp>
      <p:sp>
        <p:nvSpPr>
          <p:cNvPr id="4" name="Slide Number Placeholder 3"/>
          <p:cNvSpPr>
            <a:spLocks noGrp="1"/>
          </p:cNvSpPr>
          <p:nvPr>
            <p:ph type="sldNum" sz="quarter" idx="10"/>
          </p:nvPr>
        </p:nvSpPr>
        <p:spPr/>
        <p:txBody>
          <a:bodyPr/>
          <a:lstStyle/>
          <a:p>
            <a:fld id="{8D46B950-756F-4182-8550-A29ADD82850D}" type="slidenum">
              <a:rPr lang="en-US" smtClean="0"/>
              <a:t>10</a:t>
            </a:fld>
            <a:endParaRPr lang="en-US"/>
          </a:p>
        </p:txBody>
      </p:sp>
    </p:spTree>
    <p:extLst>
      <p:ext uri="{BB962C8B-B14F-4D97-AF65-F5344CB8AC3E}">
        <p14:creationId xmlns:p14="http://schemas.microsoft.com/office/powerpoint/2010/main" val="24108973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The compensation and benefits package should also establish a benefits prioritization scale in order to outline the</a:t>
            </a:r>
            <a:r>
              <a:rPr lang="en-US" baseline="0" dirty="0" smtClean="0"/>
              <a:t> most prioritized aspects of the benefits program.</a:t>
            </a: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t>11</a:t>
            </a:fld>
            <a:endParaRPr lang="en-US"/>
          </a:p>
        </p:txBody>
      </p:sp>
    </p:spTree>
    <p:extLst>
      <p:ext uri="{BB962C8B-B14F-4D97-AF65-F5344CB8AC3E}">
        <p14:creationId xmlns:p14="http://schemas.microsoft.com/office/powerpoint/2010/main" val="37148655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In addition, it is appropriate to outline other non-mandatory benefits within the next few months to enhance employee performance and provide job motivation. They</a:t>
            </a:r>
            <a:r>
              <a:rPr lang="en-US" baseline="0" dirty="0" smtClean="0"/>
              <a:t> include s</a:t>
            </a:r>
            <a:r>
              <a:rPr lang="en-US" dirty="0" smtClean="0"/>
              <a:t>upplement life insurance,</a:t>
            </a:r>
            <a:r>
              <a:rPr lang="en-US" baseline="0" dirty="0" smtClean="0"/>
              <a:t> a</a:t>
            </a:r>
            <a:r>
              <a:rPr lang="en-US" dirty="0" smtClean="0"/>
              <a:t>uto-homeowners insurance,</a:t>
            </a:r>
            <a:r>
              <a:rPr lang="en-US" baseline="0" dirty="0" smtClean="0"/>
              <a:t> m</a:t>
            </a:r>
            <a:r>
              <a:rPr lang="en-US" dirty="0" smtClean="0"/>
              <a:t>ortgage services and discounts,</a:t>
            </a:r>
            <a:r>
              <a:rPr lang="en-US" baseline="0" dirty="0" smtClean="0"/>
              <a:t> t</a:t>
            </a:r>
            <a:r>
              <a:rPr lang="en-US" dirty="0" smtClean="0"/>
              <a:t>uition disbursements</a:t>
            </a:r>
            <a:r>
              <a:rPr lang="en-US" baseline="0" dirty="0" smtClean="0"/>
              <a:t>, and o</a:t>
            </a:r>
            <a:r>
              <a:rPr lang="en-US" dirty="0" smtClean="0"/>
              <a:t>n-site day-care services.</a:t>
            </a: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t>12</a:t>
            </a:fld>
            <a:endParaRPr lang="en-US"/>
          </a:p>
        </p:txBody>
      </p:sp>
    </p:spTree>
    <p:extLst>
      <p:ext uri="{BB962C8B-B14F-4D97-AF65-F5344CB8AC3E}">
        <p14:creationId xmlns:p14="http://schemas.microsoft.com/office/powerpoint/2010/main" val="38092493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Government</a:t>
            </a:r>
            <a:r>
              <a:rPr lang="en-US" baseline="0" dirty="0" smtClean="0"/>
              <a:t> regulations on employment compensation provide b</a:t>
            </a:r>
            <a:r>
              <a:rPr lang="en-US" dirty="0" smtClean="0"/>
              <a:t>aseline employment standards</a:t>
            </a:r>
            <a:r>
              <a:rPr lang="en-US" baseline="0" dirty="0" smtClean="0"/>
              <a:t> and also</a:t>
            </a:r>
            <a:r>
              <a:rPr lang="en-US" dirty="0" smtClean="0"/>
              <a:t> influence employers costs on employee compensation</a:t>
            </a:r>
            <a:r>
              <a:rPr lang="en-US" baseline="0" dirty="0" smtClean="0"/>
              <a:t> as well as d</a:t>
            </a:r>
            <a:r>
              <a:rPr lang="en-US" dirty="0" smtClean="0"/>
              <a:t>etermines minimum wages and the required baseline benefits.</a:t>
            </a:r>
          </a:p>
          <a:p>
            <a:pPr marL="171450" indent="-171450">
              <a:buFont typeface="Wingdings" panose="05000000000000000000" pitchFamily="2" charset="2"/>
              <a:buChar char="§"/>
            </a:pPr>
            <a:r>
              <a:rPr lang="en-US" dirty="0" smtClean="0"/>
              <a:t>In</a:t>
            </a:r>
            <a:r>
              <a:rPr lang="en-US" baseline="0" dirty="0" smtClean="0"/>
              <a:t> addition, government regulations such as the fair labor standards law d</a:t>
            </a:r>
            <a:r>
              <a:rPr lang="en-US" dirty="0" smtClean="0"/>
              <a:t>etermines exempts and non-exempts factors</a:t>
            </a:r>
            <a:r>
              <a:rPr lang="en-US" baseline="0" dirty="0" smtClean="0"/>
              <a:t> which are critical in classifying employees and determining their payment basis. They e</a:t>
            </a:r>
            <a:r>
              <a:rPr lang="en-US" dirty="0" smtClean="0"/>
              <a:t>stablishes basis for supplemental pay.</a:t>
            </a:r>
          </a:p>
          <a:p>
            <a:pPr marL="171450" indent="-171450">
              <a:buFont typeface="Wingdings" panose="05000000000000000000" pitchFamily="2" charset="2"/>
              <a:buChar char="§"/>
            </a:pP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t>13</a:t>
            </a:fld>
            <a:endParaRPr lang="en-US"/>
          </a:p>
        </p:txBody>
      </p:sp>
    </p:spTree>
    <p:extLst>
      <p:ext uri="{BB962C8B-B14F-4D97-AF65-F5344CB8AC3E}">
        <p14:creationId xmlns:p14="http://schemas.microsoft.com/office/powerpoint/2010/main" val="20783450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t>16</a:t>
            </a:fld>
            <a:endParaRPr lang="en-US"/>
          </a:p>
        </p:txBody>
      </p:sp>
    </p:spTree>
    <p:extLst>
      <p:ext uri="{BB962C8B-B14F-4D97-AF65-F5344CB8AC3E}">
        <p14:creationId xmlns:p14="http://schemas.microsoft.com/office/powerpoint/2010/main" val="37834769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According to the Bureau of Labor Statistics,</a:t>
            </a:r>
            <a:r>
              <a:rPr lang="en-US" baseline="0" dirty="0" smtClean="0"/>
              <a:t> most organizations base their payment level for each job category in accordance to the provisions of employment laws thus, most identical job categories are likely to have an almost similar compensation level.</a:t>
            </a: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t>17</a:t>
            </a:fld>
            <a:endParaRPr lang="en-US"/>
          </a:p>
        </p:txBody>
      </p:sp>
    </p:spTree>
    <p:extLst>
      <p:ext uri="{BB962C8B-B14F-4D97-AF65-F5344CB8AC3E}">
        <p14:creationId xmlns:p14="http://schemas.microsoft.com/office/powerpoint/2010/main" val="25781928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Competitive compensation</a:t>
            </a:r>
            <a:r>
              <a:rPr lang="en-US" baseline="0" dirty="0" smtClean="0"/>
              <a:t> and benefits packages</a:t>
            </a:r>
            <a:r>
              <a:rPr lang="en-US" dirty="0" smtClean="0"/>
              <a:t> for a new secretary</a:t>
            </a:r>
            <a:r>
              <a:rPr lang="en-US" baseline="0" dirty="0" smtClean="0"/>
              <a:t> </a:t>
            </a:r>
            <a:r>
              <a:rPr lang="en-US" dirty="0" smtClean="0"/>
              <a:t>aspects such as progressive salary increments, bonuses, incentives, rewards for recognizable jobs, and payment plans for time-off from work duties can</a:t>
            </a:r>
            <a:r>
              <a:rPr lang="en-US" baseline="0" dirty="0" smtClean="0"/>
              <a:t> </a:t>
            </a:r>
            <a:r>
              <a:rPr lang="en-US" dirty="0" smtClean="0"/>
              <a:t>improve motivation levels as well as to provide job and skill retention mechanisms.</a:t>
            </a: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t>18</a:t>
            </a:fld>
            <a:endParaRPr lang="en-US"/>
          </a:p>
        </p:txBody>
      </p:sp>
    </p:spTree>
    <p:extLst>
      <p:ext uri="{BB962C8B-B14F-4D97-AF65-F5344CB8AC3E}">
        <p14:creationId xmlns:p14="http://schemas.microsoft.com/office/powerpoint/2010/main" val="3215330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In</a:t>
            </a:r>
            <a:r>
              <a:rPr lang="en-US" baseline="0" dirty="0" smtClean="0"/>
              <a:t> conclusion, a medium-based organization need to provide an elaborate employee compensation and benefits package to attract and retain employees such as secretaries.</a:t>
            </a: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t>19</a:t>
            </a:fld>
            <a:endParaRPr lang="en-US"/>
          </a:p>
        </p:txBody>
      </p:sp>
    </p:spTree>
    <p:extLst>
      <p:ext uri="{BB962C8B-B14F-4D97-AF65-F5344CB8AC3E}">
        <p14:creationId xmlns:p14="http://schemas.microsoft.com/office/powerpoint/2010/main" val="39852072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The</a:t>
            </a:r>
            <a:r>
              <a:rPr lang="en-US" baseline="0" dirty="0" smtClean="0"/>
              <a:t> End.</a:t>
            </a:r>
          </a:p>
          <a:p>
            <a:pPr marL="628650" lvl="1" indent="-171450">
              <a:buFont typeface="Wingdings" panose="05000000000000000000" pitchFamily="2" charset="2"/>
              <a:buChar char="ü"/>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t>20</a:t>
            </a:fld>
            <a:endParaRPr lang="en-US"/>
          </a:p>
        </p:txBody>
      </p:sp>
    </p:spTree>
    <p:extLst>
      <p:ext uri="{BB962C8B-B14F-4D97-AF65-F5344CB8AC3E}">
        <p14:creationId xmlns:p14="http://schemas.microsoft.com/office/powerpoint/2010/main" val="417394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Employee compensation and benefits refers to the combination of wages, salaries and benefits that a worker receives as exchange for work done either in accordance to the formulated duties or in excesses of overtime and other viable bonuses. Compensation can be calculable hourly wages plus bonuses and incentives while benefits may include healthcare insurance policies and retirement savings. </a:t>
            </a:r>
          </a:p>
        </p:txBody>
      </p:sp>
      <p:sp>
        <p:nvSpPr>
          <p:cNvPr id="4" name="Slide Number Placeholder 3"/>
          <p:cNvSpPr>
            <a:spLocks noGrp="1"/>
          </p:cNvSpPr>
          <p:nvPr>
            <p:ph type="sldNum" sz="quarter" idx="10"/>
          </p:nvPr>
        </p:nvSpPr>
        <p:spPr/>
        <p:txBody>
          <a:bodyPr/>
          <a:lstStyle/>
          <a:p>
            <a:fld id="{8D46B950-756F-4182-8550-A29ADD82850D}" type="slidenum">
              <a:rPr lang="en-US" smtClean="0"/>
              <a:t>2</a:t>
            </a:fld>
            <a:endParaRPr lang="en-US"/>
          </a:p>
        </p:txBody>
      </p:sp>
    </p:spTree>
    <p:extLst>
      <p:ext uri="{BB962C8B-B14F-4D97-AF65-F5344CB8AC3E}">
        <p14:creationId xmlns:p14="http://schemas.microsoft.com/office/powerpoint/2010/main" val="28401330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The agenda of developing a comprehensive and well-structured</a:t>
            </a:r>
            <a:r>
              <a:rPr lang="en-US" baseline="0" dirty="0" smtClean="0"/>
              <a:t> compensation and benefits scheme helps in enhancing human resource organization and structuring in an enterprise. The reason behind re-evaluating and creating a new compensation scheme are to update the traditional concept with the emerging approaches so as to remain competitive. </a:t>
            </a: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t>3</a:t>
            </a:fld>
            <a:endParaRPr lang="en-US"/>
          </a:p>
        </p:txBody>
      </p:sp>
    </p:spTree>
    <p:extLst>
      <p:ext uri="{BB962C8B-B14F-4D97-AF65-F5344CB8AC3E}">
        <p14:creationId xmlns:p14="http://schemas.microsoft.com/office/powerpoint/2010/main" val="20056097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t>4</a:t>
            </a:fld>
            <a:endParaRPr lang="en-US"/>
          </a:p>
        </p:txBody>
      </p:sp>
    </p:spTree>
    <p:extLst>
      <p:ext uri="{BB962C8B-B14F-4D97-AF65-F5344CB8AC3E}">
        <p14:creationId xmlns:p14="http://schemas.microsoft.com/office/powerpoint/2010/main" val="37207345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A</a:t>
            </a:r>
            <a:r>
              <a:rPr lang="en-US" baseline="0" dirty="0" smtClean="0"/>
              <a:t> m</a:t>
            </a:r>
            <a:r>
              <a:rPr lang="en-US" dirty="0" smtClean="0"/>
              <a:t>edium-based organization need to provide an elaborate employee compensation and benefits package to attract and retain employees such as secretaries. The competitive compensation and benefits package that befit a secretary position in a medium-based organization that anticipate future growth include annual salaries, retirement savings, salary increments, bonuses, paid time-off from work plans, employee non-monetary assistance plans, and group health benefits.</a:t>
            </a: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t>5</a:t>
            </a:fld>
            <a:endParaRPr lang="en-US"/>
          </a:p>
        </p:txBody>
      </p:sp>
    </p:spTree>
    <p:extLst>
      <p:ext uri="{BB962C8B-B14F-4D97-AF65-F5344CB8AC3E}">
        <p14:creationId xmlns:p14="http://schemas.microsoft.com/office/powerpoint/2010/main" val="26079141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Exempted are salaried employees who are not</a:t>
            </a:r>
            <a:r>
              <a:rPr lang="en-US" baseline="0" dirty="0" smtClean="0"/>
              <a:t> </a:t>
            </a:r>
            <a:r>
              <a:rPr lang="en-US" dirty="0" smtClean="0"/>
              <a:t>entitled to overtime pay. The</a:t>
            </a:r>
            <a:r>
              <a:rPr lang="en-US" baseline="0" dirty="0" smtClean="0"/>
              <a:t> term ‘e</a:t>
            </a:r>
            <a:r>
              <a:rPr lang="en-US" dirty="0" smtClean="0"/>
              <a:t>xempts’ generally refers to the annual salary that an employee receives or an</a:t>
            </a:r>
            <a:r>
              <a:rPr lang="en-US" baseline="0" dirty="0" smtClean="0"/>
              <a:t> approach</a:t>
            </a:r>
            <a:r>
              <a:rPr lang="en-US" dirty="0" smtClean="0"/>
              <a:t> of employee compensation that does not require overtime pay. Exempts</a:t>
            </a:r>
            <a:r>
              <a:rPr lang="en-US" baseline="0" dirty="0" smtClean="0"/>
              <a:t> regulations under the Fair Labor Standards Act requires an </a:t>
            </a:r>
            <a:r>
              <a:rPr lang="en-US" dirty="0" smtClean="0"/>
              <a:t>employee compensation plan to</a:t>
            </a:r>
            <a:r>
              <a:rPr lang="en-US" baseline="0" dirty="0" smtClean="0"/>
              <a:t> </a:t>
            </a:r>
            <a:r>
              <a:rPr lang="en-US" dirty="0" smtClean="0"/>
              <a:t>based on a salary scale and the aspects considered include educational levels, professional experience level, exempts duties, expertize</a:t>
            </a:r>
            <a:r>
              <a:rPr lang="en-US" baseline="0" dirty="0" smtClean="0"/>
              <a:t> </a:t>
            </a:r>
            <a:r>
              <a:rPr lang="en-US" dirty="0" smtClean="0"/>
              <a:t>credentials, qualifications,  and job competency.</a:t>
            </a: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t>6</a:t>
            </a:fld>
            <a:endParaRPr lang="en-US"/>
          </a:p>
        </p:txBody>
      </p:sp>
    </p:spTree>
    <p:extLst>
      <p:ext uri="{BB962C8B-B14F-4D97-AF65-F5344CB8AC3E}">
        <p14:creationId xmlns:p14="http://schemas.microsoft.com/office/powerpoint/2010/main" val="19030276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Non-exempt employees are covered</a:t>
            </a:r>
            <a:r>
              <a:rPr lang="en-US" baseline="0" dirty="0" smtClean="0"/>
              <a:t> by</a:t>
            </a:r>
            <a:r>
              <a:rPr lang="en-US" dirty="0" smtClean="0"/>
              <a:t> the protections of the FLSA and employee who fall under this category are eligible to overtime pay due to the fact that they are paid on a hourly basis.</a:t>
            </a:r>
            <a:r>
              <a:rPr lang="en-US" baseline="0" dirty="0" smtClean="0"/>
              <a:t> In addition to hourly-based payment scheme, they are also fall under the non-exempt category because they</a:t>
            </a:r>
            <a:r>
              <a:rPr lang="en-US" dirty="0" smtClean="0"/>
              <a:t> earn less</a:t>
            </a:r>
            <a:r>
              <a:rPr lang="en-US" baseline="0" dirty="0" smtClean="0"/>
              <a:t> than </a:t>
            </a:r>
            <a:r>
              <a:rPr lang="en-US" dirty="0" smtClean="0"/>
              <a:t>$455 per week and perform non-exempted duties. Employees covered by the Act must be</a:t>
            </a:r>
            <a:r>
              <a:rPr lang="en-US" baseline="0" dirty="0" smtClean="0"/>
              <a:t> compensated </a:t>
            </a:r>
            <a:r>
              <a:rPr lang="en-US" dirty="0" smtClean="0"/>
              <a:t>for hours worked over 40 in a workweek at a rate not less than time and one-half their fixed rates of pay. There is no</a:t>
            </a:r>
            <a:r>
              <a:rPr lang="en-US" baseline="0" dirty="0" smtClean="0"/>
              <a:t> limitation of </a:t>
            </a:r>
            <a:r>
              <a:rPr lang="en-US" dirty="0" smtClean="0"/>
              <a:t>the number of hours employees aged 16 and older may work in any workweek. </a:t>
            </a: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t>7</a:t>
            </a:fld>
            <a:endParaRPr lang="en-US"/>
          </a:p>
        </p:txBody>
      </p:sp>
    </p:spTree>
    <p:extLst>
      <p:ext uri="{BB962C8B-B14F-4D97-AF65-F5344CB8AC3E}">
        <p14:creationId xmlns:p14="http://schemas.microsoft.com/office/powerpoint/2010/main" val="29513143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A medium-based enterprise</a:t>
            </a:r>
            <a:r>
              <a:rPr lang="en-US" baseline="0" dirty="0" smtClean="0"/>
              <a:t> should consider several factors that may be influential into developing an appropriate compensation and benefits package. They include attractive compensation and benefits, job retention and performance. In addition, other factors that should also be consider result due to the non-exempt and exempt regulations.</a:t>
            </a:r>
          </a:p>
          <a:p>
            <a:pPr marL="171450" indent="-171450">
              <a:buFont typeface="Wingdings" panose="05000000000000000000" pitchFamily="2" charset="2"/>
              <a:buChar char="§"/>
            </a:pP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t>8</a:t>
            </a:fld>
            <a:endParaRPr lang="en-US"/>
          </a:p>
        </p:txBody>
      </p:sp>
    </p:spTree>
    <p:extLst>
      <p:ext uri="{BB962C8B-B14F-4D97-AF65-F5344CB8AC3E}">
        <p14:creationId xmlns:p14="http://schemas.microsoft.com/office/powerpoint/2010/main" val="14244011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dirty="0" smtClean="0"/>
              <a:t>The total compensation plan for a secretary should include the salary,</a:t>
            </a:r>
            <a:r>
              <a:rPr lang="en-US" baseline="0" dirty="0" smtClean="0"/>
              <a:t> rewards, and benefits that the organization deem as baseline as well as those which can enhance job retention, support to gain a competitive advantage, improve performance, and create confidence among all stakeholders.</a:t>
            </a:r>
            <a:endParaRPr lang="en-US" dirty="0"/>
          </a:p>
        </p:txBody>
      </p:sp>
      <p:sp>
        <p:nvSpPr>
          <p:cNvPr id="4" name="Slide Number Placeholder 3"/>
          <p:cNvSpPr>
            <a:spLocks noGrp="1"/>
          </p:cNvSpPr>
          <p:nvPr>
            <p:ph type="sldNum" sz="quarter" idx="10"/>
          </p:nvPr>
        </p:nvSpPr>
        <p:spPr/>
        <p:txBody>
          <a:bodyPr/>
          <a:lstStyle/>
          <a:p>
            <a:fld id="{8D46B950-756F-4182-8550-A29ADD82850D}" type="slidenum">
              <a:rPr lang="en-US" smtClean="0"/>
              <a:t>9</a:t>
            </a:fld>
            <a:endParaRPr lang="en-US"/>
          </a:p>
        </p:txBody>
      </p:sp>
    </p:spTree>
    <p:extLst>
      <p:ext uri="{BB962C8B-B14F-4D97-AF65-F5344CB8AC3E}">
        <p14:creationId xmlns:p14="http://schemas.microsoft.com/office/powerpoint/2010/main" val="3174600560"/>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6F0AC93-BA4E-4E4F-B201-C362047C6EDA}" type="datetimeFigureOut">
              <a:rPr lang="en-US" smtClean="0"/>
              <a:pPr/>
              <a:t>6/9/2017</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41DE8169-D6A4-4549-AA3D-10E4D64DCE85}"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F0AC93-BA4E-4E4F-B201-C362047C6EDA}" type="datetimeFigureOut">
              <a:rPr lang="en-US" smtClean="0"/>
              <a:pPr/>
              <a:t>6/9/2017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DE8169-D6A4-4549-AA3D-10E4D64DCE8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F0AC93-BA4E-4E4F-B201-C362047C6EDA}" type="datetimeFigureOut">
              <a:rPr lang="en-US" smtClean="0"/>
              <a:pPr/>
              <a:t>6/9/2017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DE8169-D6A4-4549-AA3D-10E4D64DCE8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6F0AC93-BA4E-4E4F-B201-C362047C6EDA}" type="datetimeFigureOut">
              <a:rPr lang="en-US" smtClean="0"/>
              <a:pPr/>
              <a:t>6/9/2017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DE8169-D6A4-4549-AA3D-10E4D64DCE8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F0AC93-BA4E-4E4F-B201-C362047C6EDA}" type="datetimeFigureOut">
              <a:rPr lang="en-US" smtClean="0"/>
              <a:pPr/>
              <a:t>6/9/2017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DE8169-D6A4-4549-AA3D-10E4D64DCE8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6F0AC93-BA4E-4E4F-B201-C362047C6EDA}" type="datetimeFigureOut">
              <a:rPr lang="en-US" smtClean="0"/>
              <a:pPr/>
              <a:t>6/9/2017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1DE8169-D6A4-4549-AA3D-10E4D64DCE85}" type="slidenum">
              <a:rPr lang="en-US" smtClean="0"/>
              <a:pPr/>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6F0AC93-BA4E-4E4F-B201-C362047C6EDA}" type="datetimeFigureOut">
              <a:rPr lang="en-US" smtClean="0"/>
              <a:pPr/>
              <a:t>6/9/2017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1DE8169-D6A4-4549-AA3D-10E4D64DCE8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F0AC93-BA4E-4E4F-B201-C362047C6EDA}" type="datetimeFigureOut">
              <a:rPr lang="en-US" smtClean="0"/>
              <a:pPr/>
              <a:t>6/9/2017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1DE8169-D6A4-4549-AA3D-10E4D64DCE8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F0AC93-BA4E-4E4F-B201-C362047C6EDA}" type="datetimeFigureOut">
              <a:rPr lang="en-US" smtClean="0"/>
              <a:pPr/>
              <a:t>6/9/2017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1DE8169-D6A4-4549-AA3D-10E4D64DCE8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6F0AC93-BA4E-4E4F-B201-C362047C6EDA}" type="datetimeFigureOut">
              <a:rPr lang="en-US" smtClean="0"/>
              <a:pPr/>
              <a:t>6/9/2017</a:t>
            </a:fld>
            <a:endParaRPr lang="en-US" dirty="0"/>
          </a:p>
        </p:txBody>
      </p:sp>
      <p:sp>
        <p:nvSpPr>
          <p:cNvPr id="7" name="Slide Number Placeholder 6"/>
          <p:cNvSpPr>
            <a:spLocks noGrp="1"/>
          </p:cNvSpPr>
          <p:nvPr>
            <p:ph type="sldNum" sz="quarter" idx="12"/>
          </p:nvPr>
        </p:nvSpPr>
        <p:spPr/>
        <p:txBody>
          <a:bodyPr/>
          <a:lstStyle/>
          <a:p>
            <a:fld id="{41DE8169-D6A4-4549-AA3D-10E4D64DCE85}" type="slidenum">
              <a:rPr lang="en-US" smtClean="0"/>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F0AC93-BA4E-4E4F-B201-C362047C6EDA}" type="datetimeFigureOut">
              <a:rPr lang="en-US" smtClean="0"/>
              <a:pPr/>
              <a:t>6/9/2017</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p:txBody>
          <a:bodyPr/>
          <a:lstStyle/>
          <a:p>
            <a:fld id="{41DE8169-D6A4-4549-AA3D-10E4D64DCE85}" type="slidenum">
              <a:rPr lang="en-US" smtClean="0"/>
              <a:pPr/>
              <a:t>‹#›</a:t>
            </a:fld>
            <a:endParaRPr 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06F0AC93-BA4E-4E4F-B201-C362047C6EDA}" type="datetimeFigureOut">
              <a:rPr lang="en-US" smtClean="0"/>
              <a:pPr/>
              <a:t>6/9/2017</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41DE8169-D6A4-4549-AA3D-10E4D64DCE8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4.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5.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6.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7.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8.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 Id="rId3" Type="http://schemas.openxmlformats.org/officeDocument/2006/relationships/image" Target="../media/image2.png"/>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24400" y="2438400"/>
            <a:ext cx="3313355" cy="1930760"/>
          </a:xfrm>
        </p:spPr>
        <p:txBody>
          <a:bodyPr>
            <a:noAutofit/>
          </a:bodyPr>
          <a:lstStyle/>
          <a:p>
            <a:pPr algn="ctr"/>
            <a:r>
              <a:rPr lang="en-US" sz="2400" dirty="0" smtClean="0">
                <a:latin typeface="Times New Roman" panose="02020603050405020304" pitchFamily="18" charset="0"/>
                <a:cs typeface="Times New Roman" panose="02020603050405020304" pitchFamily="18" charset="0"/>
              </a:rPr>
              <a:t>HRM 530 Assignment 5: Employee Compensation and Benefits</a:t>
            </a:r>
            <a:endParaRPr lang="en-US" sz="2400" dirty="0">
              <a:solidFill>
                <a:srgbClr val="FF0000"/>
              </a:solidFill>
              <a:latin typeface="Times New Roman" pitchFamily="18" charset="0"/>
              <a:cs typeface="Times New Roman" pitchFamily="18" charset="0"/>
            </a:endParaRPr>
          </a:p>
        </p:txBody>
      </p:sp>
      <p:sp>
        <p:nvSpPr>
          <p:cNvPr id="3" name="Subtitle 2"/>
          <p:cNvSpPr>
            <a:spLocks noGrp="1"/>
          </p:cNvSpPr>
          <p:nvPr>
            <p:ph type="subTitle" idx="1"/>
          </p:nvPr>
        </p:nvSpPr>
        <p:spPr/>
        <p:txBody>
          <a:bodyPr>
            <a:normAutofit lnSpcReduction="10000"/>
          </a:bodyPr>
          <a:lstStyle/>
          <a:p>
            <a:pPr algn="ctr"/>
            <a:r>
              <a:rPr lang="en-US" b="1" dirty="0" smtClean="0">
                <a:latin typeface="Times New Roman" pitchFamily="18" charset="0"/>
                <a:cs typeface="Times New Roman" pitchFamily="18" charset="0"/>
              </a:rPr>
              <a:t>(Student’s Name)</a:t>
            </a:r>
          </a:p>
          <a:p>
            <a:pPr algn="ctr"/>
            <a:r>
              <a:rPr lang="en-US" b="1" dirty="0" smtClean="0">
                <a:latin typeface="Times New Roman" pitchFamily="18" charset="0"/>
                <a:cs typeface="Times New Roman" pitchFamily="18" charset="0"/>
              </a:rPr>
              <a:t>(Professor’s Name)</a:t>
            </a:r>
          </a:p>
          <a:p>
            <a:pPr algn="ctr"/>
            <a:r>
              <a:rPr lang="en-US" b="1" dirty="0" smtClean="0">
                <a:latin typeface="Times New Roman" pitchFamily="18" charset="0"/>
                <a:cs typeface="Times New Roman" pitchFamily="18" charset="0"/>
              </a:rPr>
              <a:t>(Course Title)</a:t>
            </a:r>
          </a:p>
          <a:p>
            <a:pPr algn="ctr"/>
            <a:r>
              <a:rPr lang="en-US" b="1" dirty="0" smtClean="0">
                <a:latin typeface="Times New Roman" pitchFamily="18" charset="0"/>
                <a:cs typeface="Times New Roman" pitchFamily="18" charset="0"/>
              </a:rPr>
              <a:t>(Date of Submission)</a:t>
            </a:r>
          </a:p>
        </p:txBody>
      </p:sp>
    </p:spTree>
    <p:extLst>
      <p:ext uri="{BB962C8B-B14F-4D97-AF65-F5344CB8AC3E}">
        <p14:creationId xmlns:p14="http://schemas.microsoft.com/office/powerpoint/2010/main" val="4591772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anose="02020603050405020304" pitchFamily="18" charset="0"/>
                <a:cs typeface="Times New Roman" panose="02020603050405020304" pitchFamily="18" charset="0"/>
              </a:rPr>
              <a:t>Salary and reward scales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Annual </a:t>
            </a:r>
            <a:r>
              <a:rPr lang="en-US" dirty="0">
                <a:latin typeface="Times New Roman" panose="02020603050405020304" pitchFamily="18" charset="0"/>
                <a:cs typeface="Times New Roman" panose="02020603050405020304" pitchFamily="18" charset="0"/>
              </a:rPr>
              <a:t>salary which range between $35,000 and $</a:t>
            </a:r>
            <a:r>
              <a:rPr lang="en-US" dirty="0" smtClean="0">
                <a:latin typeface="Times New Roman" panose="02020603050405020304" pitchFamily="18" charset="0"/>
                <a:cs typeface="Times New Roman" panose="02020603050405020304" pitchFamily="18" charset="0"/>
              </a:rPr>
              <a:t>41,000 for starters.</a:t>
            </a:r>
          </a:p>
          <a:p>
            <a:r>
              <a:rPr lang="en-US" dirty="0" smtClean="0">
                <a:latin typeface="Times New Roman" panose="02020603050405020304" pitchFamily="18" charset="0"/>
                <a:cs typeface="Times New Roman" panose="02020603050405020304" pitchFamily="18" charset="0"/>
              </a:rPr>
              <a:t>12 percent increment after every 2 years.</a:t>
            </a:r>
          </a:p>
          <a:p>
            <a:r>
              <a:rPr lang="en-US" dirty="0" smtClean="0">
                <a:latin typeface="Times New Roman" panose="02020603050405020304" pitchFamily="18" charset="0"/>
                <a:cs typeface="Times New Roman" panose="02020603050405020304" pitchFamily="18" charset="0"/>
              </a:rPr>
              <a:t>Monetary-based awards.</a:t>
            </a:r>
          </a:p>
          <a:p>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a:t>
            </a:r>
            <a:r>
              <a:rPr lang="en-US" dirty="0" smtClean="0">
                <a:latin typeface="Times New Roman" panose="02020603050405020304" pitchFamily="18" charset="0"/>
                <a:cs typeface="Times New Roman" panose="02020603050405020304" pitchFamily="18" charset="0"/>
              </a:rPr>
              <a:t>erformance-based promotions.</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57596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S</a:t>
            </a:r>
            <a:r>
              <a:rPr lang="en-US" dirty="0" smtClean="0">
                <a:latin typeface="Times New Roman" panose="02020603050405020304" pitchFamily="18" charset="0"/>
                <a:cs typeface="Times New Roman" panose="02020603050405020304" pitchFamily="18" charset="0"/>
              </a:rPr>
              <a:t>ecretary’s benefit structure</a:t>
            </a:r>
            <a:endParaRPr lang="en-US" dirty="0">
              <a:latin typeface="Times New Roman" panose="02020603050405020304" pitchFamily="18" charset="0"/>
              <a:cs typeface="Times New Roman" panose="02020603050405020304" pitchFamily="18"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755772516"/>
              </p:ext>
            </p:extLst>
          </p:nvPr>
        </p:nvGraphicFramePr>
        <p:xfrm>
          <a:off x="1042988" y="2324100"/>
          <a:ext cx="6777036" cy="4145280"/>
        </p:xfrm>
        <a:graphic>
          <a:graphicData uri="http://schemas.openxmlformats.org/drawingml/2006/table">
            <a:tbl>
              <a:tblPr firstRow="1" bandRow="1">
                <a:tableStyleId>{5C22544A-7EE6-4342-B048-85BDC9FD1C3A}</a:tableStyleId>
              </a:tblPr>
              <a:tblGrid>
                <a:gridCol w="2259012"/>
                <a:gridCol w="2259012"/>
                <a:gridCol w="2259012"/>
              </a:tblGrid>
              <a:tr h="370840">
                <a:tc>
                  <a:txBody>
                    <a:bodyPr/>
                    <a:lstStyle/>
                    <a:p>
                      <a:r>
                        <a:rPr lang="en-US" dirty="0" smtClean="0"/>
                        <a:t>Benefits offered </a:t>
                      </a:r>
                      <a:endParaRPr lang="en-US" dirty="0"/>
                    </a:p>
                  </a:txBody>
                  <a:tcPr/>
                </a:tc>
                <a:tc>
                  <a:txBody>
                    <a:bodyPr/>
                    <a:lstStyle/>
                    <a:p>
                      <a:r>
                        <a:rPr lang="en-US" dirty="0" smtClean="0"/>
                        <a:t>rank</a:t>
                      </a:r>
                      <a:endParaRPr lang="en-US" dirty="0"/>
                    </a:p>
                  </a:txBody>
                  <a:tcPr/>
                </a:tc>
                <a:tc>
                  <a:txBody>
                    <a:bodyPr/>
                    <a:lstStyle/>
                    <a:p>
                      <a:r>
                        <a:rPr lang="en-US" dirty="0" smtClean="0"/>
                        <a:t>priority</a:t>
                      </a:r>
                      <a:endParaRPr lang="en-US" dirty="0"/>
                    </a:p>
                  </a:txBody>
                  <a:tcPr/>
                </a:tc>
              </a:tr>
              <a:tr h="370840">
                <a:tc>
                  <a:txBody>
                    <a:bodyPr/>
                    <a:lstStyle/>
                    <a:p>
                      <a:r>
                        <a:rPr lang="en-US" dirty="0" smtClean="0"/>
                        <a:t>Healthcare insurance</a:t>
                      </a:r>
                      <a:r>
                        <a:rPr lang="en-US" baseline="0" dirty="0" smtClean="0"/>
                        <a:t> </a:t>
                      </a:r>
                      <a:endParaRPr lang="en-US" dirty="0"/>
                    </a:p>
                  </a:txBody>
                  <a:tcPr/>
                </a:tc>
                <a:tc>
                  <a:txBody>
                    <a:bodyPr/>
                    <a:lstStyle/>
                    <a:p>
                      <a:r>
                        <a:rPr lang="en-US" dirty="0" smtClean="0"/>
                        <a:t>1</a:t>
                      </a:r>
                      <a:endParaRPr lang="en-US" dirty="0"/>
                    </a:p>
                  </a:txBody>
                  <a:tcPr/>
                </a:tc>
                <a:tc>
                  <a:txBody>
                    <a:bodyPr/>
                    <a:lstStyle/>
                    <a:p>
                      <a:r>
                        <a:rPr lang="en-US" dirty="0" smtClean="0"/>
                        <a:t>high</a:t>
                      </a:r>
                      <a:endParaRPr lang="en-US" dirty="0"/>
                    </a:p>
                  </a:txBody>
                  <a:tcPr/>
                </a:tc>
              </a:tr>
              <a:tr h="370840">
                <a:tc>
                  <a:txBody>
                    <a:bodyPr/>
                    <a:lstStyle/>
                    <a:p>
                      <a:r>
                        <a:rPr lang="en-US" dirty="0" smtClean="0"/>
                        <a:t>Life insurance</a:t>
                      </a:r>
                      <a:endParaRPr lang="en-US" dirty="0"/>
                    </a:p>
                  </a:txBody>
                  <a:tcPr/>
                </a:tc>
                <a:tc>
                  <a:txBody>
                    <a:bodyPr/>
                    <a:lstStyle/>
                    <a:p>
                      <a:r>
                        <a:rPr lang="en-US" dirty="0" smtClean="0"/>
                        <a:t>2</a:t>
                      </a:r>
                      <a:endParaRPr lang="en-US" dirty="0"/>
                    </a:p>
                  </a:txBody>
                  <a:tcPr/>
                </a:tc>
                <a:tc>
                  <a:txBody>
                    <a:bodyPr/>
                    <a:lstStyle/>
                    <a:p>
                      <a:r>
                        <a:rPr lang="en-US" dirty="0" smtClean="0"/>
                        <a:t>medium</a:t>
                      </a:r>
                      <a:endParaRPr lang="en-US" dirty="0"/>
                    </a:p>
                  </a:txBody>
                  <a:tcPr/>
                </a:tc>
              </a:tr>
              <a:tr h="370840">
                <a:tc>
                  <a:txBody>
                    <a:bodyPr/>
                    <a:lstStyle/>
                    <a:p>
                      <a:r>
                        <a:rPr lang="en-US" dirty="0" smtClean="0"/>
                        <a:t>Retirement</a:t>
                      </a:r>
                      <a:r>
                        <a:rPr lang="en-US" baseline="0" dirty="0" smtClean="0"/>
                        <a:t> benefits</a:t>
                      </a:r>
                      <a:endParaRPr lang="en-US" dirty="0"/>
                    </a:p>
                  </a:txBody>
                  <a:tcPr/>
                </a:tc>
                <a:tc>
                  <a:txBody>
                    <a:bodyPr/>
                    <a:lstStyle/>
                    <a:p>
                      <a:r>
                        <a:rPr lang="en-US" dirty="0" smtClean="0"/>
                        <a:t>3</a:t>
                      </a:r>
                      <a:endParaRPr lang="en-US" dirty="0"/>
                    </a:p>
                  </a:txBody>
                  <a:tcPr/>
                </a:tc>
                <a:tc>
                  <a:txBody>
                    <a:bodyPr/>
                    <a:lstStyle/>
                    <a:p>
                      <a:r>
                        <a:rPr lang="en-US" dirty="0" smtClean="0"/>
                        <a:t>high</a:t>
                      </a:r>
                      <a:endParaRPr lang="en-US" dirty="0"/>
                    </a:p>
                  </a:txBody>
                  <a:tcPr/>
                </a:tc>
              </a:tr>
              <a:tr h="370840">
                <a:tc>
                  <a:txBody>
                    <a:bodyPr/>
                    <a:lstStyle/>
                    <a:p>
                      <a:r>
                        <a:rPr lang="en-US" dirty="0" smtClean="0"/>
                        <a:t>Paid leave</a:t>
                      </a:r>
                      <a:endParaRPr lang="en-US" dirty="0"/>
                    </a:p>
                  </a:txBody>
                  <a:tcPr/>
                </a:tc>
                <a:tc>
                  <a:txBody>
                    <a:bodyPr/>
                    <a:lstStyle/>
                    <a:p>
                      <a:r>
                        <a:rPr lang="en-US" dirty="0" smtClean="0"/>
                        <a:t>4</a:t>
                      </a:r>
                      <a:endParaRPr lang="en-US" dirty="0"/>
                    </a:p>
                  </a:txBody>
                  <a:tcPr/>
                </a:tc>
                <a:tc>
                  <a:txBody>
                    <a:bodyPr/>
                    <a:lstStyle/>
                    <a:p>
                      <a:r>
                        <a:rPr lang="en-US" dirty="0" smtClean="0"/>
                        <a:t>high</a:t>
                      </a:r>
                      <a:endParaRPr lang="en-US" dirty="0"/>
                    </a:p>
                  </a:txBody>
                  <a:tcPr/>
                </a:tc>
              </a:tr>
              <a:tr h="370840">
                <a:tc>
                  <a:txBody>
                    <a:bodyPr/>
                    <a:lstStyle/>
                    <a:p>
                      <a:r>
                        <a:rPr lang="en-US" dirty="0" smtClean="0"/>
                        <a:t>Pre-tax</a:t>
                      </a:r>
                      <a:r>
                        <a:rPr lang="en-US" baseline="0" dirty="0" smtClean="0"/>
                        <a:t> deductions</a:t>
                      </a:r>
                      <a:endParaRPr lang="en-US" dirty="0"/>
                    </a:p>
                  </a:txBody>
                  <a:tcPr/>
                </a:tc>
                <a:tc>
                  <a:txBody>
                    <a:bodyPr/>
                    <a:lstStyle/>
                    <a:p>
                      <a:r>
                        <a:rPr lang="en-US" dirty="0" smtClean="0"/>
                        <a:t>5</a:t>
                      </a:r>
                      <a:endParaRPr lang="en-US" dirty="0"/>
                    </a:p>
                  </a:txBody>
                  <a:tcPr/>
                </a:tc>
                <a:tc>
                  <a:txBody>
                    <a:bodyPr/>
                    <a:lstStyle/>
                    <a:p>
                      <a:r>
                        <a:rPr lang="en-US" dirty="0" smtClean="0"/>
                        <a:t>optional</a:t>
                      </a:r>
                      <a:endParaRPr lang="en-US" dirty="0"/>
                    </a:p>
                  </a:txBody>
                  <a:tcPr/>
                </a:tc>
              </a:tr>
              <a:tr h="370840">
                <a:tc>
                  <a:txBody>
                    <a:bodyPr/>
                    <a:lstStyle/>
                    <a:p>
                      <a:r>
                        <a:rPr lang="en-US" dirty="0" smtClean="0"/>
                        <a:t>Paid</a:t>
                      </a:r>
                      <a:r>
                        <a:rPr lang="en-US" baseline="0" dirty="0" smtClean="0"/>
                        <a:t> training</a:t>
                      </a:r>
                      <a:endParaRPr lang="en-US" dirty="0"/>
                    </a:p>
                  </a:txBody>
                  <a:tcPr/>
                </a:tc>
                <a:tc>
                  <a:txBody>
                    <a:bodyPr/>
                    <a:lstStyle/>
                    <a:p>
                      <a:r>
                        <a:rPr lang="en-US" dirty="0" smtClean="0"/>
                        <a:t>6</a:t>
                      </a:r>
                      <a:endParaRPr lang="en-US" dirty="0"/>
                    </a:p>
                  </a:txBody>
                  <a:tcPr/>
                </a:tc>
                <a:tc>
                  <a:txBody>
                    <a:bodyPr/>
                    <a:lstStyle/>
                    <a:p>
                      <a:r>
                        <a:rPr lang="en-US" dirty="0" smtClean="0"/>
                        <a:t>high</a:t>
                      </a:r>
                      <a:endParaRPr lang="en-US" dirty="0"/>
                    </a:p>
                  </a:txBody>
                  <a:tcPr/>
                </a:tc>
              </a:tr>
              <a:tr h="370840">
                <a:tc>
                  <a:txBody>
                    <a:bodyPr/>
                    <a:lstStyle/>
                    <a:p>
                      <a:r>
                        <a:rPr lang="en-US" dirty="0" smtClean="0"/>
                        <a:t>Paid</a:t>
                      </a:r>
                      <a:r>
                        <a:rPr lang="en-US" baseline="0" dirty="0" smtClean="0"/>
                        <a:t> s</a:t>
                      </a:r>
                      <a:r>
                        <a:rPr lang="en-US" dirty="0" smtClean="0"/>
                        <a:t>ick leave</a:t>
                      </a:r>
                      <a:endParaRPr lang="en-US" dirty="0"/>
                    </a:p>
                  </a:txBody>
                  <a:tcPr/>
                </a:tc>
                <a:tc>
                  <a:txBody>
                    <a:bodyPr/>
                    <a:lstStyle/>
                    <a:p>
                      <a:r>
                        <a:rPr lang="en-US" dirty="0" smtClean="0"/>
                        <a:t>7</a:t>
                      </a:r>
                      <a:endParaRPr lang="en-US" dirty="0"/>
                    </a:p>
                  </a:txBody>
                  <a:tcPr/>
                </a:tc>
                <a:tc>
                  <a:txBody>
                    <a:bodyPr/>
                    <a:lstStyle/>
                    <a:p>
                      <a:r>
                        <a:rPr lang="en-US" dirty="0" smtClean="0"/>
                        <a:t>medium</a:t>
                      </a:r>
                      <a:endParaRPr lang="en-US" dirty="0"/>
                    </a:p>
                  </a:txBody>
                  <a:tcPr/>
                </a:tc>
              </a:tr>
              <a:tr h="370840">
                <a:tc>
                  <a:txBody>
                    <a:bodyPr/>
                    <a:lstStyle/>
                    <a:p>
                      <a:endParaRPr lang="en-US"/>
                    </a:p>
                  </a:txBody>
                  <a:tcPr/>
                </a:tc>
                <a:tc>
                  <a:txBody>
                    <a:bodyPr/>
                    <a:lstStyle/>
                    <a:p>
                      <a:endParaRPr lang="en-US"/>
                    </a:p>
                  </a:txBody>
                  <a:tcPr/>
                </a:tc>
                <a:tc>
                  <a:txBody>
                    <a:bodyPr/>
                    <a:lstStyle/>
                    <a:p>
                      <a:endParaRPr lang="en-US"/>
                    </a:p>
                  </a:txBody>
                  <a:tcPr/>
                </a:tc>
              </a:tr>
            </a:tbl>
          </a:graphicData>
        </a:graphic>
      </p:graphicFrame>
    </p:spTree>
    <p:extLst>
      <p:ext uri="{BB962C8B-B14F-4D97-AF65-F5344CB8AC3E}">
        <p14:creationId xmlns:p14="http://schemas.microsoft.com/office/powerpoint/2010/main" val="850184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Other important benefits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anose="02020603050405020304" pitchFamily="18" charset="0"/>
                <a:cs typeface="Times New Roman" panose="02020603050405020304" pitchFamily="18" charset="0"/>
              </a:rPr>
              <a:t>Supplement life insurance.</a:t>
            </a:r>
          </a:p>
          <a:p>
            <a:r>
              <a:rPr lang="en-US" dirty="0" smtClean="0">
                <a:latin typeface="Times New Roman" panose="02020603050405020304" pitchFamily="18" charset="0"/>
                <a:cs typeface="Times New Roman" panose="02020603050405020304" pitchFamily="18" charset="0"/>
              </a:rPr>
              <a:t>Auto-homeowners insurance.</a:t>
            </a:r>
          </a:p>
          <a:p>
            <a:r>
              <a:rPr lang="en-US" dirty="0" smtClean="0">
                <a:latin typeface="Times New Roman" panose="02020603050405020304" pitchFamily="18" charset="0"/>
                <a:cs typeface="Times New Roman" panose="02020603050405020304" pitchFamily="18" charset="0"/>
              </a:rPr>
              <a:t>Mortgage services and discounts.</a:t>
            </a:r>
          </a:p>
          <a:p>
            <a:r>
              <a:rPr lang="en-US" dirty="0" smtClean="0">
                <a:latin typeface="Times New Roman" panose="02020603050405020304" pitchFamily="18" charset="0"/>
                <a:cs typeface="Times New Roman" panose="02020603050405020304" pitchFamily="18" charset="0"/>
              </a:rPr>
              <a:t>Tuition disbursements.</a:t>
            </a:r>
          </a:p>
          <a:p>
            <a:r>
              <a:rPr lang="en-US" dirty="0" smtClean="0">
                <a:latin typeface="Times New Roman" panose="02020603050405020304" pitchFamily="18" charset="0"/>
                <a:cs typeface="Times New Roman" panose="02020603050405020304" pitchFamily="18" charset="0"/>
              </a:rPr>
              <a:t>On-site day-care services.</a:t>
            </a:r>
          </a:p>
          <a:p>
            <a:endParaRPr lang="en-US" dirty="0" smtClean="0">
              <a:latin typeface="Times New Roman" panose="02020603050405020304" pitchFamily="18" charset="0"/>
              <a:cs typeface="Times New Roman" panose="02020603050405020304" pitchFamily="18" charset="0"/>
            </a:endParaRPr>
          </a:p>
          <a:p>
            <a:pPr marL="68580" indent="0">
              <a:buNone/>
            </a:pPr>
            <a:r>
              <a:rPr lang="en-US" dirty="0" smtClean="0">
                <a:latin typeface="Times New Roman" panose="02020603050405020304" pitchFamily="18" charset="0"/>
                <a:cs typeface="Times New Roman" panose="02020603050405020304" pitchFamily="18" charset="0"/>
              </a:rPr>
              <a:t> </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1286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Impacts of government regulations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Baseline employment standards.</a:t>
            </a:r>
          </a:p>
          <a:p>
            <a:r>
              <a:rPr lang="en-US" dirty="0" smtClean="0">
                <a:latin typeface="Times New Roman" panose="02020603050405020304" pitchFamily="18" charset="0"/>
                <a:cs typeface="Times New Roman" panose="02020603050405020304" pitchFamily="18" charset="0"/>
              </a:rPr>
              <a:t>They influence employers costs on employee compensation.</a:t>
            </a:r>
          </a:p>
          <a:p>
            <a:r>
              <a:rPr lang="en-US" dirty="0" smtClean="0">
                <a:latin typeface="Times New Roman" panose="02020603050405020304" pitchFamily="18" charset="0"/>
                <a:cs typeface="Times New Roman" panose="02020603050405020304" pitchFamily="18" charset="0"/>
              </a:rPr>
              <a:t>Determines minimum wages and required baseline benefits.</a:t>
            </a:r>
          </a:p>
          <a:p>
            <a:r>
              <a:rPr lang="en-US" dirty="0" smtClean="0">
                <a:latin typeface="Times New Roman" panose="02020603050405020304" pitchFamily="18" charset="0"/>
                <a:cs typeface="Times New Roman" panose="02020603050405020304" pitchFamily="18" charset="0"/>
              </a:rPr>
              <a:t>Determines exempts and non-exempts factors.</a:t>
            </a:r>
          </a:p>
          <a:p>
            <a:r>
              <a:rPr lang="en-US" dirty="0" smtClean="0">
                <a:latin typeface="Times New Roman" panose="02020603050405020304" pitchFamily="18" charset="0"/>
                <a:cs typeface="Times New Roman" panose="02020603050405020304" pitchFamily="18" charset="0"/>
              </a:rPr>
              <a:t>Establishes supplemental pay.</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86615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Governmental laws affecting compensation and benefits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10000"/>
          </a:bodyPr>
          <a:lstStyle/>
          <a:p>
            <a:r>
              <a:rPr lang="en-US" dirty="0">
                <a:latin typeface="Times New Roman" panose="02020603050405020304" pitchFamily="18" charset="0"/>
                <a:cs typeface="Times New Roman" panose="02020603050405020304" pitchFamily="18" charset="0"/>
              </a:rPr>
              <a:t>Fair Labor Standards Act (FLSA) </a:t>
            </a:r>
          </a:p>
          <a:p>
            <a:r>
              <a:rPr lang="en-US" dirty="0">
                <a:latin typeface="Times New Roman" panose="02020603050405020304" pitchFamily="18" charset="0"/>
                <a:cs typeface="Times New Roman" panose="02020603050405020304" pitchFamily="18" charset="0"/>
              </a:rPr>
              <a:t> Employee Income Retirement Security </a:t>
            </a:r>
            <a:r>
              <a:rPr lang="en-US" dirty="0" smtClean="0">
                <a:latin typeface="Times New Roman" panose="02020603050405020304" pitchFamily="18" charset="0"/>
                <a:cs typeface="Times New Roman" panose="02020603050405020304" pitchFamily="18" charset="0"/>
              </a:rPr>
              <a:t>Act </a:t>
            </a:r>
            <a:r>
              <a:rPr lang="en-US" dirty="0">
                <a:latin typeface="Times New Roman" panose="02020603050405020304" pitchFamily="18" charset="0"/>
                <a:cs typeface="Times New Roman" panose="02020603050405020304" pitchFamily="18" charset="0"/>
              </a:rPr>
              <a:t>(ERISA)</a:t>
            </a:r>
          </a:p>
          <a:p>
            <a:r>
              <a:rPr lang="en-US" dirty="0">
                <a:latin typeface="Times New Roman" panose="02020603050405020304" pitchFamily="18" charset="0"/>
                <a:cs typeface="Times New Roman" panose="02020603050405020304" pitchFamily="18" charset="0"/>
              </a:rPr>
              <a:t> Age Discrimination and Employment Act (ADEA)</a:t>
            </a:r>
          </a:p>
          <a:p>
            <a:r>
              <a:rPr lang="en-US" dirty="0">
                <a:latin typeface="Times New Roman" panose="02020603050405020304" pitchFamily="18" charset="0"/>
                <a:cs typeface="Times New Roman" panose="02020603050405020304" pitchFamily="18" charset="0"/>
              </a:rPr>
              <a:t> Family Medical Leave Act (FMLA</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Economic Growth and Tax Relief Reconciliation Act (EGTRRA) of 2001</a:t>
            </a:r>
          </a:p>
          <a:p>
            <a:r>
              <a:rPr lang="en-US" dirty="0">
                <a:latin typeface="Times New Roman" panose="02020603050405020304" pitchFamily="18" charset="0"/>
                <a:cs typeface="Times New Roman" panose="02020603050405020304" pitchFamily="18" charset="0"/>
              </a:rPr>
              <a:t> Health Insurance Portability and Accountability </a:t>
            </a:r>
            <a:r>
              <a:rPr lang="en-US" dirty="0" smtClean="0">
                <a:latin typeface="Times New Roman" panose="02020603050405020304" pitchFamily="18" charset="0"/>
                <a:cs typeface="Times New Roman" panose="02020603050405020304" pitchFamily="18" charset="0"/>
              </a:rPr>
              <a:t>Act </a:t>
            </a:r>
            <a:r>
              <a:rPr lang="en-US" dirty="0">
                <a:latin typeface="Times New Roman" panose="02020603050405020304" pitchFamily="18" charset="0"/>
                <a:cs typeface="Times New Roman" panose="02020603050405020304" pitchFamily="18" charset="0"/>
              </a:rPr>
              <a:t>(HIPAA) </a:t>
            </a:r>
            <a:r>
              <a:rPr lang="en-US" dirty="0" smtClean="0">
                <a:latin typeface="Times New Roman" panose="02020603050405020304" pitchFamily="18" charset="0"/>
                <a:cs typeface="Times New Roman" panose="02020603050405020304" pitchFamily="18" charset="0"/>
              </a:rPr>
              <a:t>(including </a:t>
            </a:r>
            <a:r>
              <a:rPr lang="en-US" dirty="0">
                <a:latin typeface="Times New Roman" panose="02020603050405020304" pitchFamily="18" charset="0"/>
                <a:cs typeface="Times New Roman" panose="02020603050405020304" pitchFamily="18" charset="0"/>
              </a:rPr>
              <a:t>amendments)</a:t>
            </a:r>
          </a:p>
          <a:p>
            <a:r>
              <a:rPr lang="en-US" dirty="0">
                <a:latin typeface="Times New Roman" panose="02020603050405020304" pitchFamily="18" charset="0"/>
                <a:cs typeface="Times New Roman" panose="02020603050405020304" pitchFamily="18" charset="0"/>
              </a:rPr>
              <a:t> Pension Protection Act of 2006</a:t>
            </a:r>
          </a:p>
          <a:p>
            <a:pPr marL="68580" indent="0">
              <a:buNone/>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0587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Average compensation for a non-profit organization</a:t>
            </a:r>
            <a:endParaRPr lang="en-US" dirty="0">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04436519"/>
              </p:ext>
            </p:extLst>
          </p:nvPr>
        </p:nvGraphicFramePr>
        <p:xfrm>
          <a:off x="1042988" y="2324100"/>
          <a:ext cx="6777038" cy="2225040"/>
        </p:xfrm>
        <a:graphic>
          <a:graphicData uri="http://schemas.openxmlformats.org/drawingml/2006/table">
            <a:tbl>
              <a:tblPr firstRow="1" bandRow="1">
                <a:tableStyleId>{5C22544A-7EE6-4342-B048-85BDC9FD1C3A}</a:tableStyleId>
              </a:tblPr>
              <a:tblGrid>
                <a:gridCol w="3388519"/>
                <a:gridCol w="3388519"/>
              </a:tblGrid>
              <a:tr h="370840">
                <a:tc>
                  <a:txBody>
                    <a:bodyPr/>
                    <a:lstStyle/>
                    <a:p>
                      <a:r>
                        <a:rPr lang="en-US" dirty="0" smtClean="0"/>
                        <a:t>Job description</a:t>
                      </a:r>
                      <a:endParaRPr lang="en-US" dirty="0"/>
                    </a:p>
                  </a:txBody>
                  <a:tcPr/>
                </a:tc>
                <a:tc>
                  <a:txBody>
                    <a:bodyPr/>
                    <a:lstStyle/>
                    <a:p>
                      <a:r>
                        <a:rPr lang="en-US" dirty="0" smtClean="0"/>
                        <a:t>Average annual salary</a:t>
                      </a:r>
                      <a:endParaRPr lang="en-US" dirty="0"/>
                    </a:p>
                  </a:txBody>
                  <a:tcPr/>
                </a:tc>
              </a:tr>
              <a:tr h="370840">
                <a:tc>
                  <a:txBody>
                    <a:bodyPr/>
                    <a:lstStyle/>
                    <a:p>
                      <a:r>
                        <a:rPr lang="en-US" dirty="0" smtClean="0"/>
                        <a:t>Administrative assistant</a:t>
                      </a:r>
                      <a:endParaRPr lang="en-US" dirty="0"/>
                    </a:p>
                  </a:txBody>
                  <a:tcPr/>
                </a:tc>
                <a:tc>
                  <a:txBody>
                    <a:bodyPr/>
                    <a:lstStyle/>
                    <a:p>
                      <a:r>
                        <a:rPr lang="en-US" dirty="0" smtClean="0"/>
                        <a:t>32,632</a:t>
                      </a:r>
                      <a:endParaRPr lang="en-US" dirty="0"/>
                    </a:p>
                  </a:txBody>
                  <a:tcPr/>
                </a:tc>
              </a:tr>
              <a:tr h="370840">
                <a:tc>
                  <a:txBody>
                    <a:bodyPr/>
                    <a:lstStyle/>
                    <a:p>
                      <a:r>
                        <a:rPr lang="en-US" dirty="0" smtClean="0"/>
                        <a:t>Receptionist</a:t>
                      </a:r>
                      <a:endParaRPr lang="en-US" dirty="0"/>
                    </a:p>
                  </a:txBody>
                  <a:tcPr/>
                </a:tc>
                <a:tc>
                  <a:txBody>
                    <a:bodyPr/>
                    <a:lstStyle/>
                    <a:p>
                      <a:r>
                        <a:rPr lang="en-US" dirty="0" smtClean="0"/>
                        <a:t>31,067</a:t>
                      </a:r>
                      <a:endParaRPr lang="en-US" dirty="0"/>
                    </a:p>
                  </a:txBody>
                  <a:tcPr/>
                </a:tc>
              </a:tr>
              <a:tr h="370840">
                <a:tc>
                  <a:txBody>
                    <a:bodyPr/>
                    <a:lstStyle/>
                    <a:p>
                      <a:r>
                        <a:rPr lang="en-US" dirty="0" smtClean="0"/>
                        <a:t>Office manager</a:t>
                      </a:r>
                      <a:endParaRPr lang="en-US" dirty="0"/>
                    </a:p>
                  </a:txBody>
                  <a:tcPr/>
                </a:tc>
                <a:tc>
                  <a:txBody>
                    <a:bodyPr/>
                    <a:lstStyle/>
                    <a:p>
                      <a:r>
                        <a:rPr lang="en-US" dirty="0" smtClean="0"/>
                        <a:t>36,875</a:t>
                      </a:r>
                      <a:endParaRPr lang="en-US" dirty="0"/>
                    </a:p>
                  </a:txBody>
                  <a:tcPr/>
                </a:tc>
              </a:tr>
              <a:tr h="370840">
                <a:tc>
                  <a:txBody>
                    <a:bodyPr/>
                    <a:lstStyle/>
                    <a:p>
                      <a:r>
                        <a:rPr lang="en-US" dirty="0" smtClean="0"/>
                        <a:t>Secretary</a:t>
                      </a:r>
                      <a:endParaRPr lang="en-US" dirty="0"/>
                    </a:p>
                  </a:txBody>
                  <a:tcPr/>
                </a:tc>
                <a:tc>
                  <a:txBody>
                    <a:bodyPr/>
                    <a:lstStyle/>
                    <a:p>
                      <a:r>
                        <a:rPr lang="en-US" dirty="0" smtClean="0"/>
                        <a:t>34,364</a:t>
                      </a:r>
                      <a:endParaRPr lang="en-US" dirty="0"/>
                    </a:p>
                  </a:txBody>
                  <a:tcPr/>
                </a:tc>
              </a:tr>
              <a:tr h="370840">
                <a:tc>
                  <a:txBody>
                    <a:bodyPr/>
                    <a:lstStyle/>
                    <a:p>
                      <a:r>
                        <a:rPr lang="en-US" dirty="0" smtClean="0"/>
                        <a:t>Mail manager</a:t>
                      </a:r>
                      <a:endParaRPr lang="en-US" dirty="0"/>
                    </a:p>
                  </a:txBody>
                  <a:tcPr/>
                </a:tc>
                <a:tc>
                  <a:txBody>
                    <a:bodyPr/>
                    <a:lstStyle/>
                    <a:p>
                      <a:r>
                        <a:rPr lang="en-US" dirty="0" smtClean="0"/>
                        <a:t>30,799</a:t>
                      </a:r>
                      <a:endParaRPr lang="en-US" dirty="0"/>
                    </a:p>
                  </a:txBody>
                  <a:tcPr/>
                </a:tc>
              </a:tr>
            </a:tbl>
          </a:graphicData>
        </a:graphic>
      </p:graphicFrame>
    </p:spTree>
    <p:extLst>
      <p:ext uri="{BB962C8B-B14F-4D97-AF65-F5344CB8AC3E}">
        <p14:creationId xmlns:p14="http://schemas.microsoft.com/office/powerpoint/2010/main" val="32650104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Average compensation in State offices</a:t>
            </a:r>
            <a:endParaRPr lang="en-US" dirty="0">
              <a:latin typeface="Times New Roman" panose="02020603050405020304" pitchFamily="18" charset="0"/>
              <a:cs typeface="Times New Roman" panose="02020603050405020304" pitchFamily="18"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19121212"/>
              </p:ext>
            </p:extLst>
          </p:nvPr>
        </p:nvGraphicFramePr>
        <p:xfrm>
          <a:off x="1042988" y="2324100"/>
          <a:ext cx="6777038" cy="1854200"/>
        </p:xfrm>
        <a:graphic>
          <a:graphicData uri="http://schemas.openxmlformats.org/drawingml/2006/table">
            <a:tbl>
              <a:tblPr firstRow="1" bandRow="1">
                <a:tableStyleId>{5C22544A-7EE6-4342-B048-85BDC9FD1C3A}</a:tableStyleId>
              </a:tblPr>
              <a:tblGrid>
                <a:gridCol w="3388519"/>
                <a:gridCol w="3388519"/>
              </a:tblGrid>
              <a:tr h="370840">
                <a:tc>
                  <a:txBody>
                    <a:bodyPr/>
                    <a:lstStyle/>
                    <a:p>
                      <a:r>
                        <a:rPr lang="en-US" dirty="0" smtClean="0"/>
                        <a:t>Job description</a:t>
                      </a:r>
                      <a:endParaRPr lang="en-US" dirty="0"/>
                    </a:p>
                  </a:txBody>
                  <a:tcPr/>
                </a:tc>
                <a:tc>
                  <a:txBody>
                    <a:bodyPr/>
                    <a:lstStyle/>
                    <a:p>
                      <a:r>
                        <a:rPr lang="en-US" dirty="0" smtClean="0"/>
                        <a:t>Average annual salary</a:t>
                      </a:r>
                      <a:endParaRPr lang="en-US" dirty="0"/>
                    </a:p>
                  </a:txBody>
                  <a:tcPr/>
                </a:tc>
              </a:tr>
              <a:tr h="370840">
                <a:tc>
                  <a:txBody>
                    <a:bodyPr/>
                    <a:lstStyle/>
                    <a:p>
                      <a:r>
                        <a:rPr lang="en-US" dirty="0" smtClean="0"/>
                        <a:t>Secretary junior</a:t>
                      </a:r>
                      <a:r>
                        <a:rPr lang="en-US" baseline="0" dirty="0" smtClean="0"/>
                        <a:t> level</a:t>
                      </a:r>
                      <a:endParaRPr lang="en-US" dirty="0"/>
                    </a:p>
                  </a:txBody>
                  <a:tcPr/>
                </a:tc>
                <a:tc>
                  <a:txBody>
                    <a:bodyPr/>
                    <a:lstStyle/>
                    <a:p>
                      <a:r>
                        <a:rPr lang="en-US" dirty="0" smtClean="0"/>
                        <a:t>30,164</a:t>
                      </a:r>
                      <a:endParaRPr lang="en-US" dirty="0"/>
                    </a:p>
                  </a:txBody>
                  <a:tcPr/>
                </a:tc>
              </a:tr>
              <a:tr h="370840">
                <a:tc>
                  <a:txBody>
                    <a:bodyPr/>
                    <a:lstStyle/>
                    <a:p>
                      <a:r>
                        <a:rPr lang="en-US" dirty="0" smtClean="0"/>
                        <a:t>Secretary intermediate</a:t>
                      </a:r>
                      <a:r>
                        <a:rPr lang="en-US" baseline="0" dirty="0" smtClean="0"/>
                        <a:t> level</a:t>
                      </a:r>
                      <a:endParaRPr lang="en-US" dirty="0"/>
                    </a:p>
                  </a:txBody>
                  <a:tcPr/>
                </a:tc>
                <a:tc>
                  <a:txBody>
                    <a:bodyPr/>
                    <a:lstStyle/>
                    <a:p>
                      <a:r>
                        <a:rPr lang="en-US" dirty="0" smtClean="0"/>
                        <a:t>34,567</a:t>
                      </a:r>
                      <a:endParaRPr lang="en-US" dirty="0"/>
                    </a:p>
                  </a:txBody>
                  <a:tcPr/>
                </a:tc>
              </a:tr>
              <a:tr h="370840">
                <a:tc>
                  <a:txBody>
                    <a:bodyPr/>
                    <a:lstStyle/>
                    <a:p>
                      <a:r>
                        <a:rPr lang="en-US" dirty="0" smtClean="0"/>
                        <a:t>Secretary senior</a:t>
                      </a:r>
                      <a:r>
                        <a:rPr lang="en-US" baseline="0" dirty="0" smtClean="0"/>
                        <a:t> level</a:t>
                      </a:r>
                      <a:endParaRPr lang="en-US" dirty="0"/>
                    </a:p>
                  </a:txBody>
                  <a:tcPr/>
                </a:tc>
                <a:tc>
                  <a:txBody>
                    <a:bodyPr/>
                    <a:lstStyle/>
                    <a:p>
                      <a:r>
                        <a:rPr lang="en-US" dirty="0" smtClean="0"/>
                        <a:t>40,623</a:t>
                      </a:r>
                      <a:endParaRPr lang="en-US" dirty="0"/>
                    </a:p>
                  </a:txBody>
                  <a:tcPr/>
                </a:tc>
              </a:tr>
              <a:tr h="370840">
                <a:tc>
                  <a:txBody>
                    <a:bodyPr/>
                    <a:lstStyle/>
                    <a:p>
                      <a:r>
                        <a:rPr lang="en-US" dirty="0" smtClean="0"/>
                        <a:t>Receptionist </a:t>
                      </a:r>
                      <a:endParaRPr lang="en-US" dirty="0"/>
                    </a:p>
                  </a:txBody>
                  <a:tcPr/>
                </a:tc>
                <a:tc>
                  <a:txBody>
                    <a:bodyPr/>
                    <a:lstStyle/>
                    <a:p>
                      <a:r>
                        <a:rPr lang="en-US" dirty="0" smtClean="0"/>
                        <a:t>32,357</a:t>
                      </a:r>
                      <a:endParaRPr lang="en-US" dirty="0"/>
                    </a:p>
                  </a:txBody>
                  <a:tcPr/>
                </a:tc>
              </a:tr>
            </a:tbl>
          </a:graphicData>
        </a:graphic>
      </p:graphicFrame>
    </p:spTree>
    <p:extLst>
      <p:ext uri="{BB962C8B-B14F-4D97-AF65-F5344CB8AC3E}">
        <p14:creationId xmlns:p14="http://schemas.microsoft.com/office/powerpoint/2010/main" val="1308966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Comparison and recommendations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The Bureau of Labor Statistics survey indicate almost identical pay ranges.</a:t>
            </a:r>
          </a:p>
          <a:p>
            <a:r>
              <a:rPr lang="en-US" dirty="0" smtClean="0">
                <a:latin typeface="Times New Roman" panose="02020603050405020304" pitchFamily="18" charset="0"/>
                <a:cs typeface="Times New Roman" panose="02020603050405020304" pitchFamily="18" charset="0"/>
              </a:rPr>
              <a:t>The management should update compensation in order to align it with other sectors.</a:t>
            </a:r>
          </a:p>
          <a:p>
            <a:r>
              <a:rPr lang="en-US" dirty="0" smtClean="0">
                <a:latin typeface="Times New Roman" panose="02020603050405020304" pitchFamily="18" charset="0"/>
                <a:cs typeface="Times New Roman" panose="02020603050405020304" pitchFamily="18" charset="0"/>
              </a:rPr>
              <a:t>It will enhance the competitive advantage concept in the organization.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93547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Competitive compensation impact on HRM</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Job retention.</a:t>
            </a:r>
          </a:p>
          <a:p>
            <a:r>
              <a:rPr lang="en-US" dirty="0" smtClean="0">
                <a:latin typeface="Times New Roman" panose="02020603050405020304" pitchFamily="18" charset="0"/>
                <a:cs typeface="Times New Roman" panose="02020603050405020304" pitchFamily="18" charset="0"/>
              </a:rPr>
              <a:t>Maintaining skills and professionalism.</a:t>
            </a:r>
          </a:p>
          <a:p>
            <a:r>
              <a:rPr lang="en-US" dirty="0" smtClean="0">
                <a:latin typeface="Times New Roman" panose="02020603050405020304" pitchFamily="18" charset="0"/>
                <a:cs typeface="Times New Roman" panose="02020603050405020304" pitchFamily="18" charset="0"/>
              </a:rPr>
              <a:t>Eliminating employer/employee conflict.</a:t>
            </a:r>
          </a:p>
          <a:p>
            <a:r>
              <a:rPr lang="en-US" dirty="0" smtClean="0">
                <a:latin typeface="Times New Roman" panose="02020603050405020304" pitchFamily="18" charset="0"/>
                <a:cs typeface="Times New Roman" panose="02020603050405020304" pitchFamily="18" charset="0"/>
              </a:rPr>
              <a:t>Sustaining HR organization and improved structures.</a:t>
            </a:r>
          </a:p>
          <a:p>
            <a:r>
              <a:rPr lang="en-US" dirty="0" smtClean="0">
                <a:latin typeface="Times New Roman" panose="02020603050405020304" pitchFamily="18" charset="0"/>
                <a:cs typeface="Times New Roman" panose="02020603050405020304" pitchFamily="18" charset="0"/>
              </a:rPr>
              <a:t>Management of high-risk coverages.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79444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Conclusion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Well-structured compensation scheme key to improving performance and job retention.</a:t>
            </a:r>
          </a:p>
          <a:p>
            <a:r>
              <a:rPr lang="en-US" dirty="0">
                <a:latin typeface="Times New Roman" panose="02020603050405020304" pitchFamily="18" charset="0"/>
                <a:cs typeface="Times New Roman" panose="02020603050405020304" pitchFamily="18" charset="0"/>
              </a:rPr>
              <a:t>It will enhance the competitive advantage concept in the organization.</a:t>
            </a:r>
          </a:p>
          <a:p>
            <a:r>
              <a:rPr lang="en-US" dirty="0" smtClean="0">
                <a:latin typeface="Times New Roman" panose="02020603050405020304" pitchFamily="18" charset="0"/>
                <a:cs typeface="Times New Roman" panose="02020603050405020304" pitchFamily="18" charset="0"/>
              </a:rPr>
              <a:t>Also eliminates </a:t>
            </a:r>
            <a:r>
              <a:rPr lang="en-US" dirty="0">
                <a:latin typeface="Times New Roman" panose="02020603050405020304" pitchFamily="18" charset="0"/>
                <a:cs typeface="Times New Roman" panose="02020603050405020304" pitchFamily="18" charset="0"/>
              </a:rPr>
              <a:t>employer/employee conflict.</a:t>
            </a:r>
          </a:p>
          <a:p>
            <a:r>
              <a:rPr lang="en-US" dirty="0" smtClean="0">
                <a:latin typeface="Times New Roman" panose="02020603050405020304" pitchFamily="18" charset="0"/>
                <a:cs typeface="Times New Roman" panose="02020603050405020304" pitchFamily="18" charset="0"/>
              </a:rPr>
              <a:t>Support to sustain </a:t>
            </a:r>
            <a:r>
              <a:rPr lang="en-US" dirty="0">
                <a:latin typeface="Times New Roman" panose="02020603050405020304" pitchFamily="18" charset="0"/>
                <a:cs typeface="Times New Roman" panose="02020603050405020304" pitchFamily="18" charset="0"/>
              </a:rPr>
              <a:t>HR organization and improved structures.</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7484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Introduction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Employee compensation and benefits structure.</a:t>
            </a:r>
          </a:p>
          <a:p>
            <a:r>
              <a:rPr lang="en-US" dirty="0" smtClean="0">
                <a:latin typeface="Times New Roman" panose="02020603050405020304" pitchFamily="18" charset="0"/>
                <a:cs typeface="Times New Roman" panose="02020603050405020304" pitchFamily="18" charset="0"/>
              </a:rPr>
              <a:t>It includes wages and annual or hourly salaries.</a:t>
            </a:r>
          </a:p>
          <a:p>
            <a:r>
              <a:rPr lang="en-US" dirty="0" smtClean="0">
                <a:latin typeface="Times New Roman" panose="02020603050405020304" pitchFamily="18" charset="0"/>
                <a:cs typeface="Times New Roman" panose="02020603050405020304" pitchFamily="18" charset="0"/>
              </a:rPr>
              <a:t>Attempts to distinguish exempts and non-exempts.</a:t>
            </a:r>
          </a:p>
          <a:p>
            <a:r>
              <a:rPr lang="en-US" dirty="0" smtClean="0">
                <a:latin typeface="Times New Roman" panose="02020603050405020304" pitchFamily="18" charset="0"/>
                <a:cs typeface="Times New Roman" panose="02020603050405020304" pitchFamily="18" charset="0"/>
              </a:rPr>
              <a:t>Other compensation structure include benefits such as bonuses, incentives, retirement benefits, and insurance policies.</a:t>
            </a:r>
          </a:p>
          <a:p>
            <a:r>
              <a:rPr lang="en-US" dirty="0" smtClean="0">
                <a:latin typeface="Times New Roman" panose="02020603050405020304" pitchFamily="18" charset="0"/>
                <a:cs typeface="Times New Roman" panose="02020603050405020304" pitchFamily="18" charset="0"/>
              </a:rPr>
              <a:t>Well-structured compensation scheme key to improving performance and job retention.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23922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References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r>
              <a:rPr lang="en-US" dirty="0">
                <a:latin typeface="Times New Roman" panose="02020603050405020304" pitchFamily="18" charset="0"/>
                <a:cs typeface="Times New Roman" panose="02020603050405020304" pitchFamily="18" charset="0"/>
              </a:rPr>
              <a:t>Bloom, D. E., &amp; Trahan, J. T. (2016). Flexible Benefits and Employee Choice: Highlights of the Literature. Saint Louis: Elsevier Science.</a:t>
            </a:r>
          </a:p>
          <a:p>
            <a:r>
              <a:rPr lang="en-US" dirty="0">
                <a:latin typeface="Times New Roman" panose="02020603050405020304" pitchFamily="18" charset="0"/>
                <a:cs typeface="Times New Roman" panose="02020603050405020304" pitchFamily="18" charset="0"/>
              </a:rPr>
              <a:t>Dalton, J. F., Dalton, M. A., &amp; </a:t>
            </a:r>
            <a:r>
              <a:rPr lang="en-US" dirty="0" err="1">
                <a:latin typeface="Times New Roman" panose="02020603050405020304" pitchFamily="18" charset="0"/>
                <a:cs typeface="Times New Roman" panose="02020603050405020304" pitchFamily="18" charset="0"/>
              </a:rPr>
              <a:t>Cangelosi</a:t>
            </a:r>
            <a:r>
              <a:rPr lang="en-US" dirty="0">
                <a:latin typeface="Times New Roman" panose="02020603050405020304" pitchFamily="18" charset="0"/>
                <a:cs typeface="Times New Roman" panose="02020603050405020304" pitchFamily="18" charset="0"/>
              </a:rPr>
              <a:t>, R. R. (2016). Retirement planning and employee benefits.</a:t>
            </a:r>
          </a:p>
          <a:p>
            <a:r>
              <a:rPr lang="en-US" dirty="0">
                <a:latin typeface="Times New Roman" panose="02020603050405020304" pitchFamily="18" charset="0"/>
                <a:cs typeface="Times New Roman" panose="02020603050405020304" pitchFamily="18" charset="0"/>
              </a:rPr>
              <a:t>Wilson, J. W., Pensions Management Institute,, &amp; JLT (Firm). (2014). Employee compensation and benefits.</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6188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A</a:t>
            </a:r>
            <a:r>
              <a:rPr lang="en-US" dirty="0" smtClean="0">
                <a:latin typeface="Times New Roman" panose="02020603050405020304" pitchFamily="18" charset="0"/>
                <a:cs typeface="Times New Roman" panose="02020603050405020304" pitchFamily="18" charset="0"/>
              </a:rPr>
              <a:t>genda</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Develop a comprehensive and an elaborate compensation scheme.</a:t>
            </a:r>
          </a:p>
          <a:p>
            <a:r>
              <a:rPr lang="en-US" dirty="0" smtClean="0">
                <a:latin typeface="Times New Roman" panose="02020603050405020304" pitchFamily="18" charset="0"/>
                <a:cs typeface="Times New Roman" panose="02020603050405020304" pitchFamily="18" charset="0"/>
              </a:rPr>
              <a:t>Enhance HR organization and structuring.</a:t>
            </a:r>
          </a:p>
          <a:p>
            <a:r>
              <a:rPr lang="en-US" dirty="0" smtClean="0">
                <a:latin typeface="Times New Roman" panose="02020603050405020304" pitchFamily="18" charset="0"/>
                <a:cs typeface="Times New Roman" panose="02020603050405020304" pitchFamily="18" charset="0"/>
              </a:rPr>
              <a:t>Illustrate key benefits.</a:t>
            </a:r>
          </a:p>
          <a:p>
            <a:r>
              <a:rPr lang="en-US" dirty="0" smtClean="0">
                <a:latin typeface="Times New Roman" panose="02020603050405020304" pitchFamily="18" charset="0"/>
                <a:cs typeface="Times New Roman" panose="02020603050405020304" pitchFamily="18" charset="0"/>
              </a:rPr>
              <a:t>Outline overall benefits of the concept to an enterprise.</a:t>
            </a:r>
          </a:p>
          <a:p>
            <a:r>
              <a:rPr lang="en-US" dirty="0" smtClean="0">
                <a:latin typeface="Times New Roman" panose="02020603050405020304" pitchFamily="18" charset="0"/>
                <a:cs typeface="Times New Roman" panose="02020603050405020304" pitchFamily="18" charset="0"/>
              </a:rPr>
              <a:t>Eliminate employer-employee conflict of interest.</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1580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Employee compensation and benefit structure</a:t>
            </a:r>
            <a:endParaRPr lang="en-US" dirty="0">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3"/>
          <a:stretch>
            <a:fillRect/>
          </a:stretch>
        </p:blipFill>
        <p:spPr>
          <a:xfrm>
            <a:off x="1219200" y="2324100"/>
            <a:ext cx="7086600" cy="3695700"/>
          </a:xfrm>
          <a:prstGeom prst="rect">
            <a:avLst/>
          </a:prstGeom>
        </p:spPr>
      </p:pic>
    </p:spTree>
    <p:extLst>
      <p:ext uri="{BB962C8B-B14F-4D97-AF65-F5344CB8AC3E}">
        <p14:creationId xmlns:p14="http://schemas.microsoft.com/office/powerpoint/2010/main" val="3543052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Medium-enterprise employee’s compensation factors to consider</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Attractive compensation and benefits.</a:t>
            </a:r>
          </a:p>
          <a:p>
            <a:r>
              <a:rPr lang="en-US" dirty="0" smtClean="0">
                <a:latin typeface="Times New Roman" panose="02020603050405020304" pitchFamily="18" charset="0"/>
                <a:cs typeface="Times New Roman" panose="02020603050405020304" pitchFamily="18" charset="0"/>
              </a:rPr>
              <a:t>Job retention.</a:t>
            </a:r>
          </a:p>
          <a:p>
            <a:r>
              <a:rPr lang="en-US" dirty="0" smtClean="0">
                <a:latin typeface="Times New Roman" panose="02020603050405020304" pitchFamily="18" charset="0"/>
                <a:cs typeface="Times New Roman" panose="02020603050405020304" pitchFamily="18" charset="0"/>
              </a:rPr>
              <a:t>Performance.</a:t>
            </a:r>
          </a:p>
          <a:p>
            <a:r>
              <a:rPr lang="en-US" dirty="0" smtClean="0">
                <a:latin typeface="Times New Roman" panose="02020603050405020304" pitchFamily="18" charset="0"/>
                <a:cs typeface="Times New Roman" panose="02020603050405020304" pitchFamily="18" charset="0"/>
              </a:rPr>
              <a:t>Duties and skill requirements.</a:t>
            </a:r>
          </a:p>
          <a:p>
            <a:r>
              <a:rPr lang="en-US" dirty="0" smtClean="0">
                <a:latin typeface="Times New Roman" panose="02020603050405020304" pitchFamily="18" charset="0"/>
                <a:cs typeface="Times New Roman" panose="02020603050405020304" pitchFamily="18" charset="0"/>
              </a:rPr>
              <a:t>Personal ability development opportunities.</a:t>
            </a:r>
          </a:p>
          <a:p>
            <a:r>
              <a:rPr lang="en-US" dirty="0" smtClean="0">
                <a:latin typeface="Times New Roman" panose="02020603050405020304" pitchFamily="18" charset="0"/>
                <a:cs typeface="Times New Roman" panose="02020603050405020304" pitchFamily="18" charset="0"/>
              </a:rPr>
              <a:t>Exempts and non-exempt regulations.</a:t>
            </a:r>
          </a:p>
          <a:p>
            <a:r>
              <a:rPr lang="en-US" dirty="0" smtClean="0">
                <a:latin typeface="Times New Roman" panose="02020603050405020304" pitchFamily="18" charset="0"/>
                <a:cs typeface="Times New Roman" panose="02020603050405020304" pitchFamily="18" charset="0"/>
              </a:rPr>
              <a:t>Fair labor compensation compliance.</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7299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anose="02020603050405020304" pitchFamily="18" charset="0"/>
                <a:cs typeface="Times New Roman" panose="02020603050405020304" pitchFamily="18" charset="0"/>
              </a:rPr>
              <a:t>Exempt factors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Are salaried compensation schemes.</a:t>
            </a:r>
          </a:p>
          <a:p>
            <a:r>
              <a:rPr lang="en-US" dirty="0" smtClean="0">
                <a:latin typeface="Times New Roman" panose="02020603050405020304" pitchFamily="18" charset="0"/>
                <a:cs typeface="Times New Roman" panose="02020603050405020304" pitchFamily="18" charset="0"/>
              </a:rPr>
              <a:t>Refers to annually-based compensation plan.</a:t>
            </a:r>
          </a:p>
          <a:p>
            <a:r>
              <a:rPr lang="en-US" dirty="0" smtClean="0">
                <a:latin typeface="Times New Roman" panose="02020603050405020304" pitchFamily="18" charset="0"/>
                <a:cs typeface="Times New Roman" panose="02020603050405020304" pitchFamily="18" charset="0"/>
              </a:rPr>
              <a:t>Considers educational background, professional duties, experience, and qualifications.</a:t>
            </a:r>
          </a:p>
          <a:p>
            <a:r>
              <a:rPr lang="en-US" dirty="0" smtClean="0">
                <a:latin typeface="Times New Roman" panose="02020603050405020304" pitchFamily="18" charset="0"/>
                <a:cs typeface="Times New Roman" panose="02020603050405020304" pitchFamily="18" charset="0"/>
              </a:rPr>
              <a:t>Does not protect against overtime pay.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7756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Non-exempt factors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Non-exempt employees are not paid on annual salaried payment scheme.</a:t>
            </a:r>
          </a:p>
          <a:p>
            <a:r>
              <a:rPr lang="en-US" dirty="0" smtClean="0">
                <a:latin typeface="Times New Roman" panose="02020603050405020304" pitchFamily="18" charset="0"/>
                <a:cs typeface="Times New Roman" panose="02020603050405020304" pitchFamily="18" charset="0"/>
              </a:rPr>
              <a:t>Non-exempt covers only hourly-based payment workers.</a:t>
            </a:r>
          </a:p>
          <a:p>
            <a:r>
              <a:rPr lang="en-US" dirty="0">
                <a:latin typeface="Times New Roman" panose="02020603050405020304" pitchFamily="18" charset="0"/>
                <a:cs typeface="Times New Roman" panose="02020603050405020304" pitchFamily="18" charset="0"/>
              </a:rPr>
              <a:t>E</a:t>
            </a:r>
            <a:r>
              <a:rPr lang="en-US" dirty="0" smtClean="0">
                <a:latin typeface="Times New Roman" panose="02020603050405020304" pitchFamily="18" charset="0"/>
                <a:cs typeface="Times New Roman" panose="02020603050405020304" pitchFamily="18" charset="0"/>
              </a:rPr>
              <a:t>arn less than $455 per week.</a:t>
            </a:r>
          </a:p>
          <a:p>
            <a:r>
              <a:rPr lang="en-US" dirty="0" smtClean="0">
                <a:latin typeface="Times New Roman" panose="02020603050405020304" pitchFamily="18" charset="0"/>
                <a:cs typeface="Times New Roman" panose="02020603050405020304" pitchFamily="18" charset="0"/>
              </a:rPr>
              <a:t>Does not cover for holidays and rest days.</a:t>
            </a:r>
          </a:p>
          <a:p>
            <a:r>
              <a:rPr lang="en-US" dirty="0" smtClean="0">
                <a:latin typeface="Times New Roman" panose="02020603050405020304" pitchFamily="18" charset="0"/>
                <a:cs typeface="Times New Roman" panose="02020603050405020304" pitchFamily="18" charset="0"/>
              </a:rPr>
              <a:t>Working on the non-exempted duties.</a:t>
            </a: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8941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Factors determining a secretary compensation plan</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Attractive compensation and benefits.</a:t>
            </a:r>
          </a:p>
          <a:p>
            <a:r>
              <a:rPr lang="en-US" dirty="0">
                <a:latin typeface="Times New Roman" panose="02020603050405020304" pitchFamily="18" charset="0"/>
                <a:cs typeface="Times New Roman" panose="02020603050405020304" pitchFamily="18" charset="0"/>
              </a:rPr>
              <a:t>Job retention.</a:t>
            </a:r>
          </a:p>
          <a:p>
            <a:r>
              <a:rPr lang="en-US" dirty="0">
                <a:latin typeface="Times New Roman" panose="02020603050405020304" pitchFamily="18" charset="0"/>
                <a:cs typeface="Times New Roman" panose="02020603050405020304" pitchFamily="18" charset="0"/>
              </a:rPr>
              <a:t>Performance.</a:t>
            </a:r>
          </a:p>
          <a:p>
            <a:r>
              <a:rPr lang="en-US" dirty="0" smtClean="0">
                <a:latin typeface="Times New Roman" panose="02020603050405020304" pitchFamily="18" charset="0"/>
                <a:cs typeface="Times New Roman" panose="02020603050405020304" pitchFamily="18" charset="0"/>
              </a:rPr>
              <a:t>Exempts factors;</a:t>
            </a:r>
          </a:p>
          <a:p>
            <a:pPr lvl="1">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Typically, professional and </a:t>
            </a:r>
            <a:r>
              <a:rPr lang="en-US" dirty="0">
                <a:latin typeface="Times New Roman" panose="02020603050405020304" pitchFamily="18" charset="0"/>
                <a:cs typeface="Times New Roman" panose="02020603050405020304" pitchFamily="18" charset="0"/>
              </a:rPr>
              <a:t>administrative </a:t>
            </a:r>
            <a:r>
              <a:rPr lang="en-US" dirty="0" smtClean="0">
                <a:latin typeface="Times New Roman" panose="02020603050405020304" pitchFamily="18" charset="0"/>
                <a:cs typeface="Times New Roman" panose="02020603050405020304" pitchFamily="18" charset="0"/>
              </a:rPr>
              <a:t>position </a:t>
            </a:r>
            <a:endParaRPr lang="en-US"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Not </a:t>
            </a:r>
            <a:r>
              <a:rPr lang="en-US" dirty="0">
                <a:latin typeface="Times New Roman" panose="02020603050405020304" pitchFamily="18" charset="0"/>
                <a:cs typeface="Times New Roman" panose="02020603050405020304" pitchFamily="18" charset="0"/>
              </a:rPr>
              <a:t>entitled to overtime</a:t>
            </a:r>
          </a:p>
          <a:p>
            <a:pPr lvl="1">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Meet </a:t>
            </a:r>
            <a:r>
              <a:rPr lang="en-US" dirty="0">
                <a:latin typeface="Times New Roman" panose="02020603050405020304" pitchFamily="18" charset="0"/>
                <a:cs typeface="Times New Roman" panose="02020603050405020304" pitchFamily="18" charset="0"/>
              </a:rPr>
              <a:t>both salary test and duties test</a:t>
            </a:r>
          </a:p>
          <a:p>
            <a:pPr lvl="1">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7282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Total compensation plan for a secretary</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Compensation inform of salary.</a:t>
            </a:r>
          </a:p>
          <a:p>
            <a:r>
              <a:rPr lang="en-US" dirty="0" smtClean="0">
                <a:latin typeface="Times New Roman" panose="02020603050405020304" pitchFamily="18" charset="0"/>
                <a:cs typeface="Times New Roman" panose="02020603050405020304" pitchFamily="18" charset="0"/>
              </a:rPr>
              <a:t>Rewards inform of bonuses, awards, promotions, equity offering, salary increment, new job assignment, and recognitions.</a:t>
            </a:r>
          </a:p>
          <a:p>
            <a:r>
              <a:rPr lang="en-US" dirty="0" smtClean="0">
                <a:latin typeface="Times New Roman" panose="02020603050405020304" pitchFamily="18" charset="0"/>
                <a:cs typeface="Times New Roman" panose="02020603050405020304" pitchFamily="18" charset="0"/>
              </a:rPr>
              <a:t>Benefits in terms of healthcare insurance, retirement benefits, paid leave periods, and paid training programs.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6095613"/>
      </p:ext>
    </p:extLst>
  </p:cSld>
  <p:clrMapOvr>
    <a:masterClrMapping/>
  </p:clrMapOvr>
</p:sld>
</file>

<file path=ppt/theme/_rels/theme1.xml.rels><?xml version="1.0" encoding="UTF-8"?>

<Relationships xmlns="http://schemas.openxmlformats.org/package/2006/relationships">
  <Relationship Id="rId1" Type="http://schemas.openxmlformats.org/officeDocument/2006/relationships/image" Target="../media/image1.jpeg"/>
</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1548</Words>
  <Application/>
  <PresentationFormat>On-screen Show (4:3)</PresentationFormat>
  <Paragraphs>179</Paragraphs>
  <Slides>20</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Calibri</vt:lpstr>
      <vt:lpstr>Century Gothic</vt:lpstr>
      <vt:lpstr>Times New Roman</vt:lpstr>
      <vt:lpstr>Wingdings</vt:lpstr>
      <vt:lpstr>Wingdings 2</vt:lpstr>
      <vt:lpstr>Austin</vt:lpstr>
      <vt:lpstr>HRM 530 Assignment 5: Employee Compensation and Benefits</vt:lpstr>
      <vt:lpstr>Introduction </vt:lpstr>
      <vt:lpstr>Agenda</vt:lpstr>
      <vt:lpstr>Employee compensation and benefit structure</vt:lpstr>
      <vt:lpstr>Medium-enterprise employee’s compensation factors to consider</vt:lpstr>
      <vt:lpstr>Exempt factors</vt:lpstr>
      <vt:lpstr>Non-exempt factors</vt:lpstr>
      <vt:lpstr>Factors determining a secretary compensation plan</vt:lpstr>
      <vt:lpstr>Total compensation plan for a secretary</vt:lpstr>
      <vt:lpstr>Salary and reward scales</vt:lpstr>
      <vt:lpstr>Secretary’s benefit structure</vt:lpstr>
      <vt:lpstr>Other important benefits</vt:lpstr>
      <vt:lpstr>Impacts of government regulations</vt:lpstr>
      <vt:lpstr>Governmental laws affecting compensation and benefits</vt:lpstr>
      <vt:lpstr>Average compensation for a non-profit organization</vt:lpstr>
      <vt:lpstr>Average compensation in State offices</vt:lpstr>
      <vt:lpstr>Comparison and recommendations</vt:lpstr>
      <vt:lpstr>Competitive compensation impact on HRM</vt:lpstr>
      <vt:lpstr>Conclusion </vt:lpstr>
      <vt:lpstr>References</vt:lpstr>
    </vt:vector>
  </TitlesOfParts>
  <LinksUpToDate>false</LinksUpToDate>
  <SharedDoc>false</SharedDoc>
  <HyperlinksChanged>false</HyperlinksChanged>
  <AppVersion>15.0000</AppVersion>
  <Company/>
  <Manager/>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revision>0</revision>
</coreProperties>
</file>