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52"/>
  </p:notesMasterIdLst>
  <p:sldIdLst>
    <p:sldId id="256" r:id="rId2"/>
    <p:sldId id="257" r:id="rId3"/>
    <p:sldId id="489" r:id="rId4"/>
    <p:sldId id="490" r:id="rId5"/>
    <p:sldId id="491" r:id="rId6"/>
    <p:sldId id="492" r:id="rId7"/>
    <p:sldId id="493" r:id="rId8"/>
    <p:sldId id="494" r:id="rId9"/>
    <p:sldId id="495" r:id="rId10"/>
    <p:sldId id="496" r:id="rId11"/>
    <p:sldId id="497" r:id="rId12"/>
    <p:sldId id="498" r:id="rId13"/>
    <p:sldId id="499" r:id="rId14"/>
    <p:sldId id="500" r:id="rId15"/>
    <p:sldId id="444" r:id="rId16"/>
    <p:sldId id="501" r:id="rId17"/>
    <p:sldId id="502" r:id="rId18"/>
    <p:sldId id="503" r:id="rId19"/>
    <p:sldId id="504" r:id="rId20"/>
    <p:sldId id="505" r:id="rId21"/>
    <p:sldId id="506" r:id="rId22"/>
    <p:sldId id="507" r:id="rId23"/>
    <p:sldId id="508" r:id="rId24"/>
    <p:sldId id="509" r:id="rId25"/>
    <p:sldId id="510" r:id="rId26"/>
    <p:sldId id="511" r:id="rId27"/>
    <p:sldId id="512" r:id="rId28"/>
    <p:sldId id="514" r:id="rId29"/>
    <p:sldId id="515" r:id="rId30"/>
    <p:sldId id="516" r:id="rId31"/>
    <p:sldId id="517" r:id="rId32"/>
    <p:sldId id="518" r:id="rId33"/>
    <p:sldId id="519" r:id="rId34"/>
    <p:sldId id="520" r:id="rId35"/>
    <p:sldId id="521" r:id="rId36"/>
    <p:sldId id="522" r:id="rId37"/>
    <p:sldId id="523" r:id="rId38"/>
    <p:sldId id="524" r:id="rId39"/>
    <p:sldId id="525" r:id="rId40"/>
    <p:sldId id="526" r:id="rId41"/>
    <p:sldId id="527" r:id="rId42"/>
    <p:sldId id="528" r:id="rId43"/>
    <p:sldId id="529" r:id="rId44"/>
    <p:sldId id="530" r:id="rId45"/>
    <p:sldId id="531" r:id="rId46"/>
    <p:sldId id="532" r:id="rId47"/>
    <p:sldId id="533" r:id="rId48"/>
    <p:sldId id="488" r:id="rId49"/>
    <p:sldId id="534" r:id="rId50"/>
    <p:sldId id="294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47"/>
    <a:srgbClr val="F3F9FB"/>
    <a:srgbClr val="D0D8E8"/>
    <a:srgbClr val="E9EDF4"/>
    <a:srgbClr val="C4E59F"/>
    <a:srgbClr val="FFED01"/>
    <a:srgbClr val="FFFF00"/>
    <a:srgbClr val="FFFF99"/>
    <a:srgbClr val="EED412"/>
    <a:srgbClr val="F3E8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68" autoAdjust="0"/>
    <p:restoredTop sz="94640" autoAdjust="0"/>
  </p:normalViewPr>
  <p:slideViewPr>
    <p:cSldViewPr>
      <p:cViewPr>
        <p:scale>
          <a:sx n="60" d="100"/>
          <a:sy n="60" d="100"/>
        </p:scale>
        <p:origin x="-3084" y="-11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DC2B9C-812C-428E-9C3F-D5BC57C6984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07C053-44DB-4F6E-AB83-1816AF4E0329}">
      <dgm:prSet phldrT="[Text]" custT="1"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US" sz="2800" b="1" dirty="0" smtClean="0"/>
            <a:t>Market Price</a:t>
          </a:r>
          <a:endParaRPr lang="en-US" sz="2800" b="1" dirty="0"/>
        </a:p>
      </dgm:t>
    </dgm:pt>
    <dgm:pt modelId="{9283618F-F315-46CB-BE93-E512E6BCF14C}" type="parTrans" cxnId="{81F4D106-0559-4897-B41E-D0EC2096FAA2}">
      <dgm:prSet/>
      <dgm:spPr/>
      <dgm:t>
        <a:bodyPr/>
        <a:lstStyle/>
        <a:p>
          <a:endParaRPr lang="en-US"/>
        </a:p>
      </dgm:t>
    </dgm:pt>
    <dgm:pt modelId="{B6987D1E-CE77-4DB0-9530-72E1CB44D3E2}" type="sibTrans" cxnId="{81F4D106-0559-4897-B41E-D0EC2096FAA2}">
      <dgm:prSet/>
      <dgm:spPr/>
      <dgm:t>
        <a:bodyPr/>
        <a:lstStyle/>
        <a:p>
          <a:endParaRPr lang="en-US"/>
        </a:p>
      </dgm:t>
    </dgm:pt>
    <dgm:pt modelId="{D6A44AA8-5DFB-421F-83DE-FB0207A70B2B}">
      <dgm:prSet phldrT="[Text]" custT="1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n-US" sz="2800" b="1" dirty="0" smtClean="0"/>
            <a:t>Variable Costs</a:t>
          </a:r>
          <a:endParaRPr lang="en-US" sz="2800" b="1" dirty="0"/>
        </a:p>
      </dgm:t>
    </dgm:pt>
    <dgm:pt modelId="{FA1B614E-BB31-45A1-ACCE-E5B67F60AF3A}" type="parTrans" cxnId="{7AAEECE3-6BC1-4BC5-BA54-CB9D686A7342}">
      <dgm:prSet/>
      <dgm:spPr/>
      <dgm:t>
        <a:bodyPr/>
        <a:lstStyle/>
        <a:p>
          <a:endParaRPr lang="en-US"/>
        </a:p>
      </dgm:t>
    </dgm:pt>
    <dgm:pt modelId="{58E4FCFB-1219-4685-9303-53AC8015E29A}" type="sibTrans" cxnId="{7AAEECE3-6BC1-4BC5-BA54-CB9D686A7342}">
      <dgm:prSet/>
      <dgm:spPr/>
      <dgm:t>
        <a:bodyPr/>
        <a:lstStyle/>
        <a:p>
          <a:endParaRPr lang="en-US"/>
        </a:p>
      </dgm:t>
    </dgm:pt>
    <dgm:pt modelId="{B5B5AF1A-47FB-4E4D-8764-0C8AEAB33C96}">
      <dgm:prSet phldrT="[Text]" custT="1"/>
      <dgm:spPr>
        <a:solidFill>
          <a:srgbClr val="FFD347"/>
        </a:solidFill>
        <a:ln>
          <a:solidFill>
            <a:srgbClr val="FFD347"/>
          </a:solidFill>
        </a:ln>
      </dgm:spPr>
      <dgm:t>
        <a:bodyPr/>
        <a:lstStyle/>
        <a:p>
          <a:r>
            <a:rPr lang="en-US" sz="2800" b="1" dirty="0" smtClean="0"/>
            <a:t>Variable Costs plus Opportunity Costs</a:t>
          </a:r>
          <a:endParaRPr lang="en-US" sz="2800" b="1" dirty="0"/>
        </a:p>
      </dgm:t>
    </dgm:pt>
    <dgm:pt modelId="{8D4C4D88-2E84-47FD-A7E3-A1E88AFFEB51}" type="parTrans" cxnId="{6A67E3FF-B802-4F1B-931D-E1A175DE3086}">
      <dgm:prSet/>
      <dgm:spPr/>
      <dgm:t>
        <a:bodyPr/>
        <a:lstStyle/>
        <a:p>
          <a:endParaRPr lang="en-US"/>
        </a:p>
      </dgm:t>
    </dgm:pt>
    <dgm:pt modelId="{269F860D-A77F-4CE6-95BC-2A197F28CDC9}" type="sibTrans" cxnId="{6A67E3FF-B802-4F1B-931D-E1A175DE3086}">
      <dgm:prSet/>
      <dgm:spPr/>
      <dgm:t>
        <a:bodyPr/>
        <a:lstStyle/>
        <a:p>
          <a:endParaRPr lang="en-US"/>
        </a:p>
      </dgm:t>
    </dgm:pt>
    <dgm:pt modelId="{BA4F5966-0741-453A-9737-A508DEA7925F}">
      <dgm:prSet phldrT="[Text]" custT="1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en-US" sz="2800" b="1" dirty="0" smtClean="0"/>
            <a:t>Absorption Cost plus Markup</a:t>
          </a:r>
          <a:endParaRPr lang="en-US" sz="2800" b="1" dirty="0"/>
        </a:p>
      </dgm:t>
    </dgm:pt>
    <dgm:pt modelId="{16A4C003-B94D-4DC0-83E1-3EDAA6611965}" type="parTrans" cxnId="{3B36B554-7F43-4C69-AD72-F37A720E1D2B}">
      <dgm:prSet/>
      <dgm:spPr/>
      <dgm:t>
        <a:bodyPr/>
        <a:lstStyle/>
        <a:p>
          <a:endParaRPr lang="en-US"/>
        </a:p>
      </dgm:t>
    </dgm:pt>
    <dgm:pt modelId="{522D28E1-52A0-40D4-9A3D-1338B790E6FE}" type="sibTrans" cxnId="{3B36B554-7F43-4C69-AD72-F37A720E1D2B}">
      <dgm:prSet/>
      <dgm:spPr/>
      <dgm:t>
        <a:bodyPr/>
        <a:lstStyle/>
        <a:p>
          <a:endParaRPr lang="en-US"/>
        </a:p>
      </dgm:t>
    </dgm:pt>
    <dgm:pt modelId="{C9D5247A-BDDD-4480-8D18-BB926066518E}">
      <dgm:prSet phldrT="[Text]" custT="1"/>
      <dgm:spPr>
        <a:solidFill>
          <a:srgbClr val="0070C0"/>
        </a:solidFill>
        <a:ln>
          <a:solidFill>
            <a:srgbClr val="0070C0"/>
          </a:solidFill>
        </a:ln>
      </dgm:spPr>
      <dgm:t>
        <a:bodyPr/>
        <a:lstStyle/>
        <a:p>
          <a:r>
            <a:rPr lang="en-US" sz="2800" b="1" dirty="0" smtClean="0"/>
            <a:t>Negotiated Prices</a:t>
          </a:r>
          <a:endParaRPr lang="en-US" sz="2800" b="1" dirty="0"/>
        </a:p>
      </dgm:t>
    </dgm:pt>
    <dgm:pt modelId="{29C61116-1045-44F0-A360-767C60BBE15D}" type="parTrans" cxnId="{1340AB25-DE87-442F-8AEF-29823E00239F}">
      <dgm:prSet/>
      <dgm:spPr/>
      <dgm:t>
        <a:bodyPr/>
        <a:lstStyle/>
        <a:p>
          <a:endParaRPr lang="en-US"/>
        </a:p>
      </dgm:t>
    </dgm:pt>
    <dgm:pt modelId="{9E8774A1-0191-49E7-A34A-F62A9BE69A49}" type="sibTrans" cxnId="{1340AB25-DE87-442F-8AEF-29823E00239F}">
      <dgm:prSet/>
      <dgm:spPr/>
      <dgm:t>
        <a:bodyPr/>
        <a:lstStyle/>
        <a:p>
          <a:endParaRPr lang="en-US"/>
        </a:p>
      </dgm:t>
    </dgm:pt>
    <dgm:pt modelId="{6D40AE04-E165-4D9E-965F-68C1EBA46C99}">
      <dgm:prSet phldrT="[Text]" custT="1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sz="2800" b="1" dirty="0" smtClean="0"/>
            <a:t>Dual Prices</a:t>
          </a:r>
          <a:endParaRPr lang="en-US" sz="2800" b="1" dirty="0"/>
        </a:p>
      </dgm:t>
    </dgm:pt>
    <dgm:pt modelId="{5427E123-C057-4FBA-B5B9-ADE72B13AF88}" type="parTrans" cxnId="{6756852C-AAA2-42FB-8033-4D809F391763}">
      <dgm:prSet/>
      <dgm:spPr/>
      <dgm:t>
        <a:bodyPr/>
        <a:lstStyle/>
        <a:p>
          <a:endParaRPr lang="en-US"/>
        </a:p>
      </dgm:t>
    </dgm:pt>
    <dgm:pt modelId="{D876730D-DE6F-4CF6-A6BC-8525CC44445E}" type="sibTrans" cxnId="{6756852C-AAA2-42FB-8033-4D809F391763}">
      <dgm:prSet/>
      <dgm:spPr/>
      <dgm:t>
        <a:bodyPr/>
        <a:lstStyle/>
        <a:p>
          <a:endParaRPr lang="en-US"/>
        </a:p>
      </dgm:t>
    </dgm:pt>
    <dgm:pt modelId="{E4C45BC4-09B3-42C9-A9A2-563C343D6186}" type="pres">
      <dgm:prSet presAssocID="{7ADC2B9C-812C-428E-9C3F-D5BC57C6984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1D3DF4-6B56-49C7-9C2F-32FF80EDD874}" type="pres">
      <dgm:prSet presAssocID="{4507C053-44DB-4F6E-AB83-1816AF4E0329}" presName="parentLin" presStyleCnt="0"/>
      <dgm:spPr/>
    </dgm:pt>
    <dgm:pt modelId="{43382E40-C55E-4182-88FD-266A8C98A1B9}" type="pres">
      <dgm:prSet presAssocID="{4507C053-44DB-4F6E-AB83-1816AF4E0329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4E4CF26C-291F-4087-ACDE-0235584AF932}" type="pres">
      <dgm:prSet presAssocID="{4507C053-44DB-4F6E-AB83-1816AF4E0329}" presName="parentText" presStyleLbl="node1" presStyleIdx="0" presStyleCnt="6" custScaleX="1272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B005E8-E395-492F-98AD-9840657FE08D}" type="pres">
      <dgm:prSet presAssocID="{4507C053-44DB-4F6E-AB83-1816AF4E0329}" presName="negativeSpace" presStyleCnt="0"/>
      <dgm:spPr/>
    </dgm:pt>
    <dgm:pt modelId="{37281FFD-7CDA-4431-BF6E-E817B718E067}" type="pres">
      <dgm:prSet presAssocID="{4507C053-44DB-4F6E-AB83-1816AF4E0329}" presName="childText" presStyleLbl="conFgAcc1" presStyleIdx="0" presStyleCnt="6">
        <dgm:presLayoutVars>
          <dgm:bulletEnabled val="1"/>
        </dgm:presLayoutVars>
      </dgm:prSet>
      <dgm:spPr>
        <a:ln w="38100">
          <a:solidFill>
            <a:srgbClr val="92D050"/>
          </a:solidFill>
        </a:ln>
      </dgm:spPr>
    </dgm:pt>
    <dgm:pt modelId="{1E145BB9-8556-4672-B80F-548989D5969A}" type="pres">
      <dgm:prSet presAssocID="{B6987D1E-CE77-4DB0-9530-72E1CB44D3E2}" presName="spaceBetweenRectangles" presStyleCnt="0"/>
      <dgm:spPr/>
    </dgm:pt>
    <dgm:pt modelId="{5FFD16CE-C5B1-4DC4-99EA-69FC156EBE03}" type="pres">
      <dgm:prSet presAssocID="{D6A44AA8-5DFB-421F-83DE-FB0207A70B2B}" presName="parentLin" presStyleCnt="0"/>
      <dgm:spPr/>
    </dgm:pt>
    <dgm:pt modelId="{5B830B89-D0B3-48AB-8C83-EC9BC33FC70E}" type="pres">
      <dgm:prSet presAssocID="{D6A44AA8-5DFB-421F-83DE-FB0207A70B2B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CE34884C-5273-4FDF-8386-B1F0A62FF2B1}" type="pres">
      <dgm:prSet presAssocID="{D6A44AA8-5DFB-421F-83DE-FB0207A70B2B}" presName="parentText" presStyleLbl="node1" presStyleIdx="1" presStyleCnt="6" custScaleX="1272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D1E4E0-4465-47D0-8FA9-92E4C9B18D2A}" type="pres">
      <dgm:prSet presAssocID="{D6A44AA8-5DFB-421F-83DE-FB0207A70B2B}" presName="negativeSpace" presStyleCnt="0"/>
      <dgm:spPr/>
    </dgm:pt>
    <dgm:pt modelId="{FE869166-CD82-4136-B5FB-AD2A451A65CE}" type="pres">
      <dgm:prSet presAssocID="{D6A44AA8-5DFB-421F-83DE-FB0207A70B2B}" presName="childText" presStyleLbl="conFgAcc1" presStyleIdx="1" presStyleCnt="6">
        <dgm:presLayoutVars>
          <dgm:bulletEnabled val="1"/>
        </dgm:presLayoutVars>
      </dgm:prSet>
      <dgm:spPr>
        <a:ln w="38100">
          <a:solidFill>
            <a:srgbClr val="00B0F0"/>
          </a:solidFill>
        </a:ln>
      </dgm:spPr>
      <dgm:t>
        <a:bodyPr/>
        <a:lstStyle/>
        <a:p>
          <a:endParaRPr lang="en-US"/>
        </a:p>
      </dgm:t>
    </dgm:pt>
    <dgm:pt modelId="{0BFA4BA5-E4F2-4CB4-8F85-1D972A79DA65}" type="pres">
      <dgm:prSet presAssocID="{58E4FCFB-1219-4685-9303-53AC8015E29A}" presName="spaceBetweenRectangles" presStyleCnt="0"/>
      <dgm:spPr/>
    </dgm:pt>
    <dgm:pt modelId="{411AE6E4-84E4-450A-B127-FD944789B85F}" type="pres">
      <dgm:prSet presAssocID="{B5B5AF1A-47FB-4E4D-8764-0C8AEAB33C96}" presName="parentLin" presStyleCnt="0"/>
      <dgm:spPr/>
    </dgm:pt>
    <dgm:pt modelId="{0FC559A2-9516-46EF-99D2-AD8B5128CB53}" type="pres">
      <dgm:prSet presAssocID="{B5B5AF1A-47FB-4E4D-8764-0C8AEAB33C96}" presName="parentLeftMargin" presStyleLbl="node1" presStyleIdx="1" presStyleCnt="6"/>
      <dgm:spPr/>
      <dgm:t>
        <a:bodyPr/>
        <a:lstStyle/>
        <a:p>
          <a:endParaRPr lang="en-US"/>
        </a:p>
      </dgm:t>
    </dgm:pt>
    <dgm:pt modelId="{F53472ED-0F9B-41CC-A8EF-B52E9B43841D}" type="pres">
      <dgm:prSet presAssocID="{B5B5AF1A-47FB-4E4D-8764-0C8AEAB33C96}" presName="parentText" presStyleLbl="node1" presStyleIdx="2" presStyleCnt="6" custScaleX="1272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CC41DC-4A5F-44B6-AD30-7F62C965BA05}" type="pres">
      <dgm:prSet presAssocID="{B5B5AF1A-47FB-4E4D-8764-0C8AEAB33C96}" presName="negativeSpace" presStyleCnt="0"/>
      <dgm:spPr/>
    </dgm:pt>
    <dgm:pt modelId="{604FAC22-B00C-444E-93CB-A8E1B525E0B2}" type="pres">
      <dgm:prSet presAssocID="{B5B5AF1A-47FB-4E4D-8764-0C8AEAB33C96}" presName="childText" presStyleLbl="conFgAcc1" presStyleIdx="2" presStyleCnt="6">
        <dgm:presLayoutVars>
          <dgm:bulletEnabled val="1"/>
        </dgm:presLayoutVars>
      </dgm:prSet>
      <dgm:spPr>
        <a:ln w="38100">
          <a:solidFill>
            <a:srgbClr val="FFD347"/>
          </a:solidFill>
        </a:ln>
      </dgm:spPr>
      <dgm:t>
        <a:bodyPr/>
        <a:lstStyle/>
        <a:p>
          <a:endParaRPr lang="en-US"/>
        </a:p>
      </dgm:t>
    </dgm:pt>
    <dgm:pt modelId="{BCC91FA7-4738-4494-AD8C-5969D0A33D1F}" type="pres">
      <dgm:prSet presAssocID="{269F860D-A77F-4CE6-95BC-2A197F28CDC9}" presName="spaceBetweenRectangles" presStyleCnt="0"/>
      <dgm:spPr/>
    </dgm:pt>
    <dgm:pt modelId="{A6C5690F-829B-40FD-871D-37D0F8053077}" type="pres">
      <dgm:prSet presAssocID="{BA4F5966-0741-453A-9737-A508DEA7925F}" presName="parentLin" presStyleCnt="0"/>
      <dgm:spPr/>
    </dgm:pt>
    <dgm:pt modelId="{48C80E5F-ADE7-49A6-8B95-F31A29124DB5}" type="pres">
      <dgm:prSet presAssocID="{BA4F5966-0741-453A-9737-A508DEA7925F}" presName="parentLeftMargin" presStyleLbl="node1" presStyleIdx="2" presStyleCnt="6"/>
      <dgm:spPr/>
      <dgm:t>
        <a:bodyPr/>
        <a:lstStyle/>
        <a:p>
          <a:endParaRPr lang="en-US"/>
        </a:p>
      </dgm:t>
    </dgm:pt>
    <dgm:pt modelId="{97C9F124-8588-4188-9F6F-B0B72E41F64B}" type="pres">
      <dgm:prSet presAssocID="{BA4F5966-0741-453A-9737-A508DEA7925F}" presName="parentText" presStyleLbl="node1" presStyleIdx="3" presStyleCnt="6" custScaleX="1272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FA3574-F4F5-406A-91DC-9015D337C0DC}" type="pres">
      <dgm:prSet presAssocID="{BA4F5966-0741-453A-9737-A508DEA7925F}" presName="negativeSpace" presStyleCnt="0"/>
      <dgm:spPr/>
    </dgm:pt>
    <dgm:pt modelId="{5569CD75-7653-428A-9DB4-756F78B8AB3A}" type="pres">
      <dgm:prSet presAssocID="{BA4F5966-0741-453A-9737-A508DEA7925F}" presName="childText" presStyleLbl="conFgAcc1" presStyleIdx="3" presStyleCnt="6">
        <dgm:presLayoutVars>
          <dgm:bulletEnabled val="1"/>
        </dgm:presLayoutVars>
      </dgm:prSet>
      <dgm:spPr>
        <a:ln w="38100">
          <a:solidFill>
            <a:srgbClr val="00B050"/>
          </a:solidFill>
        </a:ln>
      </dgm:spPr>
      <dgm:t>
        <a:bodyPr/>
        <a:lstStyle/>
        <a:p>
          <a:endParaRPr lang="en-US"/>
        </a:p>
      </dgm:t>
    </dgm:pt>
    <dgm:pt modelId="{F65B1E41-AACC-41A1-907C-1EF81C8F3134}" type="pres">
      <dgm:prSet presAssocID="{522D28E1-52A0-40D4-9A3D-1338B790E6FE}" presName="spaceBetweenRectangles" presStyleCnt="0"/>
      <dgm:spPr/>
    </dgm:pt>
    <dgm:pt modelId="{DE382EAA-195E-469C-A54D-FD36B51D79E3}" type="pres">
      <dgm:prSet presAssocID="{C9D5247A-BDDD-4480-8D18-BB926066518E}" presName="parentLin" presStyleCnt="0"/>
      <dgm:spPr/>
    </dgm:pt>
    <dgm:pt modelId="{B4D91BE2-1907-4758-83A4-F2E65521A7C1}" type="pres">
      <dgm:prSet presAssocID="{C9D5247A-BDDD-4480-8D18-BB926066518E}" presName="parentLeftMargin" presStyleLbl="node1" presStyleIdx="3" presStyleCnt="6"/>
      <dgm:spPr/>
      <dgm:t>
        <a:bodyPr/>
        <a:lstStyle/>
        <a:p>
          <a:endParaRPr lang="en-US"/>
        </a:p>
      </dgm:t>
    </dgm:pt>
    <dgm:pt modelId="{DF0DFCEE-A6FB-4635-AA46-72622E5F01A0}" type="pres">
      <dgm:prSet presAssocID="{C9D5247A-BDDD-4480-8D18-BB926066518E}" presName="parentText" presStyleLbl="node1" presStyleIdx="4" presStyleCnt="6" custScaleX="1272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A64BE0-5994-4FFE-AC99-5F03AE6BA2D1}" type="pres">
      <dgm:prSet presAssocID="{C9D5247A-BDDD-4480-8D18-BB926066518E}" presName="negativeSpace" presStyleCnt="0"/>
      <dgm:spPr/>
    </dgm:pt>
    <dgm:pt modelId="{93E9E278-70D6-4D9B-B619-B7558CCB1F76}" type="pres">
      <dgm:prSet presAssocID="{C9D5247A-BDDD-4480-8D18-BB926066518E}" presName="childText" presStyleLbl="conFgAcc1" presStyleIdx="4" presStyleCnt="6">
        <dgm:presLayoutVars>
          <dgm:bulletEnabled val="1"/>
        </dgm:presLayoutVars>
      </dgm:prSet>
      <dgm:spPr>
        <a:ln w="38100">
          <a:solidFill>
            <a:srgbClr val="0070C0"/>
          </a:solidFill>
        </a:ln>
      </dgm:spPr>
      <dgm:t>
        <a:bodyPr/>
        <a:lstStyle/>
        <a:p>
          <a:endParaRPr lang="en-US"/>
        </a:p>
      </dgm:t>
    </dgm:pt>
    <dgm:pt modelId="{5D60365A-B600-4FD4-BBC1-515FC3943D05}" type="pres">
      <dgm:prSet presAssocID="{9E8774A1-0191-49E7-A34A-F62A9BE69A49}" presName="spaceBetweenRectangles" presStyleCnt="0"/>
      <dgm:spPr/>
    </dgm:pt>
    <dgm:pt modelId="{A8655B1D-8120-47DB-A95F-93D757E3D166}" type="pres">
      <dgm:prSet presAssocID="{6D40AE04-E165-4D9E-965F-68C1EBA46C99}" presName="parentLin" presStyleCnt="0"/>
      <dgm:spPr/>
    </dgm:pt>
    <dgm:pt modelId="{7CCBEF55-A70E-48C1-A975-42BB6F8547BE}" type="pres">
      <dgm:prSet presAssocID="{6D40AE04-E165-4D9E-965F-68C1EBA46C99}" presName="parentLeftMargin" presStyleLbl="node1" presStyleIdx="4" presStyleCnt="6"/>
      <dgm:spPr/>
      <dgm:t>
        <a:bodyPr/>
        <a:lstStyle/>
        <a:p>
          <a:endParaRPr lang="en-US"/>
        </a:p>
      </dgm:t>
    </dgm:pt>
    <dgm:pt modelId="{7CEEA51B-021E-456F-B911-24B0C24D4CEB}" type="pres">
      <dgm:prSet presAssocID="{6D40AE04-E165-4D9E-965F-68C1EBA46C99}" presName="parentText" presStyleLbl="node1" presStyleIdx="5" presStyleCnt="6" custScaleX="1272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902AFD-C8DF-4641-91B5-76511DD6D3B1}" type="pres">
      <dgm:prSet presAssocID="{6D40AE04-E165-4D9E-965F-68C1EBA46C99}" presName="negativeSpace" presStyleCnt="0"/>
      <dgm:spPr/>
    </dgm:pt>
    <dgm:pt modelId="{EE77DC8C-336F-4A48-B1AE-52385ED793C3}" type="pres">
      <dgm:prSet presAssocID="{6D40AE04-E165-4D9E-965F-68C1EBA46C99}" presName="childText" presStyleLbl="conFgAcc1" presStyleIdx="5" presStyleCnt="6">
        <dgm:presLayoutVars>
          <dgm:bulletEnabled val="1"/>
        </dgm:presLayoutVars>
      </dgm:prSet>
      <dgm:spPr>
        <a:ln w="38100">
          <a:solidFill>
            <a:srgbClr val="FFC000"/>
          </a:solidFill>
        </a:ln>
      </dgm:spPr>
      <dgm:t>
        <a:bodyPr/>
        <a:lstStyle/>
        <a:p>
          <a:endParaRPr lang="en-US"/>
        </a:p>
      </dgm:t>
    </dgm:pt>
  </dgm:ptLst>
  <dgm:cxnLst>
    <dgm:cxn modelId="{6A67E3FF-B802-4F1B-931D-E1A175DE3086}" srcId="{7ADC2B9C-812C-428E-9C3F-D5BC57C6984B}" destId="{B5B5AF1A-47FB-4E4D-8764-0C8AEAB33C96}" srcOrd="2" destOrd="0" parTransId="{8D4C4D88-2E84-47FD-A7E3-A1E88AFFEB51}" sibTransId="{269F860D-A77F-4CE6-95BC-2A197F28CDC9}"/>
    <dgm:cxn modelId="{7AAEECE3-6BC1-4BC5-BA54-CB9D686A7342}" srcId="{7ADC2B9C-812C-428E-9C3F-D5BC57C6984B}" destId="{D6A44AA8-5DFB-421F-83DE-FB0207A70B2B}" srcOrd="1" destOrd="0" parTransId="{FA1B614E-BB31-45A1-ACCE-E5B67F60AF3A}" sibTransId="{58E4FCFB-1219-4685-9303-53AC8015E29A}"/>
    <dgm:cxn modelId="{F3BD816F-27D8-4333-87EF-99EC0A9D6E45}" type="presOf" srcId="{C9D5247A-BDDD-4480-8D18-BB926066518E}" destId="{DF0DFCEE-A6FB-4635-AA46-72622E5F01A0}" srcOrd="1" destOrd="0" presId="urn:microsoft.com/office/officeart/2005/8/layout/list1"/>
    <dgm:cxn modelId="{7A9AE0AA-508B-4B45-BA45-1ECE9A52DC74}" type="presOf" srcId="{4507C053-44DB-4F6E-AB83-1816AF4E0329}" destId="{43382E40-C55E-4182-88FD-266A8C98A1B9}" srcOrd="0" destOrd="0" presId="urn:microsoft.com/office/officeart/2005/8/layout/list1"/>
    <dgm:cxn modelId="{140F1DC2-431C-4A96-848E-B0CB4934E943}" type="presOf" srcId="{6D40AE04-E165-4D9E-965F-68C1EBA46C99}" destId="{7CEEA51B-021E-456F-B911-24B0C24D4CEB}" srcOrd="1" destOrd="0" presId="urn:microsoft.com/office/officeart/2005/8/layout/list1"/>
    <dgm:cxn modelId="{2114C6FD-8A91-4E47-8B95-AF0015747C74}" type="presOf" srcId="{6D40AE04-E165-4D9E-965F-68C1EBA46C99}" destId="{7CCBEF55-A70E-48C1-A975-42BB6F8547BE}" srcOrd="0" destOrd="0" presId="urn:microsoft.com/office/officeart/2005/8/layout/list1"/>
    <dgm:cxn modelId="{3B36B554-7F43-4C69-AD72-F37A720E1D2B}" srcId="{7ADC2B9C-812C-428E-9C3F-D5BC57C6984B}" destId="{BA4F5966-0741-453A-9737-A508DEA7925F}" srcOrd="3" destOrd="0" parTransId="{16A4C003-B94D-4DC0-83E1-3EDAA6611965}" sibTransId="{522D28E1-52A0-40D4-9A3D-1338B790E6FE}"/>
    <dgm:cxn modelId="{1340AB25-DE87-442F-8AEF-29823E00239F}" srcId="{7ADC2B9C-812C-428E-9C3F-D5BC57C6984B}" destId="{C9D5247A-BDDD-4480-8D18-BB926066518E}" srcOrd="4" destOrd="0" parTransId="{29C61116-1045-44F0-A360-767C60BBE15D}" sibTransId="{9E8774A1-0191-49E7-A34A-F62A9BE69A49}"/>
    <dgm:cxn modelId="{062E09D6-9F34-4318-8A59-AB6F1DCCFA1F}" type="presOf" srcId="{BA4F5966-0741-453A-9737-A508DEA7925F}" destId="{97C9F124-8588-4188-9F6F-B0B72E41F64B}" srcOrd="1" destOrd="0" presId="urn:microsoft.com/office/officeart/2005/8/layout/list1"/>
    <dgm:cxn modelId="{E29FAB1E-0085-4B88-9A93-2B6B498B74A9}" type="presOf" srcId="{7ADC2B9C-812C-428E-9C3F-D5BC57C6984B}" destId="{E4C45BC4-09B3-42C9-A9A2-563C343D6186}" srcOrd="0" destOrd="0" presId="urn:microsoft.com/office/officeart/2005/8/layout/list1"/>
    <dgm:cxn modelId="{81F4D106-0559-4897-B41E-D0EC2096FAA2}" srcId="{7ADC2B9C-812C-428E-9C3F-D5BC57C6984B}" destId="{4507C053-44DB-4F6E-AB83-1816AF4E0329}" srcOrd="0" destOrd="0" parTransId="{9283618F-F315-46CB-BE93-E512E6BCF14C}" sibTransId="{B6987D1E-CE77-4DB0-9530-72E1CB44D3E2}"/>
    <dgm:cxn modelId="{6D8B50DA-154C-4D0F-8707-C97D6EE2E356}" type="presOf" srcId="{4507C053-44DB-4F6E-AB83-1816AF4E0329}" destId="{4E4CF26C-291F-4087-ACDE-0235584AF932}" srcOrd="1" destOrd="0" presId="urn:microsoft.com/office/officeart/2005/8/layout/list1"/>
    <dgm:cxn modelId="{1C3A031F-6ABD-4D1A-958F-4E5BA6A17DCB}" type="presOf" srcId="{C9D5247A-BDDD-4480-8D18-BB926066518E}" destId="{B4D91BE2-1907-4758-83A4-F2E65521A7C1}" srcOrd="0" destOrd="0" presId="urn:microsoft.com/office/officeart/2005/8/layout/list1"/>
    <dgm:cxn modelId="{BBF30AB3-1F6D-401F-8E96-9F0CD7EAF256}" type="presOf" srcId="{D6A44AA8-5DFB-421F-83DE-FB0207A70B2B}" destId="{CE34884C-5273-4FDF-8386-B1F0A62FF2B1}" srcOrd="1" destOrd="0" presId="urn:microsoft.com/office/officeart/2005/8/layout/list1"/>
    <dgm:cxn modelId="{C0E3F890-F7DD-4415-8CB2-432FB7B1B4CD}" type="presOf" srcId="{D6A44AA8-5DFB-421F-83DE-FB0207A70B2B}" destId="{5B830B89-D0B3-48AB-8C83-EC9BC33FC70E}" srcOrd="0" destOrd="0" presId="urn:microsoft.com/office/officeart/2005/8/layout/list1"/>
    <dgm:cxn modelId="{1B4A0331-90A8-4B8E-8415-96AE47B49037}" type="presOf" srcId="{B5B5AF1A-47FB-4E4D-8764-0C8AEAB33C96}" destId="{F53472ED-0F9B-41CC-A8EF-B52E9B43841D}" srcOrd="1" destOrd="0" presId="urn:microsoft.com/office/officeart/2005/8/layout/list1"/>
    <dgm:cxn modelId="{8675FEBE-FF74-4298-803D-888E07A5D0F5}" type="presOf" srcId="{B5B5AF1A-47FB-4E4D-8764-0C8AEAB33C96}" destId="{0FC559A2-9516-46EF-99D2-AD8B5128CB53}" srcOrd="0" destOrd="0" presId="urn:microsoft.com/office/officeart/2005/8/layout/list1"/>
    <dgm:cxn modelId="{6756852C-AAA2-42FB-8033-4D809F391763}" srcId="{7ADC2B9C-812C-428E-9C3F-D5BC57C6984B}" destId="{6D40AE04-E165-4D9E-965F-68C1EBA46C99}" srcOrd="5" destOrd="0" parTransId="{5427E123-C057-4FBA-B5B9-ADE72B13AF88}" sibTransId="{D876730D-DE6F-4CF6-A6BC-8525CC44445E}"/>
    <dgm:cxn modelId="{29BB2B6C-D4A0-41B8-A81F-65C4889E470D}" type="presOf" srcId="{BA4F5966-0741-453A-9737-A508DEA7925F}" destId="{48C80E5F-ADE7-49A6-8B95-F31A29124DB5}" srcOrd="0" destOrd="0" presId="urn:microsoft.com/office/officeart/2005/8/layout/list1"/>
    <dgm:cxn modelId="{140B5CF5-4341-4E40-A1AC-EDDFC02B25BB}" type="presParOf" srcId="{E4C45BC4-09B3-42C9-A9A2-563C343D6186}" destId="{CA1D3DF4-6B56-49C7-9C2F-32FF80EDD874}" srcOrd="0" destOrd="0" presId="urn:microsoft.com/office/officeart/2005/8/layout/list1"/>
    <dgm:cxn modelId="{0305A2E8-4380-4243-B48A-84C0DF698BEC}" type="presParOf" srcId="{CA1D3DF4-6B56-49C7-9C2F-32FF80EDD874}" destId="{43382E40-C55E-4182-88FD-266A8C98A1B9}" srcOrd="0" destOrd="0" presId="urn:microsoft.com/office/officeart/2005/8/layout/list1"/>
    <dgm:cxn modelId="{F7CBABB2-A6F8-45A7-82AC-447BFF915DA4}" type="presParOf" srcId="{CA1D3DF4-6B56-49C7-9C2F-32FF80EDD874}" destId="{4E4CF26C-291F-4087-ACDE-0235584AF932}" srcOrd="1" destOrd="0" presId="urn:microsoft.com/office/officeart/2005/8/layout/list1"/>
    <dgm:cxn modelId="{FD85A5FB-75B0-4FE5-A35A-5E712B67D353}" type="presParOf" srcId="{E4C45BC4-09B3-42C9-A9A2-563C343D6186}" destId="{60B005E8-E395-492F-98AD-9840657FE08D}" srcOrd="1" destOrd="0" presId="urn:microsoft.com/office/officeart/2005/8/layout/list1"/>
    <dgm:cxn modelId="{472DEB8D-4B6F-4F8C-B9AE-186A77CA4C55}" type="presParOf" srcId="{E4C45BC4-09B3-42C9-A9A2-563C343D6186}" destId="{37281FFD-7CDA-4431-BF6E-E817B718E067}" srcOrd="2" destOrd="0" presId="urn:microsoft.com/office/officeart/2005/8/layout/list1"/>
    <dgm:cxn modelId="{DA41035E-F74B-428E-A7D9-FCF7E364C2AE}" type="presParOf" srcId="{E4C45BC4-09B3-42C9-A9A2-563C343D6186}" destId="{1E145BB9-8556-4672-B80F-548989D5969A}" srcOrd="3" destOrd="0" presId="urn:microsoft.com/office/officeart/2005/8/layout/list1"/>
    <dgm:cxn modelId="{49C3304B-C03A-4733-968B-642194439F97}" type="presParOf" srcId="{E4C45BC4-09B3-42C9-A9A2-563C343D6186}" destId="{5FFD16CE-C5B1-4DC4-99EA-69FC156EBE03}" srcOrd="4" destOrd="0" presId="urn:microsoft.com/office/officeart/2005/8/layout/list1"/>
    <dgm:cxn modelId="{8164A998-4BE1-4996-AA64-399DDDEF387A}" type="presParOf" srcId="{5FFD16CE-C5B1-4DC4-99EA-69FC156EBE03}" destId="{5B830B89-D0B3-48AB-8C83-EC9BC33FC70E}" srcOrd="0" destOrd="0" presId="urn:microsoft.com/office/officeart/2005/8/layout/list1"/>
    <dgm:cxn modelId="{5DDB5F6D-8E1B-4826-87EE-258F80CA3BA1}" type="presParOf" srcId="{5FFD16CE-C5B1-4DC4-99EA-69FC156EBE03}" destId="{CE34884C-5273-4FDF-8386-B1F0A62FF2B1}" srcOrd="1" destOrd="0" presId="urn:microsoft.com/office/officeart/2005/8/layout/list1"/>
    <dgm:cxn modelId="{47F5AC6C-DDED-4720-9204-61282FFE3583}" type="presParOf" srcId="{E4C45BC4-09B3-42C9-A9A2-563C343D6186}" destId="{BAD1E4E0-4465-47D0-8FA9-92E4C9B18D2A}" srcOrd="5" destOrd="0" presId="urn:microsoft.com/office/officeart/2005/8/layout/list1"/>
    <dgm:cxn modelId="{42FB7011-5011-4082-B86F-E25CC37A35CA}" type="presParOf" srcId="{E4C45BC4-09B3-42C9-A9A2-563C343D6186}" destId="{FE869166-CD82-4136-B5FB-AD2A451A65CE}" srcOrd="6" destOrd="0" presId="urn:microsoft.com/office/officeart/2005/8/layout/list1"/>
    <dgm:cxn modelId="{5561EF12-F597-49DA-9873-34C9848B0799}" type="presParOf" srcId="{E4C45BC4-09B3-42C9-A9A2-563C343D6186}" destId="{0BFA4BA5-E4F2-4CB4-8F85-1D972A79DA65}" srcOrd="7" destOrd="0" presId="urn:microsoft.com/office/officeart/2005/8/layout/list1"/>
    <dgm:cxn modelId="{811E85F3-37F2-485F-8AD5-73E8F478BA47}" type="presParOf" srcId="{E4C45BC4-09B3-42C9-A9A2-563C343D6186}" destId="{411AE6E4-84E4-450A-B127-FD944789B85F}" srcOrd="8" destOrd="0" presId="urn:microsoft.com/office/officeart/2005/8/layout/list1"/>
    <dgm:cxn modelId="{6D22AB20-CB53-4A89-83A9-3F5610DADE3F}" type="presParOf" srcId="{411AE6E4-84E4-450A-B127-FD944789B85F}" destId="{0FC559A2-9516-46EF-99D2-AD8B5128CB53}" srcOrd="0" destOrd="0" presId="urn:microsoft.com/office/officeart/2005/8/layout/list1"/>
    <dgm:cxn modelId="{D4282E9A-8B90-4A50-AE49-0171524CA19B}" type="presParOf" srcId="{411AE6E4-84E4-450A-B127-FD944789B85F}" destId="{F53472ED-0F9B-41CC-A8EF-B52E9B43841D}" srcOrd="1" destOrd="0" presId="urn:microsoft.com/office/officeart/2005/8/layout/list1"/>
    <dgm:cxn modelId="{8F94B241-F22B-4CA4-901D-1A19C9156066}" type="presParOf" srcId="{E4C45BC4-09B3-42C9-A9A2-563C343D6186}" destId="{08CC41DC-4A5F-44B6-AD30-7F62C965BA05}" srcOrd="9" destOrd="0" presId="urn:microsoft.com/office/officeart/2005/8/layout/list1"/>
    <dgm:cxn modelId="{942D2B72-979B-4B72-833C-D80BF7F52635}" type="presParOf" srcId="{E4C45BC4-09B3-42C9-A9A2-563C343D6186}" destId="{604FAC22-B00C-444E-93CB-A8E1B525E0B2}" srcOrd="10" destOrd="0" presId="urn:microsoft.com/office/officeart/2005/8/layout/list1"/>
    <dgm:cxn modelId="{75A42B6C-2195-4C6B-9078-447C64210A77}" type="presParOf" srcId="{E4C45BC4-09B3-42C9-A9A2-563C343D6186}" destId="{BCC91FA7-4738-4494-AD8C-5969D0A33D1F}" srcOrd="11" destOrd="0" presId="urn:microsoft.com/office/officeart/2005/8/layout/list1"/>
    <dgm:cxn modelId="{7A23483E-0FE7-49AB-BD35-56210A702AD9}" type="presParOf" srcId="{E4C45BC4-09B3-42C9-A9A2-563C343D6186}" destId="{A6C5690F-829B-40FD-871D-37D0F8053077}" srcOrd="12" destOrd="0" presId="urn:microsoft.com/office/officeart/2005/8/layout/list1"/>
    <dgm:cxn modelId="{F6F97E5A-63EB-4464-9A2E-177DEC87AD08}" type="presParOf" srcId="{A6C5690F-829B-40FD-871D-37D0F8053077}" destId="{48C80E5F-ADE7-49A6-8B95-F31A29124DB5}" srcOrd="0" destOrd="0" presId="urn:microsoft.com/office/officeart/2005/8/layout/list1"/>
    <dgm:cxn modelId="{3D521741-98A0-459D-A938-3B76F6E9AC70}" type="presParOf" srcId="{A6C5690F-829B-40FD-871D-37D0F8053077}" destId="{97C9F124-8588-4188-9F6F-B0B72E41F64B}" srcOrd="1" destOrd="0" presId="urn:microsoft.com/office/officeart/2005/8/layout/list1"/>
    <dgm:cxn modelId="{C77C4D60-81ED-47BF-B3A9-BF6FBCFFD01D}" type="presParOf" srcId="{E4C45BC4-09B3-42C9-A9A2-563C343D6186}" destId="{FEFA3574-F4F5-406A-91DC-9015D337C0DC}" srcOrd="13" destOrd="0" presId="urn:microsoft.com/office/officeart/2005/8/layout/list1"/>
    <dgm:cxn modelId="{2117E2A7-EFEB-42B6-89D4-1AB6258D429B}" type="presParOf" srcId="{E4C45BC4-09B3-42C9-A9A2-563C343D6186}" destId="{5569CD75-7653-428A-9DB4-756F78B8AB3A}" srcOrd="14" destOrd="0" presId="urn:microsoft.com/office/officeart/2005/8/layout/list1"/>
    <dgm:cxn modelId="{31C43B8F-457D-4775-84DE-DB1FD92CD6A0}" type="presParOf" srcId="{E4C45BC4-09B3-42C9-A9A2-563C343D6186}" destId="{F65B1E41-AACC-41A1-907C-1EF81C8F3134}" srcOrd="15" destOrd="0" presId="urn:microsoft.com/office/officeart/2005/8/layout/list1"/>
    <dgm:cxn modelId="{18293CC5-7242-4D29-813A-0D6FC935BEBC}" type="presParOf" srcId="{E4C45BC4-09B3-42C9-A9A2-563C343D6186}" destId="{DE382EAA-195E-469C-A54D-FD36B51D79E3}" srcOrd="16" destOrd="0" presId="urn:microsoft.com/office/officeart/2005/8/layout/list1"/>
    <dgm:cxn modelId="{DF833687-3608-4895-81C5-E9AB3ABD25BB}" type="presParOf" srcId="{DE382EAA-195E-469C-A54D-FD36B51D79E3}" destId="{B4D91BE2-1907-4758-83A4-F2E65521A7C1}" srcOrd="0" destOrd="0" presId="urn:microsoft.com/office/officeart/2005/8/layout/list1"/>
    <dgm:cxn modelId="{5F3AE0F3-73E8-4C13-A910-9431229DA532}" type="presParOf" srcId="{DE382EAA-195E-469C-A54D-FD36B51D79E3}" destId="{DF0DFCEE-A6FB-4635-AA46-72622E5F01A0}" srcOrd="1" destOrd="0" presId="urn:microsoft.com/office/officeart/2005/8/layout/list1"/>
    <dgm:cxn modelId="{F312408E-22B1-4187-A910-EB31794690D3}" type="presParOf" srcId="{E4C45BC4-09B3-42C9-A9A2-563C343D6186}" destId="{45A64BE0-5994-4FFE-AC99-5F03AE6BA2D1}" srcOrd="17" destOrd="0" presId="urn:microsoft.com/office/officeart/2005/8/layout/list1"/>
    <dgm:cxn modelId="{19A107ED-0B35-4288-B594-70B8A0478234}" type="presParOf" srcId="{E4C45BC4-09B3-42C9-A9A2-563C343D6186}" destId="{93E9E278-70D6-4D9B-B619-B7558CCB1F76}" srcOrd="18" destOrd="0" presId="urn:microsoft.com/office/officeart/2005/8/layout/list1"/>
    <dgm:cxn modelId="{AA8A9C41-8393-4C63-8D3E-EE3E4DD30328}" type="presParOf" srcId="{E4C45BC4-09B3-42C9-A9A2-563C343D6186}" destId="{5D60365A-B600-4FD4-BBC1-515FC3943D05}" srcOrd="19" destOrd="0" presId="urn:microsoft.com/office/officeart/2005/8/layout/list1"/>
    <dgm:cxn modelId="{16BB7E07-469B-4EAA-80E5-8C00DFFC9418}" type="presParOf" srcId="{E4C45BC4-09B3-42C9-A9A2-563C343D6186}" destId="{A8655B1D-8120-47DB-A95F-93D757E3D166}" srcOrd="20" destOrd="0" presId="urn:microsoft.com/office/officeart/2005/8/layout/list1"/>
    <dgm:cxn modelId="{94544F88-A6EA-456E-846B-2316F3328E0F}" type="presParOf" srcId="{A8655B1D-8120-47DB-A95F-93D757E3D166}" destId="{7CCBEF55-A70E-48C1-A975-42BB6F8547BE}" srcOrd="0" destOrd="0" presId="urn:microsoft.com/office/officeart/2005/8/layout/list1"/>
    <dgm:cxn modelId="{C872484B-6F61-4D6C-875E-CF5F23299B14}" type="presParOf" srcId="{A8655B1D-8120-47DB-A95F-93D757E3D166}" destId="{7CEEA51B-021E-456F-B911-24B0C24D4CEB}" srcOrd="1" destOrd="0" presId="urn:microsoft.com/office/officeart/2005/8/layout/list1"/>
    <dgm:cxn modelId="{15E71772-9054-42A6-B2C4-F4A8CD92697A}" type="presParOf" srcId="{E4C45BC4-09B3-42C9-A9A2-563C343D6186}" destId="{70902AFD-C8DF-4641-91B5-76511DD6D3B1}" srcOrd="21" destOrd="0" presId="urn:microsoft.com/office/officeart/2005/8/layout/list1"/>
    <dgm:cxn modelId="{AE63498F-39D5-43C5-96E7-2B3482A897EC}" type="presParOf" srcId="{E4C45BC4-09B3-42C9-A9A2-563C343D6186}" destId="{EE77DC8C-336F-4A48-B1AE-52385ED793C3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DC2B9C-812C-428E-9C3F-D5BC57C6984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07C053-44DB-4F6E-AB83-1816AF4E0329}">
      <dgm:prSet phldrT="[Text]" custT="1"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US" sz="2800" b="1" dirty="0" smtClean="0"/>
            <a:t>Financial</a:t>
          </a:r>
          <a:endParaRPr lang="en-US" sz="2800" b="1" dirty="0"/>
        </a:p>
      </dgm:t>
    </dgm:pt>
    <dgm:pt modelId="{9283618F-F315-46CB-BE93-E512E6BCF14C}" type="parTrans" cxnId="{81F4D106-0559-4897-B41E-D0EC2096FAA2}">
      <dgm:prSet/>
      <dgm:spPr/>
      <dgm:t>
        <a:bodyPr/>
        <a:lstStyle/>
        <a:p>
          <a:endParaRPr lang="en-US"/>
        </a:p>
      </dgm:t>
    </dgm:pt>
    <dgm:pt modelId="{B6987D1E-CE77-4DB0-9530-72E1CB44D3E2}" type="sibTrans" cxnId="{81F4D106-0559-4897-B41E-D0EC2096FAA2}">
      <dgm:prSet/>
      <dgm:spPr/>
      <dgm:t>
        <a:bodyPr/>
        <a:lstStyle/>
        <a:p>
          <a:endParaRPr lang="en-US"/>
        </a:p>
      </dgm:t>
    </dgm:pt>
    <dgm:pt modelId="{D6A44AA8-5DFB-421F-83DE-FB0207A70B2B}">
      <dgm:prSet phldrT="[Text]" custT="1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n-US" sz="2800" b="1" dirty="0" smtClean="0"/>
            <a:t>Customer</a:t>
          </a:r>
          <a:endParaRPr lang="en-US" sz="2800" b="1" dirty="0"/>
        </a:p>
      </dgm:t>
    </dgm:pt>
    <dgm:pt modelId="{FA1B614E-BB31-45A1-ACCE-E5B67F60AF3A}" type="parTrans" cxnId="{7AAEECE3-6BC1-4BC5-BA54-CB9D686A7342}">
      <dgm:prSet/>
      <dgm:spPr/>
      <dgm:t>
        <a:bodyPr/>
        <a:lstStyle/>
        <a:p>
          <a:endParaRPr lang="en-US"/>
        </a:p>
      </dgm:t>
    </dgm:pt>
    <dgm:pt modelId="{58E4FCFB-1219-4685-9303-53AC8015E29A}" type="sibTrans" cxnId="{7AAEECE3-6BC1-4BC5-BA54-CB9D686A7342}">
      <dgm:prSet/>
      <dgm:spPr/>
      <dgm:t>
        <a:bodyPr/>
        <a:lstStyle/>
        <a:p>
          <a:endParaRPr lang="en-US"/>
        </a:p>
      </dgm:t>
    </dgm:pt>
    <dgm:pt modelId="{B5B5AF1A-47FB-4E4D-8764-0C8AEAB33C96}">
      <dgm:prSet phldrT="[Text]" custT="1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sz="2800" b="1" dirty="0" smtClean="0"/>
            <a:t>Internal processes</a:t>
          </a:r>
          <a:endParaRPr lang="en-US" sz="2800" b="1" dirty="0"/>
        </a:p>
      </dgm:t>
    </dgm:pt>
    <dgm:pt modelId="{8D4C4D88-2E84-47FD-A7E3-A1E88AFFEB51}" type="parTrans" cxnId="{6A67E3FF-B802-4F1B-931D-E1A175DE3086}">
      <dgm:prSet/>
      <dgm:spPr/>
      <dgm:t>
        <a:bodyPr/>
        <a:lstStyle/>
        <a:p>
          <a:endParaRPr lang="en-US"/>
        </a:p>
      </dgm:t>
    </dgm:pt>
    <dgm:pt modelId="{269F860D-A77F-4CE6-95BC-2A197F28CDC9}" type="sibTrans" cxnId="{6A67E3FF-B802-4F1B-931D-E1A175DE3086}">
      <dgm:prSet/>
      <dgm:spPr/>
      <dgm:t>
        <a:bodyPr/>
        <a:lstStyle/>
        <a:p>
          <a:endParaRPr lang="en-US"/>
        </a:p>
      </dgm:t>
    </dgm:pt>
    <dgm:pt modelId="{BA4F5966-0741-453A-9737-A508DEA7925F}">
      <dgm:prSet phldrT="[Text]" custT="1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en-US" sz="2800" b="1" dirty="0" smtClean="0"/>
            <a:t>Innovation and learning</a:t>
          </a:r>
          <a:endParaRPr lang="en-US" sz="2800" b="1" dirty="0"/>
        </a:p>
      </dgm:t>
    </dgm:pt>
    <dgm:pt modelId="{16A4C003-B94D-4DC0-83E1-3EDAA6611965}" type="parTrans" cxnId="{3B36B554-7F43-4C69-AD72-F37A720E1D2B}">
      <dgm:prSet/>
      <dgm:spPr/>
      <dgm:t>
        <a:bodyPr/>
        <a:lstStyle/>
        <a:p>
          <a:endParaRPr lang="en-US"/>
        </a:p>
      </dgm:t>
    </dgm:pt>
    <dgm:pt modelId="{522D28E1-52A0-40D4-9A3D-1338B790E6FE}" type="sibTrans" cxnId="{3B36B554-7F43-4C69-AD72-F37A720E1D2B}">
      <dgm:prSet/>
      <dgm:spPr/>
      <dgm:t>
        <a:bodyPr/>
        <a:lstStyle/>
        <a:p>
          <a:endParaRPr lang="en-US"/>
        </a:p>
      </dgm:t>
    </dgm:pt>
    <dgm:pt modelId="{E4C45BC4-09B3-42C9-A9A2-563C343D6186}" type="pres">
      <dgm:prSet presAssocID="{7ADC2B9C-812C-428E-9C3F-D5BC57C6984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1D3DF4-6B56-49C7-9C2F-32FF80EDD874}" type="pres">
      <dgm:prSet presAssocID="{4507C053-44DB-4F6E-AB83-1816AF4E0329}" presName="parentLin" presStyleCnt="0"/>
      <dgm:spPr/>
    </dgm:pt>
    <dgm:pt modelId="{43382E40-C55E-4182-88FD-266A8C98A1B9}" type="pres">
      <dgm:prSet presAssocID="{4507C053-44DB-4F6E-AB83-1816AF4E0329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4E4CF26C-291F-4087-ACDE-0235584AF932}" type="pres">
      <dgm:prSet presAssocID="{4507C053-44DB-4F6E-AB83-1816AF4E0329}" presName="parentText" presStyleLbl="node1" presStyleIdx="0" presStyleCnt="4" custScaleX="1272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B005E8-E395-492F-98AD-9840657FE08D}" type="pres">
      <dgm:prSet presAssocID="{4507C053-44DB-4F6E-AB83-1816AF4E0329}" presName="negativeSpace" presStyleCnt="0"/>
      <dgm:spPr/>
    </dgm:pt>
    <dgm:pt modelId="{37281FFD-7CDA-4431-BF6E-E817B718E067}" type="pres">
      <dgm:prSet presAssocID="{4507C053-44DB-4F6E-AB83-1816AF4E0329}" presName="childText" presStyleLbl="conFgAcc1" presStyleIdx="0" presStyleCnt="4">
        <dgm:presLayoutVars>
          <dgm:bulletEnabled val="1"/>
        </dgm:presLayoutVars>
      </dgm:prSet>
      <dgm:spPr>
        <a:ln w="38100">
          <a:solidFill>
            <a:srgbClr val="92D050"/>
          </a:solidFill>
        </a:ln>
      </dgm:spPr>
    </dgm:pt>
    <dgm:pt modelId="{1E145BB9-8556-4672-B80F-548989D5969A}" type="pres">
      <dgm:prSet presAssocID="{B6987D1E-CE77-4DB0-9530-72E1CB44D3E2}" presName="spaceBetweenRectangles" presStyleCnt="0"/>
      <dgm:spPr/>
    </dgm:pt>
    <dgm:pt modelId="{5FFD16CE-C5B1-4DC4-99EA-69FC156EBE03}" type="pres">
      <dgm:prSet presAssocID="{D6A44AA8-5DFB-421F-83DE-FB0207A70B2B}" presName="parentLin" presStyleCnt="0"/>
      <dgm:spPr/>
    </dgm:pt>
    <dgm:pt modelId="{5B830B89-D0B3-48AB-8C83-EC9BC33FC70E}" type="pres">
      <dgm:prSet presAssocID="{D6A44AA8-5DFB-421F-83DE-FB0207A70B2B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CE34884C-5273-4FDF-8386-B1F0A62FF2B1}" type="pres">
      <dgm:prSet presAssocID="{D6A44AA8-5DFB-421F-83DE-FB0207A70B2B}" presName="parentText" presStyleLbl="node1" presStyleIdx="1" presStyleCnt="4" custScaleX="1272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D1E4E0-4465-47D0-8FA9-92E4C9B18D2A}" type="pres">
      <dgm:prSet presAssocID="{D6A44AA8-5DFB-421F-83DE-FB0207A70B2B}" presName="negativeSpace" presStyleCnt="0"/>
      <dgm:spPr/>
    </dgm:pt>
    <dgm:pt modelId="{FE869166-CD82-4136-B5FB-AD2A451A65CE}" type="pres">
      <dgm:prSet presAssocID="{D6A44AA8-5DFB-421F-83DE-FB0207A70B2B}" presName="childText" presStyleLbl="conFgAcc1" presStyleIdx="1" presStyleCnt="4">
        <dgm:presLayoutVars>
          <dgm:bulletEnabled val="1"/>
        </dgm:presLayoutVars>
      </dgm:prSet>
      <dgm:spPr>
        <a:ln w="38100">
          <a:solidFill>
            <a:srgbClr val="00B0F0"/>
          </a:solidFill>
        </a:ln>
      </dgm:spPr>
      <dgm:t>
        <a:bodyPr/>
        <a:lstStyle/>
        <a:p>
          <a:endParaRPr lang="en-US"/>
        </a:p>
      </dgm:t>
    </dgm:pt>
    <dgm:pt modelId="{0BFA4BA5-E4F2-4CB4-8F85-1D972A79DA65}" type="pres">
      <dgm:prSet presAssocID="{58E4FCFB-1219-4685-9303-53AC8015E29A}" presName="spaceBetweenRectangles" presStyleCnt="0"/>
      <dgm:spPr/>
    </dgm:pt>
    <dgm:pt modelId="{411AE6E4-84E4-450A-B127-FD944789B85F}" type="pres">
      <dgm:prSet presAssocID="{B5B5AF1A-47FB-4E4D-8764-0C8AEAB33C96}" presName="parentLin" presStyleCnt="0"/>
      <dgm:spPr/>
    </dgm:pt>
    <dgm:pt modelId="{0FC559A2-9516-46EF-99D2-AD8B5128CB53}" type="pres">
      <dgm:prSet presAssocID="{B5B5AF1A-47FB-4E4D-8764-0C8AEAB33C96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F53472ED-0F9B-41CC-A8EF-B52E9B43841D}" type="pres">
      <dgm:prSet presAssocID="{B5B5AF1A-47FB-4E4D-8764-0C8AEAB33C96}" presName="parentText" presStyleLbl="node1" presStyleIdx="2" presStyleCnt="4" custScaleX="1272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CC41DC-4A5F-44B6-AD30-7F62C965BA05}" type="pres">
      <dgm:prSet presAssocID="{B5B5AF1A-47FB-4E4D-8764-0C8AEAB33C96}" presName="negativeSpace" presStyleCnt="0"/>
      <dgm:spPr/>
    </dgm:pt>
    <dgm:pt modelId="{604FAC22-B00C-444E-93CB-A8E1B525E0B2}" type="pres">
      <dgm:prSet presAssocID="{B5B5AF1A-47FB-4E4D-8764-0C8AEAB33C96}" presName="childText" presStyleLbl="conFgAcc1" presStyleIdx="2" presStyleCnt="4">
        <dgm:presLayoutVars>
          <dgm:bulletEnabled val="1"/>
        </dgm:presLayoutVars>
      </dgm:prSet>
      <dgm:spPr>
        <a:ln w="38100">
          <a:solidFill>
            <a:srgbClr val="FFC000"/>
          </a:solidFill>
        </a:ln>
      </dgm:spPr>
      <dgm:t>
        <a:bodyPr/>
        <a:lstStyle/>
        <a:p>
          <a:endParaRPr lang="en-US"/>
        </a:p>
      </dgm:t>
    </dgm:pt>
    <dgm:pt modelId="{BCC91FA7-4738-4494-AD8C-5969D0A33D1F}" type="pres">
      <dgm:prSet presAssocID="{269F860D-A77F-4CE6-95BC-2A197F28CDC9}" presName="spaceBetweenRectangles" presStyleCnt="0"/>
      <dgm:spPr/>
    </dgm:pt>
    <dgm:pt modelId="{A6C5690F-829B-40FD-871D-37D0F8053077}" type="pres">
      <dgm:prSet presAssocID="{BA4F5966-0741-453A-9737-A508DEA7925F}" presName="parentLin" presStyleCnt="0"/>
      <dgm:spPr/>
    </dgm:pt>
    <dgm:pt modelId="{48C80E5F-ADE7-49A6-8B95-F31A29124DB5}" type="pres">
      <dgm:prSet presAssocID="{BA4F5966-0741-453A-9737-A508DEA7925F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97C9F124-8588-4188-9F6F-B0B72E41F64B}" type="pres">
      <dgm:prSet presAssocID="{BA4F5966-0741-453A-9737-A508DEA7925F}" presName="parentText" presStyleLbl="node1" presStyleIdx="3" presStyleCnt="4" custScaleX="1272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FA3574-F4F5-406A-91DC-9015D337C0DC}" type="pres">
      <dgm:prSet presAssocID="{BA4F5966-0741-453A-9737-A508DEA7925F}" presName="negativeSpace" presStyleCnt="0"/>
      <dgm:spPr/>
    </dgm:pt>
    <dgm:pt modelId="{5569CD75-7653-428A-9DB4-756F78B8AB3A}" type="pres">
      <dgm:prSet presAssocID="{BA4F5966-0741-453A-9737-A508DEA7925F}" presName="childText" presStyleLbl="conFgAcc1" presStyleIdx="3" presStyleCnt="4">
        <dgm:presLayoutVars>
          <dgm:bulletEnabled val="1"/>
        </dgm:presLayoutVars>
      </dgm:prSet>
      <dgm:spPr>
        <a:ln w="38100">
          <a:solidFill>
            <a:srgbClr val="00B050"/>
          </a:solidFill>
        </a:ln>
      </dgm:spPr>
      <dgm:t>
        <a:bodyPr/>
        <a:lstStyle/>
        <a:p>
          <a:endParaRPr lang="en-US"/>
        </a:p>
      </dgm:t>
    </dgm:pt>
  </dgm:ptLst>
  <dgm:cxnLst>
    <dgm:cxn modelId="{F06C1273-9EDD-41F1-9F23-241EAF2DBC5A}" type="presOf" srcId="{BA4F5966-0741-453A-9737-A508DEA7925F}" destId="{97C9F124-8588-4188-9F6F-B0B72E41F64B}" srcOrd="1" destOrd="0" presId="urn:microsoft.com/office/officeart/2005/8/layout/list1"/>
    <dgm:cxn modelId="{7AAEECE3-6BC1-4BC5-BA54-CB9D686A7342}" srcId="{7ADC2B9C-812C-428E-9C3F-D5BC57C6984B}" destId="{D6A44AA8-5DFB-421F-83DE-FB0207A70B2B}" srcOrd="1" destOrd="0" parTransId="{FA1B614E-BB31-45A1-ACCE-E5B67F60AF3A}" sibTransId="{58E4FCFB-1219-4685-9303-53AC8015E29A}"/>
    <dgm:cxn modelId="{72304834-EA66-45D7-BD26-9CF217EEB739}" type="presOf" srcId="{BA4F5966-0741-453A-9737-A508DEA7925F}" destId="{48C80E5F-ADE7-49A6-8B95-F31A29124DB5}" srcOrd="0" destOrd="0" presId="urn:microsoft.com/office/officeart/2005/8/layout/list1"/>
    <dgm:cxn modelId="{56D94F60-FE8A-47FA-A6C8-FF38F44604B1}" type="presOf" srcId="{4507C053-44DB-4F6E-AB83-1816AF4E0329}" destId="{4E4CF26C-291F-4087-ACDE-0235584AF932}" srcOrd="1" destOrd="0" presId="urn:microsoft.com/office/officeart/2005/8/layout/list1"/>
    <dgm:cxn modelId="{F8A3E9FE-7440-490A-9682-800920734741}" type="presOf" srcId="{7ADC2B9C-812C-428E-9C3F-D5BC57C6984B}" destId="{E4C45BC4-09B3-42C9-A9A2-563C343D6186}" srcOrd="0" destOrd="0" presId="urn:microsoft.com/office/officeart/2005/8/layout/list1"/>
    <dgm:cxn modelId="{81F4D106-0559-4897-B41E-D0EC2096FAA2}" srcId="{7ADC2B9C-812C-428E-9C3F-D5BC57C6984B}" destId="{4507C053-44DB-4F6E-AB83-1816AF4E0329}" srcOrd="0" destOrd="0" parTransId="{9283618F-F315-46CB-BE93-E512E6BCF14C}" sibTransId="{B6987D1E-CE77-4DB0-9530-72E1CB44D3E2}"/>
    <dgm:cxn modelId="{084BCECA-406C-4597-91B3-2338EB5256F8}" type="presOf" srcId="{4507C053-44DB-4F6E-AB83-1816AF4E0329}" destId="{43382E40-C55E-4182-88FD-266A8C98A1B9}" srcOrd="0" destOrd="0" presId="urn:microsoft.com/office/officeart/2005/8/layout/list1"/>
    <dgm:cxn modelId="{DA20B59E-94EC-493F-B119-4E9471768E01}" type="presOf" srcId="{B5B5AF1A-47FB-4E4D-8764-0C8AEAB33C96}" destId="{F53472ED-0F9B-41CC-A8EF-B52E9B43841D}" srcOrd="1" destOrd="0" presId="urn:microsoft.com/office/officeart/2005/8/layout/list1"/>
    <dgm:cxn modelId="{6A67E3FF-B802-4F1B-931D-E1A175DE3086}" srcId="{7ADC2B9C-812C-428E-9C3F-D5BC57C6984B}" destId="{B5B5AF1A-47FB-4E4D-8764-0C8AEAB33C96}" srcOrd="2" destOrd="0" parTransId="{8D4C4D88-2E84-47FD-A7E3-A1E88AFFEB51}" sibTransId="{269F860D-A77F-4CE6-95BC-2A197F28CDC9}"/>
    <dgm:cxn modelId="{DBE811AF-B6CC-4122-9B06-3DE0F361E173}" type="presOf" srcId="{D6A44AA8-5DFB-421F-83DE-FB0207A70B2B}" destId="{5B830B89-D0B3-48AB-8C83-EC9BC33FC70E}" srcOrd="0" destOrd="0" presId="urn:microsoft.com/office/officeart/2005/8/layout/list1"/>
    <dgm:cxn modelId="{EAA0CBAC-3ED3-4D90-B4AA-BBCD529AA7F2}" type="presOf" srcId="{D6A44AA8-5DFB-421F-83DE-FB0207A70B2B}" destId="{CE34884C-5273-4FDF-8386-B1F0A62FF2B1}" srcOrd="1" destOrd="0" presId="urn:microsoft.com/office/officeart/2005/8/layout/list1"/>
    <dgm:cxn modelId="{9521F089-F4B6-4B14-BCDA-59A096A59CBC}" type="presOf" srcId="{B5B5AF1A-47FB-4E4D-8764-0C8AEAB33C96}" destId="{0FC559A2-9516-46EF-99D2-AD8B5128CB53}" srcOrd="0" destOrd="0" presId="urn:microsoft.com/office/officeart/2005/8/layout/list1"/>
    <dgm:cxn modelId="{3B36B554-7F43-4C69-AD72-F37A720E1D2B}" srcId="{7ADC2B9C-812C-428E-9C3F-D5BC57C6984B}" destId="{BA4F5966-0741-453A-9737-A508DEA7925F}" srcOrd="3" destOrd="0" parTransId="{16A4C003-B94D-4DC0-83E1-3EDAA6611965}" sibTransId="{522D28E1-52A0-40D4-9A3D-1338B790E6FE}"/>
    <dgm:cxn modelId="{BD5A6C4F-FB5E-4903-92D9-221D3CFB98E1}" type="presParOf" srcId="{E4C45BC4-09B3-42C9-A9A2-563C343D6186}" destId="{CA1D3DF4-6B56-49C7-9C2F-32FF80EDD874}" srcOrd="0" destOrd="0" presId="urn:microsoft.com/office/officeart/2005/8/layout/list1"/>
    <dgm:cxn modelId="{3D1324A8-194B-416F-950B-F4C3D01CB7EF}" type="presParOf" srcId="{CA1D3DF4-6B56-49C7-9C2F-32FF80EDD874}" destId="{43382E40-C55E-4182-88FD-266A8C98A1B9}" srcOrd="0" destOrd="0" presId="urn:microsoft.com/office/officeart/2005/8/layout/list1"/>
    <dgm:cxn modelId="{3FAB674F-A2DE-4C8D-8472-D837F5C76732}" type="presParOf" srcId="{CA1D3DF4-6B56-49C7-9C2F-32FF80EDD874}" destId="{4E4CF26C-291F-4087-ACDE-0235584AF932}" srcOrd="1" destOrd="0" presId="urn:microsoft.com/office/officeart/2005/8/layout/list1"/>
    <dgm:cxn modelId="{7470205B-1758-40E7-BDB5-B19F880ED170}" type="presParOf" srcId="{E4C45BC4-09B3-42C9-A9A2-563C343D6186}" destId="{60B005E8-E395-492F-98AD-9840657FE08D}" srcOrd="1" destOrd="0" presId="urn:microsoft.com/office/officeart/2005/8/layout/list1"/>
    <dgm:cxn modelId="{D1B6D096-29C3-4209-93CB-82B8447D6C17}" type="presParOf" srcId="{E4C45BC4-09B3-42C9-A9A2-563C343D6186}" destId="{37281FFD-7CDA-4431-BF6E-E817B718E067}" srcOrd="2" destOrd="0" presId="urn:microsoft.com/office/officeart/2005/8/layout/list1"/>
    <dgm:cxn modelId="{D91ACF58-5358-4C65-B51E-F814E8C5DD5F}" type="presParOf" srcId="{E4C45BC4-09B3-42C9-A9A2-563C343D6186}" destId="{1E145BB9-8556-4672-B80F-548989D5969A}" srcOrd="3" destOrd="0" presId="urn:microsoft.com/office/officeart/2005/8/layout/list1"/>
    <dgm:cxn modelId="{2F04DA21-7465-4D6B-A0B1-A43D3062B237}" type="presParOf" srcId="{E4C45BC4-09B3-42C9-A9A2-563C343D6186}" destId="{5FFD16CE-C5B1-4DC4-99EA-69FC156EBE03}" srcOrd="4" destOrd="0" presId="urn:microsoft.com/office/officeart/2005/8/layout/list1"/>
    <dgm:cxn modelId="{927AE362-085D-4A91-B891-D9B5B19BEBC0}" type="presParOf" srcId="{5FFD16CE-C5B1-4DC4-99EA-69FC156EBE03}" destId="{5B830B89-D0B3-48AB-8C83-EC9BC33FC70E}" srcOrd="0" destOrd="0" presId="urn:microsoft.com/office/officeart/2005/8/layout/list1"/>
    <dgm:cxn modelId="{574F1F1A-EB4E-47AA-AEB7-1E64A766630C}" type="presParOf" srcId="{5FFD16CE-C5B1-4DC4-99EA-69FC156EBE03}" destId="{CE34884C-5273-4FDF-8386-B1F0A62FF2B1}" srcOrd="1" destOrd="0" presId="urn:microsoft.com/office/officeart/2005/8/layout/list1"/>
    <dgm:cxn modelId="{8A0D13F8-A494-4E14-B4DD-4E9D69DD94F6}" type="presParOf" srcId="{E4C45BC4-09B3-42C9-A9A2-563C343D6186}" destId="{BAD1E4E0-4465-47D0-8FA9-92E4C9B18D2A}" srcOrd="5" destOrd="0" presId="urn:microsoft.com/office/officeart/2005/8/layout/list1"/>
    <dgm:cxn modelId="{95F7BB5F-CEB0-4B31-BB86-AA8EE6D53AC8}" type="presParOf" srcId="{E4C45BC4-09B3-42C9-A9A2-563C343D6186}" destId="{FE869166-CD82-4136-B5FB-AD2A451A65CE}" srcOrd="6" destOrd="0" presId="urn:microsoft.com/office/officeart/2005/8/layout/list1"/>
    <dgm:cxn modelId="{476F7087-24AB-4BA2-8478-AAB59C47BA53}" type="presParOf" srcId="{E4C45BC4-09B3-42C9-A9A2-563C343D6186}" destId="{0BFA4BA5-E4F2-4CB4-8F85-1D972A79DA65}" srcOrd="7" destOrd="0" presId="urn:microsoft.com/office/officeart/2005/8/layout/list1"/>
    <dgm:cxn modelId="{3D8C6301-9D30-46C8-9531-A2289C4FD15C}" type="presParOf" srcId="{E4C45BC4-09B3-42C9-A9A2-563C343D6186}" destId="{411AE6E4-84E4-450A-B127-FD944789B85F}" srcOrd="8" destOrd="0" presId="urn:microsoft.com/office/officeart/2005/8/layout/list1"/>
    <dgm:cxn modelId="{67164335-1C07-4FFD-877A-3C29692B62FC}" type="presParOf" srcId="{411AE6E4-84E4-450A-B127-FD944789B85F}" destId="{0FC559A2-9516-46EF-99D2-AD8B5128CB53}" srcOrd="0" destOrd="0" presId="urn:microsoft.com/office/officeart/2005/8/layout/list1"/>
    <dgm:cxn modelId="{B9CD1C48-B983-484B-AAA1-EDF84FDAB122}" type="presParOf" srcId="{411AE6E4-84E4-450A-B127-FD944789B85F}" destId="{F53472ED-0F9B-41CC-A8EF-B52E9B43841D}" srcOrd="1" destOrd="0" presId="urn:microsoft.com/office/officeart/2005/8/layout/list1"/>
    <dgm:cxn modelId="{298E0CF4-94BF-48FF-B4E8-228D078E3359}" type="presParOf" srcId="{E4C45BC4-09B3-42C9-A9A2-563C343D6186}" destId="{08CC41DC-4A5F-44B6-AD30-7F62C965BA05}" srcOrd="9" destOrd="0" presId="urn:microsoft.com/office/officeart/2005/8/layout/list1"/>
    <dgm:cxn modelId="{4F54B580-C9F3-446E-87DF-50E589FA4C25}" type="presParOf" srcId="{E4C45BC4-09B3-42C9-A9A2-563C343D6186}" destId="{604FAC22-B00C-444E-93CB-A8E1B525E0B2}" srcOrd="10" destOrd="0" presId="urn:microsoft.com/office/officeart/2005/8/layout/list1"/>
    <dgm:cxn modelId="{372537E4-3ADB-447E-84B9-0BBD83A56855}" type="presParOf" srcId="{E4C45BC4-09B3-42C9-A9A2-563C343D6186}" destId="{BCC91FA7-4738-4494-AD8C-5969D0A33D1F}" srcOrd="11" destOrd="0" presId="urn:microsoft.com/office/officeart/2005/8/layout/list1"/>
    <dgm:cxn modelId="{B62D8736-CEDE-4796-8CCC-A6784CF0E6B5}" type="presParOf" srcId="{E4C45BC4-09B3-42C9-A9A2-563C343D6186}" destId="{A6C5690F-829B-40FD-871D-37D0F8053077}" srcOrd="12" destOrd="0" presId="urn:microsoft.com/office/officeart/2005/8/layout/list1"/>
    <dgm:cxn modelId="{FDF1122F-E50B-4BBB-8EC9-1F574CA8E238}" type="presParOf" srcId="{A6C5690F-829B-40FD-871D-37D0F8053077}" destId="{48C80E5F-ADE7-49A6-8B95-F31A29124DB5}" srcOrd="0" destOrd="0" presId="urn:microsoft.com/office/officeart/2005/8/layout/list1"/>
    <dgm:cxn modelId="{85781589-D852-441E-8B1B-F963CEB6CC9C}" type="presParOf" srcId="{A6C5690F-829B-40FD-871D-37D0F8053077}" destId="{97C9F124-8588-4188-9F6F-B0B72E41F64B}" srcOrd="1" destOrd="0" presId="urn:microsoft.com/office/officeart/2005/8/layout/list1"/>
    <dgm:cxn modelId="{BEEB0FA1-AB98-40FA-A9C8-B276269B4AD2}" type="presParOf" srcId="{E4C45BC4-09B3-42C9-A9A2-563C343D6186}" destId="{FEFA3574-F4F5-406A-91DC-9015D337C0DC}" srcOrd="13" destOrd="0" presId="urn:microsoft.com/office/officeart/2005/8/layout/list1"/>
    <dgm:cxn modelId="{152141CB-39C4-4601-957B-6BA0479D7B6C}" type="presParOf" srcId="{E4C45BC4-09B3-42C9-A9A2-563C343D6186}" destId="{5569CD75-7653-428A-9DB4-756F78B8AB3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189BF-E956-4B9A-BE7D-9B712F98AD26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2D21E-6000-4117-AE68-CF2D46285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13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Chapter Title slide">
    <p:bg>
      <p:bgPr>
        <a:gradFill>
          <a:gsLst>
            <a:gs pos="25000">
              <a:srgbClr val="BBE2FF"/>
            </a:gs>
            <a:gs pos="62080">
              <a:srgbClr val="A6E9A6"/>
            </a:gs>
            <a:gs pos="0">
              <a:srgbClr val="25A2FF"/>
            </a:gs>
            <a:gs pos="79000">
              <a:srgbClr val="33CC33"/>
            </a:gs>
            <a:gs pos="48749">
              <a:schemeClr val="bg1"/>
            </a:gs>
            <a:gs pos="40000">
              <a:schemeClr val="bg1"/>
            </a:gs>
            <a:gs pos="98333">
              <a:srgbClr val="0080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4800" y="6553200"/>
            <a:ext cx="2895600" cy="295102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altLang="en-US" dirty="0" smtClean="0">
                <a:solidFill>
                  <a:prstClr val="white"/>
                </a:solidFill>
              </a:rPr>
              <a:t>© Cambridge Business Publishers, 2015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228600" y="0"/>
            <a:ext cx="89154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US" sz="2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109538" algn="ctr"/>
            <a:r>
              <a:rPr lang="en-US" sz="4800" b="1" dirty="0" smtClean="0">
                <a:solidFill>
                  <a:srgbClr val="4F81BD">
                    <a:lumMod val="75000"/>
                  </a:srgbClr>
                </a:solidFill>
                <a:latin typeface="Baskerville Old Face" panose="02020602080505020303" pitchFamily="18" charset="0"/>
                <a:cs typeface="Narkisim" panose="020E0502050101010101" pitchFamily="34" charset="-79"/>
              </a:rPr>
              <a:t>MANAGERIAL ACCOUNTING</a:t>
            </a:r>
          </a:p>
          <a:p>
            <a:pPr marL="109538">
              <a:tabLst>
                <a:tab pos="8624888" algn="r"/>
              </a:tabLst>
            </a:pPr>
            <a:r>
              <a:rPr lang="en-US" sz="2400" dirty="0" smtClean="0">
                <a:solidFill>
                  <a:srgbClr val="4F81BD">
                    <a:lumMod val="75000"/>
                  </a:srgbClr>
                </a:solidFill>
                <a:latin typeface="Baskerville Old Face" panose="02020602080505020303" pitchFamily="18" charset="0"/>
                <a:cs typeface="Narkisim" panose="020E0502050101010101" pitchFamily="34" charset="-79"/>
              </a:rPr>
              <a:t>	</a:t>
            </a:r>
            <a:r>
              <a:rPr lang="en-US" sz="2800" dirty="0" smtClean="0">
                <a:solidFill>
                  <a:srgbClr val="4F81BD">
                    <a:lumMod val="75000"/>
                  </a:srgbClr>
                </a:solidFill>
                <a:latin typeface="Baskerville Old Face" panose="02020602080505020303" pitchFamily="18" charset="0"/>
                <a:cs typeface="Narkisim" panose="020E0502050101010101" pitchFamily="34" charset="-79"/>
              </a:rPr>
              <a:t>7e</a:t>
            </a:r>
            <a:endParaRPr lang="en-US" sz="2000" dirty="0">
              <a:solidFill>
                <a:srgbClr val="4F81BD">
                  <a:lumMod val="75000"/>
                </a:srgbClr>
              </a:solidFill>
              <a:latin typeface="Baskerville Old Face" panose="02020602080505020303" pitchFamily="18" charset="0"/>
              <a:cs typeface="Narkisim" panose="020E0502050101010101" pitchFamily="34" charset="-79"/>
            </a:endParaRPr>
          </a:p>
        </p:txBody>
      </p:sp>
      <p:grpSp>
        <p:nvGrpSpPr>
          <p:cNvPr id="6" name="Group 5"/>
          <p:cNvGrpSpPr/>
          <p:nvPr userDrawn="1"/>
        </p:nvGrpSpPr>
        <p:grpSpPr>
          <a:xfrm>
            <a:off x="4959824" y="1487269"/>
            <a:ext cx="4107976" cy="369332"/>
            <a:chOff x="5029200" y="1487269"/>
            <a:chExt cx="4107976" cy="369332"/>
          </a:xfrm>
        </p:grpSpPr>
        <p:sp>
          <p:nvSpPr>
            <p:cNvPr id="7" name="TextBox 6"/>
            <p:cNvSpPr txBox="1"/>
            <p:nvPr userDrawn="1"/>
          </p:nvSpPr>
          <p:spPr>
            <a:xfrm>
              <a:off x="5029200" y="1487269"/>
              <a:ext cx="41079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6075">
                <a:tabLst>
                  <a:tab pos="3886200" algn="r"/>
                  <a:tab pos="5664200" algn="r"/>
                  <a:tab pos="8407400" algn="r"/>
                </a:tabLst>
                <a:defRPr/>
              </a:pPr>
              <a:r>
                <a:rPr lang="en-US" b="1" dirty="0" smtClean="0">
                  <a:solidFill>
                    <a:srgbClr val="008000"/>
                  </a:solidFill>
                </a:rPr>
                <a:t>Al L. </a:t>
              </a:r>
              <a:r>
                <a:rPr lang="en-US" b="1" dirty="0" err="1" smtClean="0">
                  <a:solidFill>
                    <a:srgbClr val="008000"/>
                  </a:solidFill>
                </a:rPr>
                <a:t>Hartgraves</a:t>
              </a:r>
              <a:r>
                <a:rPr lang="en-US" b="1" dirty="0" smtClean="0">
                  <a:solidFill>
                    <a:srgbClr val="008000"/>
                  </a:solidFill>
                </a:rPr>
                <a:t>  	Wayne J. Morse</a:t>
              </a:r>
            </a:p>
          </p:txBody>
        </p:sp>
        <p:cxnSp>
          <p:nvCxnSpPr>
            <p:cNvPr id="8" name="Straight Connector 7"/>
            <p:cNvCxnSpPr/>
            <p:nvPr userDrawn="1"/>
          </p:nvCxnSpPr>
          <p:spPr>
            <a:xfrm>
              <a:off x="7239000" y="1487269"/>
              <a:ext cx="0" cy="341531"/>
            </a:xfrm>
            <a:prstGeom prst="line">
              <a:avLst/>
            </a:prstGeom>
            <a:ln w="285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 Placeholder 34"/>
          <p:cNvSpPr>
            <a:spLocks noGrp="1"/>
          </p:cNvSpPr>
          <p:nvPr>
            <p:ph type="body" sz="quarter" idx="13"/>
          </p:nvPr>
        </p:nvSpPr>
        <p:spPr>
          <a:xfrm>
            <a:off x="3810000" y="4191000"/>
            <a:ext cx="5181600" cy="2286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 algn="ctr">
              <a:buNone/>
              <a:defRPr lang="en-US" sz="3600" b="1" kern="1200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Narkisim" panose="020E0502050101010101" pitchFamily="34" charset="-79"/>
              </a:defRPr>
            </a:lvl1pPr>
          </a:lstStyle>
          <a:p>
            <a:pPr lvl="0"/>
            <a:endParaRPr lang="en-US" dirty="0" smtClean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229817"/>
            <a:ext cx="3124200" cy="4094783"/>
          </a:xfrm>
          <a:prstGeom prst="rect">
            <a:avLst/>
          </a:prstGeom>
          <a:ln w="12700">
            <a:solidFill>
              <a:schemeClr val="tx2">
                <a:lumMod val="75000"/>
              </a:schemeClr>
            </a:solidFill>
          </a:ln>
        </p:spPr>
      </p:pic>
      <p:sp>
        <p:nvSpPr>
          <p:cNvPr id="17" name="Text Placeholder 32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0" y="3429000"/>
            <a:ext cx="5181600" cy="69426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lang="en-US" sz="3600" b="1" kern="1200" cap="small" baseline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Times New Roman" pitchFamily="18" charset="0"/>
              </a:defRPr>
            </a:lvl1pPr>
          </a:lstStyle>
          <a:p>
            <a:pPr lvl="0"/>
            <a:r>
              <a:rPr lang="en-US" dirty="0" smtClean="0"/>
              <a:t>Chapter #</a:t>
            </a:r>
          </a:p>
        </p:txBody>
      </p:sp>
    </p:spTree>
    <p:extLst>
      <p:ext uri="{BB962C8B-B14F-4D97-AF65-F5344CB8AC3E}">
        <p14:creationId xmlns:p14="http://schemas.microsoft.com/office/powerpoint/2010/main" val="112309467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0"/>
            <a:ext cx="2209800" cy="6477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4800" y="6553200"/>
            <a:ext cx="2895600" cy="295102"/>
          </a:xfrm>
          <a:prstGeom prst="rect">
            <a:avLst/>
          </a:prstGeom>
        </p:spPr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599516" y="6629400"/>
            <a:ext cx="544484" cy="228600"/>
          </a:xfrm>
          <a:prstGeom prst="rect">
            <a:avLst/>
          </a:prstGeom>
        </p:spPr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73977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evel 4"/>
          <p:cNvSpPr/>
          <p:nvPr userDrawn="1"/>
        </p:nvSpPr>
        <p:spPr>
          <a:xfrm>
            <a:off x="3124200" y="2286000"/>
            <a:ext cx="2971800" cy="2133600"/>
          </a:xfrm>
          <a:prstGeom prst="bevel">
            <a:avLst/>
          </a:prstGeom>
          <a:solidFill>
            <a:srgbClr val="00743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prstClr val="whit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325994521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rning Objec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304800" y="381000"/>
            <a:ext cx="8839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16138"/>
            <a:r>
              <a:rPr lang="en-US" sz="3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Learning Objective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4800" y="6553200"/>
            <a:ext cx="3810000" cy="304800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599516" y="6629400"/>
            <a:ext cx="544484" cy="228600"/>
          </a:xfrm>
          <a:prstGeom prst="rect">
            <a:avLst/>
          </a:prstGeom>
        </p:spPr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47800" y="2362200"/>
            <a:ext cx="6553200" cy="2514600"/>
          </a:xfrm>
          <a:prstGeom prst="rect">
            <a:avLst/>
          </a:prstGeom>
          <a:solidFill>
            <a:srgbClr val="FFFFFF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 anchorCtr="0"/>
          <a:lstStyle>
            <a:lvl1pPr marL="0" indent="0" algn="ctr">
              <a:buNone/>
              <a:defRPr b="1">
                <a:solidFill>
                  <a:srgbClr val="0070C0"/>
                </a:solidFill>
              </a:defRPr>
            </a:lvl1pPr>
          </a:lstStyle>
          <a:p>
            <a:pPr lvl="0"/>
            <a:r>
              <a:rPr lang="en-US" dirty="0" smtClean="0"/>
              <a:t>Click to edit Learning Objective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553200" y="381000"/>
            <a:ext cx="2438400" cy="615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3400" b="1" kern="1200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on #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68481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Learning Objec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304800" y="381000"/>
            <a:ext cx="8839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16138"/>
            <a:r>
              <a:rPr lang="en-US" sz="3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Learning Objective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4800" y="6553200"/>
            <a:ext cx="3810000" cy="304800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599516" y="6629400"/>
            <a:ext cx="544484" cy="228600"/>
          </a:xfrm>
          <a:prstGeom prst="rect">
            <a:avLst/>
          </a:prstGeom>
        </p:spPr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47800" y="1905000"/>
            <a:ext cx="6553200" cy="3657600"/>
          </a:xfrm>
          <a:prstGeom prst="rect">
            <a:avLst/>
          </a:prstGeom>
          <a:solidFill>
            <a:srgbClr val="FFFFFF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 anchorCtr="0"/>
          <a:lstStyle>
            <a:lvl1pPr marL="0" indent="0" algn="ctr">
              <a:buNone/>
              <a:defRPr b="1">
                <a:solidFill>
                  <a:srgbClr val="0070C0"/>
                </a:solidFill>
              </a:defRPr>
            </a:lvl1pPr>
          </a:lstStyle>
          <a:p>
            <a:pPr lvl="0"/>
            <a:r>
              <a:rPr lang="en-US" dirty="0" smtClean="0"/>
              <a:t>Click to edit Learning Objective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553200" y="381000"/>
            <a:ext cx="2438400" cy="615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3400" b="1" kern="1200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on #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31021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304800" y="381000"/>
            <a:ext cx="8839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62263" indent="0" algn="l"/>
            <a:r>
              <a:rPr lang="en-US" sz="3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Appendix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4800" y="6553200"/>
            <a:ext cx="3810000" cy="304800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599516" y="6629400"/>
            <a:ext cx="544484" cy="228600"/>
          </a:xfrm>
          <a:prstGeom prst="rect">
            <a:avLst/>
          </a:prstGeom>
        </p:spPr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47800" y="2362200"/>
            <a:ext cx="6553200" cy="2514600"/>
          </a:xfrm>
          <a:prstGeom prst="rect">
            <a:avLst/>
          </a:prstGeom>
          <a:solidFill>
            <a:srgbClr val="FFFFFF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 anchorCtr="0"/>
          <a:lstStyle>
            <a:lvl1pPr marL="0" indent="0" algn="ctr">
              <a:buNone/>
              <a:defRPr b="1" baseline="0">
                <a:solidFill>
                  <a:srgbClr val="0070C0"/>
                </a:solidFill>
              </a:defRPr>
            </a:lvl1pPr>
          </a:lstStyle>
          <a:p>
            <a:pPr lvl="0"/>
            <a:r>
              <a:rPr lang="en-US" dirty="0" smtClean="0"/>
              <a:t>Click to edit Appendix Descriptor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257800" y="381000"/>
            <a:ext cx="3657600" cy="615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3400" b="1" kern="1200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on #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51157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ded Column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4800" y="6553200"/>
            <a:ext cx="2895600" cy="295102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599516" y="6629400"/>
            <a:ext cx="544484" cy="228600"/>
          </a:xfrm>
          <a:prstGeom prst="rect">
            <a:avLst/>
          </a:prstGeom>
        </p:spPr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0" y="1600200"/>
            <a:ext cx="38100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rgbClr val="00B05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column head</a:t>
            </a:r>
          </a:p>
        </p:txBody>
      </p:sp>
      <p:sp>
        <p:nvSpPr>
          <p:cNvPr id="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4876800" y="1600200"/>
            <a:ext cx="38100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rgbClr val="00B05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column head</a:t>
            </a:r>
          </a:p>
        </p:txBody>
      </p:sp>
      <p:sp>
        <p:nvSpPr>
          <p:cNvPr id="7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781334" y="2212075"/>
            <a:ext cx="3810000" cy="1676400"/>
          </a:xfrm>
          <a:prstGeom prst="rect">
            <a:avLst/>
          </a:prstGeom>
          <a:gradFill>
            <a:gsLst>
              <a:gs pos="100000">
                <a:schemeClr val="bg2"/>
              </a:gs>
              <a:gs pos="0">
                <a:schemeClr val="accent1">
                  <a:gamma/>
                  <a:tint val="51765"/>
                  <a:invGamma/>
                  <a:alpha val="50999"/>
                </a:schemeClr>
              </a:gs>
            </a:gsLst>
            <a:lin ang="16200000" scaled="0"/>
          </a:gradFill>
          <a:effectLst/>
          <a:scene3d>
            <a:camera prst="orthographicFront"/>
            <a:lightRig rig="threePt" dir="t"/>
          </a:scene3d>
          <a:sp3d extrusionH="152400" contourW="12700">
            <a:bevelT prst="angle"/>
            <a:bevelB prst="angle"/>
            <a:extrusionClr>
              <a:srgbClr val="000066"/>
            </a:extrusionClr>
            <a:contourClr>
              <a:srgbClr val="000066"/>
            </a:contourClr>
          </a:sp3d>
        </p:spPr>
        <p:txBody>
          <a:bodyPr/>
          <a:lstStyle>
            <a:lvl1pPr marL="57150" indent="0">
              <a:buNone/>
              <a:defRPr sz="24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8" name="Text Placeholder 18"/>
          <p:cNvSpPr>
            <a:spLocks noGrp="1"/>
          </p:cNvSpPr>
          <p:nvPr>
            <p:ph type="body" sz="quarter" idx="15"/>
          </p:nvPr>
        </p:nvSpPr>
        <p:spPr>
          <a:xfrm>
            <a:off x="4876800" y="2209800"/>
            <a:ext cx="3810000" cy="1676400"/>
          </a:xfrm>
          <a:prstGeom prst="rect">
            <a:avLst/>
          </a:prstGeom>
          <a:gradFill>
            <a:gsLst>
              <a:gs pos="100000">
                <a:schemeClr val="bg2"/>
              </a:gs>
              <a:gs pos="0">
                <a:schemeClr val="accent1">
                  <a:gamma/>
                  <a:tint val="51765"/>
                  <a:invGamma/>
                  <a:alpha val="50999"/>
                </a:schemeClr>
              </a:gs>
            </a:gsLst>
            <a:lin ang="16200000" scaled="0"/>
          </a:gradFill>
          <a:effectLst/>
          <a:scene3d>
            <a:camera prst="orthographicFront"/>
            <a:lightRig rig="threePt" dir="t"/>
          </a:scene3d>
          <a:sp3d extrusionH="152400" contourW="12700">
            <a:bevelT prst="angle"/>
            <a:bevelB prst="angle"/>
            <a:extrusionClr>
              <a:srgbClr val="000066"/>
            </a:extrusionClr>
            <a:contourClr>
              <a:srgbClr val="000066"/>
            </a:contourClr>
          </a:sp3d>
        </p:spPr>
        <p:txBody>
          <a:bodyPr/>
          <a:lstStyle>
            <a:lvl1pPr marL="57150" indent="0">
              <a:buNone/>
              <a:defRPr sz="24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40037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4800" y="6553200"/>
            <a:ext cx="2895600" cy="295102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599516" y="6629400"/>
            <a:ext cx="544484" cy="228600"/>
          </a:xfrm>
          <a:prstGeom prst="rect">
            <a:avLst/>
          </a:prstGeom>
        </p:spPr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295400"/>
            <a:ext cx="8534400" cy="51816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spcBef>
                <a:spcPts val="768"/>
              </a:spcBef>
              <a:buClr>
                <a:srgbClr val="33CC33"/>
              </a:buClr>
              <a:buFont typeface="Wingdings" panose="05000000000000000000" pitchFamily="2" charset="2"/>
              <a:buChar char="§"/>
              <a:defRPr>
                <a:solidFill>
                  <a:srgbClr val="0070C0"/>
                </a:solidFill>
              </a:defRPr>
            </a:lvl1pPr>
            <a:lvl2pPr marL="800100" indent="-342900">
              <a:spcBef>
                <a:spcPts val="768"/>
              </a:spcBef>
              <a:buClr>
                <a:srgbClr val="00B0F0"/>
              </a:buClr>
              <a:buFont typeface="Wingdings" panose="05000000000000000000" pitchFamily="2" charset="2"/>
              <a:buChar char="§"/>
              <a:defRPr>
                <a:solidFill>
                  <a:srgbClr val="0070C0"/>
                </a:solidFill>
              </a:defRPr>
            </a:lvl2pPr>
            <a:lvl3pPr marL="1200150" indent="-285750">
              <a:spcBef>
                <a:spcPts val="768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>
                <a:solidFill>
                  <a:srgbClr val="0070C0"/>
                </a:solidFill>
              </a:defRPr>
            </a:lvl3pPr>
            <a:lvl4pPr marL="1600200" indent="-228600">
              <a:spcBef>
                <a:spcPts val="768"/>
              </a:spcBef>
              <a:buClr>
                <a:srgbClr val="FFC000"/>
              </a:buClr>
              <a:buFont typeface="Wingdings" panose="05000000000000000000" pitchFamily="2" charset="2"/>
              <a:buChar char="§"/>
              <a:defRPr>
                <a:solidFill>
                  <a:srgbClr val="0070C0"/>
                </a:solidFill>
              </a:defRPr>
            </a:lvl4pPr>
            <a:lvl5pPr marL="2057400" indent="-228600">
              <a:spcBef>
                <a:spcPts val="768"/>
              </a:spcBef>
              <a:buClr>
                <a:srgbClr val="7030A0"/>
              </a:buClr>
              <a:buFont typeface="Wingdings" panose="05000000000000000000" pitchFamily="2" charset="2"/>
              <a:buChar char="§"/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80429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4800" y="6553200"/>
            <a:ext cx="2895600" cy="295102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599516" y="6629400"/>
            <a:ext cx="544484" cy="228600"/>
          </a:xfrm>
          <a:prstGeom prst="rect">
            <a:avLst/>
          </a:prstGeom>
        </p:spPr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295400"/>
            <a:ext cx="8610600" cy="5181600"/>
          </a:xfrm>
          <a:prstGeom prst="rect">
            <a:avLst/>
          </a:prstGeom>
        </p:spPr>
        <p:txBody>
          <a:bodyPr>
            <a:normAutofit/>
          </a:bodyPr>
          <a:lstStyle>
            <a:lvl1pPr marL="514350" indent="-514350">
              <a:spcBef>
                <a:spcPts val="768"/>
              </a:spcBef>
              <a:buClr>
                <a:srgbClr val="C00000"/>
              </a:buClr>
              <a:buFont typeface="+mj-lt"/>
              <a:buAutoNum type="arabicPeriod"/>
              <a:defRPr>
                <a:solidFill>
                  <a:srgbClr val="0070C0"/>
                </a:solidFill>
              </a:defRPr>
            </a:lvl1pPr>
            <a:lvl2pPr marL="971550" indent="-514350">
              <a:spcBef>
                <a:spcPts val="768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>
                <a:solidFill>
                  <a:srgbClr val="0070C0"/>
                </a:solidFill>
              </a:defRPr>
            </a:lvl2pPr>
            <a:lvl3pPr marL="1371600" indent="-457200">
              <a:spcBef>
                <a:spcPts val="768"/>
              </a:spcBef>
              <a:buClr>
                <a:srgbClr val="C00000"/>
              </a:buClr>
              <a:buFont typeface="+mj-lt"/>
              <a:buAutoNum type="arabicPeriod"/>
              <a:defRPr>
                <a:solidFill>
                  <a:srgbClr val="0070C0"/>
                </a:solidFill>
              </a:defRPr>
            </a:lvl3pPr>
            <a:lvl4pPr marL="1828800" indent="-457200">
              <a:spcBef>
                <a:spcPts val="768"/>
              </a:spcBef>
              <a:buClr>
                <a:srgbClr val="FFC000"/>
              </a:buClr>
              <a:buFont typeface="+mj-lt"/>
              <a:buAutoNum type="arabicPeriod"/>
              <a:defRPr>
                <a:solidFill>
                  <a:srgbClr val="0070C0"/>
                </a:solidFill>
              </a:defRPr>
            </a:lvl4pPr>
            <a:lvl5pPr marL="2286000" indent="-457200">
              <a:spcBef>
                <a:spcPts val="768"/>
              </a:spcBef>
              <a:buClr>
                <a:srgbClr val="7030A0"/>
              </a:buClr>
              <a:buFont typeface="+mj-lt"/>
              <a:buAutoNum type="arabicPeriod"/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8234737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4800" y="6553200"/>
            <a:ext cx="2895600" cy="295102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599516" y="6629400"/>
            <a:ext cx="544484" cy="228600"/>
          </a:xfrm>
          <a:prstGeom prst="rect">
            <a:avLst/>
          </a:prstGeom>
        </p:spPr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295400"/>
            <a:ext cx="8534400" cy="5181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768"/>
              </a:spcBef>
              <a:buClr>
                <a:srgbClr val="C00000"/>
              </a:buClr>
              <a:buFont typeface="+mj-lt"/>
              <a:buNone/>
              <a:defRPr>
                <a:solidFill>
                  <a:srgbClr val="0070C0"/>
                </a:solidFill>
              </a:defRPr>
            </a:lvl1pPr>
            <a:lvl2pPr marL="971550" indent="-514350">
              <a:spcBef>
                <a:spcPts val="768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>
                <a:solidFill>
                  <a:srgbClr val="0070C0"/>
                </a:solidFill>
              </a:defRPr>
            </a:lvl2pPr>
            <a:lvl3pPr marL="1371600" indent="-457200">
              <a:spcBef>
                <a:spcPts val="768"/>
              </a:spcBef>
              <a:buClr>
                <a:srgbClr val="C00000"/>
              </a:buClr>
              <a:buFont typeface="+mj-lt"/>
              <a:buAutoNum type="arabicPeriod"/>
              <a:defRPr>
                <a:solidFill>
                  <a:srgbClr val="0070C0"/>
                </a:solidFill>
              </a:defRPr>
            </a:lvl3pPr>
            <a:lvl4pPr marL="1828800" indent="-457200">
              <a:spcBef>
                <a:spcPts val="768"/>
              </a:spcBef>
              <a:buClr>
                <a:srgbClr val="FFC000"/>
              </a:buClr>
              <a:buFont typeface="+mj-lt"/>
              <a:buAutoNum type="arabicPeriod"/>
              <a:defRPr>
                <a:solidFill>
                  <a:srgbClr val="0070C0"/>
                </a:solidFill>
              </a:defRPr>
            </a:lvl4pPr>
            <a:lvl5pPr marL="2286000" indent="-457200">
              <a:spcBef>
                <a:spcPts val="768"/>
              </a:spcBef>
              <a:buClr>
                <a:srgbClr val="7030A0"/>
              </a:buClr>
              <a:buFont typeface="+mj-lt"/>
              <a:buAutoNum type="arabicPeriod"/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 smtClean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112584027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4800" y="6553200"/>
            <a:ext cx="2895600" cy="295102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599516" y="6629400"/>
            <a:ext cx="544484" cy="228600"/>
          </a:xfrm>
          <a:prstGeom prst="rect">
            <a:avLst/>
          </a:prstGeom>
        </p:spPr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1144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1143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0" y="0"/>
            <a:ext cx="304800" cy="6858000"/>
          </a:xfrm>
          <a:prstGeom prst="rect">
            <a:avLst/>
          </a:prstGeom>
          <a:gradFill flip="none" rotWithShape="1">
            <a:gsLst>
              <a:gs pos="1000">
                <a:srgbClr val="00B0F0"/>
              </a:gs>
              <a:gs pos="50000">
                <a:srgbClr val="33CC33"/>
              </a:gs>
              <a:gs pos="100000">
                <a:srgbClr val="00B0F0"/>
              </a:gs>
            </a:gsLst>
            <a:lin ang="0" scaled="1"/>
            <a:tileRect/>
          </a:gradFill>
          <a:ln>
            <a:solidFill>
              <a:srgbClr val="00B0F0"/>
            </a:solidFill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153400" y="6596390"/>
            <a:ext cx="990600" cy="2616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3B84C998-ED35-4BD6-B59E-5BB08DC538AD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553200"/>
            <a:ext cx="3810000" cy="304800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r>
              <a:rPr lang="en-US" altLang="en-US" dirty="0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</a:p>
        </p:txBody>
      </p:sp>
    </p:spTree>
    <p:extLst>
      <p:ext uri="{BB962C8B-B14F-4D97-AF65-F5344CB8AC3E}">
        <p14:creationId xmlns:p14="http://schemas.microsoft.com/office/powerpoint/2010/main" val="628317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8" r:id="rId3"/>
    <p:sldLayoutId id="2147483669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ransition spd="slow">
    <p:split orient="vert"/>
  </p:transition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lang="en-US" sz="3400" b="1" kern="1200" dirty="0" smtClean="0">
          <a:solidFill>
            <a:srgbClr val="0070C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prstClr val="white"/>
                </a:solidFill>
              </a:rPr>
              <a:t>© Cambridge Business Publishers, 2015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Segment Reporting, Transfer Pricing, and Balanced Scorecard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Chapter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97390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Multilevel Segment Income Totals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10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7"/>
          <p:cNvSpPr txBox="1">
            <a:spLocks/>
          </p:cNvSpPr>
          <p:nvPr/>
        </p:nvSpPr>
        <p:spPr>
          <a:xfrm>
            <a:off x="685800" y="1371600"/>
            <a:ext cx="4876800" cy="4876800"/>
          </a:xfrm>
          <a:prstGeom prst="rect">
            <a:avLst/>
          </a:prstGeom>
          <a:gradFill>
            <a:gsLst>
              <a:gs pos="100000">
                <a:schemeClr val="bg2"/>
              </a:gs>
              <a:gs pos="0">
                <a:schemeClr val="accent1">
                  <a:gamma/>
                  <a:tint val="51765"/>
                  <a:invGamma/>
                  <a:alpha val="50999"/>
                </a:schemeClr>
              </a:gs>
            </a:gsLst>
            <a:lin ang="16200000" scaled="0"/>
          </a:gradFill>
          <a:effectLst/>
          <a:scene3d>
            <a:camera prst="orthographicFront"/>
            <a:lightRig rig="threePt" dir="t"/>
          </a:scene3d>
          <a:sp3d extrusionH="152400" contourW="12700">
            <a:bevelT prst="angle"/>
            <a:bevelB prst="angle"/>
            <a:extrusionClr>
              <a:srgbClr val="000066"/>
            </a:extrusionClr>
            <a:contourClr>
              <a:srgbClr val="000066"/>
            </a:contourClr>
          </a:sp3d>
        </p:spPr>
        <p:txBody>
          <a:bodyPr anchor="ctr" anchorCtr="0"/>
          <a:lstStyle>
            <a:lvl1pPr marL="5715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750"/>
              </a:spcBef>
            </a:pPr>
            <a:r>
              <a:rPr lang="en-US" sz="2600" dirty="0" smtClean="0">
                <a:solidFill>
                  <a:srgbClr val="4F81BD">
                    <a:lumMod val="75000"/>
                  </a:srgbClr>
                </a:solidFill>
              </a:rPr>
              <a:t>Sales</a:t>
            </a:r>
          </a:p>
          <a:p>
            <a:pPr>
              <a:spcBef>
                <a:spcPts val="750"/>
              </a:spcBef>
            </a:pPr>
            <a:r>
              <a:rPr lang="en-US" sz="2600" dirty="0" smtClean="0">
                <a:solidFill>
                  <a:srgbClr val="4F81BD">
                    <a:lumMod val="75000"/>
                  </a:srgbClr>
                </a:solidFill>
              </a:rPr>
              <a:t>LESS variable costs</a:t>
            </a:r>
          </a:p>
          <a:p>
            <a:pPr>
              <a:spcBef>
                <a:spcPts val="750"/>
              </a:spcBef>
            </a:pPr>
            <a:r>
              <a:rPr lang="en-US" sz="2600" dirty="0" smtClean="0">
                <a:solidFill>
                  <a:srgbClr val="4F81BD">
                    <a:lumMod val="75000"/>
                  </a:srgbClr>
                </a:solidFill>
              </a:rPr>
              <a:t>Contribution margin</a:t>
            </a:r>
          </a:p>
          <a:p>
            <a:pPr>
              <a:spcBef>
                <a:spcPts val="750"/>
              </a:spcBef>
            </a:pPr>
            <a:r>
              <a:rPr lang="en-US" sz="2600" dirty="0" smtClean="0">
                <a:solidFill>
                  <a:srgbClr val="4F81BD">
                    <a:lumMod val="75000"/>
                  </a:srgbClr>
                </a:solidFill>
              </a:rPr>
              <a:t>LESS direct fixed costs</a:t>
            </a:r>
          </a:p>
          <a:p>
            <a:pPr>
              <a:spcBef>
                <a:spcPts val="750"/>
              </a:spcBef>
            </a:pPr>
            <a:r>
              <a:rPr lang="en-US" sz="2600" dirty="0" smtClean="0">
                <a:solidFill>
                  <a:srgbClr val="4F81BD">
                    <a:lumMod val="75000"/>
                  </a:srgbClr>
                </a:solidFill>
              </a:rPr>
              <a:t>Segment margin</a:t>
            </a:r>
          </a:p>
          <a:p>
            <a:pPr>
              <a:spcBef>
                <a:spcPts val="750"/>
              </a:spcBef>
            </a:pPr>
            <a:r>
              <a:rPr lang="en-US" sz="2600" dirty="0" smtClean="0">
                <a:solidFill>
                  <a:srgbClr val="4F81BD">
                    <a:lumMod val="75000"/>
                  </a:srgbClr>
                </a:solidFill>
              </a:rPr>
              <a:t>LESS allocated segment costs</a:t>
            </a:r>
          </a:p>
          <a:p>
            <a:pPr>
              <a:spcBef>
                <a:spcPts val="750"/>
              </a:spcBef>
            </a:pPr>
            <a:r>
              <a:rPr lang="en-US" sz="2600" dirty="0" smtClean="0">
                <a:solidFill>
                  <a:srgbClr val="4F81BD">
                    <a:lumMod val="75000"/>
                  </a:srgbClr>
                </a:solidFill>
              </a:rPr>
              <a:t>Segment income</a:t>
            </a:r>
          </a:p>
          <a:p>
            <a:pPr>
              <a:spcBef>
                <a:spcPts val="750"/>
              </a:spcBef>
            </a:pPr>
            <a:r>
              <a:rPr lang="en-US" sz="2600" dirty="0" smtClean="0">
                <a:solidFill>
                  <a:srgbClr val="4F81BD">
                    <a:lumMod val="75000"/>
                  </a:srgbClr>
                </a:solidFill>
              </a:rPr>
              <a:t>LESS unallocated common costs</a:t>
            </a:r>
          </a:p>
          <a:p>
            <a:pPr>
              <a:spcBef>
                <a:spcPts val="750"/>
              </a:spcBef>
            </a:pPr>
            <a:r>
              <a:rPr lang="en-US" sz="2600" dirty="0" smtClean="0">
                <a:solidFill>
                  <a:srgbClr val="4F81BD">
                    <a:lumMod val="75000"/>
                  </a:srgbClr>
                </a:solidFill>
              </a:rPr>
              <a:t>NET INCOME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3352800" y="1905000"/>
            <a:ext cx="5486400" cy="1906250"/>
            <a:chOff x="3352800" y="1905000"/>
            <a:chExt cx="5486400" cy="1906250"/>
          </a:xfrm>
        </p:grpSpPr>
        <p:sp>
          <p:nvSpPr>
            <p:cNvPr id="6" name="Text Placeholder 4"/>
            <p:cNvSpPr txBox="1">
              <a:spLocks/>
            </p:cNvSpPr>
            <p:nvPr/>
          </p:nvSpPr>
          <p:spPr>
            <a:xfrm>
              <a:off x="5791200" y="1905000"/>
              <a:ext cx="3048000" cy="1676400"/>
            </a:xfrm>
            <a:prstGeom prst="rect">
              <a:avLst/>
            </a:prstGeom>
            <a:solidFill>
              <a:schemeClr val="bg1"/>
            </a:solidFill>
            <a:ln w="38100" cmpd="thickThin">
              <a:solidFill>
                <a:srgbClr val="C00000"/>
              </a:solidFill>
              <a:prstDash val="sysDash"/>
            </a:ln>
          </p:spPr>
          <p:txBody>
            <a:bodyPr anchor="ctr" anchorCtr="0">
              <a:normAutofit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400" dirty="0" smtClean="0"/>
                <a:t>Referred to as   division margins, product margins, and territory margins</a:t>
              </a:r>
              <a:endParaRPr lang="en-US" altLang="en-US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>
              <a:off x="3352800" y="2660073"/>
              <a:ext cx="2438400" cy="1151177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3352800" y="3963650"/>
            <a:ext cx="5486400" cy="1675150"/>
            <a:chOff x="3352800" y="3963650"/>
            <a:chExt cx="5486400" cy="1675150"/>
          </a:xfrm>
        </p:grpSpPr>
        <p:sp>
          <p:nvSpPr>
            <p:cNvPr id="7" name="Text Placeholder 4"/>
            <p:cNvSpPr txBox="1">
              <a:spLocks/>
            </p:cNvSpPr>
            <p:nvPr/>
          </p:nvSpPr>
          <p:spPr>
            <a:xfrm>
              <a:off x="5791200" y="3963650"/>
              <a:ext cx="3048000" cy="1675150"/>
            </a:xfrm>
            <a:prstGeom prst="rect">
              <a:avLst/>
            </a:prstGeom>
            <a:solidFill>
              <a:schemeClr val="bg1"/>
            </a:solidFill>
            <a:ln w="38100" cmpd="thickThin">
              <a:solidFill>
                <a:srgbClr val="C00000"/>
              </a:solidFill>
              <a:prstDash val="sysDash"/>
            </a:ln>
          </p:spPr>
          <p:txBody>
            <a:bodyPr anchor="ctr" anchorCtr="0">
              <a:normAutofit fontScale="85000" lnSpcReduction="10000"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800" dirty="0" smtClean="0"/>
                <a:t>All revenues of the segment minus           all costs directly or indirectly related to it</a:t>
              </a:r>
              <a:endParaRPr lang="en-US" altLang="en-US" sz="3600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flipH="1">
              <a:off x="3352800" y="4801225"/>
              <a:ext cx="2438400" cy="0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8527148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509" y="152400"/>
            <a:ext cx="8839200" cy="1143000"/>
          </a:xfrm>
        </p:spPr>
        <p:txBody>
          <a:bodyPr/>
          <a:lstStyle/>
          <a:p>
            <a:r>
              <a:rPr lang="en-US" dirty="0" smtClean="0"/>
              <a:t>Multilevel Segment 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11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295400"/>
            <a:ext cx="8534400" cy="144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Burger</a:t>
            </a:r>
            <a:r>
              <a:rPr lang="en-US" sz="2800" dirty="0"/>
              <a:t> King has two territories in its Florida division. It provided the following data relating to its salad product line in the Florida division:</a:t>
            </a:r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457200" y="4800600"/>
            <a:ext cx="85344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+mj-lt"/>
              <a:buNone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971550" indent="-514350" algn="l" defTabSz="914400" rtl="0" eaLnBrk="1" latinLnBrk="0" hangingPunct="1">
              <a:spcBef>
                <a:spcPts val="768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+mj-lt"/>
              <a:buAutoNum type="arabicPeriod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+mj-lt"/>
              <a:buAutoNum type="arabicPeriod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+mj-lt"/>
              <a:buAutoNum type="arabicPeriod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Unallocated </a:t>
            </a:r>
            <a:r>
              <a:rPr lang="en-US" sz="2800" dirty="0"/>
              <a:t>common costs are $1,500. </a:t>
            </a:r>
          </a:p>
          <a:p>
            <a:r>
              <a:rPr lang="en-US" sz="2800" dirty="0" smtClean="0"/>
              <a:t>Prepare </a:t>
            </a:r>
            <a:r>
              <a:rPr lang="en-US" sz="2800" dirty="0"/>
              <a:t>a geographical territory segment report of the salad product line.</a:t>
            </a:r>
            <a:r>
              <a:rPr lang="en-US" sz="2800" dirty="0">
                <a:solidFill>
                  <a:srgbClr val="633F32"/>
                </a:solidFill>
              </a:rPr>
              <a:t> </a:t>
            </a:r>
          </a:p>
          <a:p>
            <a:endParaRPr lang="en-US" dirty="0"/>
          </a:p>
        </p:txBody>
      </p: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6781800" y="6248413"/>
            <a:ext cx="2057400" cy="246063"/>
            <a:chOff x="4272" y="3936"/>
            <a:chExt cx="1296" cy="155"/>
          </a:xfrm>
        </p:grpSpPr>
        <p:cxnSp>
          <p:nvCxnSpPr>
            <p:cNvPr id="8" name="Straight Arrow Connector 7"/>
            <p:cNvCxnSpPr>
              <a:cxnSpLocks noChangeShapeType="1"/>
            </p:cNvCxnSpPr>
            <p:nvPr/>
          </p:nvCxnSpPr>
          <p:spPr bwMode="auto">
            <a:xfrm>
              <a:off x="4272" y="4080"/>
              <a:ext cx="1296" cy="1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</p:cxnSp>
        <p:sp>
          <p:nvSpPr>
            <p:cNvPr id="9" name="TextBox 8"/>
            <p:cNvSpPr txBox="1"/>
            <p:nvPr/>
          </p:nvSpPr>
          <p:spPr>
            <a:xfrm>
              <a:off x="4656" y="3936"/>
              <a:ext cx="458" cy="155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000" dirty="0">
                  <a:solidFill>
                    <a:srgbClr val="0070C0"/>
                  </a:solidFill>
                </a:rPr>
                <a:t>Continued</a:t>
              </a:r>
            </a:p>
          </p:txBody>
        </p:sp>
      </p:grpSp>
      <p:graphicFrame>
        <p:nvGraphicFramePr>
          <p:cNvPr id="10" name="Group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836529"/>
              </p:ext>
            </p:extLst>
          </p:nvPr>
        </p:nvGraphicFramePr>
        <p:xfrm>
          <a:off x="1676400" y="2971800"/>
          <a:ext cx="6019800" cy="1419225"/>
        </p:xfrm>
        <a:graphic>
          <a:graphicData uri="http://schemas.openxmlformats.org/drawingml/2006/table">
            <a:tbl>
              <a:tblPr/>
              <a:tblGrid>
                <a:gridCol w="2514600"/>
                <a:gridCol w="1752600"/>
                <a:gridCol w="1752600"/>
              </a:tblGrid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North Territory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South Territory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5397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Sales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$16,000 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$18,000 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">
                <a:tc>
                  <a:txBody>
                    <a:bodyPr/>
                    <a:lstStyle/>
                    <a:p>
                      <a:pPr marL="5397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Direct fixed costs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    2,000 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    1,600 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">
                <a:tc>
                  <a:txBody>
                    <a:bodyPr/>
                    <a:lstStyle/>
                    <a:p>
                      <a:pPr marL="5397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Allocated segment costs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    1,200 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    1,400 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5397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Variable costs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    5,600 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    6,100 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950088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Multilevel Segment Example </a:t>
            </a:r>
            <a:r>
              <a:rPr lang="en-US" sz="1800" dirty="0" smtClean="0"/>
              <a:t>cont.</a:t>
            </a:r>
            <a:endParaRPr lang="en-US" sz="1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12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graphicFrame>
        <p:nvGraphicFramePr>
          <p:cNvPr id="12" name="Group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276925"/>
              </p:ext>
            </p:extLst>
          </p:nvPr>
        </p:nvGraphicFramePr>
        <p:xfrm>
          <a:off x="609600" y="1371600"/>
          <a:ext cx="8305800" cy="3335655"/>
        </p:xfrm>
        <a:graphic>
          <a:graphicData uri="http://schemas.openxmlformats.org/drawingml/2006/table">
            <a:tbl>
              <a:tblPr/>
              <a:tblGrid>
                <a:gridCol w="2719388"/>
                <a:gridCol w="785812"/>
                <a:gridCol w="1752600"/>
                <a:gridCol w="1700213"/>
                <a:gridCol w="1347787"/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Territories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Salad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08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North Territory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South Territory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Total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01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Sales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$16,000.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$18,000.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$34,000.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Less variable costs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(5,600)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(6,100)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(11,700)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Contribution margin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10,400.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11,900.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22,300.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Less direct fixed costs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  (2,000)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(1,600)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  (3,600)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Territory margin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8,400.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10,300.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18,700.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Less allocated segment costs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  (1,200)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   (1,400)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  (2,600)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Territory income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$  7,200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.</a:t>
                      </a: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$  8,900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.</a:t>
                      </a: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16,100.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Less unallocated common costs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  (1,500)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Net income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$14,600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.</a:t>
                      </a: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flipV="1">
            <a:off x="3429000" y="3276600"/>
            <a:ext cx="1676400" cy="17526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4"/>
          <p:cNvSpPr txBox="1">
            <a:spLocks/>
          </p:cNvSpPr>
          <p:nvPr/>
        </p:nvSpPr>
        <p:spPr>
          <a:xfrm>
            <a:off x="609600" y="5029200"/>
            <a:ext cx="3962400" cy="1276674"/>
          </a:xfrm>
          <a:prstGeom prst="rect">
            <a:avLst/>
          </a:prstGeom>
          <a:solidFill>
            <a:schemeClr val="bg1"/>
          </a:solidFill>
          <a:ln w="38100" cmpd="thickThin">
            <a:solidFill>
              <a:srgbClr val="C00000"/>
            </a:solidFill>
            <a:prstDash val="sysDash"/>
          </a:ln>
        </p:spPr>
        <p:txBody>
          <a:bodyPr anchor="ctr" anchorCtr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ts val="768"/>
              </a:spcBef>
              <a:buClr>
                <a:srgbClr val="33CC33"/>
              </a:buClr>
              <a:buFont typeface="Wingdings" panose="05000000000000000000" pitchFamily="2" charset="2"/>
              <a:buChar char="§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768"/>
              </a:spcBef>
              <a:buClr>
                <a:srgbClr val="00B0F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b="1" dirty="0" smtClean="0">
                <a:solidFill>
                  <a:srgbClr val="00B050"/>
                </a:solidFill>
              </a:rPr>
              <a:t>Segment margin </a:t>
            </a:r>
            <a:r>
              <a:rPr lang="en-US" sz="2800" dirty="0" smtClean="0"/>
              <a:t>is relevant for measuring short-term effects of decisions to continue or discontinue a segment.</a:t>
            </a:r>
            <a:endParaRPr lang="en-US" altLang="en-US" sz="3600" dirty="0"/>
          </a:p>
        </p:txBody>
      </p:sp>
      <p:grpSp>
        <p:nvGrpSpPr>
          <p:cNvPr id="28" name="Group 27"/>
          <p:cNvGrpSpPr/>
          <p:nvPr/>
        </p:nvGrpSpPr>
        <p:grpSpPr>
          <a:xfrm>
            <a:off x="4953000" y="4038600"/>
            <a:ext cx="3962400" cy="2286000"/>
            <a:chOff x="4953000" y="4038600"/>
            <a:chExt cx="3962400" cy="2286000"/>
          </a:xfrm>
        </p:grpSpPr>
        <p:cxnSp>
          <p:nvCxnSpPr>
            <p:cNvPr id="15" name="Straight Arrow Connector 14"/>
            <p:cNvCxnSpPr/>
            <p:nvPr/>
          </p:nvCxnSpPr>
          <p:spPr>
            <a:xfrm flipV="1">
              <a:off x="5486400" y="4038600"/>
              <a:ext cx="0" cy="990600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 Placeholder 4"/>
            <p:cNvSpPr txBox="1">
              <a:spLocks/>
            </p:cNvSpPr>
            <p:nvPr/>
          </p:nvSpPr>
          <p:spPr>
            <a:xfrm>
              <a:off x="4953000" y="5047926"/>
              <a:ext cx="3962400" cy="1276674"/>
            </a:xfrm>
            <a:prstGeom prst="rect">
              <a:avLst/>
            </a:prstGeom>
            <a:solidFill>
              <a:schemeClr val="bg1"/>
            </a:solidFill>
            <a:ln w="38100" cmpd="thickThin">
              <a:solidFill>
                <a:srgbClr val="C00000"/>
              </a:solidFill>
              <a:prstDash val="sysDash"/>
            </a:ln>
          </p:spPr>
          <p:txBody>
            <a:bodyPr anchor="ctr" anchorCtr="0">
              <a:normAutofit fontScale="77500" lnSpcReduction="20000"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800" b="1" dirty="0" smtClean="0">
                  <a:solidFill>
                    <a:srgbClr val="00B050"/>
                  </a:solidFill>
                </a:rPr>
                <a:t>Segment income </a:t>
              </a:r>
              <a:r>
                <a:rPr lang="en-US" sz="2800" dirty="0" smtClean="0"/>
                <a:t>is relevant for measuring long-term effects of decisions to continue or discontinue a segment.</a:t>
              </a:r>
              <a:endParaRPr lang="en-US" altLang="en-US" sz="3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1088023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50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13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Explain transfer pricing                     and assess alternative                  transfer-pricing methods.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41576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Transfer Pricing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14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  <a:spcBef>
                <a:spcPct val="45000"/>
              </a:spcBef>
              <a:buSzPct val="85000"/>
            </a:pPr>
            <a:r>
              <a:rPr lang="en-US" dirty="0" smtClean="0"/>
              <a:t>The internal value assigned a product or service </a:t>
            </a:r>
            <a:r>
              <a:rPr lang="en-US" dirty="0"/>
              <a:t>that one division provides to another</a:t>
            </a:r>
          </a:p>
          <a:p>
            <a:pPr marL="457200" indent="-457200">
              <a:lnSpc>
                <a:spcPct val="90000"/>
              </a:lnSpc>
              <a:spcBef>
                <a:spcPct val="5000"/>
              </a:spcBef>
              <a:buSzPct val="85000"/>
            </a:pPr>
            <a:r>
              <a:rPr lang="en-US" dirty="0"/>
              <a:t>Normally occurs between profit or investment centers</a:t>
            </a:r>
          </a:p>
          <a:p>
            <a:pPr marL="457200" indent="-457200">
              <a:lnSpc>
                <a:spcPct val="90000"/>
              </a:lnSpc>
              <a:spcBef>
                <a:spcPct val="5000"/>
              </a:spcBef>
              <a:buSzPct val="85000"/>
            </a:pPr>
            <a:r>
              <a:rPr lang="en-US" dirty="0"/>
              <a:t>Objective is to transmit financial data between departments or divisions of a company</a:t>
            </a:r>
          </a:p>
          <a:p>
            <a:pPr marL="457200" indent="-457200">
              <a:lnSpc>
                <a:spcPct val="90000"/>
              </a:lnSpc>
              <a:spcBef>
                <a:spcPct val="5000"/>
              </a:spcBef>
              <a:buSzPct val="85000"/>
            </a:pPr>
            <a:r>
              <a:rPr lang="en-US" dirty="0"/>
              <a:t>Used in decentralized operations to determine whether organizational objectives are being achieved in each division      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95376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Transfer Pricing </a:t>
            </a:r>
            <a:br>
              <a:rPr lang="en-US" dirty="0" smtClean="0"/>
            </a:br>
            <a:r>
              <a:rPr lang="en-US" dirty="0" smtClean="0"/>
              <a:t>Management Conflicts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15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62000" y="1634450"/>
            <a:ext cx="3733800" cy="4461550"/>
            <a:chOff x="762000" y="1634450"/>
            <a:chExt cx="3733800" cy="4461550"/>
          </a:xfrm>
        </p:grpSpPr>
        <p:sp>
          <p:nvSpPr>
            <p:cNvPr id="13" name="Text Placeholder 7"/>
            <p:cNvSpPr txBox="1">
              <a:spLocks/>
            </p:cNvSpPr>
            <p:nvPr/>
          </p:nvSpPr>
          <p:spPr>
            <a:xfrm>
              <a:off x="762001" y="1634450"/>
              <a:ext cx="3733799" cy="727749"/>
            </a:xfrm>
            <a:prstGeom prst="rect">
              <a:avLst/>
            </a:prstGeom>
            <a:gradFill>
              <a:gsLst>
                <a:gs pos="100000">
                  <a:schemeClr val="bg2"/>
                </a:gs>
                <a:gs pos="0">
                  <a:schemeClr val="accent1">
                    <a:gamma/>
                    <a:tint val="51765"/>
                    <a:invGamma/>
                    <a:alpha val="50999"/>
                  </a:schemeClr>
                </a:gs>
              </a:gsLst>
              <a:lin ang="16200000" scaled="0"/>
            </a:gradFill>
            <a:effectLst/>
            <a:scene3d>
              <a:camera prst="orthographicFront"/>
              <a:lightRig rig="threePt" dir="t"/>
            </a:scene3d>
            <a:sp3d extrusionH="152400" contourW="12700">
              <a:bevelT prst="angle"/>
              <a:bevelB prst="angle"/>
              <a:extrusionClr>
                <a:srgbClr val="000066"/>
              </a:extrusionClr>
              <a:contourClr>
                <a:srgbClr val="000066"/>
              </a:contourClr>
            </a:sp3d>
          </p:spPr>
          <p:txBody>
            <a:bodyPr anchor="ctr" anchorCtr="0"/>
            <a:lstStyle>
              <a:lvl1pPr marL="57150" indent="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b="1" kern="1200">
                  <a:solidFill>
                    <a:schemeClr val="accen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600" dirty="0" smtClean="0">
                  <a:solidFill>
                    <a:srgbClr val="4F81BD">
                      <a:lumMod val="75000"/>
                    </a:srgbClr>
                  </a:solidFill>
                </a:rPr>
                <a:t>Problem</a:t>
              </a:r>
            </a:p>
          </p:txBody>
        </p:sp>
        <p:sp>
          <p:nvSpPr>
            <p:cNvPr id="12" name="Text Placeholder 4"/>
            <p:cNvSpPr txBox="1">
              <a:spLocks/>
            </p:cNvSpPr>
            <p:nvPr/>
          </p:nvSpPr>
          <p:spPr>
            <a:xfrm>
              <a:off x="762000" y="2590800"/>
              <a:ext cx="3733800" cy="3505200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800" dirty="0"/>
                <a:t>Managers may take actions not in the best interest of the company due to the desire </a:t>
              </a:r>
              <a:r>
                <a:rPr lang="en-US" sz="2800" dirty="0" smtClean="0"/>
                <a:t>          of </a:t>
              </a:r>
              <a:r>
                <a:rPr lang="en-US" sz="2800" dirty="0"/>
                <a:t>selling and </a:t>
              </a:r>
              <a:r>
                <a:rPr lang="en-US" sz="2800" dirty="0" smtClean="0"/>
                <a:t>        buying </a:t>
              </a:r>
              <a:r>
                <a:rPr lang="en-US" sz="2800" dirty="0"/>
                <a:t>divisions to </a:t>
              </a:r>
              <a:r>
                <a:rPr lang="en-US" sz="2800" dirty="0" smtClean="0"/>
                <a:t>      maximize </a:t>
              </a:r>
              <a:r>
                <a:rPr lang="en-US" sz="2800" dirty="0"/>
                <a:t>performance</a:t>
              </a:r>
            </a:p>
            <a:p>
              <a:pPr marL="0" indent="0">
                <a:buFont typeface="Wingdings" panose="05000000000000000000" pitchFamily="2" charset="2"/>
                <a:buNone/>
              </a:pPr>
              <a:endParaRPr lang="en-US" altLang="en-US" sz="24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953000" y="1636517"/>
            <a:ext cx="3733800" cy="4307083"/>
            <a:chOff x="4953000" y="1636517"/>
            <a:chExt cx="3733800" cy="4307083"/>
          </a:xfrm>
        </p:grpSpPr>
        <p:sp>
          <p:nvSpPr>
            <p:cNvPr id="633" name="Text Placeholder 7"/>
            <p:cNvSpPr txBox="1">
              <a:spLocks/>
            </p:cNvSpPr>
            <p:nvPr/>
          </p:nvSpPr>
          <p:spPr>
            <a:xfrm>
              <a:off x="4953001" y="1636517"/>
              <a:ext cx="3733799" cy="727749"/>
            </a:xfrm>
            <a:prstGeom prst="rect">
              <a:avLst/>
            </a:prstGeom>
            <a:gradFill>
              <a:gsLst>
                <a:gs pos="100000">
                  <a:schemeClr val="bg2"/>
                </a:gs>
                <a:gs pos="0">
                  <a:schemeClr val="accent1">
                    <a:gamma/>
                    <a:tint val="51765"/>
                    <a:invGamma/>
                    <a:alpha val="50999"/>
                  </a:schemeClr>
                </a:gs>
              </a:gsLst>
              <a:lin ang="16200000" scaled="0"/>
            </a:gradFill>
            <a:effectLst/>
            <a:scene3d>
              <a:camera prst="orthographicFront"/>
              <a:lightRig rig="threePt" dir="t"/>
            </a:scene3d>
            <a:sp3d extrusionH="152400" contourW="12700">
              <a:bevelT prst="angle"/>
              <a:bevelB prst="angle"/>
              <a:extrusionClr>
                <a:srgbClr val="000066"/>
              </a:extrusionClr>
              <a:contourClr>
                <a:srgbClr val="000066"/>
              </a:contourClr>
            </a:sp3d>
          </p:spPr>
          <p:txBody>
            <a:bodyPr anchor="ctr" anchorCtr="0"/>
            <a:lstStyle>
              <a:lvl1pPr marL="57150" indent="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b="1" kern="1200">
                  <a:solidFill>
                    <a:schemeClr val="accen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600" dirty="0" smtClean="0">
                  <a:solidFill>
                    <a:srgbClr val="4F81BD">
                      <a:lumMod val="75000"/>
                    </a:srgbClr>
                  </a:solidFill>
                </a:rPr>
                <a:t>Solution</a:t>
              </a:r>
            </a:p>
          </p:txBody>
        </p:sp>
        <p:sp>
          <p:nvSpPr>
            <p:cNvPr id="634" name="Text Placeholder 4"/>
            <p:cNvSpPr txBox="1">
              <a:spLocks/>
            </p:cNvSpPr>
            <p:nvPr/>
          </p:nvSpPr>
          <p:spPr>
            <a:xfrm>
              <a:off x="4953000" y="2592867"/>
              <a:ext cx="3733800" cy="3350733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 algn="ctr">
                <a:lnSpc>
                  <a:spcPct val="90000"/>
                </a:lnSpc>
                <a:buClr>
                  <a:srgbClr val="633F32"/>
                </a:buClr>
                <a:buSzPct val="85000"/>
                <a:buNone/>
              </a:pPr>
              <a:r>
                <a:rPr lang="en-US" dirty="0"/>
                <a:t>Companies should maintain a corporate profit-maximizing </a:t>
              </a:r>
              <a:r>
                <a:rPr lang="en-US" dirty="0" smtClean="0"/>
                <a:t>viewpoint coupled with  divisional </a:t>
              </a:r>
              <a:r>
                <a:rPr lang="en-US" dirty="0"/>
                <a:t>autonomy</a:t>
              </a:r>
            </a:p>
            <a:p>
              <a:pPr marL="0" indent="0">
                <a:buFont typeface="Wingdings" panose="05000000000000000000" pitchFamily="2" charset="2"/>
                <a:buNone/>
              </a:pPr>
              <a:endParaRPr lang="en-US" alt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5454737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Transfer Pricing Conflict 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16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143000"/>
            <a:ext cx="8534400" cy="22860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/>
              <a:t>FirePete</a:t>
            </a:r>
            <a:r>
              <a:rPr lang="en-US" sz="2800" dirty="0"/>
              <a:t> Sauce has </a:t>
            </a:r>
            <a:r>
              <a:rPr lang="en-US" sz="2800" dirty="0" smtClean="0"/>
              <a:t>three </a:t>
            </a:r>
            <a:r>
              <a:rPr lang="en-US" sz="2800" dirty="0"/>
              <a:t>divisions. The West Division manufactures two products, Extreme and Volcano. Extreme is sold externally for $32 per gallon, and Volcano is transferred to the East division for $26 per gallon. Costs include: </a:t>
            </a:r>
          </a:p>
        </p:txBody>
      </p: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6781800" y="6248413"/>
            <a:ext cx="2057400" cy="246063"/>
            <a:chOff x="4272" y="3936"/>
            <a:chExt cx="1296" cy="155"/>
          </a:xfrm>
        </p:grpSpPr>
        <p:cxnSp>
          <p:nvCxnSpPr>
            <p:cNvPr id="8" name="Straight Arrow Connector 7"/>
            <p:cNvCxnSpPr>
              <a:cxnSpLocks noChangeShapeType="1"/>
            </p:cNvCxnSpPr>
            <p:nvPr/>
          </p:nvCxnSpPr>
          <p:spPr bwMode="auto">
            <a:xfrm>
              <a:off x="4272" y="4080"/>
              <a:ext cx="1296" cy="1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arrow" w="med" len="med"/>
            </a:ln>
          </p:spPr>
        </p:cxnSp>
        <p:sp>
          <p:nvSpPr>
            <p:cNvPr id="9" name="TextBox 8"/>
            <p:cNvSpPr txBox="1"/>
            <p:nvPr/>
          </p:nvSpPr>
          <p:spPr>
            <a:xfrm>
              <a:off x="4656" y="3936"/>
              <a:ext cx="458" cy="155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000" dirty="0">
                  <a:solidFill>
                    <a:srgbClr val="0070C0"/>
                  </a:solidFill>
                </a:rPr>
                <a:t>Continued</a:t>
              </a:r>
            </a:p>
          </p:txBody>
        </p:sp>
      </p:grpSp>
      <p:graphicFrame>
        <p:nvGraphicFramePr>
          <p:cNvPr id="13" name="Group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701530"/>
              </p:ext>
            </p:extLst>
          </p:nvPr>
        </p:nvGraphicFramePr>
        <p:xfrm>
          <a:off x="1219200" y="3352800"/>
          <a:ext cx="6934200" cy="2828925"/>
        </p:xfrm>
        <a:graphic>
          <a:graphicData uri="http://schemas.openxmlformats.org/drawingml/2006/table">
            <a:tbl>
              <a:tblPr/>
              <a:tblGrid>
                <a:gridCol w="419100"/>
                <a:gridCol w="4130675"/>
                <a:gridCol w="1219200"/>
                <a:gridCol w="1165225"/>
              </a:tblGrid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Extreme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Volcano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317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Variable costs: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1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Direct materials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  8.00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  6.50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6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Direct labor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   2.50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  3.50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1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Variable manufacturing overhead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   2.00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  1.50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Variable selling expense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   1.50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7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Fixed costs: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Fixed manufacturing overhead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4.50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4.00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Total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$18.50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$15.50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48833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Transfer Pricing Conflict Example </a:t>
            </a:r>
            <a:r>
              <a:rPr lang="en-US" sz="1800" dirty="0" smtClean="0"/>
              <a:t>cont.</a:t>
            </a:r>
            <a:endParaRPr lang="en-US" sz="1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17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990600"/>
            <a:ext cx="8534400" cy="1905000"/>
          </a:xfrm>
        </p:spPr>
        <p:txBody>
          <a:bodyPr/>
          <a:lstStyle/>
          <a:p>
            <a:pPr algn="just"/>
            <a:r>
              <a:rPr lang="en-US" sz="2800" dirty="0" smtClean="0"/>
              <a:t>A proposal </a:t>
            </a:r>
            <a:r>
              <a:rPr lang="en-US" sz="2800" dirty="0"/>
              <a:t>has been received from an external company to supply the East Division with a substitute product similar to Volcano at a price of $22. The West Division has excess capacity. </a:t>
            </a:r>
          </a:p>
          <a:p>
            <a:endParaRPr lang="en-US" dirty="0"/>
          </a:p>
        </p:txBody>
      </p:sp>
      <p:graphicFrame>
        <p:nvGraphicFramePr>
          <p:cNvPr id="6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153908"/>
              </p:ext>
            </p:extLst>
          </p:nvPr>
        </p:nvGraphicFramePr>
        <p:xfrm>
          <a:off x="1066800" y="2895600"/>
          <a:ext cx="7315200" cy="1977390"/>
        </p:xfrm>
        <a:graphic>
          <a:graphicData uri="http://schemas.openxmlformats.org/drawingml/2006/table">
            <a:tbl>
              <a:tblPr/>
              <a:tblGrid>
                <a:gridCol w="441325"/>
                <a:gridCol w="4359275"/>
                <a:gridCol w="1219200"/>
                <a:gridCol w="1295400"/>
              </a:tblGrid>
              <a:tr h="3048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Buy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$22.00.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Make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Direct materials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$6.50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Direct labor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3.50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Variable manufacturing overhead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1.50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(11.50)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Difference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$10.50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.</a:t>
                      </a: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609600" y="5094254"/>
            <a:ext cx="8229600" cy="1535146"/>
            <a:chOff x="609600" y="5094254"/>
            <a:chExt cx="8229600" cy="1535146"/>
          </a:xfrm>
        </p:grpSpPr>
        <p:sp>
          <p:nvSpPr>
            <p:cNvPr id="7" name="Text Placeholder 4"/>
            <p:cNvSpPr txBox="1">
              <a:spLocks/>
            </p:cNvSpPr>
            <p:nvPr/>
          </p:nvSpPr>
          <p:spPr>
            <a:xfrm>
              <a:off x="3276600" y="5105400"/>
              <a:ext cx="5562600" cy="1276674"/>
            </a:xfrm>
            <a:prstGeom prst="rect">
              <a:avLst/>
            </a:prstGeom>
            <a:solidFill>
              <a:schemeClr val="bg1"/>
            </a:solidFill>
            <a:ln w="38100" cmpd="thickThin">
              <a:solidFill>
                <a:srgbClr val="C00000"/>
              </a:solidFill>
              <a:prstDash val="sysDash"/>
            </a:ln>
          </p:spPr>
          <p:txBody>
            <a:bodyPr anchor="ctr" anchorCtr="0">
              <a:normAutofit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200" dirty="0" smtClean="0"/>
                <a:t>Transfer the product because the relevant cost      is $11.50 per gallon compared to the cost to buy from an external source for $22.00.</a:t>
              </a:r>
              <a:endParaRPr lang="en-US" altLang="en-US" sz="2200" dirty="0"/>
            </a:p>
          </p:txBody>
        </p:sp>
        <p:sp>
          <p:nvSpPr>
            <p:cNvPr id="8" name="Text Placeholder 7"/>
            <p:cNvSpPr txBox="1">
              <a:spLocks/>
            </p:cNvSpPr>
            <p:nvPr/>
          </p:nvSpPr>
          <p:spPr>
            <a:xfrm>
              <a:off x="609600" y="5094254"/>
              <a:ext cx="2514600" cy="1287820"/>
            </a:xfrm>
            <a:prstGeom prst="rect">
              <a:avLst/>
            </a:prstGeom>
            <a:gradFill>
              <a:gsLst>
                <a:gs pos="100000">
                  <a:schemeClr val="bg2"/>
                </a:gs>
                <a:gs pos="0">
                  <a:schemeClr val="accent1">
                    <a:gamma/>
                    <a:tint val="51765"/>
                    <a:invGamma/>
                    <a:alpha val="50999"/>
                  </a:schemeClr>
                </a:gs>
              </a:gsLst>
              <a:lin ang="16200000" scaled="0"/>
            </a:gradFill>
            <a:effectLst/>
            <a:scene3d>
              <a:camera prst="orthographicFront"/>
              <a:lightRig rig="threePt" dir="t"/>
            </a:scene3d>
            <a:sp3d extrusionH="152400" contourW="12700">
              <a:bevelT prst="angle"/>
              <a:bevelB prst="angle"/>
              <a:extrusionClr>
                <a:srgbClr val="000066"/>
              </a:extrusionClr>
              <a:contourClr>
                <a:srgbClr val="000066"/>
              </a:contourClr>
            </a:sp3d>
          </p:spPr>
          <p:txBody>
            <a:bodyPr anchor="ctr" anchorCtr="0"/>
            <a:lstStyle>
              <a:lvl1pPr marL="57150" indent="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b="1" kern="1200">
                  <a:solidFill>
                    <a:schemeClr val="accen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200" dirty="0" smtClean="0">
                  <a:solidFill>
                    <a:srgbClr val="4F81BD">
                      <a:lumMod val="75000"/>
                    </a:srgbClr>
                  </a:solidFill>
                </a:rPr>
                <a:t>Best Decision           from Corporate Perspective</a:t>
              </a:r>
            </a:p>
          </p:txBody>
        </p: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6781800" y="6383337"/>
              <a:ext cx="2057400" cy="246063"/>
              <a:chOff x="4272" y="3936"/>
              <a:chExt cx="1296" cy="155"/>
            </a:xfrm>
          </p:grpSpPr>
          <p:cxnSp>
            <p:nvCxnSpPr>
              <p:cNvPr id="10" name="Straight Arrow Connector 9"/>
              <p:cNvCxnSpPr>
                <a:cxnSpLocks noChangeShapeType="1"/>
              </p:cNvCxnSpPr>
              <p:nvPr/>
            </p:nvCxnSpPr>
            <p:spPr bwMode="auto">
              <a:xfrm>
                <a:off x="4272" y="4080"/>
                <a:ext cx="1296" cy="1"/>
              </a:xfrm>
              <a:prstGeom prst="straightConnector1">
                <a:avLst/>
              </a:prstGeom>
              <a:noFill/>
              <a:ln w="9525">
                <a:solidFill>
                  <a:srgbClr val="0070C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1" name="TextBox 10"/>
              <p:cNvSpPr txBox="1"/>
              <p:nvPr/>
            </p:nvSpPr>
            <p:spPr>
              <a:xfrm>
                <a:off x="4656" y="3936"/>
                <a:ext cx="458" cy="1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000" dirty="0">
                    <a:solidFill>
                      <a:srgbClr val="0070C0"/>
                    </a:solidFill>
                  </a:rPr>
                  <a:t>Continued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8911434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Transfer Pricing Conflict Example </a:t>
            </a:r>
            <a:r>
              <a:rPr lang="en-US" sz="1800" dirty="0" smtClean="0"/>
              <a:t>cont.</a:t>
            </a:r>
            <a:endParaRPr lang="en-US" sz="1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18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990600"/>
            <a:ext cx="8534400" cy="1905000"/>
          </a:xfrm>
        </p:spPr>
        <p:txBody>
          <a:bodyPr/>
          <a:lstStyle/>
          <a:p>
            <a:pPr algn="just"/>
            <a:r>
              <a:rPr lang="en-US" sz="2800" dirty="0" err="1"/>
              <a:t>FirePete</a:t>
            </a:r>
            <a:r>
              <a:rPr lang="en-US" sz="2800" dirty="0"/>
              <a:t> is now operating at capacity and can sell all the Extreme it can produce. There is no external market for Volcano. The outside supplier offers to sell Volcano to </a:t>
            </a:r>
            <a:r>
              <a:rPr lang="en-US" sz="2800" dirty="0" err="1"/>
              <a:t>FirePete</a:t>
            </a:r>
            <a:r>
              <a:rPr lang="en-US" sz="2800" dirty="0"/>
              <a:t> for $22 per gallon. </a:t>
            </a:r>
          </a:p>
          <a:p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5867400" y="5105400"/>
            <a:ext cx="2971800" cy="1524000"/>
            <a:chOff x="5867400" y="5105400"/>
            <a:chExt cx="2971800" cy="1524000"/>
          </a:xfrm>
        </p:grpSpPr>
        <p:sp>
          <p:nvSpPr>
            <p:cNvPr id="7" name="Text Placeholder 4"/>
            <p:cNvSpPr txBox="1">
              <a:spLocks/>
            </p:cNvSpPr>
            <p:nvPr/>
          </p:nvSpPr>
          <p:spPr>
            <a:xfrm>
              <a:off x="5867400" y="5105400"/>
              <a:ext cx="2971800" cy="1276674"/>
            </a:xfrm>
            <a:prstGeom prst="rect">
              <a:avLst/>
            </a:prstGeom>
            <a:solidFill>
              <a:schemeClr val="bg1"/>
            </a:solidFill>
            <a:ln w="38100" cmpd="thickThin">
              <a:solidFill>
                <a:srgbClr val="C00000"/>
              </a:solidFill>
              <a:prstDash val="sysDash"/>
            </a:ln>
          </p:spPr>
          <p:txBody>
            <a:bodyPr anchor="ctr" anchorCtr="0">
              <a:normAutofit fontScale="92500"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200" dirty="0" err="1"/>
                <a:t>FirePete</a:t>
              </a:r>
              <a:r>
                <a:rPr lang="en-US" sz="2200" dirty="0"/>
                <a:t> should purchase for $22 because it costs $29.50 to </a:t>
              </a:r>
              <a:r>
                <a:rPr lang="en-US" sz="2200" dirty="0" smtClean="0"/>
                <a:t>make.</a:t>
              </a:r>
              <a:endParaRPr lang="en-US" altLang="en-US" sz="2200" dirty="0"/>
            </a:p>
          </p:txBody>
        </p: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6781800" y="6383337"/>
              <a:ext cx="2057400" cy="246063"/>
              <a:chOff x="4272" y="3936"/>
              <a:chExt cx="1296" cy="155"/>
            </a:xfrm>
          </p:grpSpPr>
          <p:cxnSp>
            <p:nvCxnSpPr>
              <p:cNvPr id="10" name="Straight Arrow Connector 9"/>
              <p:cNvCxnSpPr>
                <a:cxnSpLocks noChangeShapeType="1"/>
              </p:cNvCxnSpPr>
              <p:nvPr/>
            </p:nvCxnSpPr>
            <p:spPr bwMode="auto">
              <a:xfrm>
                <a:off x="4272" y="4080"/>
                <a:ext cx="1296" cy="1"/>
              </a:xfrm>
              <a:prstGeom prst="straightConnector1">
                <a:avLst/>
              </a:prstGeom>
              <a:noFill/>
              <a:ln w="9525">
                <a:solidFill>
                  <a:srgbClr val="0070C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1" name="TextBox 10"/>
              <p:cNvSpPr txBox="1"/>
              <p:nvPr/>
            </p:nvSpPr>
            <p:spPr>
              <a:xfrm>
                <a:off x="4656" y="3936"/>
                <a:ext cx="458" cy="1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000" dirty="0">
                    <a:solidFill>
                      <a:srgbClr val="0070C0"/>
                    </a:solidFill>
                  </a:rPr>
                  <a:t>Continued</a:t>
                </a:r>
              </a:p>
            </p:txBody>
          </p:sp>
        </p:grpSp>
      </p:grpSp>
      <p:graphicFrame>
        <p:nvGraphicFramePr>
          <p:cNvPr id="13" name="Group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882480"/>
              </p:ext>
            </p:extLst>
          </p:nvPr>
        </p:nvGraphicFramePr>
        <p:xfrm>
          <a:off x="685800" y="2868930"/>
          <a:ext cx="8077200" cy="2007870"/>
        </p:xfrm>
        <a:graphic>
          <a:graphicData uri="http://schemas.openxmlformats.org/drawingml/2006/table">
            <a:tbl>
              <a:tblPr/>
              <a:tblGrid>
                <a:gridCol w="487363"/>
                <a:gridCol w="4813300"/>
                <a:gridCol w="1785937"/>
                <a:gridCol w="990600"/>
              </a:tblGrid>
              <a:tr h="3048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Selling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price of Extreme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$32.00.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Outlay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costs of Extreme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Direct materials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$8.00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Direct labor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  2.50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Variable manufacturing overhead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  2.00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sng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Variable selling expense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1.50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(14.00)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Opportunity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cost of transferring Volcano to East Division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$18.00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.</a:t>
                      </a:r>
                      <a:r>
                        <a:rPr kumimoji="0" lang="en-US" sz="18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Text Placeholder 7"/>
          <p:cNvSpPr txBox="1">
            <a:spLocks/>
          </p:cNvSpPr>
          <p:nvPr/>
        </p:nvSpPr>
        <p:spPr>
          <a:xfrm>
            <a:off x="609600" y="5029200"/>
            <a:ext cx="5029200" cy="1412114"/>
          </a:xfrm>
          <a:prstGeom prst="rect">
            <a:avLst/>
          </a:prstGeom>
          <a:gradFill>
            <a:gsLst>
              <a:gs pos="100000">
                <a:schemeClr val="bg2"/>
              </a:gs>
              <a:gs pos="0">
                <a:schemeClr val="accent1">
                  <a:gamma/>
                  <a:tint val="51765"/>
                  <a:invGamma/>
                  <a:alpha val="50999"/>
                </a:schemeClr>
              </a:gs>
            </a:gsLst>
            <a:lin ang="16200000" scaled="0"/>
          </a:gradFill>
          <a:effectLst/>
          <a:scene3d>
            <a:camera prst="orthographicFront"/>
            <a:lightRig rig="threePt" dir="t"/>
          </a:scene3d>
          <a:sp3d extrusionH="152400" contourW="12700">
            <a:bevelT prst="angle"/>
            <a:bevelB prst="angle"/>
            <a:extrusionClr>
              <a:srgbClr val="000066"/>
            </a:extrusionClr>
            <a:contourClr>
              <a:srgbClr val="000066"/>
            </a:contourClr>
          </a:sp3d>
        </p:spPr>
        <p:txBody>
          <a:bodyPr anchor="ctr" anchorCtr="0"/>
          <a:lstStyle>
            <a:lvl1pPr marL="5715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200" dirty="0" smtClean="0">
              <a:solidFill>
                <a:srgbClr val="4F81BD">
                  <a:lumMod val="75000"/>
                </a:srgbClr>
              </a:solidFill>
            </a:endParaRPr>
          </a:p>
        </p:txBody>
      </p:sp>
      <p:graphicFrame>
        <p:nvGraphicFramePr>
          <p:cNvPr id="15" name="Group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219225"/>
              </p:ext>
            </p:extLst>
          </p:nvPr>
        </p:nvGraphicFramePr>
        <p:xfrm>
          <a:off x="685800" y="5116512"/>
          <a:ext cx="4724400" cy="1266825"/>
        </p:xfrm>
        <a:graphic>
          <a:graphicData uri="http://schemas.openxmlformats.org/drawingml/2006/table">
            <a:tbl>
              <a:tblPr/>
              <a:tblGrid>
                <a:gridCol w="152400"/>
                <a:gridCol w="2743200"/>
                <a:gridCol w="914400"/>
                <a:gridCol w="914400"/>
              </a:tblGrid>
              <a:tr h="2000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Make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Outlay cost of Volcano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($6.50 + $3.50 + $1.50)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$11.50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Opportunity cost of Volcano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18.00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$29.50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Buy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$22.00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98993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Transfer Pricing Methods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19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14833299"/>
              </p:ext>
            </p:extLst>
          </p:nvPr>
        </p:nvGraphicFramePr>
        <p:xfrm>
          <a:off x="990600" y="1219200"/>
          <a:ext cx="73914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205958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2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Define a strategic business segment, and prepare and use segment reports.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1839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Market Price as the Transfer Price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20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/>
              <a:t>Ideal when </a:t>
            </a:r>
            <a:r>
              <a:rPr lang="en-US" dirty="0"/>
              <a:t>there is an existing market with established prices for an intermediate product</a:t>
            </a:r>
          </a:p>
          <a:p>
            <a:pPr>
              <a:spcBef>
                <a:spcPct val="0"/>
              </a:spcBef>
            </a:pPr>
            <a:r>
              <a:rPr lang="en-US" dirty="0"/>
              <a:t>Preserves divisional autonomy and leads divisions to act in a manner that maximizes corporate goal congruence </a:t>
            </a:r>
          </a:p>
          <a:p>
            <a:pPr lvl="1">
              <a:spcBef>
                <a:spcPct val="0"/>
              </a:spcBef>
            </a:pPr>
            <a:r>
              <a:rPr lang="en-US" dirty="0"/>
              <a:t>Assuming divisions are free to buy and sell outside the firm</a:t>
            </a:r>
          </a:p>
          <a:p>
            <a:pPr>
              <a:spcBef>
                <a:spcPct val="0"/>
              </a:spcBef>
            </a:pPr>
            <a:r>
              <a:rPr lang="en-US" dirty="0"/>
              <a:t>Often specified as market price less selling costs if selling costs are avoided for internal transfers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6886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1143000"/>
          </a:xfrm>
        </p:spPr>
        <p:txBody>
          <a:bodyPr/>
          <a:lstStyle/>
          <a:p>
            <a:r>
              <a:rPr lang="en-US" dirty="0" smtClean="0"/>
              <a:t>Market Price as the Transfer Price</a:t>
            </a:r>
            <a:br>
              <a:rPr lang="en-US" dirty="0" smtClean="0"/>
            </a:b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21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295400"/>
            <a:ext cx="8534400" cy="1905000"/>
          </a:xfrm>
        </p:spPr>
        <p:txBody>
          <a:bodyPr/>
          <a:lstStyle/>
          <a:p>
            <a:pPr marL="0" indent="0" algn="just">
              <a:spcBef>
                <a:spcPct val="0"/>
              </a:spcBef>
              <a:buNone/>
            </a:pPr>
            <a:r>
              <a:rPr lang="en-US" sz="2800" dirty="0" err="1" smtClean="0"/>
              <a:t>FirePete’s</a:t>
            </a:r>
            <a:r>
              <a:rPr lang="en-US" sz="2800" dirty="0" smtClean="0"/>
              <a:t> </a:t>
            </a:r>
            <a:r>
              <a:rPr lang="en-US" sz="2800" dirty="0"/>
              <a:t>Extreme sauce can be sold </a:t>
            </a:r>
            <a:r>
              <a:rPr lang="en-US" sz="2800" dirty="0" smtClean="0"/>
              <a:t>competitively </a:t>
            </a:r>
            <a:r>
              <a:rPr lang="en-US" sz="2800" dirty="0"/>
              <a:t>at $32 per gallon or transferred to the </a:t>
            </a:r>
            <a:r>
              <a:rPr lang="en-US" sz="2800" dirty="0" err="1"/>
              <a:t>Queso</a:t>
            </a:r>
            <a:r>
              <a:rPr lang="en-US" sz="2800" dirty="0"/>
              <a:t> Division for additional processing. </a:t>
            </a:r>
            <a:r>
              <a:rPr lang="en-US" sz="2800" dirty="0" err="1"/>
              <a:t>FirePete</a:t>
            </a:r>
            <a:r>
              <a:rPr lang="en-US" sz="2800" dirty="0"/>
              <a:t> will normally not sell Extreme for less than $32 externally. </a:t>
            </a:r>
          </a:p>
          <a:p>
            <a:pPr marL="0" indent="0">
              <a:spcBef>
                <a:spcPct val="0"/>
              </a:spcBef>
              <a:buNone/>
            </a:pPr>
            <a:endParaRPr lang="en-US" dirty="0"/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1447800" y="5124126"/>
            <a:ext cx="6705600" cy="1276674"/>
          </a:xfrm>
          <a:prstGeom prst="rect">
            <a:avLst/>
          </a:prstGeom>
          <a:solidFill>
            <a:schemeClr val="bg1"/>
          </a:solidFill>
          <a:ln w="38100" cmpd="thickThin">
            <a:solidFill>
              <a:srgbClr val="C00000"/>
            </a:solidFill>
            <a:prstDash val="sysDash"/>
          </a:ln>
        </p:spPr>
        <p:txBody>
          <a:bodyPr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ts val="768"/>
              </a:spcBef>
              <a:buClr>
                <a:srgbClr val="33CC33"/>
              </a:buClr>
              <a:buFont typeface="Wingdings" panose="05000000000000000000" pitchFamily="2" charset="2"/>
              <a:buChar char="§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768"/>
              </a:spcBef>
              <a:buClr>
                <a:srgbClr val="00B0F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smtClean="0"/>
              <a:t>Market </a:t>
            </a:r>
            <a:r>
              <a:rPr lang="en-US" sz="2400" dirty="0"/>
              <a:t>price transfer pricing policy may lead to a bad decision from a corporate perspective   </a:t>
            </a:r>
            <a:r>
              <a:rPr lang="en-US" sz="2400" dirty="0" smtClean="0"/>
              <a:t>                </a:t>
            </a:r>
            <a:r>
              <a:rPr lang="en-US" sz="2400" dirty="0"/>
              <a:t>if there is excess capacity</a:t>
            </a:r>
            <a:r>
              <a:rPr lang="en-US" sz="2400" dirty="0" smtClean="0"/>
              <a:t>.</a:t>
            </a:r>
            <a:endParaRPr lang="en-US" altLang="en-US" sz="2200" dirty="0"/>
          </a:p>
        </p:txBody>
      </p:sp>
      <p:sp>
        <p:nvSpPr>
          <p:cNvPr id="7" name="Text Placeholder 7"/>
          <p:cNvSpPr txBox="1">
            <a:spLocks/>
          </p:cNvSpPr>
          <p:nvPr/>
        </p:nvSpPr>
        <p:spPr>
          <a:xfrm>
            <a:off x="914400" y="3276600"/>
            <a:ext cx="7696200" cy="1600200"/>
          </a:xfrm>
          <a:prstGeom prst="rect">
            <a:avLst/>
          </a:prstGeom>
          <a:gradFill>
            <a:gsLst>
              <a:gs pos="100000">
                <a:schemeClr val="bg2"/>
              </a:gs>
              <a:gs pos="0">
                <a:schemeClr val="accent1">
                  <a:gamma/>
                  <a:tint val="51765"/>
                  <a:invGamma/>
                  <a:alpha val="50999"/>
                </a:schemeClr>
              </a:gs>
            </a:gsLst>
            <a:lin ang="16200000" scaled="0"/>
          </a:gradFill>
          <a:effectLst/>
          <a:scene3d>
            <a:camera prst="orthographicFront"/>
            <a:lightRig rig="threePt" dir="t"/>
          </a:scene3d>
          <a:sp3d extrusionH="152400" contourW="12700">
            <a:bevelT prst="angle"/>
            <a:bevelB prst="angle"/>
            <a:extrusionClr>
              <a:srgbClr val="000066"/>
            </a:extrusionClr>
            <a:contourClr>
              <a:srgbClr val="000066"/>
            </a:contourClr>
          </a:sp3d>
        </p:spPr>
        <p:txBody>
          <a:bodyPr anchor="ctr" anchorCtr="0"/>
          <a:lstStyle>
            <a:lvl1pPr marL="5715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4F81BD">
                    <a:lumMod val="75000"/>
                  </a:srgbClr>
                </a:solidFill>
              </a:rPr>
              <a:t>Because </a:t>
            </a:r>
            <a:r>
              <a:rPr lang="en-US" dirty="0"/>
              <a:t>variable selling expenses of $1.50 per gallon </a:t>
            </a:r>
            <a:r>
              <a:rPr lang="en-US" dirty="0" smtClean="0"/>
              <a:t>     can </a:t>
            </a:r>
            <a:r>
              <a:rPr lang="en-US" dirty="0"/>
              <a:t>be eliminated in interdepartmental transfers, </a:t>
            </a:r>
            <a:r>
              <a:rPr lang="en-US" dirty="0" smtClean="0"/>
              <a:t>             the </a:t>
            </a:r>
            <a:r>
              <a:rPr lang="en-US" dirty="0"/>
              <a:t>transfer price could be reduced from $32 to $30.50</a:t>
            </a:r>
            <a:r>
              <a:rPr lang="en-US" dirty="0" smtClean="0"/>
              <a:t>.</a:t>
            </a:r>
            <a:endParaRPr lang="en-US" sz="2200" dirty="0" smtClean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3474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Variable Cost as the Transfer Price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22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3657600"/>
            <a:ext cx="8534400" cy="3048000"/>
          </a:xfrm>
        </p:spPr>
        <p:txBody>
          <a:bodyPr/>
          <a:lstStyle/>
          <a:p>
            <a:pPr marL="354013" lvl="1" indent="-354013">
              <a:spcBef>
                <a:spcPct val="0"/>
              </a:spcBef>
              <a:buClr>
                <a:srgbClr val="00B050"/>
              </a:buClr>
            </a:pPr>
            <a:r>
              <a:rPr lang="en-US" dirty="0" smtClean="0"/>
              <a:t>If </a:t>
            </a:r>
            <a:r>
              <a:rPr lang="en-US" sz="3000" dirty="0" smtClean="0"/>
              <a:t>excess </a:t>
            </a:r>
            <a:r>
              <a:rPr lang="en-US" sz="3000" dirty="0"/>
              <a:t>capacity exists in the supplying division, this leads to optimal actions by the purchasing division</a:t>
            </a:r>
          </a:p>
          <a:p>
            <a:pPr>
              <a:spcBef>
                <a:spcPct val="0"/>
              </a:spcBef>
              <a:buClr>
                <a:srgbClr val="00B050"/>
              </a:buClr>
            </a:pPr>
            <a:r>
              <a:rPr lang="en-US" sz="3000" dirty="0"/>
              <a:t>If no excess capacity exists in the supplying division, the supplying division will have to forego other sales</a:t>
            </a:r>
          </a:p>
          <a:p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028700" y="1219200"/>
            <a:ext cx="7534275" cy="2274268"/>
            <a:chOff x="990600" y="4258296"/>
            <a:chExt cx="7534275" cy="2274268"/>
          </a:xfrm>
        </p:grpSpPr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3038475" y="4810125"/>
              <a:ext cx="3225800" cy="523875"/>
              <a:chOff x="2016" y="2876"/>
              <a:chExt cx="2032" cy="330"/>
            </a:xfrm>
          </p:grpSpPr>
          <p:cxnSp>
            <p:nvCxnSpPr>
              <p:cNvPr id="7" name="Straight Arrow Connector 6"/>
              <p:cNvCxnSpPr>
                <a:cxnSpLocks noChangeShapeType="1"/>
              </p:cNvCxnSpPr>
              <p:nvPr/>
            </p:nvCxnSpPr>
            <p:spPr bwMode="auto">
              <a:xfrm>
                <a:off x="2016" y="2880"/>
                <a:ext cx="2032" cy="0"/>
              </a:xfrm>
              <a:prstGeom prst="straightConnector1">
                <a:avLst/>
              </a:prstGeom>
              <a:noFill/>
              <a:ln w="57150">
                <a:solidFill>
                  <a:srgbClr val="FFCC00"/>
                </a:solidFill>
                <a:round/>
                <a:headEnd type="arrow" w="med" len="med"/>
                <a:tailEnd type="arrow" w="med" len="med"/>
              </a:ln>
              <a:effectLst/>
            </p:spPr>
          </p:cxnSp>
          <p:sp>
            <p:nvSpPr>
              <p:cNvPr id="8" name="TextBox 7"/>
              <p:cNvSpPr txBox="1">
                <a:spLocks noChangeArrowheads="1"/>
              </p:cNvSpPr>
              <p:nvPr/>
            </p:nvSpPr>
            <p:spPr bwMode="auto">
              <a:xfrm>
                <a:off x="2736" y="2876"/>
                <a:ext cx="633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2800" b="1" dirty="0">
                    <a:solidFill>
                      <a:srgbClr val="00B050"/>
                    </a:solidFill>
                  </a:rPr>
                  <a:t>Equal</a:t>
                </a:r>
              </a:p>
            </p:txBody>
          </p:sp>
        </p:grpSp>
        <p:grpSp>
          <p:nvGrpSpPr>
            <p:cNvPr id="9" name="Group 14"/>
            <p:cNvGrpSpPr>
              <a:grpSpLocks/>
            </p:cNvGrpSpPr>
            <p:nvPr/>
          </p:nvGrpSpPr>
          <p:grpSpPr bwMode="auto">
            <a:xfrm>
              <a:off x="990600" y="4258296"/>
              <a:ext cx="2743200" cy="2173288"/>
              <a:chOff x="720" y="2592"/>
              <a:chExt cx="1728" cy="1369"/>
            </a:xfrm>
          </p:grpSpPr>
          <p:sp>
            <p:nvSpPr>
              <p:cNvPr id="10" name="TextBox 9"/>
              <p:cNvSpPr txBox="1">
                <a:spLocks noChangeArrowheads="1"/>
              </p:cNvSpPr>
              <p:nvPr/>
            </p:nvSpPr>
            <p:spPr bwMode="auto">
              <a:xfrm>
                <a:off x="720" y="3360"/>
                <a:ext cx="1728" cy="6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2800" b="1" dirty="0">
                    <a:solidFill>
                      <a:srgbClr val="00B050"/>
                    </a:solidFill>
                  </a:rPr>
                  <a:t>Variable Cost of Selling Division</a:t>
                </a:r>
              </a:p>
            </p:txBody>
          </p:sp>
          <p:pic>
            <p:nvPicPr>
              <p:cNvPr id="11" name="Picture 11" descr="Untitled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200" y="2592"/>
                <a:ext cx="780" cy="870"/>
              </a:xfrm>
              <a:prstGeom prst="rect">
                <a:avLst/>
              </a:prstGeom>
              <a:noFill/>
            </p:spPr>
          </p:pic>
        </p:grpSp>
        <p:grpSp>
          <p:nvGrpSpPr>
            <p:cNvPr id="12" name="Group 15"/>
            <p:cNvGrpSpPr>
              <a:grpSpLocks/>
            </p:cNvGrpSpPr>
            <p:nvPr/>
          </p:nvGrpSpPr>
          <p:grpSpPr bwMode="auto">
            <a:xfrm>
              <a:off x="5781675" y="4283076"/>
              <a:ext cx="2743200" cy="2249488"/>
              <a:chOff x="3696" y="2592"/>
              <a:chExt cx="1728" cy="1417"/>
            </a:xfrm>
          </p:grpSpPr>
          <p:sp>
            <p:nvSpPr>
              <p:cNvPr id="13" name="TextBox 12"/>
              <p:cNvSpPr txBox="1">
                <a:spLocks noChangeArrowheads="1"/>
              </p:cNvSpPr>
              <p:nvPr/>
            </p:nvSpPr>
            <p:spPr bwMode="auto">
              <a:xfrm>
                <a:off x="3696" y="3408"/>
                <a:ext cx="1728" cy="6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2800" b="1" dirty="0">
                    <a:solidFill>
                      <a:srgbClr val="00B050"/>
                    </a:solidFill>
                  </a:rPr>
                  <a:t>Variable Cost of Buying Division</a:t>
                </a:r>
              </a:p>
            </p:txBody>
          </p:sp>
          <p:pic>
            <p:nvPicPr>
              <p:cNvPr id="14" name="Picture 12" descr="Untitled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4128" y="2592"/>
                <a:ext cx="780" cy="870"/>
              </a:xfrm>
              <a:prstGeom prst="rect">
                <a:avLst/>
              </a:prstGeom>
              <a:noFill/>
            </p:spPr>
          </p:pic>
        </p:grpSp>
      </p:grpSp>
    </p:spTree>
    <p:extLst>
      <p:ext uri="{BB962C8B-B14F-4D97-AF65-F5344CB8AC3E}">
        <p14:creationId xmlns:p14="http://schemas.microsoft.com/office/powerpoint/2010/main" val="177694319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Cost Plus Opportunity Costs</a:t>
            </a:r>
            <a:br>
              <a:rPr lang="en-US" dirty="0" smtClean="0"/>
            </a:br>
            <a:r>
              <a:rPr lang="en-US" dirty="0" smtClean="0"/>
              <a:t>as the Transfer Price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23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524000"/>
            <a:ext cx="8382000" cy="4953000"/>
          </a:xfrm>
        </p:spPr>
        <p:txBody>
          <a:bodyPr>
            <a:normAutofit/>
          </a:bodyPr>
          <a:lstStyle/>
          <a:p>
            <a:pPr marL="457200" lvl="1" indent="-457200">
              <a:spcBef>
                <a:spcPct val="0"/>
              </a:spcBef>
              <a:buClr>
                <a:srgbClr val="92D050"/>
              </a:buClr>
            </a:pPr>
            <a:r>
              <a:rPr lang="en-US" sz="3200" dirty="0"/>
              <a:t>Viewed by organizations as the optimal transfer price because all relevant costs are included</a:t>
            </a:r>
          </a:p>
          <a:p>
            <a:pPr marL="457200" lvl="1" indent="-457200">
              <a:spcBef>
                <a:spcPct val="0"/>
              </a:spcBef>
              <a:buClr>
                <a:srgbClr val="92D050"/>
              </a:buClr>
            </a:pPr>
            <a:r>
              <a:rPr lang="en-US" sz="3200" dirty="0"/>
              <a:t>Two problems with this method</a:t>
            </a:r>
          </a:p>
          <a:p>
            <a:pPr marL="857250" lvl="2" indent="-457200">
              <a:spcBef>
                <a:spcPct val="0"/>
              </a:spcBef>
              <a:buClr>
                <a:srgbClr val="00B0F0"/>
              </a:buClr>
            </a:pPr>
            <a:r>
              <a:rPr lang="en-US" sz="2800" dirty="0"/>
              <a:t>When the supplying division has excess capacity, causes the supplying division to report zero profits or a loss equal to fixed costs</a:t>
            </a:r>
          </a:p>
          <a:p>
            <a:pPr marL="857250" lvl="2" indent="-457200">
              <a:spcBef>
                <a:spcPct val="0"/>
              </a:spcBef>
              <a:buClr>
                <a:srgbClr val="00B0F0"/>
              </a:buClr>
            </a:pPr>
            <a:r>
              <a:rPr lang="en-US" sz="2800" dirty="0"/>
              <a:t>Determining opportunity costs is difficult if the supplying division produces several products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06793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Costs as the Transfer Price</a:t>
            </a:r>
            <a:br>
              <a:rPr lang="en-US" dirty="0" smtClean="0"/>
            </a:b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24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295400"/>
            <a:ext cx="8534400" cy="1981200"/>
          </a:xfrm>
        </p:spPr>
        <p:txBody>
          <a:bodyPr/>
          <a:lstStyle/>
          <a:p>
            <a:pPr algn="just"/>
            <a:r>
              <a:rPr lang="en-US" sz="2800" dirty="0" smtClean="0"/>
              <a:t>If Volcano </a:t>
            </a:r>
            <a:r>
              <a:rPr lang="en-US" sz="2800" dirty="0"/>
              <a:t>sauce can be sold externally at $26 per gallon, West Division will not willingly sell to the East Division for a $11.50 transfer price based on the following variable costs:</a:t>
            </a:r>
          </a:p>
          <a:p>
            <a:endParaRPr lang="en-US" dirty="0"/>
          </a:p>
        </p:txBody>
      </p:sp>
      <p:graphicFrame>
        <p:nvGraphicFramePr>
          <p:cNvPr id="6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059408"/>
              </p:ext>
            </p:extLst>
          </p:nvPr>
        </p:nvGraphicFramePr>
        <p:xfrm>
          <a:off x="2057400" y="3159125"/>
          <a:ext cx="5257800" cy="1336675"/>
        </p:xfrm>
        <a:graphic>
          <a:graphicData uri="http://schemas.openxmlformats.org/drawingml/2006/table">
            <a:tbl>
              <a:tblPr/>
              <a:tblGrid>
                <a:gridCol w="3962400"/>
                <a:gridCol w="12954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Direct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materials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$6.50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Direct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labor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   3.50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Variable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manufacturing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overhead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   1.50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Total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variable costs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$11.50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ext Placeholder 4"/>
          <p:cNvSpPr txBox="1">
            <a:spLocks/>
          </p:cNvSpPr>
          <p:nvPr/>
        </p:nvSpPr>
        <p:spPr>
          <a:xfrm>
            <a:off x="514350" y="4876800"/>
            <a:ext cx="8324850" cy="1295400"/>
          </a:xfrm>
          <a:prstGeom prst="rect">
            <a:avLst/>
          </a:prstGeom>
          <a:solidFill>
            <a:schemeClr val="bg1"/>
          </a:solidFill>
          <a:ln w="38100" cmpd="thickThin">
            <a:solidFill>
              <a:srgbClr val="C00000"/>
            </a:solidFill>
            <a:prstDash val="sysDash"/>
          </a:ln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ts val="768"/>
              </a:spcBef>
              <a:buClr>
                <a:srgbClr val="33CC33"/>
              </a:buClr>
              <a:buFont typeface="Wingdings" panose="05000000000000000000" pitchFamily="2" charset="2"/>
              <a:buChar char="§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768"/>
              </a:spcBef>
              <a:buClr>
                <a:srgbClr val="00B0F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smtClean="0"/>
              <a:t>An </a:t>
            </a:r>
            <a:r>
              <a:rPr lang="en-US" sz="2400" dirty="0"/>
              <a:t>external sale will generate a contribution margin of </a:t>
            </a:r>
            <a:r>
              <a:rPr lang="en-US" sz="2400" dirty="0" smtClean="0"/>
              <a:t>         $</a:t>
            </a:r>
            <a:r>
              <a:rPr lang="en-US" sz="2400" dirty="0"/>
              <a:t>14.50 ($26 – $11.50) to go toward covering divisional </a:t>
            </a:r>
            <a:r>
              <a:rPr lang="en-US" sz="2400" dirty="0" smtClean="0"/>
              <a:t>                fixed </a:t>
            </a:r>
            <a:r>
              <a:rPr lang="en-US" sz="2400" dirty="0"/>
              <a:t>costs </a:t>
            </a:r>
            <a:r>
              <a:rPr lang="en-US" sz="2400" dirty="0" smtClean="0"/>
              <a:t>and contribute </a:t>
            </a:r>
            <a:r>
              <a:rPr lang="en-US" sz="2400" dirty="0"/>
              <a:t>to divisional profit. </a:t>
            </a:r>
          </a:p>
        </p:txBody>
      </p:sp>
    </p:spTree>
    <p:extLst>
      <p:ext uri="{BB962C8B-B14F-4D97-AF65-F5344CB8AC3E}">
        <p14:creationId xmlns:p14="http://schemas.microsoft.com/office/powerpoint/2010/main" val="39299133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Absorption Cost Plus Markup </a:t>
            </a:r>
            <a:br>
              <a:rPr lang="en-US" dirty="0" smtClean="0"/>
            </a:br>
            <a:r>
              <a:rPr lang="en-US" dirty="0" smtClean="0"/>
              <a:t>as the Transfer Price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25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371600"/>
            <a:ext cx="8458200" cy="5181600"/>
          </a:xfrm>
        </p:spPr>
        <p:txBody>
          <a:bodyPr>
            <a:normAutofit/>
          </a:bodyPr>
          <a:lstStyle/>
          <a:p>
            <a:pPr marL="457200" lvl="1" indent="-457200">
              <a:spcBef>
                <a:spcPct val="0"/>
              </a:spcBef>
              <a:buClr>
                <a:srgbClr val="92D050"/>
              </a:buClr>
            </a:pPr>
            <a:r>
              <a:rPr lang="en-US" dirty="0" smtClean="0"/>
              <a:t>All </a:t>
            </a:r>
            <a:r>
              <a:rPr lang="en-US" dirty="0"/>
              <a:t>variable and fixed manufacturing costs are included</a:t>
            </a:r>
          </a:p>
          <a:p>
            <a:pPr marL="457200" lvl="1" indent="-457200">
              <a:spcBef>
                <a:spcPct val="0"/>
              </a:spcBef>
              <a:buClr>
                <a:srgbClr val="92D050"/>
              </a:buClr>
            </a:pPr>
            <a:r>
              <a:rPr lang="en-US" dirty="0"/>
              <a:t>Eliminates the supplying division’s reported loss on each product that can occur using a variable cost transfer method</a:t>
            </a:r>
          </a:p>
          <a:p>
            <a:pPr marL="457200" lvl="1" indent="-457200">
              <a:spcBef>
                <a:spcPct val="0"/>
              </a:spcBef>
              <a:buClr>
                <a:srgbClr val="92D050"/>
              </a:buClr>
            </a:pPr>
            <a:r>
              <a:rPr lang="en-US" dirty="0"/>
              <a:t>Provides the supplying division a contribution toward unallocated costs</a:t>
            </a:r>
          </a:p>
          <a:p>
            <a:pPr marL="457200" lvl="1" indent="-457200">
              <a:spcBef>
                <a:spcPct val="0"/>
              </a:spcBef>
              <a:buClr>
                <a:srgbClr val="92D050"/>
              </a:buClr>
            </a:pPr>
            <a:r>
              <a:rPr lang="en-US" dirty="0"/>
              <a:t>“Cost” amount used is standard cost</a:t>
            </a:r>
          </a:p>
          <a:p>
            <a:pPr marL="857250" lvl="2" indent="-457200">
              <a:spcBef>
                <a:spcPct val="0"/>
              </a:spcBef>
              <a:buClr>
                <a:srgbClr val="00B0F0"/>
              </a:buClr>
            </a:pPr>
            <a:r>
              <a:rPr lang="en-US" sz="2600" dirty="0"/>
              <a:t>Prevents the supplying division from passing on the cost of inefficient operations to other divisions</a:t>
            </a:r>
          </a:p>
          <a:p>
            <a:pPr marL="857250" lvl="2" indent="-457200">
              <a:spcBef>
                <a:spcPct val="0"/>
              </a:spcBef>
              <a:buClr>
                <a:srgbClr val="00B0F0"/>
              </a:buClr>
            </a:pPr>
            <a:r>
              <a:rPr lang="en-US" sz="2600" dirty="0"/>
              <a:t>Allows the buying division to know its cost in advance of purchase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52538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Negotiated Price as the Transfer Price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26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295400"/>
            <a:ext cx="8534400" cy="4038600"/>
          </a:xfrm>
        </p:spPr>
        <p:txBody>
          <a:bodyPr/>
          <a:lstStyle/>
          <a:p>
            <a:pPr marL="341313" indent="-341313">
              <a:spcBef>
                <a:spcPct val="0"/>
              </a:spcBef>
            </a:pPr>
            <a:r>
              <a:rPr lang="en-US" dirty="0" smtClean="0"/>
              <a:t>Used when </a:t>
            </a:r>
            <a:r>
              <a:rPr lang="en-US" dirty="0"/>
              <a:t>the supplying and buying divisions independently agree on a price</a:t>
            </a:r>
          </a:p>
          <a:p>
            <a:pPr marL="341313" indent="-341313">
              <a:spcBef>
                <a:spcPct val="0"/>
              </a:spcBef>
            </a:pPr>
            <a:r>
              <a:rPr lang="en-US" dirty="0"/>
              <a:t>Believed to preserve divisional autonomy</a:t>
            </a:r>
          </a:p>
          <a:p>
            <a:pPr marL="341313" indent="-341313">
              <a:spcBef>
                <a:spcPct val="0"/>
              </a:spcBef>
            </a:pPr>
            <a:r>
              <a:rPr lang="en-US" dirty="0"/>
              <a:t>May lead to sub-optimal decisions</a:t>
            </a:r>
          </a:p>
          <a:p>
            <a:pPr marL="341313" indent="-341313">
              <a:spcBef>
                <a:spcPct val="0"/>
              </a:spcBef>
            </a:pPr>
            <a:r>
              <a:rPr lang="en-US" dirty="0"/>
              <a:t>Most common use occurs when no identical-product external market exists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39366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Dual Prices as the Transfer Price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27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295400"/>
            <a:ext cx="8534400" cy="5181600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Exists </a:t>
            </a:r>
            <a:r>
              <a:rPr lang="en-US" dirty="0"/>
              <a:t>when a company allows a difference in the supplier’s and receiver’s transfer prices for the same product</a:t>
            </a:r>
          </a:p>
          <a:p>
            <a:pPr>
              <a:spcBef>
                <a:spcPct val="0"/>
              </a:spcBef>
            </a:pPr>
            <a:r>
              <a:rPr lang="en-US" dirty="0"/>
              <a:t>Allegedly minimizes </a:t>
            </a:r>
          </a:p>
          <a:p>
            <a:pPr lvl="1">
              <a:spcBef>
                <a:spcPct val="0"/>
              </a:spcBef>
            </a:pPr>
            <a:r>
              <a:rPr lang="en-US" dirty="0"/>
              <a:t>Internal squabbles of division managers </a:t>
            </a:r>
          </a:p>
          <a:p>
            <a:pPr lvl="1">
              <a:spcBef>
                <a:spcPct val="0"/>
              </a:spcBef>
            </a:pPr>
            <a:r>
              <a:rPr lang="en-US" dirty="0"/>
              <a:t>Problems of conflicting divisional and corporate goals</a:t>
            </a:r>
          </a:p>
          <a:p>
            <a:pPr>
              <a:spcBef>
                <a:spcPct val="0"/>
              </a:spcBef>
            </a:pPr>
            <a:r>
              <a:rPr lang="en-US" dirty="0"/>
              <a:t>Supplier’s transfer price normally approximates market price</a:t>
            </a:r>
          </a:p>
          <a:p>
            <a:pPr>
              <a:spcBef>
                <a:spcPct val="0"/>
              </a:spcBef>
            </a:pPr>
            <a:r>
              <a:rPr lang="en-US" dirty="0"/>
              <a:t>Receiver’s transfer price is usually the internal cost of the product or service</a:t>
            </a:r>
          </a:p>
          <a:p>
            <a:pPr marL="341313" indent="-341313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88296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Transfer Pricing Problems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28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62000" y="1634450"/>
            <a:ext cx="3733800" cy="4766350"/>
            <a:chOff x="762000" y="1634450"/>
            <a:chExt cx="3733800" cy="4461550"/>
          </a:xfrm>
        </p:grpSpPr>
        <p:sp>
          <p:nvSpPr>
            <p:cNvPr id="13" name="Text Placeholder 7"/>
            <p:cNvSpPr txBox="1">
              <a:spLocks/>
            </p:cNvSpPr>
            <p:nvPr/>
          </p:nvSpPr>
          <p:spPr>
            <a:xfrm>
              <a:off x="762001" y="1634450"/>
              <a:ext cx="3733799" cy="727749"/>
            </a:xfrm>
            <a:prstGeom prst="rect">
              <a:avLst/>
            </a:prstGeom>
            <a:gradFill>
              <a:gsLst>
                <a:gs pos="100000">
                  <a:schemeClr val="bg2"/>
                </a:gs>
                <a:gs pos="0">
                  <a:schemeClr val="accent1">
                    <a:gamma/>
                    <a:tint val="51765"/>
                    <a:invGamma/>
                    <a:alpha val="50999"/>
                  </a:schemeClr>
                </a:gs>
              </a:gsLst>
              <a:lin ang="16200000" scaled="0"/>
            </a:gradFill>
            <a:effectLst/>
            <a:scene3d>
              <a:camera prst="orthographicFront"/>
              <a:lightRig rig="threePt" dir="t"/>
            </a:scene3d>
            <a:sp3d extrusionH="152400" contourW="12700">
              <a:bevelT prst="angle"/>
              <a:bevelB prst="angle"/>
              <a:extrusionClr>
                <a:srgbClr val="000066"/>
              </a:extrusionClr>
              <a:contourClr>
                <a:srgbClr val="000066"/>
              </a:contourClr>
            </a:sp3d>
          </p:spPr>
          <p:txBody>
            <a:bodyPr anchor="ctr" anchorCtr="0"/>
            <a:lstStyle>
              <a:lvl1pPr marL="57150" indent="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b="1" kern="1200">
                  <a:solidFill>
                    <a:schemeClr val="accen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600" dirty="0" err="1" smtClean="0">
                  <a:solidFill>
                    <a:srgbClr val="4F81BD">
                      <a:lumMod val="75000"/>
                    </a:srgbClr>
                  </a:solidFill>
                </a:rPr>
                <a:t>Suboptimization</a:t>
              </a:r>
              <a:endParaRPr lang="en-US" sz="2600" dirty="0" smtClean="0">
                <a:solidFill>
                  <a:srgbClr val="4F81BD">
                    <a:lumMod val="75000"/>
                  </a:srgbClr>
                </a:solidFill>
              </a:endParaRPr>
            </a:p>
          </p:txBody>
        </p:sp>
        <p:sp>
          <p:nvSpPr>
            <p:cNvPr id="12" name="Text Placeholder 4"/>
            <p:cNvSpPr txBox="1">
              <a:spLocks/>
            </p:cNvSpPr>
            <p:nvPr/>
          </p:nvSpPr>
          <p:spPr>
            <a:xfrm>
              <a:off x="762000" y="2590800"/>
              <a:ext cx="3733800" cy="3505200"/>
            </a:xfrm>
            <a:prstGeom prst="rect">
              <a:avLst/>
            </a:prstGeom>
          </p:spPr>
          <p:txBody>
            <a:bodyPr>
              <a:normAutofit lnSpcReduction="10000"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800" dirty="0" smtClean="0"/>
                <a:t>Exists </a:t>
              </a:r>
              <a:r>
                <a:rPr lang="en-US" sz="2800" dirty="0"/>
                <a:t>when divisions, acting in their </a:t>
              </a:r>
              <a:r>
                <a:rPr lang="en-US" sz="2800" dirty="0" smtClean="0"/>
                <a:t>own   best </a:t>
              </a:r>
              <a:r>
                <a:rPr lang="en-US" sz="2800" dirty="0"/>
                <a:t>interest, set </a:t>
              </a:r>
              <a:r>
                <a:rPr lang="en-US" sz="2800" dirty="0" smtClean="0"/>
                <a:t>             transfer </a:t>
              </a:r>
              <a:r>
                <a:rPr lang="en-US" sz="2800" dirty="0"/>
                <a:t>prices </a:t>
              </a:r>
              <a:r>
                <a:rPr lang="en-US" sz="2800" dirty="0" smtClean="0"/>
                <a:t>or make </a:t>
              </a:r>
              <a:r>
                <a:rPr lang="en-US" sz="2800" dirty="0"/>
                <a:t>decisions based on transfer prices that are not in the best interest </a:t>
              </a:r>
              <a:r>
                <a:rPr lang="en-US" sz="2800" dirty="0" smtClean="0"/>
                <a:t>  of </a:t>
              </a:r>
              <a:r>
                <a:rPr lang="en-US" sz="2800" dirty="0"/>
                <a:t>the organization </a:t>
              </a:r>
              <a:r>
                <a:rPr lang="en-US" sz="2800" dirty="0" smtClean="0"/>
                <a:t>         as </a:t>
              </a:r>
              <a:r>
                <a:rPr lang="en-US" sz="2800" dirty="0"/>
                <a:t>a </a:t>
              </a:r>
              <a:r>
                <a:rPr lang="en-US" sz="2800" dirty="0" smtClean="0"/>
                <a:t>whole. </a:t>
              </a:r>
              <a:endParaRPr lang="en-US" sz="2800" dirty="0"/>
            </a:p>
            <a:p>
              <a:pPr marL="0" indent="0">
                <a:buFont typeface="Wingdings" panose="05000000000000000000" pitchFamily="2" charset="2"/>
                <a:buNone/>
              </a:pPr>
              <a:endParaRPr lang="en-US" altLang="en-US" sz="24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953000" y="1636517"/>
            <a:ext cx="3733800" cy="4764283"/>
            <a:chOff x="4953000" y="1636517"/>
            <a:chExt cx="3733800" cy="4307083"/>
          </a:xfrm>
        </p:grpSpPr>
        <p:sp>
          <p:nvSpPr>
            <p:cNvPr id="633" name="Text Placeholder 7"/>
            <p:cNvSpPr txBox="1">
              <a:spLocks/>
            </p:cNvSpPr>
            <p:nvPr/>
          </p:nvSpPr>
          <p:spPr>
            <a:xfrm>
              <a:off x="4953001" y="1636517"/>
              <a:ext cx="3733799" cy="727749"/>
            </a:xfrm>
            <a:prstGeom prst="rect">
              <a:avLst/>
            </a:prstGeom>
            <a:gradFill>
              <a:gsLst>
                <a:gs pos="100000">
                  <a:schemeClr val="bg2"/>
                </a:gs>
                <a:gs pos="0">
                  <a:schemeClr val="accent1">
                    <a:gamma/>
                    <a:tint val="51765"/>
                    <a:invGamma/>
                    <a:alpha val="50999"/>
                  </a:schemeClr>
                </a:gs>
              </a:gsLst>
              <a:lin ang="16200000" scaled="0"/>
            </a:gradFill>
            <a:effectLst/>
            <a:scene3d>
              <a:camera prst="orthographicFront"/>
              <a:lightRig rig="threePt" dir="t"/>
            </a:scene3d>
            <a:sp3d extrusionH="152400" contourW="12700">
              <a:bevelT prst="angle"/>
              <a:bevelB prst="angle"/>
              <a:extrusionClr>
                <a:srgbClr val="000066"/>
              </a:extrusionClr>
              <a:contourClr>
                <a:srgbClr val="000066"/>
              </a:contourClr>
            </a:sp3d>
          </p:spPr>
          <p:txBody>
            <a:bodyPr anchor="ctr" anchorCtr="0"/>
            <a:lstStyle>
              <a:lvl1pPr marL="57150" indent="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b="1" kern="1200">
                  <a:solidFill>
                    <a:schemeClr val="accen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600" dirty="0" smtClean="0">
                  <a:solidFill>
                    <a:srgbClr val="4F81BD">
                      <a:lumMod val="75000"/>
                    </a:srgbClr>
                  </a:solidFill>
                </a:rPr>
                <a:t>No Established Market</a:t>
              </a:r>
            </a:p>
          </p:txBody>
        </p:sp>
        <p:sp>
          <p:nvSpPr>
            <p:cNvPr id="634" name="Text Placeholder 4"/>
            <p:cNvSpPr txBox="1">
              <a:spLocks/>
            </p:cNvSpPr>
            <p:nvPr/>
          </p:nvSpPr>
          <p:spPr>
            <a:xfrm>
              <a:off x="4953000" y="2592867"/>
              <a:ext cx="3733800" cy="3350733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indent="0" algn="ctr">
                <a:lnSpc>
                  <a:spcPct val="90000"/>
                </a:lnSpc>
                <a:buClr>
                  <a:srgbClr val="633F32"/>
                </a:buClr>
                <a:buSzPct val="85000"/>
                <a:buNone/>
              </a:pPr>
              <a:r>
                <a:rPr lang="en-US" dirty="0" smtClean="0"/>
                <a:t>If </a:t>
              </a:r>
              <a:r>
                <a:rPr lang="en-US" dirty="0"/>
                <a:t>no outside market exists, profit centers may be permitted </a:t>
              </a:r>
              <a:r>
                <a:rPr lang="en-US" dirty="0" smtClean="0"/>
                <a:t>         to </a:t>
              </a:r>
              <a:r>
                <a:rPr lang="en-US" dirty="0"/>
                <a:t>acquire goods </a:t>
              </a:r>
              <a:r>
                <a:rPr lang="en-US" dirty="0" smtClean="0"/>
                <a:t>or </a:t>
              </a:r>
              <a:r>
                <a:rPr lang="en-US" dirty="0"/>
                <a:t>services internally </a:t>
              </a:r>
              <a:r>
                <a:rPr lang="en-US" dirty="0" smtClean="0"/>
                <a:t>       or </a:t>
              </a:r>
              <a:r>
                <a:rPr lang="en-US" dirty="0"/>
                <a:t>provide them </a:t>
              </a:r>
              <a:r>
                <a:rPr lang="en-US" dirty="0" smtClean="0"/>
                <a:t>              for themselves.</a:t>
              </a:r>
              <a:endParaRPr lang="en-US" dirty="0"/>
            </a:p>
            <a:p>
              <a:pPr marL="0" lvl="1" indent="0" algn="ctr">
                <a:lnSpc>
                  <a:spcPct val="90000"/>
                </a:lnSpc>
                <a:buClr>
                  <a:srgbClr val="633F32"/>
                </a:buClr>
                <a:buSzPct val="85000"/>
                <a:buNone/>
              </a:pPr>
              <a:endParaRPr lang="en-US" alt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0037371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29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Determine and contrast               return on investment and        residual income.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48465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Strategic Business Segment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3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Has its </a:t>
            </a:r>
            <a:r>
              <a:rPr lang="en-US" dirty="0"/>
              <a:t>own mission and set of goals to be achieved</a:t>
            </a:r>
          </a:p>
          <a:p>
            <a:pPr>
              <a:lnSpc>
                <a:spcPct val="80000"/>
              </a:lnSpc>
            </a:pPr>
            <a:r>
              <a:rPr lang="en-US" dirty="0"/>
              <a:t>Mission influences the decisions that top managers make in both short-run and long-run situations</a:t>
            </a:r>
          </a:p>
          <a:p>
            <a:pPr>
              <a:lnSpc>
                <a:spcPct val="80000"/>
              </a:lnSpc>
            </a:pPr>
            <a:r>
              <a:rPr lang="en-US" dirty="0"/>
              <a:t>Organizational structure often dictates the type of financial segment reporting used to evaluate the segment managers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18232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Return on Investment (ROI)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30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143000"/>
            <a:ext cx="8534400" cy="22098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2800" dirty="0" smtClean="0"/>
              <a:t>A measure </a:t>
            </a:r>
            <a:r>
              <a:rPr lang="en-US" sz="2800" dirty="0"/>
              <a:t>of the earnings per dollar of an investment</a:t>
            </a:r>
          </a:p>
          <a:p>
            <a:pPr>
              <a:spcBef>
                <a:spcPct val="0"/>
              </a:spcBef>
            </a:pPr>
            <a:r>
              <a:rPr lang="en-US" sz="2800" dirty="0"/>
              <a:t>Assumes financing decisions are made at the corporate level</a:t>
            </a:r>
          </a:p>
          <a:p>
            <a:endParaRPr lang="en-US" dirty="0"/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457200" y="3962400"/>
            <a:ext cx="8686800" cy="2667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ts val="768"/>
              </a:spcBef>
              <a:buClr>
                <a:srgbClr val="33CC33"/>
              </a:buClr>
              <a:buFont typeface="Wingdings" panose="05000000000000000000" pitchFamily="2" charset="2"/>
              <a:buChar char="§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ts val="768"/>
              </a:spcBef>
              <a:buClr>
                <a:srgbClr val="00B0F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200150" indent="-28575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 smtClean="0"/>
              <a:t>Evaluated </a:t>
            </a:r>
            <a:r>
              <a:rPr lang="en-US" sz="3000" dirty="0"/>
              <a:t>by comparing to previously identified performance criteria, such as</a:t>
            </a:r>
          </a:p>
          <a:p>
            <a:pPr lvl="1">
              <a:buFont typeface="Wingdings" pitchFamily="112" charset="2"/>
              <a:buChar char="§"/>
            </a:pPr>
            <a:r>
              <a:rPr lang="en-US" sz="2600" dirty="0"/>
              <a:t>Previous ROI</a:t>
            </a:r>
          </a:p>
          <a:p>
            <a:pPr lvl="1">
              <a:buFont typeface="Wingdings" pitchFamily="112" charset="2"/>
              <a:buChar char="§"/>
            </a:pPr>
            <a:r>
              <a:rPr lang="en-US" sz="2600" dirty="0"/>
              <a:t>Overall company ROI</a:t>
            </a:r>
          </a:p>
          <a:p>
            <a:pPr lvl="1">
              <a:buFont typeface="Wingdings" pitchFamily="112" charset="2"/>
              <a:buChar char="§"/>
            </a:pPr>
            <a:r>
              <a:rPr lang="en-US" sz="2600" dirty="0"/>
              <a:t>ROI of a similar </a:t>
            </a:r>
            <a:r>
              <a:rPr lang="en-US" sz="2600" dirty="0" smtClean="0"/>
              <a:t>division</a:t>
            </a:r>
          </a:p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752600" y="2209800"/>
            <a:ext cx="6248400" cy="2209232"/>
            <a:chOff x="2819400" y="1981200"/>
            <a:chExt cx="5943600" cy="2209232"/>
          </a:xfrm>
        </p:grpSpPr>
        <p:sp>
          <p:nvSpPr>
            <p:cNvPr id="9" name="Text Placeholder 4"/>
            <p:cNvSpPr txBox="1">
              <a:spLocks/>
            </p:cNvSpPr>
            <p:nvPr/>
          </p:nvSpPr>
          <p:spPr>
            <a:xfrm>
              <a:off x="2819400" y="2743058"/>
              <a:ext cx="1371600" cy="685516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0" indent="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+mj-lt"/>
                <a:buNone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971550" indent="-514350" algn="l" defTabSz="914400" rtl="0" eaLnBrk="1" latinLnBrk="0" hangingPunct="1">
                <a:spcBef>
                  <a:spcPts val="768"/>
                </a:spcBef>
                <a:buClr>
                  <a:srgbClr val="0070C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+mj-lt"/>
                <a:buAutoNum type="arabicPeriod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+mj-lt"/>
                <a:buAutoNum type="arabicPeriod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+mj-lt"/>
                <a:buAutoNum type="arabicPeriod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sz="2800" b="1" dirty="0" smtClean="0">
                  <a:solidFill>
                    <a:srgbClr val="00B050"/>
                  </a:solidFill>
                </a:rPr>
                <a:t>ROI    =</a:t>
              </a:r>
              <a:endParaRPr lang="en-US" altLang="en-US" sz="2800" b="1" dirty="0">
                <a:solidFill>
                  <a:srgbClr val="00B050"/>
                </a:solidFill>
              </a:endParaRPr>
            </a:p>
          </p:txBody>
        </p:sp>
        <p:sp>
          <p:nvSpPr>
            <p:cNvPr id="10" name="Text Placeholder 4"/>
            <p:cNvSpPr txBox="1">
              <a:spLocks/>
            </p:cNvSpPr>
            <p:nvPr/>
          </p:nvSpPr>
          <p:spPr>
            <a:xfrm>
              <a:off x="4419600" y="1981200"/>
              <a:ext cx="4343400" cy="2209232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0" indent="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+mj-lt"/>
                <a:buNone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971550" indent="-514350" algn="l" defTabSz="914400" rtl="0" eaLnBrk="1" latinLnBrk="0" hangingPunct="1">
                <a:spcBef>
                  <a:spcPts val="768"/>
                </a:spcBef>
                <a:buClr>
                  <a:srgbClr val="0070C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+mj-lt"/>
                <a:buAutoNum type="arabicPeriod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+mj-lt"/>
                <a:buAutoNum type="arabicPeriod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+mj-lt"/>
                <a:buAutoNum type="arabicPeriod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200000"/>
                </a:lnSpc>
                <a:spcBef>
                  <a:spcPts val="0"/>
                </a:spcBef>
              </a:pPr>
              <a:r>
                <a:rPr lang="en-US" sz="2800" b="1" dirty="0" smtClean="0">
                  <a:solidFill>
                    <a:srgbClr val="00B050"/>
                  </a:solidFill>
                </a:rPr>
                <a:t>Investment center income</a:t>
              </a:r>
            </a:p>
            <a:p>
              <a:pPr algn="ctr">
                <a:lnSpc>
                  <a:spcPct val="200000"/>
                </a:lnSpc>
                <a:spcBef>
                  <a:spcPts val="0"/>
                </a:spcBef>
              </a:pPr>
              <a:r>
                <a:rPr lang="en-US" altLang="en-US" sz="2800" b="1" dirty="0" smtClean="0">
                  <a:solidFill>
                    <a:srgbClr val="00B050"/>
                  </a:solidFill>
                </a:rPr>
                <a:t>Investment center asset base</a:t>
              </a:r>
              <a:endParaRPr lang="en-US" altLang="en-US" sz="2800" b="1" dirty="0">
                <a:solidFill>
                  <a:srgbClr val="00B050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4572000" y="3009474"/>
              <a:ext cx="4038600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5085155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Disaggregated ROI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31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85800" y="1143000"/>
            <a:ext cx="8382000" cy="1371600"/>
          </a:xfrm>
        </p:spPr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en-US" dirty="0" smtClean="0"/>
              <a:t>Useful in determining the source of variance in overall performance.</a:t>
            </a:r>
            <a:endParaRPr lang="en-US" sz="3600" dirty="0"/>
          </a:p>
        </p:txBody>
      </p:sp>
      <p:sp>
        <p:nvSpPr>
          <p:cNvPr id="9" name="Text Placeholder 4"/>
          <p:cNvSpPr txBox="1">
            <a:spLocks/>
          </p:cNvSpPr>
          <p:nvPr/>
        </p:nvSpPr>
        <p:spPr>
          <a:xfrm>
            <a:off x="-76200" y="2590800"/>
            <a:ext cx="8763000" cy="6855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+mj-lt"/>
              <a:buNone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971550" indent="-514350" algn="l" defTabSz="914400" rtl="0" eaLnBrk="1" latinLnBrk="0" hangingPunct="1">
              <a:spcBef>
                <a:spcPts val="768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+mj-lt"/>
              <a:buAutoNum type="arabicPeriod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+mj-lt"/>
              <a:buAutoNum type="arabicPeriod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+mj-lt"/>
              <a:buAutoNum type="arabicPeriod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rgbClr val="00B050"/>
                </a:solidFill>
              </a:rPr>
              <a:t>ROI   =   Investment turnover   x   Return-on-sales</a:t>
            </a:r>
            <a:endParaRPr lang="en-US" altLang="en-US" sz="2800" b="1" dirty="0">
              <a:solidFill>
                <a:srgbClr val="00B050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228600" y="4419884"/>
            <a:ext cx="5029200" cy="1447516"/>
            <a:chOff x="228600" y="4419884"/>
            <a:chExt cx="5029200" cy="1447516"/>
          </a:xfrm>
        </p:grpSpPr>
        <p:sp>
          <p:nvSpPr>
            <p:cNvPr id="16" name="Text Placeholder 4"/>
            <p:cNvSpPr txBox="1">
              <a:spLocks/>
            </p:cNvSpPr>
            <p:nvPr/>
          </p:nvSpPr>
          <p:spPr>
            <a:xfrm>
              <a:off x="609600" y="4419884"/>
              <a:ext cx="4648200" cy="1447516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0" indent="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+mj-lt"/>
                <a:buNone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971550" indent="-514350" algn="l" defTabSz="914400" rtl="0" eaLnBrk="1" latinLnBrk="0" hangingPunct="1">
                <a:spcBef>
                  <a:spcPts val="768"/>
                </a:spcBef>
                <a:buClr>
                  <a:srgbClr val="0070C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+mj-lt"/>
                <a:buAutoNum type="arabicPeriod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+mj-lt"/>
                <a:buAutoNum type="arabicPeriod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+mj-lt"/>
                <a:buAutoNum type="arabicPeriod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b="1" dirty="0" smtClean="0"/>
                <a:t>Sales</a:t>
              </a:r>
            </a:p>
            <a:p>
              <a:pPr algn="ctr"/>
              <a:r>
                <a:rPr lang="en-US" altLang="en-US" sz="2400" b="1" dirty="0" smtClean="0"/>
                <a:t>Investment center asset base</a:t>
              </a:r>
              <a:endParaRPr lang="en-US" altLang="en-US" sz="2400" b="1" dirty="0"/>
            </a:p>
          </p:txBody>
        </p:sp>
        <p:sp>
          <p:nvSpPr>
            <p:cNvPr id="19" name="Text Placeholder 4"/>
            <p:cNvSpPr txBox="1">
              <a:spLocks/>
            </p:cNvSpPr>
            <p:nvPr/>
          </p:nvSpPr>
          <p:spPr>
            <a:xfrm>
              <a:off x="228600" y="4610526"/>
              <a:ext cx="762000" cy="533116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0" indent="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+mj-lt"/>
                <a:buNone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971550" indent="-514350" algn="l" defTabSz="914400" rtl="0" eaLnBrk="1" latinLnBrk="0" hangingPunct="1">
                <a:spcBef>
                  <a:spcPts val="768"/>
                </a:spcBef>
                <a:buClr>
                  <a:srgbClr val="0070C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+mj-lt"/>
                <a:buAutoNum type="arabicPeriod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+mj-lt"/>
                <a:buAutoNum type="arabicPeriod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+mj-lt"/>
                <a:buAutoNum type="arabicPeriod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en-US" sz="2400" b="1" dirty="0" smtClean="0"/>
                <a:t>=</a:t>
              </a:r>
              <a:endParaRPr lang="en-US" altLang="en-US" sz="2400" b="1" dirty="0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1053656" y="4914758"/>
              <a:ext cx="3556444" cy="0"/>
            </a:xfrm>
            <a:prstGeom prst="line">
              <a:avLst/>
            </a:prstGeom>
            <a:ln w="381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4537364" y="4419884"/>
            <a:ext cx="4530436" cy="1447516"/>
            <a:chOff x="4537364" y="4419884"/>
            <a:chExt cx="4530436" cy="1447516"/>
          </a:xfrm>
        </p:grpSpPr>
        <p:sp>
          <p:nvSpPr>
            <p:cNvPr id="18" name="Text Placeholder 4"/>
            <p:cNvSpPr txBox="1">
              <a:spLocks/>
            </p:cNvSpPr>
            <p:nvPr/>
          </p:nvSpPr>
          <p:spPr>
            <a:xfrm>
              <a:off x="4537364" y="4610526"/>
              <a:ext cx="762000" cy="533116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0" indent="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+mj-lt"/>
                <a:buNone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971550" indent="-514350" algn="l" defTabSz="914400" rtl="0" eaLnBrk="1" latinLnBrk="0" hangingPunct="1">
                <a:spcBef>
                  <a:spcPts val="768"/>
                </a:spcBef>
                <a:buClr>
                  <a:srgbClr val="0070C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+mj-lt"/>
                <a:buAutoNum type="arabicPeriod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+mj-lt"/>
                <a:buAutoNum type="arabicPeriod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+mj-lt"/>
                <a:buAutoNum type="arabicPeriod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en-US" sz="2400" b="1" dirty="0" smtClean="0"/>
                <a:t>x</a:t>
              </a:r>
              <a:endParaRPr lang="en-US" altLang="en-US" sz="2400" b="1" dirty="0"/>
            </a:p>
          </p:txBody>
        </p:sp>
        <p:sp>
          <p:nvSpPr>
            <p:cNvPr id="23" name="Text Placeholder 4"/>
            <p:cNvSpPr txBox="1">
              <a:spLocks/>
            </p:cNvSpPr>
            <p:nvPr/>
          </p:nvSpPr>
          <p:spPr>
            <a:xfrm>
              <a:off x="5067300" y="4419884"/>
              <a:ext cx="4000500" cy="1447516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0" indent="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+mj-lt"/>
                <a:buNone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971550" indent="-514350" algn="l" defTabSz="914400" rtl="0" eaLnBrk="1" latinLnBrk="0" hangingPunct="1">
                <a:spcBef>
                  <a:spcPts val="768"/>
                </a:spcBef>
                <a:buClr>
                  <a:srgbClr val="0070C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+mj-lt"/>
                <a:buAutoNum type="arabicPeriod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+mj-lt"/>
                <a:buAutoNum type="arabicPeriod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+mj-lt"/>
                <a:buAutoNum type="arabicPeriod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en-US" sz="2400" b="1" dirty="0" smtClean="0"/>
                <a:t>Investment center income</a:t>
              </a:r>
            </a:p>
            <a:p>
              <a:pPr algn="ctr"/>
              <a:r>
                <a:rPr lang="en-US" altLang="en-US" sz="2400" b="1" dirty="0" smtClean="0"/>
                <a:t>Sales</a:t>
              </a:r>
              <a:endParaRPr lang="en-US" altLang="en-US" sz="2400" b="1" dirty="0"/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5320856" y="4914758"/>
              <a:ext cx="3556444" cy="0"/>
            </a:xfrm>
            <a:prstGeom prst="line">
              <a:avLst/>
            </a:prstGeom>
            <a:ln w="381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Down Arrow 25"/>
          <p:cNvSpPr/>
          <p:nvPr/>
        </p:nvSpPr>
        <p:spPr>
          <a:xfrm rot="10800000" flipV="1">
            <a:off x="2667001" y="3238926"/>
            <a:ext cx="516515" cy="1028558"/>
          </a:xfrm>
          <a:prstGeom prst="downArrow">
            <a:avLst>
              <a:gd name="adj1" fmla="val 50044"/>
              <a:gd name="adj2" fmla="val 5000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Down Arrow 26"/>
          <p:cNvSpPr/>
          <p:nvPr/>
        </p:nvSpPr>
        <p:spPr>
          <a:xfrm rot="10800000" flipV="1">
            <a:off x="6951085" y="3276600"/>
            <a:ext cx="516515" cy="1028558"/>
          </a:xfrm>
          <a:prstGeom prst="downArrow">
            <a:avLst>
              <a:gd name="adj1" fmla="val 50044"/>
              <a:gd name="adj2" fmla="val 5000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48013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9" grpId="0"/>
      <p:bldP spid="26" grpId="0" animBg="1"/>
      <p:bldP spid="2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ROI Disaggregation 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32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534400" cy="1219200"/>
          </a:xfrm>
        </p:spPr>
        <p:txBody>
          <a:bodyPr/>
          <a:lstStyle/>
          <a:p>
            <a:r>
              <a:rPr lang="en-US" sz="2800" dirty="0" smtClean="0"/>
              <a:t>Operations for </a:t>
            </a:r>
            <a:r>
              <a:rPr lang="en-US" sz="2800" dirty="0"/>
              <a:t>AST Distributors’ three divisions for the current year are:</a:t>
            </a:r>
          </a:p>
          <a:p>
            <a:endParaRPr lang="en-US" dirty="0"/>
          </a:p>
        </p:txBody>
      </p:sp>
      <p:graphicFrame>
        <p:nvGraphicFramePr>
          <p:cNvPr id="6" name="Group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959239"/>
              </p:ext>
            </p:extLst>
          </p:nvPr>
        </p:nvGraphicFramePr>
        <p:xfrm>
          <a:off x="990600" y="2119313"/>
          <a:ext cx="7620000" cy="1064895"/>
        </p:xfrm>
        <a:graphic>
          <a:graphicData uri="http://schemas.openxmlformats.org/drawingml/2006/table">
            <a:tbl>
              <a:tblPr/>
              <a:tblGrid>
                <a:gridCol w="1470025"/>
                <a:gridCol w="1941513"/>
                <a:gridCol w="1839912"/>
                <a:gridCol w="236855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Division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Assets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Sales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Divisional Income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Florida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$3,500,000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$7,500,000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$1,050,000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Detroit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6,400,000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9,100,000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 650,000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Dallas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5,500,000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9,500,000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1,200,000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ext Placeholder 4"/>
          <p:cNvSpPr txBox="1">
            <a:spLocks/>
          </p:cNvSpPr>
          <p:nvPr/>
        </p:nvSpPr>
        <p:spPr>
          <a:xfrm>
            <a:off x="990600" y="3352800"/>
            <a:ext cx="7620000" cy="914400"/>
          </a:xfrm>
          <a:prstGeom prst="rect">
            <a:avLst/>
          </a:prstGeom>
          <a:solidFill>
            <a:schemeClr val="bg1"/>
          </a:solidFill>
          <a:ln w="38100" cmpd="thickThin">
            <a:solidFill>
              <a:srgbClr val="C00000"/>
            </a:solidFill>
            <a:prstDash val="sysDash"/>
          </a:ln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ts val="768"/>
              </a:spcBef>
              <a:buClr>
                <a:srgbClr val="33CC33"/>
              </a:buClr>
              <a:buFont typeface="Wingdings" panose="05000000000000000000" pitchFamily="2" charset="2"/>
              <a:buChar char="§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768"/>
              </a:spcBef>
              <a:buClr>
                <a:srgbClr val="00B0F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500"/>
              </a:spcBef>
              <a:buFont typeface="Arial" pitchFamily="112" charset="0"/>
              <a:buNone/>
            </a:pPr>
            <a:r>
              <a:rPr lang="en-US" altLang="en-US" sz="2400" dirty="0" smtClean="0"/>
              <a:t>The </a:t>
            </a:r>
            <a:r>
              <a:rPr lang="en-US" altLang="en-US" sz="2400" dirty="0"/>
              <a:t>Florida </a:t>
            </a:r>
            <a:r>
              <a:rPr lang="en-US" sz="2400" dirty="0"/>
              <a:t>Division performed the best, while </a:t>
            </a:r>
            <a:r>
              <a:rPr lang="en-US" sz="2400" dirty="0" smtClean="0"/>
              <a:t>                   the Detroit </a:t>
            </a:r>
            <a:r>
              <a:rPr lang="en-US" sz="2400" dirty="0"/>
              <a:t>Division shows the weakest performance. </a:t>
            </a:r>
          </a:p>
        </p:txBody>
      </p:sp>
      <p:graphicFrame>
        <p:nvGraphicFramePr>
          <p:cNvPr id="8" name="Group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892301"/>
              </p:ext>
            </p:extLst>
          </p:nvPr>
        </p:nvGraphicFramePr>
        <p:xfrm>
          <a:off x="609600" y="4495800"/>
          <a:ext cx="8391770" cy="1828800"/>
        </p:xfrm>
        <a:graphic>
          <a:graphicData uri="http://schemas.openxmlformats.org/drawingml/2006/table">
            <a:tbl>
              <a:tblPr/>
              <a:tblGrid>
                <a:gridCol w="35170"/>
                <a:gridCol w="50800"/>
                <a:gridCol w="1647825"/>
                <a:gridCol w="2584450"/>
                <a:gridCol w="492125"/>
                <a:gridCol w="2362200"/>
                <a:gridCol w="533400"/>
                <a:gridCol w="685800"/>
              </a:tblGrid>
              <a:tr h="3683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Operating unit</a:t>
                      </a:r>
                    </a:p>
                  </a:txBody>
                  <a:tcPr marL="4885" marR="4885" marT="488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Investment Turnover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4885" marR="4885" marT="4885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Return-on-Sales</a:t>
                      </a:r>
                    </a:p>
                  </a:txBody>
                  <a:tcPr marL="4885" marR="4885" marT="488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= ROI</a:t>
                      </a:r>
                    </a:p>
                  </a:txBody>
                  <a:tcPr marL="4885" marR="4885" marT="488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4885" marR="4885" marT="488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Florida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$7,500,000 ÷ $3,500,000 =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2.14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$1,050,000 ÷ $7,500,000 =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0.14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0.30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4885" marR="4885" marT="488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Detroit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$9,100,000 ÷ $6,400,000 =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1.42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$650,000 ÷ $9,100,000 =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0.07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0.10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4885" marR="4885" marT="488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Dallas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$9,500,000 ÷ $5,500,000 =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1.73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$1,200,000 ÷ $7,500,000 =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0.13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0.22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921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Criteria</a:t>
                      </a:r>
                    </a:p>
                  </a:txBody>
                  <a:tcPr marL="4885" marR="4885" marT="488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921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4885" marR="4885" marT="488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Projected minimums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1.50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0.12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0.15</a:t>
                      </a:r>
                    </a:p>
                  </a:txBody>
                  <a:tcPr marL="4885" marR="4885" marT="488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702211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Investment Center Income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33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143000"/>
            <a:ext cx="8534400" cy="5410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/>
              <a:t>Division revenues</a:t>
            </a:r>
            <a:endParaRPr lang="en-US" dirty="0"/>
          </a:p>
          <a:p>
            <a:pPr lvl="1">
              <a:spcBef>
                <a:spcPct val="0"/>
              </a:spcBef>
            </a:pPr>
            <a:r>
              <a:rPr lang="en-US" dirty="0"/>
              <a:t>Revenues generated at the divisional level</a:t>
            </a:r>
          </a:p>
          <a:p>
            <a:pPr>
              <a:spcBef>
                <a:spcPct val="0"/>
              </a:spcBef>
            </a:pPr>
            <a:r>
              <a:rPr lang="en-US" dirty="0"/>
              <a:t>Division expenses</a:t>
            </a:r>
          </a:p>
          <a:p>
            <a:pPr lvl="1">
              <a:spcBef>
                <a:spcPct val="0"/>
              </a:spcBef>
            </a:pPr>
            <a:r>
              <a:rPr lang="en-US" dirty="0"/>
              <a:t>Direct division expenses</a:t>
            </a:r>
          </a:p>
          <a:p>
            <a:pPr lvl="2">
              <a:spcBef>
                <a:spcPct val="0"/>
              </a:spcBef>
            </a:pPr>
            <a:r>
              <a:rPr lang="en-US" sz="2800" dirty="0"/>
              <a:t>Always included in division operating expenses</a:t>
            </a:r>
          </a:p>
          <a:p>
            <a:pPr lvl="1">
              <a:spcBef>
                <a:spcPct val="0"/>
              </a:spcBef>
            </a:pPr>
            <a:r>
              <a:rPr lang="en-US" dirty="0"/>
              <a:t>Corporate or unallocated expenses</a:t>
            </a:r>
          </a:p>
          <a:p>
            <a:pPr lvl="2">
              <a:spcBef>
                <a:spcPct val="0"/>
              </a:spcBef>
            </a:pPr>
            <a:r>
              <a:rPr lang="en-US" sz="2800" dirty="0"/>
              <a:t>Cannot be reasonably allocated to various segments</a:t>
            </a:r>
          </a:p>
          <a:p>
            <a:pPr lvl="2">
              <a:spcBef>
                <a:spcPct val="0"/>
              </a:spcBef>
            </a:pPr>
            <a:r>
              <a:rPr lang="en-US" sz="2800" dirty="0"/>
              <a:t>Normally includes</a:t>
            </a:r>
          </a:p>
          <a:p>
            <a:pPr marL="1662113" lvl="3" indent="-290513">
              <a:spcBef>
                <a:spcPct val="0"/>
              </a:spcBef>
            </a:pPr>
            <a:r>
              <a:rPr lang="en-US" sz="2400" dirty="0"/>
              <a:t>Corporate staff costs</a:t>
            </a:r>
          </a:p>
          <a:p>
            <a:pPr marL="1662113" lvl="3" indent="-290513">
              <a:spcBef>
                <a:spcPct val="0"/>
              </a:spcBef>
            </a:pPr>
            <a:r>
              <a:rPr lang="en-US" sz="2400" dirty="0"/>
              <a:t>Goodwill write-offs</a:t>
            </a:r>
          </a:p>
          <a:p>
            <a:pPr marL="1662113" lvl="3" indent="-290513">
              <a:spcBef>
                <a:spcPct val="0"/>
              </a:spcBef>
            </a:pPr>
            <a:r>
              <a:rPr lang="en-US" sz="2400" dirty="0"/>
              <a:t>Nonoperational gains and losses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56004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Investment Center Asset Base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34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143000"/>
            <a:ext cx="8534400" cy="5410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/>
              <a:t>Included </a:t>
            </a:r>
            <a:r>
              <a:rPr lang="en-US" dirty="0"/>
              <a:t>in the investment base</a:t>
            </a:r>
          </a:p>
          <a:p>
            <a:pPr lvl="1">
              <a:spcBef>
                <a:spcPct val="0"/>
              </a:spcBef>
            </a:pPr>
            <a:r>
              <a:rPr lang="en-US" dirty="0"/>
              <a:t>Each division’s operating assets</a:t>
            </a:r>
          </a:p>
          <a:p>
            <a:pPr lvl="1">
              <a:spcBef>
                <a:spcPct val="0"/>
              </a:spcBef>
            </a:pPr>
            <a:r>
              <a:rPr lang="en-US" dirty="0"/>
              <a:t>Includes assets held for productive use, such as</a:t>
            </a:r>
          </a:p>
          <a:p>
            <a:pPr lvl="2">
              <a:spcBef>
                <a:spcPct val="0"/>
              </a:spcBef>
            </a:pPr>
            <a:r>
              <a:rPr lang="en-US" sz="2600" dirty="0"/>
              <a:t>Accounts receivable</a:t>
            </a:r>
          </a:p>
          <a:p>
            <a:pPr lvl="2">
              <a:spcBef>
                <a:spcPct val="0"/>
              </a:spcBef>
            </a:pPr>
            <a:r>
              <a:rPr lang="en-US" sz="2600" dirty="0"/>
              <a:t>Inventory</a:t>
            </a:r>
          </a:p>
          <a:p>
            <a:pPr lvl="2">
              <a:spcBef>
                <a:spcPct val="0"/>
              </a:spcBef>
            </a:pPr>
            <a:r>
              <a:rPr lang="en-US" sz="2600" dirty="0"/>
              <a:t>Plant and equipment </a:t>
            </a:r>
          </a:p>
          <a:p>
            <a:pPr>
              <a:spcBef>
                <a:spcPct val="0"/>
              </a:spcBef>
            </a:pPr>
            <a:r>
              <a:rPr lang="en-US" dirty="0"/>
              <a:t>Omissions</a:t>
            </a:r>
          </a:p>
          <a:p>
            <a:pPr lvl="1">
              <a:spcBef>
                <a:spcPct val="0"/>
              </a:spcBef>
            </a:pPr>
            <a:r>
              <a:rPr lang="en-US" dirty="0"/>
              <a:t>Non-productive assets</a:t>
            </a:r>
          </a:p>
          <a:p>
            <a:pPr lvl="1">
              <a:spcBef>
                <a:spcPct val="0"/>
              </a:spcBef>
            </a:pPr>
            <a:r>
              <a:rPr lang="en-US" dirty="0"/>
              <a:t>General corporate assets allocated to divisions</a:t>
            </a:r>
          </a:p>
          <a:p>
            <a:pPr lvl="2">
              <a:spcBef>
                <a:spcPct val="0"/>
              </a:spcBef>
            </a:pPr>
            <a:r>
              <a:rPr lang="en-US" sz="2600" dirty="0"/>
              <a:t>Divisions have no control over these</a:t>
            </a:r>
          </a:p>
          <a:p>
            <a:pPr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4083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Other Valuation Issues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35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143000"/>
            <a:ext cx="8534400" cy="21336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R</a:t>
            </a:r>
            <a:r>
              <a:rPr lang="en-US" dirty="0" smtClean="0"/>
              <a:t>OI </a:t>
            </a:r>
            <a:r>
              <a:rPr lang="en-US" dirty="0"/>
              <a:t>can be overstated in terms of constant dollars due to</a:t>
            </a:r>
          </a:p>
          <a:p>
            <a:pPr lvl="1">
              <a:spcBef>
                <a:spcPct val="0"/>
              </a:spcBef>
            </a:pPr>
            <a:r>
              <a:rPr lang="en-US" dirty="0"/>
              <a:t>Inflation</a:t>
            </a:r>
          </a:p>
          <a:p>
            <a:pPr lvl="1">
              <a:spcBef>
                <a:spcPct val="0"/>
              </a:spcBef>
            </a:pPr>
            <a:r>
              <a:rPr lang="en-US" dirty="0"/>
              <a:t>Arbitrary inventory and depreciation </a:t>
            </a:r>
            <a:r>
              <a:rPr lang="en-US" dirty="0" smtClean="0"/>
              <a:t>procedures</a:t>
            </a:r>
            <a:endParaRPr lang="en-US" dirty="0"/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457200" y="4572000"/>
            <a:ext cx="8534400" cy="21336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ts val="768"/>
              </a:spcBef>
              <a:buClr>
                <a:srgbClr val="33CC33"/>
              </a:buClr>
              <a:buFont typeface="Wingdings" panose="05000000000000000000" pitchFamily="2" charset="2"/>
              <a:buChar char="§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ts val="768"/>
              </a:spcBef>
              <a:buClr>
                <a:srgbClr val="00B0F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200150" indent="-28575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n-US" dirty="0" smtClean="0"/>
              <a:t>Improve ROI comparability between divisions</a:t>
            </a:r>
          </a:p>
          <a:p>
            <a:pPr lvl="1">
              <a:spcBef>
                <a:spcPct val="0"/>
              </a:spcBef>
            </a:pPr>
            <a:r>
              <a:rPr lang="en-US" dirty="0" smtClean="0"/>
              <a:t>By valuing assets at original cost rather than book value</a:t>
            </a:r>
          </a:p>
          <a:p>
            <a:pPr lvl="1">
              <a:spcBef>
                <a:spcPct val="0"/>
              </a:spcBef>
            </a:pPr>
            <a:r>
              <a:rPr lang="en-US" dirty="0" smtClean="0"/>
              <a:t>By valuing old assets at replacement cost</a:t>
            </a:r>
            <a:endParaRPr lang="en-US" dirty="0"/>
          </a:p>
        </p:txBody>
      </p:sp>
      <p:sp>
        <p:nvSpPr>
          <p:cNvPr id="7" name="Text Placeholder 4"/>
          <p:cNvSpPr txBox="1">
            <a:spLocks/>
          </p:cNvSpPr>
          <p:nvPr/>
        </p:nvSpPr>
        <p:spPr>
          <a:xfrm>
            <a:off x="990600" y="3200400"/>
            <a:ext cx="7620000" cy="1143000"/>
          </a:xfrm>
          <a:prstGeom prst="rect">
            <a:avLst/>
          </a:prstGeom>
          <a:solidFill>
            <a:schemeClr val="bg1"/>
          </a:solidFill>
          <a:ln w="38100" cmpd="thickThin">
            <a:solidFill>
              <a:srgbClr val="C00000"/>
            </a:solidFill>
            <a:prstDash val="sysDash"/>
          </a:ln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ts val="768"/>
              </a:spcBef>
              <a:buClr>
                <a:srgbClr val="33CC33"/>
              </a:buClr>
              <a:buFont typeface="Wingdings" panose="05000000000000000000" pitchFamily="2" charset="2"/>
              <a:buChar char="§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768"/>
              </a:spcBef>
              <a:buClr>
                <a:srgbClr val="00B0F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500"/>
              </a:spcBef>
              <a:buNone/>
            </a:pPr>
            <a:r>
              <a:rPr lang="en-US" sz="2400" dirty="0" smtClean="0"/>
              <a:t>LIFO </a:t>
            </a:r>
            <a:r>
              <a:rPr lang="en-US" sz="2400" dirty="0"/>
              <a:t>inventory costing and fixed assets acquired many years in the past cause significant asset measurement concerns. </a:t>
            </a:r>
          </a:p>
        </p:txBody>
      </p:sp>
    </p:spTree>
    <p:extLst>
      <p:ext uri="{BB962C8B-B14F-4D97-AF65-F5344CB8AC3E}">
        <p14:creationId xmlns:p14="http://schemas.microsoft.com/office/powerpoint/2010/main" val="207633333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  <p:bldP spid="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Residual Income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36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533400" y="3352800"/>
            <a:ext cx="8534400" cy="3124200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Alternative investment center performance measure</a:t>
            </a:r>
          </a:p>
          <a:p>
            <a:pPr>
              <a:spcBef>
                <a:spcPct val="0"/>
              </a:spcBef>
            </a:pPr>
            <a:r>
              <a:rPr lang="en-US" dirty="0"/>
              <a:t>Disadvantage </a:t>
            </a:r>
          </a:p>
          <a:p>
            <a:pPr lvl="1">
              <a:spcBef>
                <a:spcPct val="0"/>
              </a:spcBef>
            </a:pPr>
            <a:r>
              <a:rPr lang="en-US" dirty="0"/>
              <a:t>Cannot be used to compare the performance of divisions of different sizes because it measures in </a:t>
            </a:r>
            <a:r>
              <a:rPr lang="en-US" dirty="0" smtClean="0"/>
              <a:t>dollars</a:t>
            </a:r>
            <a:endParaRPr lang="en-US" dirty="0"/>
          </a:p>
        </p:txBody>
      </p: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630559" y="1600200"/>
            <a:ext cx="8189913" cy="914400"/>
            <a:chOff x="361" y="2640"/>
            <a:chExt cx="5159" cy="576"/>
          </a:xfrm>
        </p:grpSpPr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361" y="2784"/>
              <a:ext cx="179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2400" b="1" dirty="0">
                  <a:solidFill>
                    <a:srgbClr val="00B050"/>
                  </a:solidFill>
                </a:rPr>
                <a:t>Division income </a:t>
              </a:r>
              <a:r>
                <a:rPr lang="en-US" sz="2400" b="1" dirty="0" smtClean="0">
                  <a:solidFill>
                    <a:srgbClr val="00B050"/>
                  </a:solidFill>
                </a:rPr>
                <a:t>   – </a:t>
              </a:r>
              <a:endParaRPr lang="en-US" sz="2400" b="1" dirty="0">
                <a:solidFill>
                  <a:srgbClr val="00B050"/>
                </a:solidFill>
              </a:endParaRPr>
            </a:p>
          </p:txBody>
        </p: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3493" y="2784"/>
              <a:ext cx="21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2400" b="1" dirty="0">
                  <a:solidFill>
                    <a:srgbClr val="00B050"/>
                  </a:solidFill>
                </a:rPr>
                <a:t>×</a:t>
              </a:r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2212" y="2688"/>
              <a:ext cx="1313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2400" b="1" dirty="0">
                  <a:solidFill>
                    <a:srgbClr val="00B050"/>
                  </a:solidFill>
                </a:rPr>
                <a:t>Minimum rate </a:t>
              </a:r>
            </a:p>
            <a:p>
              <a:pPr algn="ctr" eaLnBrk="1" hangingPunct="1"/>
              <a:r>
                <a:rPr lang="en-US" sz="2400" b="1" dirty="0">
                  <a:solidFill>
                    <a:srgbClr val="00B050"/>
                  </a:solidFill>
                </a:rPr>
                <a:t>of return</a:t>
              </a:r>
            </a:p>
          </p:txBody>
        </p:sp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3696" y="2688"/>
              <a:ext cx="1824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2400" b="1" dirty="0">
                  <a:solidFill>
                    <a:srgbClr val="00B050"/>
                  </a:solidFill>
                </a:rPr>
                <a:t>Investment center asset base</a:t>
              </a:r>
            </a:p>
          </p:txBody>
        </p:sp>
        <p:sp>
          <p:nvSpPr>
            <p:cNvPr id="17" name="Double Bracket 16"/>
            <p:cNvSpPr>
              <a:spLocks noChangeArrowheads="1"/>
            </p:cNvSpPr>
            <p:nvPr/>
          </p:nvSpPr>
          <p:spPr bwMode="auto">
            <a:xfrm>
              <a:off x="2160" y="2640"/>
              <a:ext cx="3276" cy="576"/>
            </a:xfrm>
            <a:prstGeom prst="bracketPair">
              <a:avLst>
                <a:gd name="adj" fmla="val 16667"/>
              </a:avLst>
            </a:prstGeom>
            <a:noFill/>
            <a:ln w="57150">
              <a:solidFill>
                <a:srgbClr val="92D050"/>
              </a:solidFill>
              <a:round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b="1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298158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Residual Income 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37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219200"/>
            <a:ext cx="8534400" cy="1066800"/>
          </a:xfrm>
        </p:spPr>
        <p:txBody>
          <a:bodyPr/>
          <a:lstStyle/>
          <a:p>
            <a:pPr algn="just"/>
            <a:r>
              <a:rPr lang="en-US" sz="2800" dirty="0" smtClean="0"/>
              <a:t>Operations for </a:t>
            </a:r>
            <a:r>
              <a:rPr lang="en-US" sz="2800" dirty="0"/>
              <a:t>AST Distributors’ three divisions for the current year are:</a:t>
            </a:r>
          </a:p>
          <a:p>
            <a:pPr algn="just"/>
            <a:endParaRPr lang="en-US" dirty="0"/>
          </a:p>
        </p:txBody>
      </p:sp>
      <p:graphicFrame>
        <p:nvGraphicFramePr>
          <p:cNvPr id="6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98472"/>
              </p:ext>
            </p:extLst>
          </p:nvPr>
        </p:nvGraphicFramePr>
        <p:xfrm>
          <a:off x="990600" y="2272665"/>
          <a:ext cx="7620000" cy="1156335"/>
        </p:xfrm>
        <a:graphic>
          <a:graphicData uri="http://schemas.openxmlformats.org/drawingml/2006/table">
            <a:tbl>
              <a:tblPr/>
              <a:tblGrid>
                <a:gridCol w="1470025"/>
                <a:gridCol w="1941513"/>
                <a:gridCol w="1839912"/>
                <a:gridCol w="236855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Division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Assets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Sales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Divisional Income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Florida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$3,500,000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$7,500,000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$1,050,000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Detroit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6,400,000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9,100,000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 650,000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Dallas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5,500,000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9,500,000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1,200,000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ext Placeholder 4"/>
          <p:cNvSpPr txBox="1">
            <a:spLocks/>
          </p:cNvSpPr>
          <p:nvPr/>
        </p:nvSpPr>
        <p:spPr>
          <a:xfrm>
            <a:off x="533400" y="3581400"/>
            <a:ext cx="8077200" cy="762000"/>
          </a:xfrm>
          <a:prstGeom prst="rect">
            <a:avLst/>
          </a:prstGeom>
          <a:solidFill>
            <a:schemeClr val="bg1"/>
          </a:solidFill>
          <a:ln w="38100" cmpd="thickThin">
            <a:noFill/>
            <a:prstDash val="sysDash"/>
          </a:ln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ts val="768"/>
              </a:spcBef>
              <a:buClr>
                <a:srgbClr val="33CC33"/>
              </a:buClr>
              <a:buFont typeface="Wingdings" panose="05000000000000000000" pitchFamily="2" charset="2"/>
              <a:buChar char="§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768"/>
              </a:spcBef>
              <a:buClr>
                <a:srgbClr val="00B0F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500"/>
              </a:spcBef>
              <a:buNone/>
            </a:pPr>
            <a:r>
              <a:rPr lang="en-US" sz="2800" dirty="0"/>
              <a:t>AST Distributors has a 15% required rate of return.</a:t>
            </a:r>
          </a:p>
        </p:txBody>
      </p:sp>
      <p:graphicFrame>
        <p:nvGraphicFramePr>
          <p:cNvPr id="8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560718"/>
              </p:ext>
            </p:extLst>
          </p:nvPr>
        </p:nvGraphicFramePr>
        <p:xfrm>
          <a:off x="1828800" y="4343400"/>
          <a:ext cx="5943600" cy="847497"/>
        </p:xfrm>
        <a:graphic>
          <a:graphicData uri="http://schemas.openxmlformats.org/drawingml/2006/table">
            <a:tbl>
              <a:tblPr/>
              <a:tblGrid>
                <a:gridCol w="941388"/>
                <a:gridCol w="3859212"/>
                <a:gridCol w="1143000"/>
              </a:tblGrid>
              <a:tr h="66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Florida</a:t>
                      </a:r>
                    </a:p>
                  </a:txBody>
                  <a:tcPr marL="8179" marR="8179" marT="8179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$1,050,000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–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[0.15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×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$3,500,000] =</a:t>
                      </a:r>
                    </a:p>
                  </a:txBody>
                  <a:tcPr marL="8179" marR="8179" marT="8179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$525,000. </a:t>
                      </a:r>
                    </a:p>
                  </a:txBody>
                  <a:tcPr marL="8179" marR="8179" marT="8179" marB="0" anchor="b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Detroit</a:t>
                      </a:r>
                    </a:p>
                  </a:txBody>
                  <a:tcPr marL="8179" marR="8179" marT="8179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$650,000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–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[0.15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×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$6,400,000] =</a:t>
                      </a:r>
                    </a:p>
                  </a:txBody>
                  <a:tcPr marL="8179" marR="8179" marT="817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($310,000)</a:t>
                      </a:r>
                    </a:p>
                  </a:txBody>
                  <a:tcPr marL="8179" marR="8179" marT="8179" marB="0" anchor="b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Dallas</a:t>
                      </a:r>
                    </a:p>
                  </a:txBody>
                  <a:tcPr marL="8179" marR="8179" marT="8179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$1,200,000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–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[0.15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×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$5,500,000] =</a:t>
                      </a:r>
                    </a:p>
                  </a:txBody>
                  <a:tcPr marL="8179" marR="8179" marT="8179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$375,000.</a:t>
                      </a:r>
                    </a:p>
                  </a:txBody>
                  <a:tcPr marL="8179" marR="8179" marT="8179" marB="0" anchor="b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Placeholder 4"/>
          <p:cNvSpPr txBox="1">
            <a:spLocks/>
          </p:cNvSpPr>
          <p:nvPr/>
        </p:nvSpPr>
        <p:spPr>
          <a:xfrm>
            <a:off x="533400" y="5486400"/>
            <a:ext cx="8382000" cy="914400"/>
          </a:xfrm>
          <a:prstGeom prst="rect">
            <a:avLst/>
          </a:prstGeom>
          <a:solidFill>
            <a:schemeClr val="bg1"/>
          </a:solidFill>
          <a:ln w="38100" cmpd="thickThin">
            <a:solidFill>
              <a:srgbClr val="C00000"/>
            </a:solidFill>
            <a:prstDash val="sysDash"/>
          </a:ln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ts val="768"/>
              </a:spcBef>
              <a:buClr>
                <a:srgbClr val="33CC33"/>
              </a:buClr>
              <a:buFont typeface="Wingdings" panose="05000000000000000000" pitchFamily="2" charset="2"/>
              <a:buChar char="§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768"/>
              </a:spcBef>
              <a:buClr>
                <a:srgbClr val="00B0F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500"/>
              </a:spcBef>
              <a:buNone/>
            </a:pPr>
            <a:r>
              <a:rPr lang="en-US" sz="2200" dirty="0" smtClean="0"/>
              <a:t>The </a:t>
            </a:r>
            <a:r>
              <a:rPr lang="en-US" sz="2200" dirty="0"/>
              <a:t>Detroit division generated $310,000 less than the minimum return expected, while the other two divisions generated more than expected. </a:t>
            </a:r>
          </a:p>
        </p:txBody>
      </p:sp>
    </p:spTree>
    <p:extLst>
      <p:ext uri="{BB962C8B-B14F-4D97-AF65-F5344CB8AC3E}">
        <p14:creationId xmlns:p14="http://schemas.microsoft.com/office/powerpoint/2010/main" val="223656307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animBg="1"/>
      <p:bldP spid="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914400"/>
          </a:xfrm>
        </p:spPr>
        <p:txBody>
          <a:bodyPr/>
          <a:lstStyle/>
          <a:p>
            <a:r>
              <a:rPr lang="en-US" dirty="0" smtClean="0"/>
              <a:t>Economic Value Added (EVA</a:t>
            </a:r>
            <a:r>
              <a:rPr lang="en-US" baseline="30000" dirty="0" smtClean="0"/>
              <a:t>®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38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610600" cy="1371600"/>
          </a:xfrm>
        </p:spPr>
        <p:txBody>
          <a:bodyPr/>
          <a:lstStyle/>
          <a:p>
            <a:pPr>
              <a:spcBef>
                <a:spcPct val="0"/>
              </a:spcBef>
              <a:buClr>
                <a:srgbClr val="92D050"/>
              </a:buClr>
              <a:buFont typeface="Wingdings" panose="05000000000000000000" pitchFamily="2" charset="2"/>
              <a:buChar char="§"/>
            </a:pPr>
            <a:r>
              <a:rPr lang="en-US" sz="2800" dirty="0" smtClean="0"/>
              <a:t>A variation </a:t>
            </a:r>
            <a:r>
              <a:rPr lang="en-US" sz="2800" dirty="0"/>
              <a:t>of residual income</a:t>
            </a:r>
          </a:p>
          <a:p>
            <a:pPr>
              <a:spcBef>
                <a:spcPct val="0"/>
              </a:spcBef>
              <a:buClr>
                <a:srgbClr val="92D05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Used to evaluate investment center performance</a:t>
            </a:r>
          </a:p>
          <a:p>
            <a:pPr>
              <a:spcBef>
                <a:spcPct val="0"/>
              </a:spcBef>
              <a:buClr>
                <a:srgbClr val="92D05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Significant differences from residual </a:t>
            </a:r>
            <a:r>
              <a:rPr lang="en-US" sz="2800" dirty="0" smtClean="0"/>
              <a:t>income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>
          <a:xfrm>
            <a:off x="5486400" y="2514600"/>
            <a:ext cx="3352800" cy="914400"/>
          </a:xfrm>
          <a:prstGeom prst="rect">
            <a:avLst/>
          </a:prstGeom>
          <a:solidFill>
            <a:schemeClr val="bg1"/>
          </a:solidFill>
          <a:ln w="38100" cmpd="thickThin">
            <a:solidFill>
              <a:srgbClr val="C00000"/>
            </a:solidFill>
            <a:prstDash val="sysDash"/>
          </a:ln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ts val="768"/>
              </a:spcBef>
              <a:buClr>
                <a:srgbClr val="33CC33"/>
              </a:buClr>
              <a:buFont typeface="Wingdings" panose="05000000000000000000" pitchFamily="2" charset="2"/>
              <a:buChar char="§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768"/>
              </a:spcBef>
              <a:buClr>
                <a:srgbClr val="00B0F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500"/>
              </a:spcBef>
              <a:buNone/>
            </a:pPr>
            <a:r>
              <a:rPr lang="en-US" sz="1800" dirty="0" smtClean="0"/>
              <a:t>An </a:t>
            </a:r>
            <a:r>
              <a:rPr lang="en-US" sz="1800" dirty="0"/>
              <a:t>average of the after-tax cost of </a:t>
            </a:r>
            <a:r>
              <a:rPr lang="en-US" sz="1800" dirty="0" smtClean="0"/>
              <a:t>   all long-term </a:t>
            </a:r>
            <a:r>
              <a:rPr lang="en-US" sz="1800" dirty="0"/>
              <a:t>borrowing and </a:t>
            </a:r>
            <a:r>
              <a:rPr lang="en-US" sz="1800" dirty="0" smtClean="0"/>
              <a:t>the    </a:t>
            </a:r>
            <a:r>
              <a:rPr lang="en-US" sz="1800" dirty="0"/>
              <a:t>cost of equity </a:t>
            </a:r>
            <a:r>
              <a:rPr lang="en-US" sz="1800" dirty="0" smtClean="0"/>
              <a:t>financing </a:t>
            </a:r>
            <a:endParaRPr lang="en-US" sz="1800" dirty="0"/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5486400" y="3684102"/>
            <a:ext cx="3352800" cy="419100"/>
          </a:xfrm>
          <a:prstGeom prst="rect">
            <a:avLst/>
          </a:prstGeom>
          <a:solidFill>
            <a:schemeClr val="bg1"/>
          </a:solidFill>
          <a:ln w="38100" cmpd="thickThin">
            <a:solidFill>
              <a:srgbClr val="C00000"/>
            </a:solidFill>
            <a:prstDash val="sysDash"/>
          </a:ln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ts val="768"/>
              </a:spcBef>
              <a:buClr>
                <a:srgbClr val="33CC33"/>
              </a:buClr>
              <a:buFont typeface="Wingdings" panose="05000000000000000000" pitchFamily="2" charset="2"/>
              <a:buChar char="§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768"/>
              </a:spcBef>
              <a:buClr>
                <a:srgbClr val="00B0F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500"/>
              </a:spcBef>
              <a:buNone/>
            </a:pPr>
            <a:r>
              <a:rPr lang="en-US" sz="1800" dirty="0"/>
              <a:t>Total assets less current liabilities </a:t>
            </a:r>
          </a:p>
        </p:txBody>
      </p:sp>
      <p:sp>
        <p:nvSpPr>
          <p:cNvPr id="57" name="Text Placeholder 4"/>
          <p:cNvSpPr txBox="1">
            <a:spLocks/>
          </p:cNvSpPr>
          <p:nvPr/>
        </p:nvSpPr>
        <p:spPr>
          <a:xfrm>
            <a:off x="533400" y="2362200"/>
            <a:ext cx="4724400" cy="4038600"/>
          </a:xfrm>
          <a:prstGeom prst="rect">
            <a:avLst/>
          </a:prstGeom>
        </p:spPr>
        <p:txBody>
          <a:bodyPr>
            <a:normAutofit/>
          </a:bodyPr>
          <a:lstStyle>
            <a:lvl1pPr marL="514350" indent="-51435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+mj-lt"/>
              <a:buAutoNum type="arabicPeriod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971550" indent="-514350" algn="l" defTabSz="914400" rtl="0" eaLnBrk="1" latinLnBrk="0" hangingPunct="1">
              <a:spcBef>
                <a:spcPts val="768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+mj-lt"/>
              <a:buAutoNum type="arabicPeriod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+mj-lt"/>
              <a:buAutoNum type="arabicPeriod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+mj-lt"/>
              <a:buAutoNum type="arabicPeriod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en-US" sz="2400" dirty="0" smtClean="0"/>
              <a:t>Weighted average cost of capital used instead of required rate of return</a:t>
            </a:r>
          </a:p>
          <a:p>
            <a:pPr lvl="1"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en-US" sz="2400" dirty="0" smtClean="0"/>
              <a:t>Net assets are used as the evaluation base</a:t>
            </a:r>
          </a:p>
          <a:p>
            <a:pPr lvl="1"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en-US" sz="2400" dirty="0" smtClean="0"/>
              <a:t>After-tax income is used as investment center income</a:t>
            </a:r>
          </a:p>
          <a:p>
            <a:pPr lvl="1"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en-US" sz="2400" dirty="0" smtClean="0"/>
              <a:t>Corrects for potential distortions in economic net income caused</a:t>
            </a:r>
            <a:r>
              <a:rPr lang="en-US" dirty="0" smtClean="0"/>
              <a:t> by GAAP</a:t>
            </a:r>
          </a:p>
          <a:p>
            <a:pPr lvl="1">
              <a:spcBef>
                <a:spcPct val="0"/>
              </a:spcBef>
              <a:buClr>
                <a:srgbClr val="C00000"/>
              </a:buClr>
              <a:buFont typeface="+mj-lt"/>
              <a:buAutoNum type="arabicPeriod"/>
            </a:pPr>
            <a:endParaRPr lang="en-US" dirty="0"/>
          </a:p>
        </p:txBody>
      </p:sp>
      <p:sp>
        <p:nvSpPr>
          <p:cNvPr id="58" name="Down Arrow 57"/>
          <p:cNvSpPr/>
          <p:nvPr/>
        </p:nvSpPr>
        <p:spPr>
          <a:xfrm rot="5400000" flipV="1">
            <a:off x="4775751" y="2667000"/>
            <a:ext cx="811698" cy="609600"/>
          </a:xfrm>
          <a:prstGeom prst="downArrow">
            <a:avLst>
              <a:gd name="adj1" fmla="val 50044"/>
              <a:gd name="adj2" fmla="val 34416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Down Arrow 58"/>
          <p:cNvSpPr/>
          <p:nvPr/>
        </p:nvSpPr>
        <p:spPr>
          <a:xfrm rot="5400000" flipV="1">
            <a:off x="4775751" y="3556551"/>
            <a:ext cx="811698" cy="609600"/>
          </a:xfrm>
          <a:prstGeom prst="downArrow">
            <a:avLst>
              <a:gd name="adj1" fmla="val 50044"/>
              <a:gd name="adj2" fmla="val 34416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92073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 animBg="1"/>
      <p:bldP spid="6" grpId="0" animBg="1"/>
      <p:bldP spid="57" grpId="0" uiExpand="1" build="p"/>
      <p:bldP spid="58" grpId="0" animBg="1"/>
      <p:bldP spid="5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Economic Value Added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39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534400" cy="15240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AST</a:t>
            </a:r>
            <a:r>
              <a:rPr lang="en-US" sz="2800" dirty="0"/>
              <a:t> Distributors has an 8% cost of capital and a 30% income tax rate. Amounts for the Florida Division for the current year </a:t>
            </a:r>
            <a:r>
              <a:rPr lang="en-US" sz="2800" dirty="0" smtClean="0"/>
              <a:t>are:</a:t>
            </a:r>
            <a:endParaRPr lang="en-US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029958"/>
              </p:ext>
            </p:extLst>
          </p:nvPr>
        </p:nvGraphicFramePr>
        <p:xfrm>
          <a:off x="2743200" y="2438400"/>
          <a:ext cx="3733800" cy="885825"/>
        </p:xfrm>
        <a:graphic>
          <a:graphicData uri="http://schemas.openxmlformats.org/drawingml/2006/table">
            <a:tbl>
              <a:tblPr/>
              <a:tblGrid>
                <a:gridCol w="1981200"/>
                <a:gridCol w="1752600"/>
              </a:tblGrid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Assets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$3,500,000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Division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income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$1,050,000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Current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liabilities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$   250,000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457200" y="3581400"/>
            <a:ext cx="8458200" cy="1447800"/>
            <a:chOff x="457200" y="3429000"/>
            <a:chExt cx="8458200" cy="1447800"/>
          </a:xfrm>
        </p:grpSpPr>
        <p:grpSp>
          <p:nvGrpSpPr>
            <p:cNvPr id="13" name="Group 12"/>
            <p:cNvGrpSpPr/>
            <p:nvPr/>
          </p:nvGrpSpPr>
          <p:grpSpPr>
            <a:xfrm>
              <a:off x="457200" y="3429000"/>
              <a:ext cx="8458200" cy="1447800"/>
              <a:chOff x="304800" y="3429000"/>
              <a:chExt cx="8458200" cy="1447800"/>
            </a:xfrm>
          </p:grpSpPr>
          <p:sp>
            <p:nvSpPr>
              <p:cNvPr id="7" name="Text Placeholder 4"/>
              <p:cNvSpPr txBox="1">
                <a:spLocks/>
              </p:cNvSpPr>
              <p:nvPr/>
            </p:nvSpPr>
            <p:spPr>
              <a:xfrm>
                <a:off x="304800" y="3733800"/>
                <a:ext cx="1143000" cy="533400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0" indent="0" algn="l" defTabSz="914400" rtl="0" eaLnBrk="1" latinLnBrk="0" hangingPunct="1">
                  <a:spcBef>
                    <a:spcPts val="768"/>
                  </a:spcBef>
                  <a:buClr>
                    <a:srgbClr val="C00000"/>
                  </a:buClr>
                  <a:buFont typeface="+mj-lt"/>
                  <a:buNone/>
                  <a:defRPr sz="32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1pPr>
                <a:lvl2pPr marL="971550" indent="-514350" algn="l" defTabSz="914400" rtl="0" eaLnBrk="1" latinLnBrk="0" hangingPunct="1">
                  <a:spcBef>
                    <a:spcPts val="768"/>
                  </a:spcBef>
                  <a:buClr>
                    <a:srgbClr val="0070C0"/>
                  </a:buClr>
                  <a:buFont typeface="Wingdings" panose="05000000000000000000" pitchFamily="2" charset="2"/>
                  <a:buChar char="§"/>
                  <a:defRPr sz="28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457200" algn="l" defTabSz="914400" rtl="0" eaLnBrk="1" latinLnBrk="0" hangingPunct="1">
                  <a:spcBef>
                    <a:spcPts val="768"/>
                  </a:spcBef>
                  <a:buClr>
                    <a:srgbClr val="C00000"/>
                  </a:buClr>
                  <a:buFont typeface="+mj-lt"/>
                  <a:buAutoNum type="arabicPeriod"/>
                  <a:defRPr sz="24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457200" algn="l" defTabSz="914400" rtl="0" eaLnBrk="1" latinLnBrk="0" hangingPunct="1">
                  <a:spcBef>
                    <a:spcPts val="768"/>
                  </a:spcBef>
                  <a:buClr>
                    <a:srgbClr val="FFC000"/>
                  </a:buClr>
                  <a:buFont typeface="+mj-lt"/>
                  <a:buAutoNum type="arabicPeriod"/>
                  <a:defRPr sz="20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457200" algn="l" defTabSz="914400" rtl="0" eaLnBrk="1" latinLnBrk="0" hangingPunct="1">
                  <a:spcBef>
                    <a:spcPts val="768"/>
                  </a:spcBef>
                  <a:buClr>
                    <a:srgbClr val="7030A0"/>
                  </a:buClr>
                  <a:buFont typeface="+mj-lt"/>
                  <a:buAutoNum type="arabicPeriod"/>
                  <a:defRPr sz="20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en-US" sz="2800" b="1" dirty="0" smtClean="0">
                    <a:solidFill>
                      <a:srgbClr val="00B050"/>
                    </a:solidFill>
                  </a:rPr>
                  <a:t>EVA = </a:t>
                </a:r>
              </a:p>
            </p:txBody>
          </p:sp>
          <p:sp>
            <p:nvSpPr>
              <p:cNvPr id="8" name="Text Placeholder 4"/>
              <p:cNvSpPr txBox="1">
                <a:spLocks/>
              </p:cNvSpPr>
              <p:nvPr/>
            </p:nvSpPr>
            <p:spPr>
              <a:xfrm>
                <a:off x="1371600" y="3429000"/>
                <a:ext cx="1828800" cy="1295400"/>
              </a:xfrm>
              <a:prstGeom prst="rect">
                <a:avLst/>
              </a:prstGeom>
            </p:spPr>
            <p:txBody>
              <a:bodyPr>
                <a:normAutofit lnSpcReduction="10000"/>
              </a:bodyPr>
              <a:lstStyle>
                <a:lvl1pPr marL="0" indent="0" algn="l" defTabSz="914400" rtl="0" eaLnBrk="1" latinLnBrk="0" hangingPunct="1">
                  <a:spcBef>
                    <a:spcPts val="768"/>
                  </a:spcBef>
                  <a:buClr>
                    <a:srgbClr val="C00000"/>
                  </a:buClr>
                  <a:buFont typeface="+mj-lt"/>
                  <a:buNone/>
                  <a:defRPr sz="32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1pPr>
                <a:lvl2pPr marL="971550" indent="-514350" algn="l" defTabSz="914400" rtl="0" eaLnBrk="1" latinLnBrk="0" hangingPunct="1">
                  <a:spcBef>
                    <a:spcPts val="768"/>
                  </a:spcBef>
                  <a:buClr>
                    <a:srgbClr val="0070C0"/>
                  </a:buClr>
                  <a:buFont typeface="Wingdings" panose="05000000000000000000" pitchFamily="2" charset="2"/>
                  <a:buChar char="§"/>
                  <a:defRPr sz="28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457200" algn="l" defTabSz="914400" rtl="0" eaLnBrk="1" latinLnBrk="0" hangingPunct="1">
                  <a:spcBef>
                    <a:spcPts val="768"/>
                  </a:spcBef>
                  <a:buClr>
                    <a:srgbClr val="C00000"/>
                  </a:buClr>
                  <a:buFont typeface="+mj-lt"/>
                  <a:buAutoNum type="arabicPeriod"/>
                  <a:defRPr sz="24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457200" algn="l" defTabSz="914400" rtl="0" eaLnBrk="1" latinLnBrk="0" hangingPunct="1">
                  <a:spcBef>
                    <a:spcPts val="768"/>
                  </a:spcBef>
                  <a:buClr>
                    <a:srgbClr val="FFC000"/>
                  </a:buClr>
                  <a:buFont typeface="+mj-lt"/>
                  <a:buAutoNum type="arabicPeriod"/>
                  <a:defRPr sz="20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457200" algn="l" defTabSz="914400" rtl="0" eaLnBrk="1" latinLnBrk="0" hangingPunct="1">
                  <a:spcBef>
                    <a:spcPts val="768"/>
                  </a:spcBef>
                  <a:buClr>
                    <a:srgbClr val="7030A0"/>
                  </a:buClr>
                  <a:buFont typeface="+mj-lt"/>
                  <a:buAutoNum type="arabicPeriod"/>
                  <a:defRPr sz="20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2800" b="1" dirty="0" smtClean="0">
                    <a:solidFill>
                      <a:srgbClr val="00B050"/>
                    </a:solidFill>
                  </a:rPr>
                  <a:t>Division income after taxes </a:t>
                </a:r>
              </a:p>
            </p:txBody>
          </p:sp>
          <p:sp>
            <p:nvSpPr>
              <p:cNvPr id="9" name="Text Placeholder 4"/>
              <p:cNvSpPr txBox="1">
                <a:spLocks/>
              </p:cNvSpPr>
              <p:nvPr/>
            </p:nvSpPr>
            <p:spPr>
              <a:xfrm>
                <a:off x="4800600" y="3733800"/>
                <a:ext cx="2362200" cy="533400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0" indent="0" algn="l" defTabSz="914400" rtl="0" eaLnBrk="1" latinLnBrk="0" hangingPunct="1">
                  <a:spcBef>
                    <a:spcPts val="768"/>
                  </a:spcBef>
                  <a:buClr>
                    <a:srgbClr val="C00000"/>
                  </a:buClr>
                  <a:buFont typeface="+mj-lt"/>
                  <a:buNone/>
                  <a:defRPr sz="32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1pPr>
                <a:lvl2pPr marL="971550" indent="-514350" algn="l" defTabSz="914400" rtl="0" eaLnBrk="1" latinLnBrk="0" hangingPunct="1">
                  <a:spcBef>
                    <a:spcPts val="768"/>
                  </a:spcBef>
                  <a:buClr>
                    <a:srgbClr val="0070C0"/>
                  </a:buClr>
                  <a:buFont typeface="Wingdings" panose="05000000000000000000" pitchFamily="2" charset="2"/>
                  <a:buChar char="§"/>
                  <a:defRPr sz="28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457200" algn="l" defTabSz="914400" rtl="0" eaLnBrk="1" latinLnBrk="0" hangingPunct="1">
                  <a:spcBef>
                    <a:spcPts val="768"/>
                  </a:spcBef>
                  <a:buClr>
                    <a:srgbClr val="C00000"/>
                  </a:buClr>
                  <a:buFont typeface="+mj-lt"/>
                  <a:buAutoNum type="arabicPeriod"/>
                  <a:defRPr sz="24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457200" algn="l" defTabSz="914400" rtl="0" eaLnBrk="1" latinLnBrk="0" hangingPunct="1">
                  <a:spcBef>
                    <a:spcPts val="768"/>
                  </a:spcBef>
                  <a:buClr>
                    <a:srgbClr val="FFC000"/>
                  </a:buClr>
                  <a:buFont typeface="+mj-lt"/>
                  <a:buAutoNum type="arabicPeriod"/>
                  <a:defRPr sz="20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457200" algn="l" defTabSz="914400" rtl="0" eaLnBrk="1" latinLnBrk="0" hangingPunct="1">
                  <a:spcBef>
                    <a:spcPts val="768"/>
                  </a:spcBef>
                  <a:buClr>
                    <a:srgbClr val="7030A0"/>
                  </a:buClr>
                  <a:buFont typeface="+mj-lt"/>
                  <a:buAutoNum type="arabicPeriod"/>
                  <a:defRPr sz="20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en-US" sz="2800" b="1" dirty="0" smtClean="0">
                    <a:solidFill>
                      <a:srgbClr val="00B050"/>
                    </a:solidFill>
                  </a:rPr>
                  <a:t>x   Assets    – </a:t>
                </a:r>
              </a:p>
            </p:txBody>
          </p:sp>
          <p:sp>
            <p:nvSpPr>
              <p:cNvPr id="10" name="Text Placeholder 4"/>
              <p:cNvSpPr txBox="1">
                <a:spLocks/>
              </p:cNvSpPr>
              <p:nvPr/>
            </p:nvSpPr>
            <p:spPr>
              <a:xfrm>
                <a:off x="3429000" y="3429000"/>
                <a:ext cx="1447800" cy="1295400"/>
              </a:xfrm>
              <a:prstGeom prst="rect">
                <a:avLst/>
              </a:prstGeom>
            </p:spPr>
            <p:txBody>
              <a:bodyPr>
                <a:normAutofit lnSpcReduction="10000"/>
              </a:bodyPr>
              <a:lstStyle>
                <a:lvl1pPr marL="0" indent="0" algn="l" defTabSz="914400" rtl="0" eaLnBrk="1" latinLnBrk="0" hangingPunct="1">
                  <a:spcBef>
                    <a:spcPts val="768"/>
                  </a:spcBef>
                  <a:buClr>
                    <a:srgbClr val="C00000"/>
                  </a:buClr>
                  <a:buFont typeface="+mj-lt"/>
                  <a:buNone/>
                  <a:defRPr sz="32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1pPr>
                <a:lvl2pPr marL="971550" indent="-514350" algn="l" defTabSz="914400" rtl="0" eaLnBrk="1" latinLnBrk="0" hangingPunct="1">
                  <a:spcBef>
                    <a:spcPts val="768"/>
                  </a:spcBef>
                  <a:buClr>
                    <a:srgbClr val="0070C0"/>
                  </a:buClr>
                  <a:buFont typeface="Wingdings" panose="05000000000000000000" pitchFamily="2" charset="2"/>
                  <a:buChar char="§"/>
                  <a:defRPr sz="28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457200" algn="l" defTabSz="914400" rtl="0" eaLnBrk="1" latinLnBrk="0" hangingPunct="1">
                  <a:spcBef>
                    <a:spcPts val="768"/>
                  </a:spcBef>
                  <a:buClr>
                    <a:srgbClr val="C00000"/>
                  </a:buClr>
                  <a:buFont typeface="+mj-lt"/>
                  <a:buAutoNum type="arabicPeriod"/>
                  <a:defRPr sz="24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457200" algn="l" defTabSz="914400" rtl="0" eaLnBrk="1" latinLnBrk="0" hangingPunct="1">
                  <a:spcBef>
                    <a:spcPts val="768"/>
                  </a:spcBef>
                  <a:buClr>
                    <a:srgbClr val="FFC000"/>
                  </a:buClr>
                  <a:buFont typeface="+mj-lt"/>
                  <a:buAutoNum type="arabicPeriod"/>
                  <a:defRPr sz="20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457200" algn="l" defTabSz="914400" rtl="0" eaLnBrk="1" latinLnBrk="0" hangingPunct="1">
                  <a:spcBef>
                    <a:spcPts val="768"/>
                  </a:spcBef>
                  <a:buClr>
                    <a:srgbClr val="7030A0"/>
                  </a:buClr>
                  <a:buFont typeface="+mj-lt"/>
                  <a:buAutoNum type="arabicPeriod"/>
                  <a:defRPr sz="20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2800" b="1" dirty="0" smtClean="0">
                    <a:solidFill>
                      <a:srgbClr val="00B050"/>
                    </a:solidFill>
                  </a:rPr>
                  <a:t>Cost     of capital</a:t>
                </a:r>
              </a:p>
            </p:txBody>
          </p:sp>
          <p:sp>
            <p:nvSpPr>
              <p:cNvPr id="11" name="Text Placeholder 4"/>
              <p:cNvSpPr txBox="1">
                <a:spLocks/>
              </p:cNvSpPr>
              <p:nvPr/>
            </p:nvSpPr>
            <p:spPr>
              <a:xfrm>
                <a:off x="6705600" y="3581400"/>
                <a:ext cx="2057400" cy="1295400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0" indent="0" algn="l" defTabSz="914400" rtl="0" eaLnBrk="1" latinLnBrk="0" hangingPunct="1">
                  <a:spcBef>
                    <a:spcPts val="768"/>
                  </a:spcBef>
                  <a:buClr>
                    <a:srgbClr val="C00000"/>
                  </a:buClr>
                  <a:buFont typeface="+mj-lt"/>
                  <a:buNone/>
                  <a:defRPr sz="32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1pPr>
                <a:lvl2pPr marL="971550" indent="-514350" algn="l" defTabSz="914400" rtl="0" eaLnBrk="1" latinLnBrk="0" hangingPunct="1">
                  <a:spcBef>
                    <a:spcPts val="768"/>
                  </a:spcBef>
                  <a:buClr>
                    <a:srgbClr val="0070C0"/>
                  </a:buClr>
                  <a:buFont typeface="Wingdings" panose="05000000000000000000" pitchFamily="2" charset="2"/>
                  <a:buChar char="§"/>
                  <a:defRPr sz="28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457200" algn="l" defTabSz="914400" rtl="0" eaLnBrk="1" latinLnBrk="0" hangingPunct="1">
                  <a:spcBef>
                    <a:spcPts val="768"/>
                  </a:spcBef>
                  <a:buClr>
                    <a:srgbClr val="C00000"/>
                  </a:buClr>
                  <a:buFont typeface="+mj-lt"/>
                  <a:buAutoNum type="arabicPeriod"/>
                  <a:defRPr sz="24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457200" algn="l" defTabSz="914400" rtl="0" eaLnBrk="1" latinLnBrk="0" hangingPunct="1">
                  <a:spcBef>
                    <a:spcPts val="768"/>
                  </a:spcBef>
                  <a:buClr>
                    <a:srgbClr val="FFC000"/>
                  </a:buClr>
                  <a:buFont typeface="+mj-lt"/>
                  <a:buAutoNum type="arabicPeriod"/>
                  <a:defRPr sz="20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457200" algn="l" defTabSz="914400" rtl="0" eaLnBrk="1" latinLnBrk="0" hangingPunct="1">
                  <a:spcBef>
                    <a:spcPts val="768"/>
                  </a:spcBef>
                  <a:buClr>
                    <a:srgbClr val="7030A0"/>
                  </a:buClr>
                  <a:buFont typeface="+mj-lt"/>
                  <a:buAutoNum type="arabicPeriod"/>
                  <a:defRPr sz="20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2800" b="1" dirty="0" smtClean="0">
                    <a:solidFill>
                      <a:srgbClr val="00B050"/>
                    </a:solidFill>
                  </a:rPr>
                  <a:t>Current Liabilities</a:t>
                </a:r>
              </a:p>
            </p:txBody>
          </p:sp>
          <p:sp>
            <p:nvSpPr>
              <p:cNvPr id="12" name="Text Placeholder 4"/>
              <p:cNvSpPr txBox="1">
                <a:spLocks/>
              </p:cNvSpPr>
              <p:nvPr/>
            </p:nvSpPr>
            <p:spPr>
              <a:xfrm>
                <a:off x="3048000" y="3733800"/>
                <a:ext cx="762000" cy="533400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0" indent="0" algn="l" defTabSz="914400" rtl="0" eaLnBrk="1" latinLnBrk="0" hangingPunct="1">
                  <a:spcBef>
                    <a:spcPts val="768"/>
                  </a:spcBef>
                  <a:buClr>
                    <a:srgbClr val="C00000"/>
                  </a:buClr>
                  <a:buFont typeface="+mj-lt"/>
                  <a:buNone/>
                  <a:defRPr sz="32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1pPr>
                <a:lvl2pPr marL="971550" indent="-514350" algn="l" defTabSz="914400" rtl="0" eaLnBrk="1" latinLnBrk="0" hangingPunct="1">
                  <a:spcBef>
                    <a:spcPts val="768"/>
                  </a:spcBef>
                  <a:buClr>
                    <a:srgbClr val="0070C0"/>
                  </a:buClr>
                  <a:buFont typeface="Wingdings" panose="05000000000000000000" pitchFamily="2" charset="2"/>
                  <a:buChar char="§"/>
                  <a:defRPr sz="28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457200" algn="l" defTabSz="914400" rtl="0" eaLnBrk="1" latinLnBrk="0" hangingPunct="1">
                  <a:spcBef>
                    <a:spcPts val="768"/>
                  </a:spcBef>
                  <a:buClr>
                    <a:srgbClr val="C00000"/>
                  </a:buClr>
                  <a:buFont typeface="+mj-lt"/>
                  <a:buAutoNum type="arabicPeriod"/>
                  <a:defRPr sz="24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457200" algn="l" defTabSz="914400" rtl="0" eaLnBrk="1" latinLnBrk="0" hangingPunct="1">
                  <a:spcBef>
                    <a:spcPts val="768"/>
                  </a:spcBef>
                  <a:buClr>
                    <a:srgbClr val="FFC000"/>
                  </a:buClr>
                  <a:buFont typeface="+mj-lt"/>
                  <a:buAutoNum type="arabicPeriod"/>
                  <a:defRPr sz="20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457200" algn="l" defTabSz="914400" rtl="0" eaLnBrk="1" latinLnBrk="0" hangingPunct="1">
                  <a:spcBef>
                    <a:spcPts val="768"/>
                  </a:spcBef>
                  <a:buClr>
                    <a:srgbClr val="7030A0"/>
                  </a:buClr>
                  <a:buFont typeface="+mj-lt"/>
                  <a:buAutoNum type="arabicPeriod"/>
                  <a:defRPr sz="2000" kern="120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800" b="1" dirty="0" smtClean="0">
                    <a:solidFill>
                      <a:srgbClr val="00B050"/>
                    </a:solidFill>
                  </a:rPr>
                  <a:t>– </a:t>
                </a:r>
              </a:p>
            </p:txBody>
          </p:sp>
        </p:grpSp>
        <p:sp>
          <p:nvSpPr>
            <p:cNvPr id="14" name="Double Bracket 13"/>
            <p:cNvSpPr/>
            <p:nvPr/>
          </p:nvSpPr>
          <p:spPr>
            <a:xfrm>
              <a:off x="3657600" y="3429000"/>
              <a:ext cx="5257800" cy="1295400"/>
            </a:xfrm>
            <a:prstGeom prst="bracketPair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ouble Bracket 15"/>
            <p:cNvSpPr/>
            <p:nvPr/>
          </p:nvSpPr>
          <p:spPr>
            <a:xfrm>
              <a:off x="5334000" y="3429000"/>
              <a:ext cx="3352800" cy="1295400"/>
            </a:xfrm>
            <a:prstGeom prst="bracketPair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 Placeholder 4"/>
          <p:cNvSpPr txBox="1">
            <a:spLocks/>
          </p:cNvSpPr>
          <p:nvPr/>
        </p:nvSpPr>
        <p:spPr>
          <a:xfrm>
            <a:off x="457200" y="5029200"/>
            <a:ext cx="868680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+mj-lt"/>
              <a:buNone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971550" indent="-514350" algn="l" defTabSz="914400" rtl="0" eaLnBrk="1" latinLnBrk="0" hangingPunct="1">
              <a:spcBef>
                <a:spcPts val="768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+mj-lt"/>
              <a:buAutoNum type="arabicPeriod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+mj-lt"/>
              <a:buAutoNum type="arabicPeriod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+mj-lt"/>
              <a:buAutoNum type="arabicPeriod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= </a:t>
            </a:r>
            <a:r>
              <a:rPr lang="en-US" sz="2400" dirty="0"/>
              <a:t>[$1,050,000 × 0.70] – [0.08 × ($3,500,000 – $250,000</a:t>
            </a:r>
            <a:r>
              <a:rPr lang="en-US" sz="2400" dirty="0" smtClean="0"/>
              <a:t>)] = </a:t>
            </a:r>
            <a:r>
              <a:rPr lang="en-US" sz="2400" dirty="0"/>
              <a:t>$475,000 </a:t>
            </a:r>
          </a:p>
          <a:p>
            <a:pPr algn="just"/>
            <a:r>
              <a:rPr lang="en-US" sz="2800" dirty="0"/>
              <a:t>  </a:t>
            </a:r>
          </a:p>
        </p:txBody>
      </p:sp>
      <p:sp>
        <p:nvSpPr>
          <p:cNvPr id="20" name="Text Placeholder 4"/>
          <p:cNvSpPr txBox="1">
            <a:spLocks/>
          </p:cNvSpPr>
          <p:nvPr/>
        </p:nvSpPr>
        <p:spPr>
          <a:xfrm>
            <a:off x="1771650" y="5638800"/>
            <a:ext cx="5695950" cy="838200"/>
          </a:xfrm>
          <a:prstGeom prst="rect">
            <a:avLst/>
          </a:prstGeom>
          <a:solidFill>
            <a:schemeClr val="bg1"/>
          </a:solidFill>
          <a:ln w="38100" cmpd="thickThin">
            <a:solidFill>
              <a:srgbClr val="C00000"/>
            </a:solidFill>
            <a:prstDash val="sysDash"/>
          </a:ln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ts val="768"/>
              </a:spcBef>
              <a:buClr>
                <a:srgbClr val="33CC33"/>
              </a:buClr>
              <a:buFont typeface="Wingdings" panose="05000000000000000000" pitchFamily="2" charset="2"/>
              <a:buChar char="§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768"/>
              </a:spcBef>
              <a:buClr>
                <a:srgbClr val="00B0F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500"/>
              </a:spcBef>
              <a:buNone/>
            </a:pPr>
            <a:r>
              <a:rPr lang="en-US" sz="2400" dirty="0" smtClean="0"/>
              <a:t>The </a:t>
            </a:r>
            <a:r>
              <a:rPr lang="en-US" sz="2400" dirty="0"/>
              <a:t>Florida Division </a:t>
            </a:r>
            <a:r>
              <a:rPr lang="en-US" sz="2400" dirty="0" smtClean="0"/>
              <a:t>added $</a:t>
            </a:r>
            <a:r>
              <a:rPr lang="en-US" sz="2400" dirty="0"/>
              <a:t>475,000 value to AST Distributors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9042370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8" grpId="0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Decentralization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4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838200" y="2590800"/>
            <a:ext cx="7162800" cy="4274127"/>
            <a:chOff x="838200" y="2590800"/>
            <a:chExt cx="7162800" cy="4274127"/>
          </a:xfrm>
        </p:grpSpPr>
        <p:pic>
          <p:nvPicPr>
            <p:cNvPr id="6" name="Picture 197" descr="Middle aged business man uid 4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5077378" y="2590800"/>
              <a:ext cx="2923622" cy="4274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" name="Group 6"/>
            <p:cNvGrpSpPr/>
            <p:nvPr/>
          </p:nvGrpSpPr>
          <p:grpSpPr>
            <a:xfrm>
              <a:off x="838200" y="3442334"/>
              <a:ext cx="3998225" cy="1739266"/>
              <a:chOff x="1690688" y="2210663"/>
              <a:chExt cx="3886200" cy="1056928"/>
            </a:xfrm>
          </p:grpSpPr>
          <p:sp>
            <p:nvSpPr>
              <p:cNvPr id="8" name="Rounded Rectangular Callout 7"/>
              <p:cNvSpPr/>
              <p:nvPr/>
            </p:nvSpPr>
            <p:spPr>
              <a:xfrm flipH="1" flipV="1">
                <a:off x="1690688" y="2210663"/>
                <a:ext cx="3886200" cy="1056928"/>
              </a:xfrm>
              <a:prstGeom prst="wedgeRoundRectCallout">
                <a:avLst>
                  <a:gd name="adj1" fmla="val -82866"/>
                  <a:gd name="adj2" fmla="val 52033"/>
                  <a:gd name="adj3" fmla="val 16667"/>
                </a:avLst>
              </a:prstGeom>
              <a:gradFill>
                <a:gsLst>
                  <a:gs pos="1000">
                    <a:schemeClr val="bg2"/>
                  </a:gs>
                  <a:gs pos="100000">
                    <a:schemeClr val="accent1">
                      <a:gamma/>
                      <a:tint val="51765"/>
                      <a:invGamma/>
                      <a:alpha val="50999"/>
                    </a:schemeClr>
                  </a:gs>
                </a:gsLst>
                <a:path path="circl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933576" y="2258264"/>
                <a:ext cx="3581400" cy="953861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rgbClr val="4F81BD">
                        <a:lumMod val="75000"/>
                      </a:srgbClr>
                    </a:solidFill>
                  </a:rPr>
                  <a:t>The lower in the organization that authority is delegated, the greater the decentralization.</a:t>
                </a:r>
                <a:endParaRPr lang="en-US" sz="3200" b="1" dirty="0">
                  <a:solidFill>
                    <a:srgbClr val="4F81BD">
                      <a:lumMod val="75000"/>
                    </a:srgbClr>
                  </a:solidFill>
                </a:endParaRPr>
              </a:p>
            </p:txBody>
          </p:sp>
        </p:grpSp>
      </p:grp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533400" y="1295400"/>
            <a:ext cx="8458200" cy="1752600"/>
          </a:xfrm>
        </p:spPr>
        <p:txBody>
          <a:bodyPr>
            <a:normAutofit/>
          </a:bodyPr>
          <a:lstStyle/>
          <a:p>
            <a:r>
              <a:rPr lang="en-US" dirty="0"/>
              <a:t>The delegation of decision-making authority to successively lower management levels in an organization</a:t>
            </a:r>
          </a:p>
        </p:txBody>
      </p:sp>
    </p:spTree>
    <p:extLst>
      <p:ext uri="{BB962C8B-B14F-4D97-AF65-F5344CB8AC3E}">
        <p14:creationId xmlns:p14="http://schemas.microsoft.com/office/powerpoint/2010/main" val="306175909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Why EVA?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40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1143000"/>
            <a:ext cx="8534400" cy="5410200"/>
          </a:xfrm>
        </p:spPr>
        <p:txBody>
          <a:bodyPr>
            <a:normAutofit/>
          </a:bodyPr>
          <a:lstStyle/>
          <a:p>
            <a:pPr marL="341313" indent="-341313">
              <a:spcBef>
                <a:spcPct val="0"/>
              </a:spcBef>
            </a:pPr>
            <a:r>
              <a:rPr lang="en-US" sz="2800" dirty="0" smtClean="0"/>
              <a:t>Maximizes </a:t>
            </a:r>
            <a:r>
              <a:rPr lang="en-US" sz="2800" dirty="0"/>
              <a:t>market value added (MVA) to a firm through managerial decisions</a:t>
            </a:r>
          </a:p>
          <a:p>
            <a:pPr marL="741363" lvl="1" indent="-341313">
              <a:spcBef>
                <a:spcPct val="0"/>
              </a:spcBef>
            </a:pPr>
            <a:r>
              <a:rPr lang="en-US" sz="2600" dirty="0"/>
              <a:t>Argued by some to be the definitive measure of wealth creation</a:t>
            </a:r>
          </a:p>
          <a:p>
            <a:pPr marL="341313" indent="-341313">
              <a:spcBef>
                <a:spcPct val="0"/>
              </a:spcBef>
            </a:pPr>
            <a:r>
              <a:rPr lang="en-US" sz="2800" dirty="0"/>
              <a:t>Provides a good operational metric for assessing managers’ performance in terms of maximizing MVA over time</a:t>
            </a:r>
          </a:p>
          <a:p>
            <a:pPr marL="341313" indent="-341313">
              <a:spcBef>
                <a:spcPct val="0"/>
              </a:spcBef>
            </a:pPr>
            <a:r>
              <a:rPr lang="en-US" sz="2800" dirty="0"/>
              <a:t>Can be used to guide managerial actions</a:t>
            </a:r>
          </a:p>
          <a:p>
            <a:pPr marL="341313" indent="-341313">
              <a:spcBef>
                <a:spcPct val="0"/>
              </a:spcBef>
            </a:pPr>
            <a:r>
              <a:rPr lang="en-US" sz="2800" dirty="0"/>
              <a:t>Can be used to evaluate </a:t>
            </a:r>
          </a:p>
          <a:p>
            <a:pPr marL="741363" lvl="1" indent="-341313">
              <a:spcBef>
                <a:spcPct val="0"/>
              </a:spcBef>
            </a:pPr>
            <a:r>
              <a:rPr lang="en-US" sz="2600" dirty="0"/>
              <a:t>Capital expenditure proposals</a:t>
            </a:r>
          </a:p>
          <a:p>
            <a:pPr marL="741363" lvl="1" indent="-341313">
              <a:spcBef>
                <a:spcPct val="0"/>
              </a:spcBef>
            </a:pPr>
            <a:r>
              <a:rPr lang="en-US" sz="2600" dirty="0"/>
              <a:t>Add or drop a product line</a:t>
            </a:r>
          </a:p>
          <a:p>
            <a:pPr marL="741363" lvl="1" indent="-341313">
              <a:spcBef>
                <a:spcPct val="0"/>
              </a:spcBef>
            </a:pPr>
            <a:r>
              <a:rPr lang="en-US" sz="2600" dirty="0"/>
              <a:t>Acquiring another company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03672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990600"/>
          </a:xfrm>
        </p:spPr>
        <p:txBody>
          <a:bodyPr/>
          <a:lstStyle/>
          <a:p>
            <a:r>
              <a:rPr lang="en-US" dirty="0" smtClean="0"/>
              <a:t>Evaluating Managers Using ROI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41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534400" cy="1600200"/>
          </a:xfrm>
        </p:spPr>
        <p:txBody>
          <a:bodyPr/>
          <a:lstStyle/>
          <a:p>
            <a:pPr algn="just"/>
            <a:r>
              <a:rPr lang="en-US" sz="2600" dirty="0" smtClean="0"/>
              <a:t>The manager </a:t>
            </a:r>
            <a:r>
              <a:rPr lang="en-US" sz="2600" dirty="0"/>
              <a:t>of the Plastic Division, who is evaluated using ROI with a 15% required rate of return, is given the following investment opportunity:</a:t>
            </a:r>
          </a:p>
          <a:p>
            <a:endParaRPr lang="en-US" dirty="0"/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1828800" y="2286000"/>
            <a:ext cx="5715000" cy="990600"/>
          </a:xfrm>
          <a:prstGeom prst="rect">
            <a:avLst/>
          </a:prstGeom>
          <a:noFill/>
          <a:ln/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313" indent="-341313" algn="ctr">
              <a:spcBef>
                <a:spcPct val="0"/>
              </a:spcBef>
              <a:buFontTx/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Cost, $80,000 </a:t>
            </a:r>
          </a:p>
          <a:p>
            <a:pPr marL="341313" indent="-341313" algn="ctr">
              <a:spcBef>
                <a:spcPct val="0"/>
              </a:spcBef>
              <a:buFontTx/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Increase in current liabilities, $10,000 </a:t>
            </a:r>
          </a:p>
          <a:p>
            <a:pPr marL="341313" indent="-341313" algn="ctr">
              <a:spcBef>
                <a:spcPct val="0"/>
              </a:spcBef>
              <a:buFontTx/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 Anticipated return, 16% × $80,000 = $12,800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7" name="Text Placeholder 4"/>
          <p:cNvSpPr txBox="1">
            <a:spLocks/>
          </p:cNvSpPr>
          <p:nvPr/>
        </p:nvSpPr>
        <p:spPr>
          <a:xfrm>
            <a:off x="457200" y="3276600"/>
            <a:ext cx="7086600" cy="533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+mj-lt"/>
              <a:buNone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971550" indent="-514350" algn="l" defTabSz="914400" rtl="0" eaLnBrk="1" latinLnBrk="0" hangingPunct="1">
              <a:spcBef>
                <a:spcPts val="768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+mj-lt"/>
              <a:buAutoNum type="arabicPeriod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+mj-lt"/>
              <a:buAutoNum type="arabicPeriod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+mj-lt"/>
              <a:buAutoNum type="arabicPeriod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 smtClean="0">
                <a:solidFill>
                  <a:srgbClr val="00B050"/>
                </a:solidFill>
              </a:rPr>
              <a:t>Effect of Investment on ROI:</a:t>
            </a:r>
          </a:p>
        </p:txBody>
      </p:sp>
      <p:graphicFrame>
        <p:nvGraphicFramePr>
          <p:cNvPr id="8" name="Group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384081"/>
              </p:ext>
            </p:extLst>
          </p:nvPr>
        </p:nvGraphicFramePr>
        <p:xfrm>
          <a:off x="533400" y="3698935"/>
          <a:ext cx="7848600" cy="1330265"/>
        </p:xfrm>
        <a:graphic>
          <a:graphicData uri="http://schemas.openxmlformats.org/drawingml/2006/table">
            <a:tbl>
              <a:tblPr/>
              <a:tblGrid>
                <a:gridCol w="2971800"/>
                <a:gridCol w="1370013"/>
                <a:gridCol w="420687"/>
                <a:gridCol w="1363663"/>
                <a:gridCol w="419100"/>
                <a:gridCol w="1303337"/>
              </a:tblGrid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 </a:t>
                      </a:r>
                    </a:p>
                  </a:txBody>
                  <a:tcPr marL="6970" marR="6970" marT="6970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Current </a:t>
                      </a: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+</a:t>
                      </a: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Proposed </a:t>
                      </a: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=</a:t>
                      </a: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Total</a:t>
                      </a: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Plastic 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Division</a:t>
                      </a:r>
                    </a:p>
                  </a:txBody>
                  <a:tcPr marL="6970" marR="6970" marT="6970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</a:t>
                      </a:r>
                      <a:r>
                        <a:rPr kumimoji="0" lang="en-US" sz="16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Investment center income </a:t>
                      </a:r>
                    </a:p>
                  </a:txBody>
                  <a:tcPr marL="6970" marR="6970" marT="6970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$180,000</a:t>
                      </a: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+</a:t>
                      </a: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$12,800</a:t>
                      </a: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=</a:t>
                      </a: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$192,800</a:t>
                      </a: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           Asset base</a:t>
                      </a:r>
                    </a:p>
                  </a:txBody>
                  <a:tcPr marL="6970" marR="6970" marT="6970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$900,000</a:t>
                      </a: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$80,000</a:t>
                      </a: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$980,000</a:t>
                      </a: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ROI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970" marR="6970" marT="6970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20.0%</a:t>
                      </a: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16.0%</a:t>
                      </a: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sng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19.7%</a:t>
                      </a: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762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970" marR="6970" marT="6970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sng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sng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sng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970" marR="6970" marT="6970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1371600" y="4876800"/>
            <a:ext cx="4114800" cy="1295400"/>
            <a:chOff x="1371600" y="5105400"/>
            <a:chExt cx="4114800" cy="1295400"/>
          </a:xfrm>
        </p:grpSpPr>
        <p:sp>
          <p:nvSpPr>
            <p:cNvPr id="11" name="Line 15"/>
            <p:cNvSpPr>
              <a:spLocks noChangeShapeType="1"/>
            </p:cNvSpPr>
            <p:nvPr/>
          </p:nvSpPr>
          <p:spPr bwMode="auto">
            <a:xfrm rot="5400000" flipH="1" flipV="1">
              <a:off x="4648200" y="4724400"/>
              <a:ext cx="457200" cy="121920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n>
                  <a:solidFill>
                    <a:srgbClr val="C00000"/>
                  </a:solidFill>
                </a:ln>
              </a:endParaRPr>
            </a:p>
          </p:txBody>
        </p:sp>
        <p:sp>
          <p:nvSpPr>
            <p:cNvPr id="9" name="Text Placeholder 4"/>
            <p:cNvSpPr txBox="1">
              <a:spLocks/>
            </p:cNvSpPr>
            <p:nvPr/>
          </p:nvSpPr>
          <p:spPr>
            <a:xfrm>
              <a:off x="1371600" y="5562600"/>
              <a:ext cx="3124200" cy="838200"/>
            </a:xfrm>
            <a:prstGeom prst="rect">
              <a:avLst/>
            </a:prstGeom>
            <a:solidFill>
              <a:schemeClr val="bg1"/>
            </a:solidFill>
            <a:ln w="38100" cmpd="thickThin">
              <a:solidFill>
                <a:srgbClr val="C00000"/>
              </a:solidFill>
              <a:prstDash val="sysDash"/>
            </a:ln>
          </p:spPr>
          <p:txBody>
            <a:bodyPr anchor="ctr" anchorCtr="0">
              <a:noAutofit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500"/>
                </a:spcBef>
                <a:buNone/>
              </a:pPr>
              <a:r>
                <a:rPr lang="en-US" sz="1800" dirty="0" smtClean="0"/>
                <a:t>The investment should be undertaken as it exceeds the 15% minimum return.</a:t>
              </a:r>
              <a:endParaRPr lang="en-US" sz="18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876800" y="4933950"/>
            <a:ext cx="3429000" cy="1238250"/>
            <a:chOff x="4876800" y="5162550"/>
            <a:chExt cx="3429000" cy="1238250"/>
          </a:xfrm>
        </p:grpSpPr>
        <p:sp>
          <p:nvSpPr>
            <p:cNvPr id="12" name="Line 15"/>
            <p:cNvSpPr>
              <a:spLocks noChangeShapeType="1"/>
            </p:cNvSpPr>
            <p:nvPr/>
          </p:nvSpPr>
          <p:spPr bwMode="auto">
            <a:xfrm rot="5400000" flipH="1" flipV="1">
              <a:off x="6848475" y="4905375"/>
              <a:ext cx="400050" cy="91440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n>
                  <a:solidFill>
                    <a:srgbClr val="C00000"/>
                  </a:solidFill>
                </a:ln>
              </a:endParaRPr>
            </a:p>
          </p:txBody>
        </p:sp>
        <p:sp>
          <p:nvSpPr>
            <p:cNvPr id="10" name="Text Placeholder 4"/>
            <p:cNvSpPr txBox="1">
              <a:spLocks/>
            </p:cNvSpPr>
            <p:nvPr/>
          </p:nvSpPr>
          <p:spPr>
            <a:xfrm>
              <a:off x="4876800" y="5562600"/>
              <a:ext cx="3429000" cy="838200"/>
            </a:xfrm>
            <a:prstGeom prst="rect">
              <a:avLst/>
            </a:prstGeom>
            <a:solidFill>
              <a:schemeClr val="bg1"/>
            </a:solidFill>
            <a:ln w="38100" cmpd="thickThin">
              <a:solidFill>
                <a:srgbClr val="C00000"/>
              </a:solidFill>
              <a:prstDash val="sysDash"/>
            </a:ln>
          </p:spPr>
          <p:txBody>
            <a:bodyPr anchor="ctr" anchorCtr="0">
              <a:noAutofit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500"/>
                </a:spcBef>
                <a:buNone/>
              </a:pPr>
              <a:r>
                <a:rPr lang="en-US" sz="1800" dirty="0" smtClean="0"/>
                <a:t>The manager may not want the investment as it will lower the   division’s ROI to 19.7%.</a:t>
              </a:r>
              <a:endParaRPr 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338594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7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Evaluating Managers </a:t>
            </a:r>
            <a:br>
              <a:rPr lang="en-US" dirty="0" smtClean="0"/>
            </a:br>
            <a:r>
              <a:rPr lang="en-US" dirty="0" smtClean="0"/>
              <a:t>Using Residual Income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42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219200"/>
            <a:ext cx="8534400" cy="1295400"/>
          </a:xfrm>
        </p:spPr>
        <p:txBody>
          <a:bodyPr/>
          <a:lstStyle/>
          <a:p>
            <a:pPr algn="just"/>
            <a:r>
              <a:rPr lang="en-US" sz="2600" dirty="0" smtClean="0"/>
              <a:t>The manager </a:t>
            </a:r>
            <a:r>
              <a:rPr lang="en-US" sz="2600" dirty="0"/>
              <a:t>of the Plastic Division, who is evaluated using </a:t>
            </a:r>
            <a:r>
              <a:rPr lang="en-US" sz="2600" dirty="0" smtClean="0"/>
              <a:t>residual income </a:t>
            </a:r>
            <a:r>
              <a:rPr lang="en-US" sz="2600" dirty="0"/>
              <a:t>with a 15% required rate of return, is given the following investment opportunity:</a:t>
            </a:r>
          </a:p>
          <a:p>
            <a:endParaRPr lang="en-US" dirty="0"/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1828800" y="2438400"/>
            <a:ext cx="5715000" cy="990600"/>
          </a:xfrm>
          <a:prstGeom prst="rect">
            <a:avLst/>
          </a:prstGeom>
          <a:noFill/>
          <a:ln/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313" indent="-341313" algn="ctr">
              <a:spcBef>
                <a:spcPct val="0"/>
              </a:spcBef>
              <a:buFontTx/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Cost, $80,000 </a:t>
            </a:r>
          </a:p>
          <a:p>
            <a:pPr marL="341313" indent="-341313" algn="ctr">
              <a:spcBef>
                <a:spcPct val="0"/>
              </a:spcBef>
              <a:buFontTx/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Increase in current liabilities, $10,000 </a:t>
            </a:r>
          </a:p>
          <a:p>
            <a:pPr marL="341313" indent="-341313" algn="ctr">
              <a:spcBef>
                <a:spcPct val="0"/>
              </a:spcBef>
              <a:buFontTx/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 Anticipated return, 16% × $80,000 = $12,800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7" name="Text Placeholder 4"/>
          <p:cNvSpPr txBox="1">
            <a:spLocks/>
          </p:cNvSpPr>
          <p:nvPr/>
        </p:nvSpPr>
        <p:spPr>
          <a:xfrm>
            <a:off x="457200" y="3352800"/>
            <a:ext cx="7086600" cy="533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+mj-lt"/>
              <a:buNone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971550" indent="-514350" algn="l" defTabSz="914400" rtl="0" eaLnBrk="1" latinLnBrk="0" hangingPunct="1">
              <a:spcBef>
                <a:spcPts val="768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+mj-lt"/>
              <a:buAutoNum type="arabicPeriod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+mj-lt"/>
              <a:buAutoNum type="arabicPeriod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+mj-lt"/>
              <a:buAutoNum type="arabicPeriod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 smtClean="0">
                <a:solidFill>
                  <a:srgbClr val="00B050"/>
                </a:solidFill>
              </a:rPr>
              <a:t>Effect of Investment on residual income:</a:t>
            </a:r>
          </a:p>
        </p:txBody>
      </p:sp>
      <p:graphicFrame>
        <p:nvGraphicFramePr>
          <p:cNvPr id="15" name="Group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544376"/>
              </p:ext>
            </p:extLst>
          </p:nvPr>
        </p:nvGraphicFramePr>
        <p:xfrm>
          <a:off x="609600" y="3782822"/>
          <a:ext cx="8229600" cy="1551178"/>
        </p:xfrm>
        <a:graphic>
          <a:graphicData uri="http://schemas.openxmlformats.org/drawingml/2006/table">
            <a:tbl>
              <a:tblPr/>
              <a:tblGrid>
                <a:gridCol w="3076575"/>
                <a:gridCol w="1514475"/>
                <a:gridCol w="436563"/>
                <a:gridCol w="1414462"/>
                <a:gridCol w="434975"/>
                <a:gridCol w="1352550"/>
              </a:tblGrid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 </a:t>
                      </a:r>
                    </a:p>
                  </a:txBody>
                  <a:tcPr marL="6896" marR="6896" marT="6896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Current </a:t>
                      </a:r>
                    </a:p>
                  </a:txBody>
                  <a:tcPr marL="6896" marR="6896" marT="6896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+</a:t>
                      </a:r>
                    </a:p>
                  </a:txBody>
                  <a:tcPr marL="6896" marR="6896" marT="6896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Proposed </a:t>
                      </a:r>
                    </a:p>
                  </a:txBody>
                  <a:tcPr marL="6896" marR="6896" marT="6896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=</a:t>
                      </a:r>
                    </a:p>
                  </a:txBody>
                  <a:tcPr marL="6896" marR="6896" marT="6896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Total</a:t>
                      </a:r>
                    </a:p>
                  </a:txBody>
                  <a:tcPr marL="6896" marR="6896" marT="6896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Silicon 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Division</a:t>
                      </a:r>
                    </a:p>
                  </a:txBody>
                  <a:tcPr marL="6896" marR="6896" marT="6896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Asset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base</a:t>
                      </a:r>
                    </a:p>
                  </a:txBody>
                  <a:tcPr marL="6896" marR="6896" marT="6896" marB="0" anchor="ctr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$900,000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$80,000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$980,000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. </a:t>
                      </a:r>
                      <a:endParaRPr kumimoji="0" lang="en-US" sz="1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Investment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center income</a:t>
                      </a:r>
                    </a:p>
                  </a:txBody>
                  <a:tcPr marL="6896" marR="6896" marT="6896" marB="0" anchor="ctr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$180,000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+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$12,800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=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$192,800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Minimum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return (0.15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×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base)</a:t>
                      </a:r>
                    </a:p>
                  </a:txBody>
                  <a:tcPr marL="6896" marR="6896" marT="6896" marB="0" anchor="ctr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</a:t>
                      </a:r>
                      <a:r>
                        <a:rPr kumimoji="0" lang="en-US" sz="16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(135,000)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</a:t>
                      </a:r>
                      <a:r>
                        <a:rPr kumimoji="0" lang="en-US" sz="16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(12,000)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</a:t>
                      </a:r>
                      <a:r>
                        <a:rPr kumimoji="0" lang="en-US" sz="16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(147,000)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Residual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income</a:t>
                      </a:r>
                    </a:p>
                  </a:txBody>
                  <a:tcPr marL="6896" marR="6896" marT="6896" marB="0" anchor="ctr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  45,000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     800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sng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  45,800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5867400" y="5181600"/>
            <a:ext cx="3048000" cy="1352550"/>
            <a:chOff x="5867400" y="5181600"/>
            <a:chExt cx="3048000" cy="1352550"/>
          </a:xfrm>
        </p:grpSpPr>
        <p:sp>
          <p:nvSpPr>
            <p:cNvPr id="11" name="Line 15"/>
            <p:cNvSpPr>
              <a:spLocks noChangeShapeType="1"/>
            </p:cNvSpPr>
            <p:nvPr/>
          </p:nvSpPr>
          <p:spPr bwMode="auto">
            <a:xfrm rot="5400000" flipH="1">
              <a:off x="6858000" y="5105400"/>
              <a:ext cx="361950" cy="51435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n>
                  <a:solidFill>
                    <a:srgbClr val="C00000"/>
                  </a:solidFill>
                </a:ln>
              </a:endParaRPr>
            </a:p>
          </p:txBody>
        </p:sp>
        <p:sp>
          <p:nvSpPr>
            <p:cNvPr id="9" name="Text Placeholder 4"/>
            <p:cNvSpPr txBox="1">
              <a:spLocks/>
            </p:cNvSpPr>
            <p:nvPr/>
          </p:nvSpPr>
          <p:spPr>
            <a:xfrm>
              <a:off x="5867400" y="5543550"/>
              <a:ext cx="3048000" cy="990600"/>
            </a:xfrm>
            <a:prstGeom prst="rect">
              <a:avLst/>
            </a:prstGeom>
            <a:solidFill>
              <a:schemeClr val="bg1"/>
            </a:solidFill>
            <a:ln w="38100" cmpd="thickThin">
              <a:solidFill>
                <a:srgbClr val="C00000"/>
              </a:solidFill>
              <a:prstDash val="sysDash"/>
            </a:ln>
          </p:spPr>
          <p:txBody>
            <a:bodyPr anchor="ctr" anchorCtr="0">
              <a:noAutofit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500"/>
                </a:spcBef>
                <a:buNone/>
              </a:pPr>
              <a:r>
                <a:rPr lang="en-US" sz="1800" dirty="0" smtClean="0"/>
                <a:t>The manager will likely accept the investment.  It increases residual income by $800.</a:t>
              </a:r>
              <a:endParaRPr lang="en-US" sz="1800" dirty="0"/>
            </a:p>
          </p:txBody>
        </p:sp>
      </p:grpSp>
      <p:sp>
        <p:nvSpPr>
          <p:cNvPr id="18" name="Text Placeholder 7"/>
          <p:cNvSpPr txBox="1">
            <a:spLocks/>
          </p:cNvSpPr>
          <p:nvPr/>
        </p:nvSpPr>
        <p:spPr>
          <a:xfrm>
            <a:off x="609600" y="5543550"/>
            <a:ext cx="5105400" cy="990600"/>
          </a:xfrm>
          <a:prstGeom prst="rect">
            <a:avLst/>
          </a:prstGeom>
          <a:gradFill>
            <a:gsLst>
              <a:gs pos="100000">
                <a:schemeClr val="bg2"/>
              </a:gs>
              <a:gs pos="0">
                <a:schemeClr val="accent1">
                  <a:gamma/>
                  <a:tint val="51765"/>
                  <a:invGamma/>
                  <a:alpha val="50999"/>
                </a:schemeClr>
              </a:gs>
            </a:gsLst>
            <a:lin ang="16200000" scaled="0"/>
          </a:gradFill>
          <a:effectLst/>
          <a:scene3d>
            <a:camera prst="orthographicFront"/>
            <a:lightRig rig="threePt" dir="t"/>
          </a:scene3d>
          <a:sp3d extrusionH="152400" contourW="12700">
            <a:bevelT prst="angle"/>
            <a:bevelB prst="angle"/>
            <a:extrusionClr>
              <a:srgbClr val="000066"/>
            </a:extrusionClr>
            <a:contourClr>
              <a:srgbClr val="000066"/>
            </a:contourClr>
          </a:sp3d>
        </p:spPr>
        <p:txBody>
          <a:bodyPr anchor="ctr" anchorCtr="0"/>
          <a:lstStyle>
            <a:lvl1pPr marL="5715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/>
              <a:t>Residual </a:t>
            </a:r>
            <a:r>
              <a:rPr lang="en-US" sz="1600" dirty="0"/>
              <a:t>income increases </a:t>
            </a:r>
            <a:r>
              <a:rPr lang="en-US" sz="1600" dirty="0" smtClean="0"/>
              <a:t>the likelihood </a:t>
            </a:r>
            <a:r>
              <a:rPr lang="en-US" sz="1600" dirty="0"/>
              <a:t>that managers will accept investments that </a:t>
            </a:r>
            <a:r>
              <a:rPr lang="en-US" sz="1600" dirty="0" smtClean="0"/>
              <a:t>exceed the </a:t>
            </a:r>
            <a:r>
              <a:rPr lang="en-US" sz="1600" dirty="0"/>
              <a:t>minimum return compared to </a:t>
            </a:r>
            <a:r>
              <a:rPr lang="en-US" sz="1600" dirty="0" smtClean="0"/>
              <a:t>using ROI to </a:t>
            </a:r>
            <a:r>
              <a:rPr lang="en-US" sz="1600" dirty="0"/>
              <a:t>evaluate performance.</a:t>
            </a:r>
            <a:endParaRPr lang="en-US" sz="1600" dirty="0" smtClean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08813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7" grpId="0"/>
      <p:bldP spid="1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oup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773163"/>
              </p:ext>
            </p:extLst>
          </p:nvPr>
        </p:nvGraphicFramePr>
        <p:xfrm>
          <a:off x="609600" y="3733800"/>
          <a:ext cx="6172200" cy="2539200"/>
        </p:xfrm>
        <a:graphic>
          <a:graphicData uri="http://schemas.openxmlformats.org/drawingml/2006/table">
            <a:tbl>
              <a:tblPr/>
              <a:tblGrid>
                <a:gridCol w="2560320"/>
                <a:gridCol w="1173480"/>
                <a:gridCol w="228600"/>
                <a:gridCol w="990600"/>
                <a:gridCol w="228600"/>
                <a:gridCol w="990600"/>
              </a:tblGrid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 </a:t>
                      </a:r>
                    </a:p>
                  </a:txBody>
                  <a:tcPr marL="6896" marR="6896" marT="6896" marB="0" anchor="b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Current </a:t>
                      </a:r>
                    </a:p>
                  </a:txBody>
                  <a:tcPr marL="6896" marR="6896" marT="6896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+</a:t>
                      </a:r>
                    </a:p>
                  </a:txBody>
                  <a:tcPr marL="6896" marR="6896" marT="6896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Proposed </a:t>
                      </a:r>
                    </a:p>
                  </a:txBody>
                  <a:tcPr marL="6896" marR="6896" marT="6896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=</a:t>
                      </a:r>
                    </a:p>
                  </a:txBody>
                  <a:tcPr marL="6896" marR="6896" marT="6896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Total</a:t>
                      </a:r>
                    </a:p>
                  </a:txBody>
                  <a:tcPr marL="6896" marR="6896" marT="6896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Resin 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Division</a:t>
                      </a:r>
                    </a:p>
                  </a:txBody>
                  <a:tcPr marL="6896" marR="6896" marT="6896" marB="0" anchor="ctr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Assets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$900,000.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$80,000.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$980,000.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Current 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liabilities</a:t>
                      </a:r>
                    </a:p>
                  </a:txBody>
                  <a:tcPr marL="6896" marR="6896" marT="6896" marB="0" anchor="ctr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(10,000)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(10,000)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  (10,000)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6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Evaluation 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base</a:t>
                      </a:r>
                    </a:p>
                  </a:txBody>
                  <a:tcPr marL="6896" marR="6896" marT="6896" marB="0" anchor="ctr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$890,000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.</a:t>
                      </a:r>
                      <a:endParaRPr kumimoji="0" lang="en-US" sz="15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$70,000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.</a:t>
                      </a:r>
                      <a:endParaRPr kumimoji="0" lang="en-US" sz="15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$970,000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.</a:t>
                      </a:r>
                      <a:endParaRPr kumimoji="0" lang="en-US" sz="15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5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Investment 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center income</a:t>
                      </a:r>
                    </a:p>
                  </a:txBody>
                  <a:tcPr marL="6896" marR="6896" marT="6896" marB="0" anchor="ctr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$180,000.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$12,800.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$192,800.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Income 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taxes (30%)</a:t>
                      </a:r>
                    </a:p>
                  </a:txBody>
                  <a:tcPr marL="6896" marR="6896" marT="6896" marB="0" anchor="ctr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(54,000)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(3,840)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(57,840)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Income 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after taxes</a:t>
                      </a:r>
                    </a:p>
                  </a:txBody>
                  <a:tcPr marL="6896" marR="6896" marT="6896" marB="0" anchor="ctr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$126,000.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$8,960.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$134,960.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Cost 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of capital (0.08 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112" charset="0"/>
                          <a:ea typeface="Arial" pitchFamily="112" charset="0"/>
                          <a:cs typeface="Arial" pitchFamily="112" charset="0"/>
                        </a:rPr>
                        <a:t>×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base)</a:t>
                      </a:r>
                    </a:p>
                  </a:txBody>
                  <a:tcPr marL="6896" marR="6896" marT="6896" marB="0" anchor="ctr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(71,200)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(5,600)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 (77,600)</a:t>
                      </a: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 Economic 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value added</a:t>
                      </a:r>
                    </a:p>
                  </a:txBody>
                  <a:tcPr marL="6896" marR="6896" marT="6896" marB="0" anchor="ctr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sng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  54,800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.</a:t>
                      </a:r>
                      <a:endParaRPr kumimoji="0" lang="en-US" sz="15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  3,360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.</a:t>
                      </a:r>
                      <a:endParaRPr kumimoji="0" lang="en-US" sz="1500" b="0" i="0" u="sng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sng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$  57,360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112" charset="0"/>
                          <a:ea typeface="Arial" pitchFamily="112" charset="0"/>
                          <a:cs typeface="Arial" pitchFamily="112" charset="0"/>
                        </a:rPr>
                        <a:t>.</a:t>
                      </a:r>
                      <a:endParaRPr kumimoji="0" lang="en-US" sz="1500" b="0" i="0" u="sng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112" charset="0"/>
                        <a:ea typeface="Arial" pitchFamily="112" charset="0"/>
                        <a:cs typeface="Arial" pitchFamily="112" charset="0"/>
                      </a:endParaRPr>
                    </a:p>
                  </a:txBody>
                  <a:tcPr marL="6896" marR="6896" marT="6896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990600"/>
          </a:xfrm>
        </p:spPr>
        <p:txBody>
          <a:bodyPr/>
          <a:lstStyle/>
          <a:p>
            <a:r>
              <a:rPr lang="en-US" dirty="0" smtClean="0"/>
              <a:t>Evaluating Managers Using EVA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43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534400" cy="1600200"/>
          </a:xfrm>
        </p:spPr>
        <p:txBody>
          <a:bodyPr/>
          <a:lstStyle/>
          <a:p>
            <a:pPr algn="just"/>
            <a:r>
              <a:rPr lang="en-US" sz="2600" dirty="0" smtClean="0"/>
              <a:t>The manager </a:t>
            </a:r>
            <a:r>
              <a:rPr lang="en-US" sz="2600" dirty="0"/>
              <a:t>of the Plastic Division, who is evaluated using </a:t>
            </a:r>
            <a:r>
              <a:rPr lang="en-US" sz="2600" dirty="0" smtClean="0"/>
              <a:t>EVA has an 8% cost of capital and is </a:t>
            </a:r>
            <a:r>
              <a:rPr lang="en-US" sz="2600" dirty="0"/>
              <a:t>given the following investment opportunity:</a:t>
            </a:r>
          </a:p>
          <a:p>
            <a:endParaRPr lang="en-US" dirty="0"/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1828800" y="2286000"/>
            <a:ext cx="5715000" cy="990600"/>
          </a:xfrm>
          <a:prstGeom prst="rect">
            <a:avLst/>
          </a:prstGeom>
          <a:noFill/>
          <a:ln/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313" indent="-341313" algn="ctr">
              <a:spcBef>
                <a:spcPct val="0"/>
              </a:spcBef>
              <a:buFontTx/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Cost, $80,000 </a:t>
            </a:r>
          </a:p>
          <a:p>
            <a:pPr marL="341313" indent="-341313" algn="ctr">
              <a:spcBef>
                <a:spcPct val="0"/>
              </a:spcBef>
              <a:buFontTx/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Increase in current liabilities, $10,000 </a:t>
            </a:r>
          </a:p>
          <a:p>
            <a:pPr marL="341313" indent="-341313" algn="ctr">
              <a:spcBef>
                <a:spcPct val="0"/>
              </a:spcBef>
              <a:buFontTx/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 Anticipated return, 16% × $80,000 = $12,800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7" name="Text Placeholder 4"/>
          <p:cNvSpPr txBox="1">
            <a:spLocks/>
          </p:cNvSpPr>
          <p:nvPr/>
        </p:nvSpPr>
        <p:spPr>
          <a:xfrm>
            <a:off x="457200" y="3276600"/>
            <a:ext cx="7086600" cy="533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+mj-lt"/>
              <a:buNone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971550" indent="-514350" algn="l" defTabSz="914400" rtl="0" eaLnBrk="1" latinLnBrk="0" hangingPunct="1">
              <a:spcBef>
                <a:spcPts val="768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+mj-lt"/>
              <a:buAutoNum type="arabicPeriod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+mj-lt"/>
              <a:buAutoNum type="arabicPeriod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+mj-lt"/>
              <a:buAutoNum type="arabicPeriod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 smtClean="0">
                <a:solidFill>
                  <a:srgbClr val="00B050"/>
                </a:solidFill>
              </a:rPr>
              <a:t>Effect of Investment on EVA: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5105399" y="4095750"/>
            <a:ext cx="3790951" cy="2438402"/>
            <a:chOff x="5105399" y="4095750"/>
            <a:chExt cx="3790951" cy="2438402"/>
          </a:xfrm>
        </p:grpSpPr>
        <p:sp>
          <p:nvSpPr>
            <p:cNvPr id="10" name="Text Placeholder 4"/>
            <p:cNvSpPr txBox="1">
              <a:spLocks/>
            </p:cNvSpPr>
            <p:nvPr/>
          </p:nvSpPr>
          <p:spPr>
            <a:xfrm>
              <a:off x="7010400" y="4095750"/>
              <a:ext cx="1885950" cy="1924050"/>
            </a:xfrm>
            <a:prstGeom prst="rect">
              <a:avLst/>
            </a:prstGeom>
            <a:solidFill>
              <a:schemeClr val="bg1"/>
            </a:solidFill>
            <a:ln w="38100" cmpd="thickThin">
              <a:solidFill>
                <a:srgbClr val="C00000"/>
              </a:solidFill>
              <a:prstDash val="sysDash"/>
            </a:ln>
          </p:spPr>
          <p:txBody>
            <a:bodyPr anchor="ctr" anchorCtr="0">
              <a:noAutofit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500"/>
                </a:spcBef>
                <a:buNone/>
              </a:pPr>
              <a:r>
                <a:rPr lang="en-US" sz="1800" dirty="0" smtClean="0"/>
                <a:t>The manager will likely accept the investment.          It increases          the firm’s value         by $3,360.</a:t>
              </a:r>
              <a:endParaRPr lang="en-US" sz="1800" dirty="0"/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5105399" y="6019799"/>
              <a:ext cx="2847976" cy="514353"/>
              <a:chOff x="5105399" y="6019799"/>
              <a:chExt cx="2847976" cy="514353"/>
            </a:xfrm>
          </p:grpSpPr>
          <p:sp>
            <p:nvSpPr>
              <p:cNvPr id="12" name="Line 15"/>
              <p:cNvSpPr>
                <a:spLocks noChangeShapeType="1"/>
              </p:cNvSpPr>
              <p:nvPr/>
            </p:nvSpPr>
            <p:spPr bwMode="auto">
              <a:xfrm rot="5400000" flipH="1">
                <a:off x="4962524" y="6391276"/>
                <a:ext cx="285752" cy="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n>
                    <a:solidFill>
                      <a:srgbClr val="C00000"/>
                    </a:solidFill>
                  </a:ln>
                </a:endParaRPr>
              </a:p>
            </p:txBody>
          </p:sp>
          <p:sp>
            <p:nvSpPr>
              <p:cNvPr id="22" name="Line 15"/>
              <p:cNvSpPr>
                <a:spLocks noChangeShapeType="1"/>
              </p:cNvSpPr>
              <p:nvPr/>
            </p:nvSpPr>
            <p:spPr bwMode="auto">
              <a:xfrm rot="5400000">
                <a:off x="6527006" y="5107784"/>
                <a:ext cx="4761" cy="2847976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round/>
                <a:headEnd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n>
                    <a:solidFill>
                      <a:srgbClr val="C00000"/>
                    </a:solidFill>
                  </a:ln>
                </a:endParaRPr>
              </a:p>
            </p:txBody>
          </p:sp>
          <p:sp>
            <p:nvSpPr>
              <p:cNvPr id="23" name="Line 15"/>
              <p:cNvSpPr>
                <a:spLocks noChangeShapeType="1"/>
              </p:cNvSpPr>
              <p:nvPr/>
            </p:nvSpPr>
            <p:spPr bwMode="auto">
              <a:xfrm rot="10800000">
                <a:off x="7943849" y="6019799"/>
                <a:ext cx="9525" cy="504827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round/>
                <a:headEnd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n>
                    <a:solidFill>
                      <a:srgbClr val="C00000"/>
                    </a:solidFill>
                  </a:ln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1141548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7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44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Describe the basic                    balanced scorecard as a comprehensive performance measurement system.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29611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Financial and Nonfinancial Measures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45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1313" indent="-341313">
              <a:spcBef>
                <a:spcPct val="10000"/>
              </a:spcBef>
              <a:buSzPct val="95000"/>
            </a:pPr>
            <a:r>
              <a:rPr lang="en-US" dirty="0" smtClean="0"/>
              <a:t>No single </a:t>
            </a:r>
            <a:r>
              <a:rPr lang="en-US" dirty="0"/>
              <a:t>financial measure captures all performance aspects</a:t>
            </a:r>
          </a:p>
          <a:p>
            <a:pPr marL="341313" indent="-341313">
              <a:spcBef>
                <a:spcPct val="10000"/>
              </a:spcBef>
              <a:buSzPct val="95000"/>
            </a:pPr>
            <a:r>
              <a:rPr lang="en-US" dirty="0"/>
              <a:t>Financial measures have reporting time lags that could hinder timely decision making</a:t>
            </a:r>
          </a:p>
          <a:p>
            <a:pPr marL="341313" indent="-341313">
              <a:spcBef>
                <a:spcPct val="10000"/>
              </a:spcBef>
              <a:buSzPct val="95000"/>
            </a:pPr>
            <a:r>
              <a:rPr lang="en-US" dirty="0"/>
              <a:t>Financial measures may not accurately capture information needed for current decision making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39836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What is the Balanced Scorecard?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46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534400" cy="28194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/>
              <a:t>A </a:t>
            </a:r>
            <a:r>
              <a:rPr lang="en-US" dirty="0"/>
              <a:t>comprehensive performance measurement system </a:t>
            </a:r>
          </a:p>
          <a:p>
            <a:pPr>
              <a:spcBef>
                <a:spcPct val="0"/>
              </a:spcBef>
            </a:pPr>
            <a:r>
              <a:rPr lang="en-US" dirty="0"/>
              <a:t>Includes financial and operational measures related to organizational goals and strategies</a:t>
            </a:r>
          </a:p>
          <a:p>
            <a:pPr>
              <a:spcBef>
                <a:spcPct val="0"/>
              </a:spcBef>
            </a:pPr>
            <a:r>
              <a:rPr lang="en-US" dirty="0"/>
              <a:t>Comprises several measurement categories</a:t>
            </a:r>
          </a:p>
          <a:p>
            <a:pPr marL="341313" indent="-341313">
              <a:spcBef>
                <a:spcPct val="10000"/>
              </a:spcBef>
              <a:buSzPct val="95000"/>
            </a:pP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926476886"/>
              </p:ext>
            </p:extLst>
          </p:nvPr>
        </p:nvGraphicFramePr>
        <p:xfrm>
          <a:off x="1524000" y="3810000"/>
          <a:ext cx="6172200" cy="236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222961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Graphic spid="6" grpId="0">
        <p:bldAsOne/>
      </p:bldGraphic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Examples of Key Indicators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47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7"/>
          <p:cNvSpPr txBox="1">
            <a:spLocks/>
          </p:cNvSpPr>
          <p:nvPr/>
        </p:nvSpPr>
        <p:spPr>
          <a:xfrm>
            <a:off x="609600" y="1066800"/>
            <a:ext cx="5105400" cy="5410200"/>
          </a:xfrm>
          <a:prstGeom prst="rect">
            <a:avLst/>
          </a:prstGeom>
          <a:gradFill>
            <a:gsLst>
              <a:gs pos="100000">
                <a:schemeClr val="bg2"/>
              </a:gs>
              <a:gs pos="0">
                <a:schemeClr val="accent1">
                  <a:gamma/>
                  <a:tint val="51765"/>
                  <a:invGamma/>
                  <a:alpha val="50999"/>
                </a:schemeClr>
              </a:gs>
            </a:gsLst>
            <a:lin ang="16200000" scaled="0"/>
          </a:gradFill>
          <a:effectLst/>
          <a:scene3d>
            <a:camera prst="orthographicFront"/>
            <a:lightRig rig="threePt" dir="t"/>
          </a:scene3d>
          <a:sp3d extrusionH="152400" contourW="12700">
            <a:bevelT prst="angle"/>
            <a:bevelB prst="angle"/>
            <a:extrusionClr>
              <a:srgbClr val="000066"/>
            </a:extrusionClr>
            <a:contourClr>
              <a:srgbClr val="000066"/>
            </a:contourClr>
          </a:sp3d>
        </p:spPr>
        <p:txBody>
          <a:bodyPr anchor="ctr" anchorCtr="0"/>
          <a:lstStyle>
            <a:lvl1pPr marL="5715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</a:rPr>
              <a:t>Key financial indicators</a:t>
            </a:r>
          </a:p>
          <a:p>
            <a:pPr marL="234950">
              <a:spcBef>
                <a:spcPts val="0"/>
              </a:spcBef>
            </a:pP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</a:rPr>
              <a:t>Cash flow</a:t>
            </a:r>
          </a:p>
          <a:p>
            <a:pPr marL="234950">
              <a:spcBef>
                <a:spcPts val="0"/>
              </a:spcBef>
            </a:pP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</a:rPr>
              <a:t>Return on investment (ROI)</a:t>
            </a:r>
          </a:p>
          <a:p>
            <a:pPr marL="234950">
              <a:spcBef>
                <a:spcPts val="0"/>
              </a:spcBef>
            </a:pP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</a:rPr>
              <a:t>Sales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</a:rPr>
              <a:t>Key customer indicators</a:t>
            </a:r>
          </a:p>
          <a:p>
            <a:pPr marL="234950">
              <a:spcBef>
                <a:spcPts val="0"/>
              </a:spcBef>
            </a:pPr>
            <a:r>
              <a:rPr lang="en-US" sz="2000" dirty="0">
                <a:solidFill>
                  <a:srgbClr val="4F81BD">
                    <a:lumMod val="75000"/>
                  </a:srgbClr>
                </a:solidFill>
              </a:rPr>
              <a:t>Average customers per hour</a:t>
            </a:r>
          </a:p>
          <a:p>
            <a:pPr marL="234950">
              <a:spcBef>
                <a:spcPts val="0"/>
              </a:spcBef>
            </a:pPr>
            <a:r>
              <a:rPr lang="en-US" sz="2000" dirty="0">
                <a:solidFill>
                  <a:srgbClr val="4F81BD">
                    <a:lumMod val="75000"/>
                  </a:srgbClr>
                </a:solidFill>
              </a:rPr>
              <a:t>Number of customer complaints per period</a:t>
            </a:r>
          </a:p>
          <a:p>
            <a:pPr marL="234950">
              <a:spcBef>
                <a:spcPts val="0"/>
              </a:spcBef>
            </a:pPr>
            <a:r>
              <a:rPr lang="en-US" sz="2000" dirty="0">
                <a:solidFill>
                  <a:srgbClr val="4F81BD">
                    <a:lumMod val="75000"/>
                  </a:srgbClr>
                </a:solidFill>
              </a:rPr>
              <a:t>Number 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</a:rPr>
              <a:t>of sales returns per period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</a:rPr>
              <a:t>Key operating indicators</a:t>
            </a:r>
          </a:p>
          <a:p>
            <a:pPr marL="234950">
              <a:spcBef>
                <a:spcPts val="0"/>
              </a:spcBef>
            </a:pP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</a:rPr>
              <a:t>Products </a:t>
            </a:r>
            <a:r>
              <a:rPr lang="en-US" sz="2000" dirty="0">
                <a:solidFill>
                  <a:srgbClr val="4F81BD">
                    <a:lumMod val="75000"/>
                  </a:srgbClr>
                </a:solidFill>
              </a:rPr>
              <a:t>produced/sold per day ratio</a:t>
            </a:r>
          </a:p>
          <a:p>
            <a:pPr marL="234950">
              <a:spcBef>
                <a:spcPts val="0"/>
              </a:spcBef>
            </a:pPr>
            <a:r>
              <a:rPr lang="en-US" sz="2000" dirty="0">
                <a:solidFill>
                  <a:srgbClr val="4F81BD">
                    <a:lumMod val="75000"/>
                  </a:srgbClr>
                </a:solidFill>
              </a:rPr>
              <a:t>Daily units lost</a:t>
            </a:r>
          </a:p>
          <a:p>
            <a:pPr marL="234950">
              <a:spcBef>
                <a:spcPts val="0"/>
              </a:spcBef>
            </a:pPr>
            <a:r>
              <a:rPr lang="en-US" sz="2000" dirty="0">
                <a:solidFill>
                  <a:srgbClr val="4F81BD">
                    <a:lumMod val="75000"/>
                  </a:srgbClr>
                </a:solidFill>
              </a:rPr>
              <a:t>Employee turnover 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</a:rPr>
              <a:t>per period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</a:rPr>
              <a:t>Key growth and innovation indicators</a:t>
            </a:r>
          </a:p>
          <a:p>
            <a:pPr marL="234950">
              <a:spcBef>
                <a:spcPts val="0"/>
              </a:spcBef>
            </a:pP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</a:rPr>
              <a:t>New products </a:t>
            </a:r>
            <a:r>
              <a:rPr lang="en-US" sz="2000" dirty="0">
                <a:solidFill>
                  <a:srgbClr val="4F81BD">
                    <a:lumMod val="75000"/>
                  </a:srgbClr>
                </a:solidFill>
              </a:rPr>
              <a:t>introduced during period</a:t>
            </a:r>
          </a:p>
          <a:p>
            <a:pPr marL="234950">
              <a:spcBef>
                <a:spcPts val="0"/>
              </a:spcBef>
            </a:pPr>
            <a:r>
              <a:rPr lang="en-US" sz="2000" dirty="0">
                <a:solidFill>
                  <a:srgbClr val="4F81BD">
                    <a:lumMod val="75000"/>
                  </a:srgbClr>
                </a:solidFill>
              </a:rPr>
              <a:t>Products discontinued during period</a:t>
            </a:r>
          </a:p>
          <a:p>
            <a:pPr marL="234950">
              <a:spcBef>
                <a:spcPts val="0"/>
              </a:spcBef>
            </a:pPr>
            <a:r>
              <a:rPr lang="en-US" sz="2000" dirty="0">
                <a:solidFill>
                  <a:srgbClr val="4F81BD">
                    <a:lumMod val="75000"/>
                  </a:srgbClr>
                </a:solidFill>
              </a:rPr>
              <a:t>Number of sales promotions</a:t>
            </a:r>
          </a:p>
          <a:p>
            <a:pPr marL="234950">
              <a:spcBef>
                <a:spcPts val="0"/>
              </a:spcBef>
            </a:pPr>
            <a:r>
              <a:rPr lang="en-US" sz="2000" dirty="0">
                <a:solidFill>
                  <a:srgbClr val="4F81BD">
                    <a:lumMod val="75000"/>
                  </a:srgbClr>
                </a:solidFill>
              </a:rPr>
              <a:t>Special offers, discount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</a:rPr>
              <a:t>s, etc.</a:t>
            </a:r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5943600" y="2286000"/>
            <a:ext cx="2895600" cy="2590800"/>
          </a:xfrm>
          <a:prstGeom prst="rect">
            <a:avLst/>
          </a:prstGeom>
          <a:solidFill>
            <a:schemeClr val="bg1"/>
          </a:solidFill>
          <a:ln w="38100" cmpd="thickThin">
            <a:solidFill>
              <a:srgbClr val="C00000"/>
            </a:solidFill>
            <a:prstDash val="sysDash"/>
          </a:ln>
        </p:spPr>
        <p:txBody>
          <a:bodyPr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ts val="768"/>
              </a:spcBef>
              <a:buClr>
                <a:srgbClr val="33CC33"/>
              </a:buClr>
              <a:buFont typeface="Wingdings" panose="05000000000000000000" pitchFamily="2" charset="2"/>
              <a:buChar char="§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768"/>
              </a:spcBef>
              <a:buClr>
                <a:srgbClr val="00B0F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smtClean="0"/>
              <a:t>Companies using the balanced scorecard monitor previous period and standards for </a:t>
            </a:r>
            <a:r>
              <a:rPr lang="en-US" sz="2400" dirty="0"/>
              <a:t>each indicator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735870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Balanced Scorecard as Strategy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48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/>
              <a:t>Can be </a:t>
            </a:r>
            <a:r>
              <a:rPr lang="en-US" dirty="0"/>
              <a:t>the primary vehicle for translating strategy into action and establishing accountability for performance</a:t>
            </a:r>
          </a:p>
          <a:p>
            <a:pPr>
              <a:spcBef>
                <a:spcPct val="0"/>
              </a:spcBef>
            </a:pPr>
            <a:r>
              <a:rPr lang="en-US" dirty="0"/>
              <a:t>Identifies the areas of managerial action that are believed to be the drivers of corporate achievement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92731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Dashboards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49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85800" y="990600"/>
            <a:ext cx="8382000" cy="1828800"/>
          </a:xfrm>
        </p:spPr>
        <p:txBody>
          <a:bodyPr/>
          <a:lstStyle/>
          <a:p>
            <a:r>
              <a:rPr lang="en-US" dirty="0" smtClean="0"/>
              <a:t>A Dashboard</a:t>
            </a:r>
            <a:r>
              <a:rPr lang="en-US" dirty="0"/>
              <a:t>, such as this one below for utility companies, is sometimes used to tabulate and display scorecard results.</a:t>
            </a:r>
          </a:p>
          <a:p>
            <a:endParaRPr lang="en-US" dirty="0"/>
          </a:p>
        </p:txBody>
      </p:sp>
      <p:grpSp>
        <p:nvGrpSpPr>
          <p:cNvPr id="6" name="Group 8"/>
          <p:cNvGrpSpPr>
            <a:grpSpLocks/>
          </p:cNvGrpSpPr>
          <p:nvPr/>
        </p:nvGrpSpPr>
        <p:grpSpPr bwMode="auto">
          <a:xfrm>
            <a:off x="2178456" y="2743200"/>
            <a:ext cx="5441543" cy="3810000"/>
            <a:chOff x="1248" y="1584"/>
            <a:chExt cx="3552" cy="2487"/>
          </a:xfrm>
        </p:grpSpPr>
        <p:sp>
          <p:nvSpPr>
            <p:cNvPr id="7" name="TextBox 6"/>
            <p:cNvSpPr txBox="1"/>
            <p:nvPr/>
          </p:nvSpPr>
          <p:spPr>
            <a:xfrm>
              <a:off x="1248" y="3936"/>
              <a:ext cx="3552" cy="135"/>
            </a:xfrm>
            <a:prstGeom prst="rect">
              <a:avLst/>
            </a:prstGeom>
            <a:noFill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800"/>
                <a:t>Source: http://media1.dundas.com/DashboardDemo/Viewer.aspx?view=Sonatica Performance Dashboards</a:t>
              </a:r>
            </a:p>
          </p:txBody>
        </p:sp>
        <p:pic>
          <p:nvPicPr>
            <p:cNvPr id="8" name="Picture 7" descr="Dashboard image BI CH11 p367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88" y="1584"/>
              <a:ext cx="3049" cy="234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9734540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Segment Reports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5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/>
              <a:t>Income statements </a:t>
            </a:r>
            <a:r>
              <a:rPr lang="en-US" dirty="0"/>
              <a:t>for portions or segments of a business</a:t>
            </a:r>
          </a:p>
          <a:p>
            <a:pPr lvl="1">
              <a:spcBef>
                <a:spcPct val="0"/>
              </a:spcBef>
            </a:pPr>
            <a:r>
              <a:rPr lang="en-US" dirty="0"/>
              <a:t>Such as distinct divisions of </a:t>
            </a:r>
          </a:p>
          <a:p>
            <a:pPr lvl="2">
              <a:spcBef>
                <a:spcPct val="0"/>
              </a:spcBef>
            </a:pPr>
            <a:r>
              <a:rPr lang="en-US" dirty="0"/>
              <a:t>Product lines</a:t>
            </a:r>
          </a:p>
          <a:p>
            <a:pPr lvl="2">
              <a:spcBef>
                <a:spcPct val="0"/>
              </a:spcBef>
            </a:pPr>
            <a:r>
              <a:rPr lang="en-US" dirty="0"/>
              <a:t>Geographic territories</a:t>
            </a:r>
          </a:p>
          <a:p>
            <a:pPr lvl="2">
              <a:spcBef>
                <a:spcPct val="0"/>
              </a:spcBef>
            </a:pPr>
            <a:r>
              <a:rPr lang="en-US" dirty="0"/>
              <a:t>Organization units</a:t>
            </a:r>
          </a:p>
          <a:p>
            <a:pPr>
              <a:spcBef>
                <a:spcPct val="0"/>
              </a:spcBef>
            </a:pPr>
            <a:r>
              <a:rPr lang="en-US" dirty="0"/>
              <a:t>Used primarily for internal purposes</a:t>
            </a:r>
          </a:p>
          <a:p>
            <a:pPr>
              <a:spcBef>
                <a:spcPct val="0"/>
              </a:spcBef>
            </a:pPr>
            <a:r>
              <a:rPr lang="en-US" dirty="0"/>
              <a:t>Used also for disclosure of segment information for GAAP purposes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68547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04655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Steps to Prepare Segment Reports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6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533400" y="1295400"/>
            <a:ext cx="8382000" cy="5181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Three steps basic to the preparation of all segment reports:</a:t>
            </a:r>
          </a:p>
          <a:p>
            <a:r>
              <a:rPr lang="en-US" sz="2800" dirty="0" smtClean="0"/>
              <a:t>Identification of the segments</a:t>
            </a:r>
          </a:p>
          <a:p>
            <a:r>
              <a:rPr lang="en-US" sz="2800" dirty="0" smtClean="0"/>
              <a:t>Assign direct costs to the segments</a:t>
            </a:r>
          </a:p>
          <a:p>
            <a:r>
              <a:rPr lang="en-US" sz="2800" dirty="0" smtClean="0"/>
              <a:t>Allocate indirect costs to the segments, where appropriate</a:t>
            </a:r>
            <a:endParaRPr lang="en-US" sz="2800" dirty="0"/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1371600" y="4782175"/>
            <a:ext cx="6629400" cy="1446550"/>
          </a:xfrm>
          <a:prstGeom prst="rect">
            <a:avLst/>
          </a:prstGeom>
          <a:solidFill>
            <a:schemeClr val="bg1"/>
          </a:solidFill>
          <a:ln w="38100" cmpd="thickThin">
            <a:solidFill>
              <a:srgbClr val="C00000"/>
            </a:solidFill>
            <a:prstDash val="sysDash"/>
          </a:ln>
        </p:spPr>
        <p:txBody>
          <a:bodyPr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ts val="768"/>
              </a:spcBef>
              <a:buClr>
                <a:srgbClr val="33CC33"/>
              </a:buClr>
              <a:buFont typeface="Wingdings" panose="05000000000000000000" pitchFamily="2" charset="2"/>
              <a:buChar char="§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768"/>
              </a:spcBef>
              <a:buClr>
                <a:srgbClr val="00B0F0"/>
              </a:buClr>
              <a:buFont typeface="Wingdings" panose="05000000000000000000" pitchFamily="2" charset="2"/>
              <a:buChar char="§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768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768"/>
              </a:spcBef>
              <a:buClr>
                <a:srgbClr val="FFC00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768"/>
              </a:spcBef>
              <a:buClr>
                <a:srgbClr val="7030A0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dirty="0" smtClean="0"/>
              <a:t>Format varies depending on the approach adopted by a company for reporting   income statements internally.</a:t>
            </a:r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634695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Multilevel Segment Reports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7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Multiple combinations of divisions, products, and territories can be used to structure multilevel reporting</a:t>
            </a:r>
          </a:p>
          <a:p>
            <a:pPr>
              <a:spcBef>
                <a:spcPct val="0"/>
              </a:spcBef>
            </a:pPr>
            <a:r>
              <a:rPr lang="en-US" dirty="0"/>
              <a:t>Goal is not to slice and dice the revenue and cost data, but to provide meaningful information to management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14607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509" y="152400"/>
            <a:ext cx="8839200" cy="1143000"/>
          </a:xfrm>
        </p:spPr>
        <p:txBody>
          <a:bodyPr/>
          <a:lstStyle/>
          <a:p>
            <a:r>
              <a:rPr lang="en-US" dirty="0" smtClean="0"/>
              <a:t>Costs in Multilevel Segment Reports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8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762000" y="2362200"/>
            <a:ext cx="3810000" cy="990600"/>
          </a:xfrm>
        </p:spPr>
        <p:txBody>
          <a:bodyPr/>
          <a:lstStyle/>
          <a:p>
            <a:r>
              <a:rPr lang="en-US" dirty="0" smtClean="0"/>
              <a:t>Four Categories of Costs on Segment Reports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876800" y="2362200"/>
            <a:ext cx="3810000" cy="990600"/>
          </a:xfrm>
        </p:spPr>
        <p:txBody>
          <a:bodyPr/>
          <a:lstStyle/>
          <a:p>
            <a:r>
              <a:rPr lang="en-US" dirty="0" smtClean="0"/>
              <a:t>Common Segment Reporting Levels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762000" y="3505201"/>
            <a:ext cx="3810000" cy="2895600"/>
          </a:xfrm>
        </p:spPr>
        <p:txBody>
          <a:bodyPr/>
          <a:lstStyle/>
          <a:p>
            <a:pPr marL="400050" indent="-342900">
              <a:lnSpc>
                <a:spcPct val="150000"/>
              </a:lnSpc>
              <a:spcBef>
                <a:spcPts val="0"/>
              </a:spcBef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US" dirty="0" smtClean="0"/>
              <a:t>Variable costs</a:t>
            </a:r>
          </a:p>
          <a:p>
            <a:pPr marL="400050" indent="-342900">
              <a:lnSpc>
                <a:spcPct val="150000"/>
              </a:lnSpc>
              <a:spcBef>
                <a:spcPts val="0"/>
              </a:spcBef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US" dirty="0" smtClean="0"/>
              <a:t>Direct fixed costs</a:t>
            </a:r>
          </a:p>
          <a:p>
            <a:pPr marL="400050" indent="-342900">
              <a:lnSpc>
                <a:spcPct val="150000"/>
              </a:lnSpc>
              <a:spcBef>
                <a:spcPts val="0"/>
              </a:spcBef>
              <a:spcAft>
                <a:spcPts val="16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US" dirty="0" smtClean="0"/>
              <a:t>Allocated common costs</a:t>
            </a:r>
          </a:p>
          <a:p>
            <a:pPr marL="400050" indent="-342900">
              <a:spcBef>
                <a:spcPts val="0"/>
              </a:spcBef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n-US" dirty="0" smtClean="0"/>
              <a:t>Unallocated common costs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876800" y="3505200"/>
            <a:ext cx="3810000" cy="2897875"/>
          </a:xfrm>
        </p:spPr>
        <p:txBody>
          <a:bodyPr/>
          <a:lstStyle/>
          <a:p>
            <a:pPr algn="ctr">
              <a:spcBef>
                <a:spcPts val="800"/>
              </a:spcBef>
            </a:pPr>
            <a:endParaRPr lang="en-US" sz="200" cap="all" dirty="0" smtClean="0"/>
          </a:p>
          <a:p>
            <a:pPr algn="ctr">
              <a:spcBef>
                <a:spcPts val="800"/>
              </a:spcBef>
            </a:pPr>
            <a:r>
              <a:rPr lang="en-US" cap="all" dirty="0" smtClean="0"/>
              <a:t>Divisions</a:t>
            </a:r>
          </a:p>
          <a:p>
            <a:pPr algn="ctr"/>
            <a:endParaRPr lang="en-US" cap="all" dirty="0" smtClean="0"/>
          </a:p>
          <a:p>
            <a:pPr algn="ctr"/>
            <a:r>
              <a:rPr lang="en-US" cap="all" dirty="0" smtClean="0"/>
              <a:t>Products</a:t>
            </a:r>
          </a:p>
          <a:p>
            <a:pPr algn="ctr"/>
            <a:endParaRPr lang="en-US" cap="all" dirty="0"/>
          </a:p>
          <a:p>
            <a:pPr algn="ctr"/>
            <a:r>
              <a:rPr lang="en-US" cap="all" dirty="0" smtClean="0"/>
              <a:t>Geographical Territories</a:t>
            </a:r>
            <a:endParaRPr lang="en-US" cap="all" dirty="0"/>
          </a:p>
        </p:txBody>
      </p:sp>
      <p:sp>
        <p:nvSpPr>
          <p:cNvPr id="10" name="Text Placeholder 4"/>
          <p:cNvSpPr txBox="1">
            <a:spLocks/>
          </p:cNvSpPr>
          <p:nvPr/>
        </p:nvSpPr>
        <p:spPr>
          <a:xfrm>
            <a:off x="533400" y="1143000"/>
            <a:ext cx="8458200" cy="1219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b="1" kern="1200" baseline="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0" dirty="0" smtClean="0">
                <a:solidFill>
                  <a:srgbClr val="0070C0"/>
                </a:solidFill>
              </a:rPr>
              <a:t>Each level of segment reporting categorizes costs into four categories.</a:t>
            </a:r>
            <a:endParaRPr lang="en-US" sz="3200" b="0" dirty="0">
              <a:solidFill>
                <a:srgbClr val="0070C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38200" y="5300127"/>
            <a:ext cx="4800600" cy="948273"/>
            <a:chOff x="838200" y="3623727"/>
            <a:chExt cx="4800600" cy="1557873"/>
          </a:xfrm>
        </p:grpSpPr>
        <p:sp>
          <p:nvSpPr>
            <p:cNvPr id="21" name="Down Arrow 20"/>
            <p:cNvSpPr/>
            <p:nvPr/>
          </p:nvSpPr>
          <p:spPr>
            <a:xfrm rot="5400000" flipV="1">
              <a:off x="4362450" y="3680877"/>
              <a:ext cx="1333500" cy="1219200"/>
            </a:xfrm>
            <a:prstGeom prst="downArrow">
              <a:avLst>
                <a:gd name="adj1" fmla="val 50044"/>
                <a:gd name="adj2" fmla="val 50000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38200" y="3623727"/>
              <a:ext cx="3581400" cy="1557873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838200" y="3455502"/>
            <a:ext cx="4800600" cy="1726098"/>
            <a:chOff x="838200" y="3455502"/>
            <a:chExt cx="4800600" cy="1726098"/>
          </a:xfrm>
        </p:grpSpPr>
        <p:sp>
          <p:nvSpPr>
            <p:cNvPr id="23" name="Down Arrow 22"/>
            <p:cNvSpPr/>
            <p:nvPr/>
          </p:nvSpPr>
          <p:spPr>
            <a:xfrm rot="5400000" flipV="1">
              <a:off x="4623351" y="3251751"/>
              <a:ext cx="811698" cy="1219200"/>
            </a:xfrm>
            <a:prstGeom prst="downArrow">
              <a:avLst>
                <a:gd name="adj1" fmla="val 50044"/>
                <a:gd name="adj2" fmla="val 50000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Down Arrow 23"/>
            <p:cNvSpPr/>
            <p:nvPr/>
          </p:nvSpPr>
          <p:spPr>
            <a:xfrm rot="5400000" flipV="1">
              <a:off x="4623351" y="4139649"/>
              <a:ext cx="811698" cy="1219200"/>
            </a:xfrm>
            <a:prstGeom prst="downArrow">
              <a:avLst>
                <a:gd name="adj1" fmla="val 50044"/>
                <a:gd name="adj2" fmla="val 50000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3623727"/>
              <a:ext cx="3581400" cy="1557873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526468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animBg="1"/>
      <p:bldP spid="8" grpId="0" animBg="1"/>
      <p:bldP spid="1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/>
          <a:lstStyle/>
          <a:p>
            <a:r>
              <a:rPr lang="en-US" dirty="0" smtClean="0"/>
              <a:t>Cost Descriptions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1F497D">
                    <a:lumMod val="75000"/>
                  </a:srgbClr>
                </a:solidFill>
              </a:rPr>
              <a:t>© Cambridge Business Publishers, 2015</a:t>
            </a:r>
            <a:endParaRPr lang="en-US" altLang="en-US" dirty="0" smtClean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A25A4-FF08-48C8-AF07-CBA8D4B10FB0}" type="slidenum">
              <a:rPr lang="en-US" smtClean="0">
                <a:solidFill>
                  <a:srgbClr val="1F497D">
                    <a:lumMod val="75000"/>
                  </a:srgbClr>
                </a:solidFill>
              </a:rPr>
              <a:pPr/>
              <a:t>9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0" y="3581400"/>
            <a:ext cx="8610600" cy="1218064"/>
            <a:chOff x="533400" y="3733800"/>
            <a:chExt cx="8610600" cy="1218064"/>
          </a:xfrm>
        </p:grpSpPr>
        <p:sp>
          <p:nvSpPr>
            <p:cNvPr id="6" name="Text Placeholder 4"/>
            <p:cNvSpPr txBox="1">
              <a:spLocks/>
            </p:cNvSpPr>
            <p:nvPr/>
          </p:nvSpPr>
          <p:spPr>
            <a:xfrm>
              <a:off x="3505200" y="3733800"/>
              <a:ext cx="5638800" cy="1218064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dirty="0" smtClean="0"/>
                <a:t>Incurred for the common benefit of all related segments; A reasonable basis for allocating to segments exists</a:t>
              </a:r>
              <a:endParaRPr lang="en-US" altLang="en-US" sz="2400" dirty="0"/>
            </a:p>
          </p:txBody>
        </p:sp>
        <p:sp>
          <p:nvSpPr>
            <p:cNvPr id="7" name="Text Placeholder 7"/>
            <p:cNvSpPr txBox="1">
              <a:spLocks/>
            </p:cNvSpPr>
            <p:nvPr/>
          </p:nvSpPr>
          <p:spPr>
            <a:xfrm>
              <a:off x="533400" y="3733800"/>
              <a:ext cx="2819400" cy="1218064"/>
            </a:xfrm>
            <a:prstGeom prst="rect">
              <a:avLst/>
            </a:prstGeom>
            <a:gradFill>
              <a:gsLst>
                <a:gs pos="100000">
                  <a:schemeClr val="bg2"/>
                </a:gs>
                <a:gs pos="0">
                  <a:schemeClr val="accent1">
                    <a:gamma/>
                    <a:tint val="51765"/>
                    <a:invGamma/>
                    <a:alpha val="50999"/>
                  </a:schemeClr>
                </a:gs>
              </a:gsLst>
              <a:lin ang="16200000" scaled="0"/>
            </a:gradFill>
            <a:effectLst/>
            <a:scene3d>
              <a:camera prst="orthographicFront"/>
              <a:lightRig rig="threePt" dir="t"/>
            </a:scene3d>
            <a:sp3d extrusionH="152400" contourW="12700">
              <a:bevelT prst="angle"/>
              <a:bevelB prst="angle"/>
              <a:extrusionClr>
                <a:srgbClr val="000066"/>
              </a:extrusionClr>
              <a:contourClr>
                <a:srgbClr val="000066"/>
              </a:contourClr>
            </a:sp3d>
          </p:spPr>
          <p:txBody>
            <a:bodyPr anchor="ctr" anchorCtr="0"/>
            <a:lstStyle>
              <a:lvl1pPr marL="57150" indent="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b="1" kern="1200">
                  <a:solidFill>
                    <a:schemeClr val="accen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600" dirty="0" smtClean="0">
                  <a:solidFill>
                    <a:srgbClr val="4F81BD">
                      <a:lumMod val="75000"/>
                    </a:srgbClr>
                  </a:solidFill>
                </a:rPr>
                <a:t>Allocated Common Costs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33400" y="2209800"/>
            <a:ext cx="8610600" cy="1219200"/>
            <a:chOff x="533400" y="2133600"/>
            <a:chExt cx="8610600" cy="1676400"/>
          </a:xfrm>
        </p:grpSpPr>
        <p:sp>
          <p:nvSpPr>
            <p:cNvPr id="9" name="Text Placeholder 7"/>
            <p:cNvSpPr txBox="1">
              <a:spLocks/>
            </p:cNvSpPr>
            <p:nvPr/>
          </p:nvSpPr>
          <p:spPr>
            <a:xfrm>
              <a:off x="533400" y="2287136"/>
              <a:ext cx="2819400" cy="1294264"/>
            </a:xfrm>
            <a:prstGeom prst="rect">
              <a:avLst/>
            </a:prstGeom>
            <a:gradFill>
              <a:gsLst>
                <a:gs pos="100000">
                  <a:schemeClr val="bg2"/>
                </a:gs>
                <a:gs pos="0">
                  <a:schemeClr val="accent1">
                    <a:gamma/>
                    <a:tint val="51765"/>
                    <a:invGamma/>
                    <a:alpha val="50999"/>
                  </a:schemeClr>
                </a:gs>
              </a:gsLst>
              <a:lin ang="16200000" scaled="0"/>
            </a:gradFill>
            <a:effectLst/>
            <a:scene3d>
              <a:camera prst="orthographicFront"/>
              <a:lightRig rig="threePt" dir="t"/>
            </a:scene3d>
            <a:sp3d extrusionH="152400" contourW="12700">
              <a:bevelT prst="angle"/>
              <a:bevelB prst="angle"/>
              <a:extrusionClr>
                <a:srgbClr val="000066"/>
              </a:extrusionClr>
              <a:contourClr>
                <a:srgbClr val="000066"/>
              </a:contourClr>
            </a:sp3d>
          </p:spPr>
          <p:txBody>
            <a:bodyPr anchor="ctr" anchorCtr="0"/>
            <a:lstStyle>
              <a:lvl1pPr marL="57150" indent="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b="1" kern="1200">
                  <a:solidFill>
                    <a:schemeClr val="accen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600" dirty="0" smtClean="0">
                  <a:solidFill>
                    <a:srgbClr val="4F81BD">
                      <a:lumMod val="75000"/>
                    </a:srgbClr>
                  </a:solidFill>
                </a:rPr>
                <a:t>Direct Fixed Costs</a:t>
              </a:r>
            </a:p>
          </p:txBody>
        </p:sp>
        <p:sp>
          <p:nvSpPr>
            <p:cNvPr id="10" name="Text Placeholder 4"/>
            <p:cNvSpPr txBox="1">
              <a:spLocks/>
            </p:cNvSpPr>
            <p:nvPr/>
          </p:nvSpPr>
          <p:spPr>
            <a:xfrm>
              <a:off x="3505200" y="2133600"/>
              <a:ext cx="5638800" cy="1676400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en-US" sz="2400" dirty="0" err="1" smtClean="0"/>
                <a:t>Nonvariable</a:t>
              </a:r>
              <a:r>
                <a:rPr lang="en-US" altLang="en-US" sz="2400" dirty="0" smtClean="0"/>
                <a:t>  costs directly traceable to the segments incurred for the specific benefit of the respective segment</a:t>
              </a:r>
              <a:endParaRPr lang="en-US" altLang="en-US" sz="2400" dirty="0"/>
            </a:p>
            <a:p>
              <a:pPr marL="0" indent="0">
                <a:buNone/>
              </a:pPr>
              <a:endParaRPr lang="en-US" altLang="en-US" sz="26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33400" y="5105400"/>
            <a:ext cx="8610600" cy="1218064"/>
            <a:chOff x="533400" y="5105400"/>
            <a:chExt cx="8610600" cy="1218064"/>
          </a:xfrm>
        </p:grpSpPr>
        <p:sp>
          <p:nvSpPr>
            <p:cNvPr id="12" name="Text Placeholder 4"/>
            <p:cNvSpPr txBox="1">
              <a:spLocks/>
            </p:cNvSpPr>
            <p:nvPr/>
          </p:nvSpPr>
          <p:spPr>
            <a:xfrm>
              <a:off x="3505200" y="5105400"/>
              <a:ext cx="5638800" cy="1218064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dirty="0"/>
                <a:t>Incurred for the common benefit of all related segments; </a:t>
              </a:r>
              <a:r>
                <a:rPr lang="en-US" sz="2400" dirty="0" smtClean="0"/>
                <a:t>No reasonable </a:t>
              </a:r>
              <a:r>
                <a:rPr lang="en-US" sz="2400" dirty="0"/>
                <a:t>basis for allocating to segments </a:t>
              </a:r>
              <a:r>
                <a:rPr lang="en-US" sz="2400" dirty="0" smtClean="0"/>
                <a:t>exists</a:t>
              </a:r>
              <a:endParaRPr lang="en-US" altLang="en-US" sz="2400" dirty="0"/>
            </a:p>
          </p:txBody>
        </p:sp>
        <p:sp>
          <p:nvSpPr>
            <p:cNvPr id="13" name="Text Placeholder 7"/>
            <p:cNvSpPr txBox="1">
              <a:spLocks/>
            </p:cNvSpPr>
            <p:nvPr/>
          </p:nvSpPr>
          <p:spPr>
            <a:xfrm>
              <a:off x="533400" y="5105400"/>
              <a:ext cx="2819400" cy="1218064"/>
            </a:xfrm>
            <a:prstGeom prst="rect">
              <a:avLst/>
            </a:prstGeom>
            <a:gradFill>
              <a:gsLst>
                <a:gs pos="100000">
                  <a:schemeClr val="bg2"/>
                </a:gs>
                <a:gs pos="0">
                  <a:schemeClr val="accent1">
                    <a:gamma/>
                    <a:tint val="51765"/>
                    <a:invGamma/>
                    <a:alpha val="50999"/>
                  </a:schemeClr>
                </a:gs>
              </a:gsLst>
              <a:lin ang="16200000" scaled="0"/>
            </a:gradFill>
            <a:effectLst/>
            <a:scene3d>
              <a:camera prst="orthographicFront"/>
              <a:lightRig rig="threePt" dir="t"/>
            </a:scene3d>
            <a:sp3d extrusionH="152400" contourW="12700">
              <a:bevelT prst="angle"/>
              <a:bevelB prst="angle"/>
              <a:extrusionClr>
                <a:srgbClr val="000066"/>
              </a:extrusionClr>
              <a:contourClr>
                <a:srgbClr val="000066"/>
              </a:contourClr>
            </a:sp3d>
          </p:spPr>
          <p:txBody>
            <a:bodyPr anchor="ctr" anchorCtr="0"/>
            <a:lstStyle>
              <a:lvl1pPr marL="57150" indent="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b="1" kern="1200">
                  <a:solidFill>
                    <a:schemeClr val="accen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600" dirty="0" smtClean="0">
                  <a:solidFill>
                    <a:srgbClr val="4F81BD">
                      <a:lumMod val="75000"/>
                    </a:srgbClr>
                  </a:solidFill>
                </a:rPr>
                <a:t>Unallocated Common Costs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33400" y="1371600"/>
            <a:ext cx="8610600" cy="609032"/>
            <a:chOff x="533400" y="5105400"/>
            <a:chExt cx="8610600" cy="1218064"/>
          </a:xfrm>
        </p:grpSpPr>
        <p:sp>
          <p:nvSpPr>
            <p:cNvPr id="15" name="Text Placeholder 4"/>
            <p:cNvSpPr txBox="1">
              <a:spLocks/>
            </p:cNvSpPr>
            <p:nvPr/>
          </p:nvSpPr>
          <p:spPr>
            <a:xfrm>
              <a:off x="3505200" y="5105400"/>
              <a:ext cx="5638800" cy="1218064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342900" indent="-342900" algn="l" defTabSz="914400" rtl="0" eaLnBrk="1" latinLnBrk="0" hangingPunct="1">
                <a:spcBef>
                  <a:spcPts val="768"/>
                </a:spcBef>
                <a:buClr>
                  <a:srgbClr val="33CC33"/>
                </a:buClr>
                <a:buFont typeface="Wingdings" panose="05000000000000000000" pitchFamily="2" charset="2"/>
                <a:buChar char="§"/>
                <a:defRPr sz="32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ts val="768"/>
                </a:spcBef>
                <a:buClr>
                  <a:srgbClr val="00B0F0"/>
                </a:buClr>
                <a:buFont typeface="Wingdings" panose="05000000000000000000" pitchFamily="2" charset="2"/>
                <a:buChar char="§"/>
                <a:defRPr sz="28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ts val="768"/>
                </a:spcBef>
                <a:buClr>
                  <a:srgbClr val="C00000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ts val="768"/>
                </a:spcBef>
                <a:buClr>
                  <a:srgbClr val="FFC00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ts val="768"/>
                </a:spcBef>
                <a:buClr>
                  <a:srgbClr val="7030A0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dirty="0" smtClean="0"/>
                <a:t>Vary in proportion to the level of sales</a:t>
              </a:r>
              <a:endParaRPr lang="en-US" altLang="en-US" sz="2400" dirty="0"/>
            </a:p>
            <a:p>
              <a:pPr marL="0" indent="0">
                <a:buNone/>
              </a:pPr>
              <a:endParaRPr lang="en-US" altLang="en-US" sz="2400" dirty="0"/>
            </a:p>
          </p:txBody>
        </p:sp>
        <p:sp>
          <p:nvSpPr>
            <p:cNvPr id="16" name="Text Placeholder 7"/>
            <p:cNvSpPr txBox="1">
              <a:spLocks/>
            </p:cNvSpPr>
            <p:nvPr/>
          </p:nvSpPr>
          <p:spPr>
            <a:xfrm>
              <a:off x="533400" y="5105400"/>
              <a:ext cx="2819400" cy="1218064"/>
            </a:xfrm>
            <a:prstGeom prst="rect">
              <a:avLst/>
            </a:prstGeom>
            <a:gradFill>
              <a:gsLst>
                <a:gs pos="100000">
                  <a:schemeClr val="bg2"/>
                </a:gs>
                <a:gs pos="0">
                  <a:schemeClr val="accent1">
                    <a:gamma/>
                    <a:tint val="51765"/>
                    <a:invGamma/>
                    <a:alpha val="50999"/>
                  </a:schemeClr>
                </a:gs>
              </a:gsLst>
              <a:lin ang="16200000" scaled="0"/>
            </a:gradFill>
            <a:effectLst/>
            <a:scene3d>
              <a:camera prst="orthographicFront"/>
              <a:lightRig rig="threePt" dir="t"/>
            </a:scene3d>
            <a:sp3d extrusionH="152400" contourW="12700">
              <a:bevelT prst="angle"/>
              <a:bevelB prst="angle"/>
              <a:extrusionClr>
                <a:srgbClr val="000066"/>
              </a:extrusionClr>
              <a:contourClr>
                <a:srgbClr val="000066"/>
              </a:contourClr>
            </a:sp3d>
          </p:spPr>
          <p:txBody>
            <a:bodyPr anchor="ctr" anchorCtr="0"/>
            <a:lstStyle>
              <a:lvl1pPr marL="57150" indent="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b="1" kern="1200">
                  <a:solidFill>
                    <a:schemeClr val="accen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600" dirty="0" smtClean="0">
                  <a:solidFill>
                    <a:srgbClr val="4F81BD">
                      <a:lumMod val="75000"/>
                    </a:srgbClr>
                  </a:solidFill>
                </a:rPr>
                <a:t>Variable Costs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2612248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3680</TotalTime>
  <Words>3504</Words>
  <Application>Microsoft Office PowerPoint</Application>
  <PresentationFormat>On-screen Show (4:3)</PresentationFormat>
  <Paragraphs>682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1_Office Theme</vt:lpstr>
      <vt:lpstr>PowerPoint Presentation</vt:lpstr>
      <vt:lpstr>PowerPoint Presentation</vt:lpstr>
      <vt:lpstr>Strategic Business Segment</vt:lpstr>
      <vt:lpstr>Decentralization</vt:lpstr>
      <vt:lpstr>Segment Reports</vt:lpstr>
      <vt:lpstr>Steps to Prepare Segment Reports</vt:lpstr>
      <vt:lpstr>Multilevel Segment Reports</vt:lpstr>
      <vt:lpstr>Costs in Multilevel Segment Reports</vt:lpstr>
      <vt:lpstr>Cost Descriptions</vt:lpstr>
      <vt:lpstr>Multilevel Segment Income Totals</vt:lpstr>
      <vt:lpstr>Multilevel Segment Example</vt:lpstr>
      <vt:lpstr>Multilevel Segment Example cont.</vt:lpstr>
      <vt:lpstr>PowerPoint Presentation</vt:lpstr>
      <vt:lpstr>Transfer Pricing</vt:lpstr>
      <vt:lpstr>Transfer Pricing  Management Conflicts</vt:lpstr>
      <vt:lpstr>Transfer Pricing Conflict Example</vt:lpstr>
      <vt:lpstr>Transfer Pricing Conflict Example cont.</vt:lpstr>
      <vt:lpstr>Transfer Pricing Conflict Example cont.</vt:lpstr>
      <vt:lpstr>Transfer Pricing Methods</vt:lpstr>
      <vt:lpstr>Market Price as the Transfer Price</vt:lpstr>
      <vt:lpstr>Market Price as the Transfer Price Example</vt:lpstr>
      <vt:lpstr>Variable Cost as the Transfer Price</vt:lpstr>
      <vt:lpstr>Variable Cost Plus Opportunity Costs as the Transfer Price</vt:lpstr>
      <vt:lpstr>Variable Costs as the Transfer Price Example</vt:lpstr>
      <vt:lpstr>Absorption Cost Plus Markup  as the Transfer Price</vt:lpstr>
      <vt:lpstr>Negotiated Price as the Transfer Price</vt:lpstr>
      <vt:lpstr>Dual Prices as the Transfer Price</vt:lpstr>
      <vt:lpstr>Transfer Pricing Problems</vt:lpstr>
      <vt:lpstr>PowerPoint Presentation</vt:lpstr>
      <vt:lpstr>Return on Investment (ROI)</vt:lpstr>
      <vt:lpstr>Disaggregated ROI</vt:lpstr>
      <vt:lpstr>ROI Disaggregation Example</vt:lpstr>
      <vt:lpstr>Investment Center Income</vt:lpstr>
      <vt:lpstr>Investment Center Asset Base</vt:lpstr>
      <vt:lpstr>Other Valuation Issues</vt:lpstr>
      <vt:lpstr>Residual Income</vt:lpstr>
      <vt:lpstr>Residual Income Example</vt:lpstr>
      <vt:lpstr>Economic Value Added (EVA®)</vt:lpstr>
      <vt:lpstr>Economic Value Added</vt:lpstr>
      <vt:lpstr>Why EVA?</vt:lpstr>
      <vt:lpstr>Evaluating Managers Using ROI</vt:lpstr>
      <vt:lpstr>Evaluating Managers  Using Residual Income</vt:lpstr>
      <vt:lpstr>Evaluating Managers Using EVA</vt:lpstr>
      <vt:lpstr>PowerPoint Presentation</vt:lpstr>
      <vt:lpstr>Financial and Nonfinancial Measures</vt:lpstr>
      <vt:lpstr>What is the Balanced Scorecard?</vt:lpstr>
      <vt:lpstr>Examples of Key Indicators</vt:lpstr>
      <vt:lpstr>Balanced Scorecard as Strategy</vt:lpstr>
      <vt:lpstr>Dashboards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JPMousel</dc:creator>
  <cp:lastModifiedBy>Elizabeth Gjonbalaj</cp:lastModifiedBy>
  <cp:revision>293</cp:revision>
  <dcterms:created xsi:type="dcterms:W3CDTF">2014-02-19T18:20:57Z</dcterms:created>
  <dcterms:modified xsi:type="dcterms:W3CDTF">2017-06-14T20:23:49Z</dcterms:modified>
</cp:coreProperties>
</file>