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9"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61" r:id="rId36"/>
    <p:sldId id="342" r:id="rId37"/>
    <p:sldId id="343" r:id="rId38"/>
    <p:sldId id="344" r:id="rId39"/>
    <p:sldId id="345" r:id="rId40"/>
    <p:sldId id="346" r:id="rId41"/>
    <p:sldId id="347" r:id="rId42"/>
    <p:sldId id="348" r:id="rId43"/>
    <p:sldId id="349" r:id="rId44"/>
    <p:sldId id="350" r:id="rId45"/>
    <p:sldId id="351" r:id="rId46"/>
    <p:sldId id="352" r:id="rId47"/>
    <p:sldId id="353" r:id="rId48"/>
    <p:sldId id="354" r:id="rId49"/>
    <p:sldId id="355" r:id="rId50"/>
    <p:sldId id="356" r:id="rId51"/>
    <p:sldId id="357" r:id="rId52"/>
    <p:sldId id="359" r:id="rId53"/>
    <p:sldId id="36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7"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 Type="http://schemas.openxmlformats.org/officeDocument/2006/relationships/slide" Target="slides/slide4.xml"/>
  <Relationship Id="rId50" Type="http://schemas.openxmlformats.org/officeDocument/2006/relationships/slide" Target="slides/slide49.xml"/>
  <Relationship Id="rId51" Type="http://schemas.openxmlformats.org/officeDocument/2006/relationships/slide" Target="slides/slide50.xml"/>
  <Relationship Id="rId52" Type="http://schemas.openxmlformats.org/officeDocument/2006/relationships/slide" Target="slides/slide51.xml"/>
  <Relationship Id="rId53" Type="http://schemas.openxmlformats.org/officeDocument/2006/relationships/slide" Target="slides/slide52.xml"/>
  <Relationship Id="rId54" Type="http://schemas.openxmlformats.org/officeDocument/2006/relationships/slide" Target="slides/slide53.xml"/>
  <Relationship Id="rId55" Type="http://schemas.openxmlformats.org/officeDocument/2006/relationships/presProps" Target="presProps.xml"/>
  <Relationship Id="rId56" Type="http://schemas.openxmlformats.org/officeDocument/2006/relationships/viewProps" Target="viewProps.xml"/>
  <Relationship Id="rId57" Type="http://schemas.openxmlformats.org/officeDocument/2006/relationships/theme" Target="theme/theme1.xml"/>
  <Relationship Id="rId58" Type="http://schemas.openxmlformats.org/officeDocument/2006/relationships/tableStyles" Target="tableStyles.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charts/_rels/chart1.xml.rels><?xml version="1.0" encoding="UTF-8"?>

<Relationships xmlns="http://schemas.openxmlformats.org/package/2006/relationships">
  <Relationship Id="rId1" Type="http://schemas.openxmlformats.org/officeDocument/2006/relationships/package" Target="../embeddings/Microsoft_Office_Excel_Worksheet1.xlsx"/>
</Relationships>

</file>

<file path=ppt/charts/_rels/chart2.xml.rels><?xml version="1.0" encoding="UTF-8"?>

<Relationships xmlns="http://schemas.openxmlformats.org/package/2006/relationships">
  <Relationship Id="rId1" Type="http://schemas.openxmlformats.org/officeDocument/2006/relationships/package" Target="../embeddings/Microsoft_Office_Excel_Worksheet2.xlsx"/>
</Relationships>

</file>

<file path=ppt/charts/_rels/chart3.xml.rels><?xml version="1.0" encoding="UTF-8"?>

<Relationships xmlns="http://schemas.openxmlformats.org/package/2006/relationships">
  <Relationship Id="rId1" Type="http://schemas.openxmlformats.org/officeDocument/2006/relationships/package" Target="../embeddings/Microsoft_Office_Excel_Worksheet3.xlsx"/>
</Relationships>

</file>

<file path=ppt/charts/_rels/chart4.xml.rels><?xml version="1.0" encoding="UTF-8"?>

<Relationships xmlns="http://schemas.openxmlformats.org/package/2006/relationships">
  <Relationship Id="rId1" Type="http://schemas.openxmlformats.org/officeDocument/2006/relationships/package" Target="../embeddings/Microsoft_Office_Excel_Worksheet4.xlsx"/>
</Relationships>

</file>

<file path=ppt/charts/_rels/chart5.xml.rels><?xml version="1.0" encoding="UTF-8"?>

<Relationships xmlns="http://schemas.openxmlformats.org/package/2006/relationships">
  <Relationship Id="rId1" Type="http://schemas.openxmlformats.org/officeDocument/2006/relationships/themeOverride" Target="../theme/themeOverride1.xml"/>
  <Relationship Id="rId2" Type="http://schemas.openxmlformats.org/officeDocument/2006/relationships/package" Target="../embeddings/Microsoft_Office_Excel_Worksheet5.xlsx"/>
</Relationships>

</file>

<file path=ppt/charts/_rels/chart6.xml.rels><?xml version="1.0" encoding="UTF-8"?>

<Relationships xmlns="http://schemas.openxmlformats.org/package/2006/relationships">
  <Relationship Id="rId1" Type="http://schemas.openxmlformats.org/officeDocument/2006/relationships/themeOverride" Target="../theme/themeOverride2.xml"/>
  <Relationship Id="rId2" Type="http://schemas.openxmlformats.org/officeDocument/2006/relationships/package" Target="../embeddings/Microsoft_Office_Excel_Worksheet6.xlsx"/>
</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itle>
    <c:view3D>
      <c:rotX val="30"/>
      <c:perspective val="30"/>
    </c:view3D>
    <c:plotArea>
      <c:layout/>
      <c:pie3DChart>
        <c:varyColors val="1"/>
        <c:ser>
          <c:idx val="0"/>
          <c:order val="0"/>
          <c:tx>
            <c:strRef>
              <c:f>Sheet1!$B$1</c:f>
              <c:strCache>
                <c:ptCount val="1"/>
                <c:pt idx="0">
                  <c:v>Seats</c:v>
                </c:pt>
              </c:strCache>
            </c:strRef>
          </c:tx>
          <c:dLbls>
            <c:showVal val="1"/>
            <c:showLeaderLines val="1"/>
          </c:dLbls>
          <c:cat>
            <c:strRef>
              <c:f>Sheet1!$A$2:$A$4</c:f>
              <c:strCache>
                <c:ptCount val="3"/>
                <c:pt idx="0">
                  <c:v>Republican</c:v>
                </c:pt>
                <c:pt idx="1">
                  <c:v>Democrat</c:v>
                </c:pt>
                <c:pt idx="2">
                  <c:v>Conservative</c:v>
                </c:pt>
              </c:strCache>
            </c:strRef>
          </c:cat>
          <c:val>
            <c:numRef>
              <c:f>Sheet1!$B$2:$B$4</c:f>
              <c:numCache>
                <c:formatCode>General</c:formatCode>
                <c:ptCount val="3"/>
                <c:pt idx="0">
                  <c:v>171</c:v>
                </c:pt>
                <c:pt idx="1">
                  <c:v>67</c:v>
                </c:pt>
                <c:pt idx="2">
                  <c:v>5</c:v>
                </c:pt>
              </c:numCache>
            </c:numRef>
          </c:val>
        </c:ser>
      </c:pie3DChart>
    </c:plotArea>
    <c:legend>
      <c:legendPos val="r"/>
      <c:layout>
        <c:manualLayout>
          <c:xMode val="edge"/>
          <c:yMode val="edge"/>
          <c:x val="0.58490566037735847"/>
          <c:y val="0.31636310761535363"/>
          <c:w val="0.39622641509434092"/>
          <c:h val="0.4820485195315225"/>
        </c:manualLayout>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title>
    <c:view3D>
      <c:rotX val="30"/>
      <c:perspective val="30"/>
    </c:view3D>
    <c:plotArea>
      <c:layout/>
      <c:pie3DChart>
        <c:varyColors val="1"/>
        <c:ser>
          <c:idx val="0"/>
          <c:order val="0"/>
          <c:tx>
            <c:strRef>
              <c:f>Sheet1!$B$1</c:f>
              <c:strCache>
                <c:ptCount val="1"/>
                <c:pt idx="0">
                  <c:v>Seats</c:v>
                </c:pt>
              </c:strCache>
            </c:strRef>
          </c:tx>
          <c:dLbls>
            <c:showVal val="1"/>
            <c:showLeaderLines val="1"/>
          </c:dLbls>
          <c:cat>
            <c:strRef>
              <c:f>Sheet1!$A$2:$A$3</c:f>
              <c:strCache>
                <c:ptCount val="2"/>
                <c:pt idx="0">
                  <c:v>Republican</c:v>
                </c:pt>
                <c:pt idx="1">
                  <c:v>Democrat</c:v>
                </c:pt>
              </c:strCache>
            </c:strRef>
          </c:cat>
          <c:val>
            <c:numRef>
              <c:f>Sheet1!$B$2:$B$3</c:f>
              <c:numCache>
                <c:formatCode>General</c:formatCode>
                <c:ptCount val="2"/>
                <c:pt idx="0">
                  <c:v>62</c:v>
                </c:pt>
                <c:pt idx="1">
                  <c:v>12</c:v>
                </c:pt>
              </c:numCache>
            </c:numRef>
          </c:val>
        </c:ser>
      </c:pie3DChart>
    </c:plotArea>
    <c:legend>
      <c:legendPos val="r"/>
      <c:layout>
        <c:manualLayout>
          <c:xMode val="edge"/>
          <c:yMode val="edge"/>
          <c:x val="0.60337270341207361"/>
          <c:y val="0.39670452753727414"/>
          <c:w val="0.37775937205962534"/>
          <c:h val="0.32136567968768343"/>
        </c:manualLayout>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layout/>
    </c:title>
    <c:view3D>
      <c:rotX val="30"/>
      <c:perspective val="30"/>
    </c:view3D>
    <c:plotArea>
      <c:layout/>
      <c:pie3DChart>
        <c:varyColors val="1"/>
        <c:ser>
          <c:idx val="0"/>
          <c:order val="0"/>
          <c:tx>
            <c:strRef>
              <c:f>Sheet1!$B$1</c:f>
              <c:strCache>
                <c:ptCount val="1"/>
                <c:pt idx="0">
                  <c:v>Seats</c:v>
                </c:pt>
              </c:strCache>
            </c:strRef>
          </c:tx>
          <c:dLbls>
            <c:showVal val="1"/>
            <c:showLeaderLines val="1"/>
          </c:dLbls>
          <c:cat>
            <c:strRef>
              <c:f>Sheet1!$A$2:$A$4</c:f>
              <c:strCache>
                <c:ptCount val="3"/>
                <c:pt idx="0">
                  <c:v>Republican</c:v>
                </c:pt>
                <c:pt idx="1">
                  <c:v>Democrat</c:v>
                </c:pt>
                <c:pt idx="2">
                  <c:v>Independent</c:v>
                </c:pt>
              </c:strCache>
            </c:strRef>
          </c:cat>
          <c:val>
            <c:numRef>
              <c:f>Sheet1!$B$2:$B$4</c:f>
              <c:numCache>
                <c:formatCode>General</c:formatCode>
                <c:ptCount val="3"/>
                <c:pt idx="0">
                  <c:v>199</c:v>
                </c:pt>
                <c:pt idx="1">
                  <c:v>88</c:v>
                </c:pt>
                <c:pt idx="2">
                  <c:v>5</c:v>
                </c:pt>
              </c:numCache>
            </c:numRef>
          </c:val>
        </c:ser>
      </c:pie3DChart>
    </c:plotArea>
    <c:legend>
      <c:legendPos val="r"/>
      <c:layout>
        <c:manualLayout>
          <c:xMode val="edge"/>
          <c:yMode val="edge"/>
          <c:x val="0.58490566037735847"/>
          <c:y val="0.31636310761535386"/>
          <c:w val="0.3962264150943412"/>
          <c:h val="0.4820485195315225"/>
        </c:manualLayout>
      </c:layout>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layout/>
    </c:title>
    <c:view3D>
      <c:rotX val="30"/>
      <c:perspective val="30"/>
    </c:view3D>
    <c:plotArea>
      <c:layout/>
      <c:pie3DChart>
        <c:varyColors val="1"/>
        <c:ser>
          <c:idx val="0"/>
          <c:order val="0"/>
          <c:tx>
            <c:strRef>
              <c:f>Sheet1!$B$1</c:f>
              <c:strCache>
                <c:ptCount val="1"/>
                <c:pt idx="0">
                  <c:v>Seats</c:v>
                </c:pt>
              </c:strCache>
            </c:strRef>
          </c:tx>
          <c:dLbls>
            <c:showVal val="1"/>
            <c:showLeaderLines val="1"/>
          </c:dLbls>
          <c:cat>
            <c:strRef>
              <c:f>Sheet1!$A$2:$A$4</c:f>
              <c:strCache>
                <c:ptCount val="3"/>
                <c:pt idx="0">
                  <c:v>Republican</c:v>
                </c:pt>
                <c:pt idx="1">
                  <c:v>Democrat</c:v>
                </c:pt>
                <c:pt idx="2">
                  <c:v>Liberal Republican</c:v>
                </c:pt>
              </c:strCache>
            </c:strRef>
          </c:cat>
          <c:val>
            <c:numRef>
              <c:f>Sheet1!$B$2:$B$4</c:f>
              <c:numCache>
                <c:formatCode>General</c:formatCode>
                <c:ptCount val="3"/>
                <c:pt idx="0">
                  <c:v>47</c:v>
                </c:pt>
                <c:pt idx="1">
                  <c:v>19</c:v>
                </c:pt>
                <c:pt idx="2">
                  <c:v>7</c:v>
                </c:pt>
              </c:numCache>
            </c:numRef>
          </c:val>
        </c:ser>
      </c:pie3DChart>
    </c:plotArea>
    <c:legend>
      <c:legendPos val="r"/>
      <c:layout>
        <c:manualLayout>
          <c:xMode val="edge"/>
          <c:yMode val="edge"/>
          <c:x val="0.60337270341207361"/>
          <c:y val="0.39670452753727437"/>
          <c:w val="0.37775937205962545"/>
          <c:h val="0.44144683093345682"/>
        </c:manualLayout>
      </c:layout>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title>
      <c:layout/>
    </c:title>
    <c:view3D>
      <c:rotX val="30"/>
      <c:perspective val="30"/>
    </c:view3D>
    <c:plotArea>
      <c:layout/>
      <c:pie3DChart>
        <c:varyColors val="1"/>
        <c:ser>
          <c:idx val="0"/>
          <c:order val="0"/>
          <c:tx>
            <c:strRef>
              <c:f>Sheet1!$B$1</c:f>
              <c:strCache>
                <c:ptCount val="1"/>
                <c:pt idx="0">
                  <c:v>Seats</c:v>
                </c:pt>
              </c:strCache>
            </c:strRef>
          </c:tx>
          <c:dLbls>
            <c:showVal val="1"/>
            <c:showLeaderLines val="1"/>
          </c:dLbls>
          <c:cat>
            <c:strRef>
              <c:f>Sheet1!$A$2:$A$4</c:f>
              <c:strCache>
                <c:ptCount val="3"/>
                <c:pt idx="0">
                  <c:v>Republican</c:v>
                </c:pt>
                <c:pt idx="1">
                  <c:v>Democrat</c:v>
                </c:pt>
                <c:pt idx="2">
                  <c:v>Independent</c:v>
                </c:pt>
              </c:strCache>
            </c:strRef>
          </c:cat>
          <c:val>
            <c:numRef>
              <c:f>Sheet1!$B$2:$B$4</c:f>
              <c:numCache>
                <c:formatCode>General</c:formatCode>
                <c:ptCount val="3"/>
                <c:pt idx="0">
                  <c:v>103</c:v>
                </c:pt>
                <c:pt idx="1">
                  <c:v>182</c:v>
                </c:pt>
                <c:pt idx="2">
                  <c:v>8</c:v>
                </c:pt>
              </c:numCache>
            </c:numRef>
          </c:val>
        </c:ser>
      </c:pie3DChart>
    </c:plotArea>
    <c:legend>
      <c:legendPos val="r"/>
      <c:layout>
        <c:manualLayout>
          <c:xMode val="edge"/>
          <c:yMode val="edge"/>
          <c:x val="0.58490566037735847"/>
          <c:y val="0.31636310761535391"/>
          <c:w val="0.39622641509434137"/>
          <c:h val="0.4820485195315225"/>
        </c:manualLayout>
      </c:layout>
    </c:legend>
    <c:plotVisOnly val="1"/>
  </c:chart>
  <c:txPr>
    <a:bodyPr/>
    <a:lstStyle/>
    <a:p>
      <a:pPr>
        <a:defRPr sz="1800"/>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title>
      <c:layout/>
    </c:title>
    <c:view3D>
      <c:rotX val="30"/>
      <c:perspective val="30"/>
    </c:view3D>
    <c:plotArea>
      <c:layout/>
      <c:pie3DChart>
        <c:varyColors val="1"/>
        <c:ser>
          <c:idx val="0"/>
          <c:order val="0"/>
          <c:tx>
            <c:strRef>
              <c:f>Sheet1!$B$1</c:f>
              <c:strCache>
                <c:ptCount val="1"/>
                <c:pt idx="0">
                  <c:v>Seats</c:v>
                </c:pt>
              </c:strCache>
            </c:strRef>
          </c:tx>
          <c:dLbls>
            <c:showVal val="1"/>
            <c:showLeaderLines val="1"/>
          </c:dLbls>
          <c:cat>
            <c:strRef>
              <c:f>Sheet1!$A$2:$A$4</c:f>
              <c:strCache>
                <c:ptCount val="3"/>
                <c:pt idx="0">
                  <c:v>Republican</c:v>
                </c:pt>
                <c:pt idx="1">
                  <c:v>Democrat</c:v>
                </c:pt>
                <c:pt idx="2">
                  <c:v>Independent Republican</c:v>
                </c:pt>
              </c:strCache>
            </c:strRef>
          </c:cat>
          <c:val>
            <c:numRef>
              <c:f>Sheet1!$B$2:$B$4</c:f>
              <c:numCache>
                <c:formatCode>General</c:formatCode>
                <c:ptCount val="3"/>
                <c:pt idx="0">
                  <c:v>46</c:v>
                </c:pt>
                <c:pt idx="1">
                  <c:v>28</c:v>
                </c:pt>
                <c:pt idx="2">
                  <c:v>1</c:v>
                </c:pt>
              </c:numCache>
            </c:numRef>
          </c:val>
        </c:ser>
      </c:pie3DChart>
    </c:plotArea>
    <c:legend>
      <c:legendPos val="r"/>
      <c:layout>
        <c:manualLayout>
          <c:xMode val="edge"/>
          <c:yMode val="edge"/>
          <c:x val="0.58136012479571864"/>
          <c:y val="0.39670452753727442"/>
          <c:w val="0.39977195067597682"/>
          <c:h val="0.44144683093345682"/>
        </c:manualLayout>
      </c:layout>
    </c:legend>
    <c:plotVisOnly val="1"/>
  </c:chart>
  <c:txPr>
    <a:bodyPr/>
    <a:lstStyle/>
    <a:p>
      <a:pPr>
        <a:defRPr sz="1800"/>
      </a:pPr>
      <a:endParaRPr lang="en-US"/>
    </a:p>
  </c:txPr>
  <c:externalData r:id="rId2"/>
</c:chartSpace>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6D92C45-FE23-4D09-9E99-512C0C53FEDE}" type="datetimeFigureOut">
              <a:rPr lang="en-US" smtClean="0"/>
              <a:pPr/>
              <a:t>1/4/2016</a:t>
            </a:fld>
            <a:endParaRPr lang="en-US"/>
          </a:p>
        </p:txBody>
      </p:sp>
      <p:sp>
        <p:nvSpPr>
          <p:cNvPr id="16" name="Slide Number Placeholder 15"/>
          <p:cNvSpPr>
            <a:spLocks noGrp="1"/>
          </p:cNvSpPr>
          <p:nvPr>
            <p:ph type="sldNum" sz="quarter" idx="11"/>
          </p:nvPr>
        </p:nvSpPr>
        <p:spPr/>
        <p:txBody>
          <a:bodyPr/>
          <a:lstStyle/>
          <a:p>
            <a:fld id="{F0E77E62-98C2-41D0-92F1-0C8C856ED3F5}"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D92C45-FE23-4D09-9E99-512C0C53FEDE}"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77E62-98C2-41D0-92F1-0C8C856ED3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D92C45-FE23-4D09-9E99-512C0C53FEDE}"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77E62-98C2-41D0-92F1-0C8C856ED3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6D92C45-FE23-4D09-9E99-512C0C53FEDE}" type="datetimeFigureOut">
              <a:rPr lang="en-US" smtClean="0"/>
              <a:pPr/>
              <a:t>1/4/2016</a:t>
            </a:fld>
            <a:endParaRPr lang="en-US"/>
          </a:p>
        </p:txBody>
      </p:sp>
      <p:sp>
        <p:nvSpPr>
          <p:cNvPr id="15" name="Slide Number Placeholder 14"/>
          <p:cNvSpPr>
            <a:spLocks noGrp="1"/>
          </p:cNvSpPr>
          <p:nvPr>
            <p:ph type="sldNum" sz="quarter" idx="15"/>
          </p:nvPr>
        </p:nvSpPr>
        <p:spPr/>
        <p:txBody>
          <a:bodyPr/>
          <a:lstStyle>
            <a:lvl1pPr algn="ctr">
              <a:defRPr/>
            </a:lvl1pPr>
          </a:lstStyle>
          <a:p>
            <a:fld id="{F0E77E62-98C2-41D0-92F1-0C8C856ED3F5}"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D92C45-FE23-4D09-9E99-512C0C53FEDE}"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77E62-98C2-41D0-92F1-0C8C856ED3F5}"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D92C45-FE23-4D09-9E99-512C0C53FEDE}" type="datetimeFigureOut">
              <a:rPr lang="en-US" smtClean="0"/>
              <a:pPr/>
              <a:t>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77E62-98C2-41D0-92F1-0C8C856ED3F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0E77E62-98C2-41D0-92F1-0C8C856ED3F5}"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6D92C45-FE23-4D09-9E99-512C0C53FEDE}" type="datetimeFigureOut">
              <a:rPr lang="en-US" smtClean="0"/>
              <a:pPr/>
              <a:t>1/4/2016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6D92C45-FE23-4D09-9E99-512C0C53FEDE}" type="datetimeFigureOut">
              <a:rPr lang="en-US" smtClean="0"/>
              <a:pPr/>
              <a:t>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E77E62-98C2-41D0-92F1-0C8C856ED3F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92C45-FE23-4D09-9E99-512C0C53FEDE}" type="datetimeFigureOut">
              <a:rPr lang="en-US" smtClean="0"/>
              <a:pPr/>
              <a:t>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E77E62-98C2-41D0-92F1-0C8C856ED3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6D92C45-FE23-4D09-9E99-512C0C53FEDE}" type="datetimeFigureOut">
              <a:rPr lang="en-US" smtClean="0"/>
              <a:pPr/>
              <a:t>1/4/2016</a:t>
            </a:fld>
            <a:endParaRPr lang="en-US"/>
          </a:p>
        </p:txBody>
      </p:sp>
      <p:sp>
        <p:nvSpPr>
          <p:cNvPr id="9" name="Slide Number Placeholder 8"/>
          <p:cNvSpPr>
            <a:spLocks noGrp="1"/>
          </p:cNvSpPr>
          <p:nvPr>
            <p:ph type="sldNum" sz="quarter" idx="15"/>
          </p:nvPr>
        </p:nvSpPr>
        <p:spPr/>
        <p:txBody>
          <a:bodyPr/>
          <a:lstStyle/>
          <a:p>
            <a:fld id="{F0E77E62-98C2-41D0-92F1-0C8C856ED3F5}"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6D92C45-FE23-4D09-9E99-512C0C53FEDE}" type="datetimeFigureOut">
              <a:rPr lang="en-US" smtClean="0"/>
              <a:pPr/>
              <a:t>1/4/2016</a:t>
            </a:fld>
            <a:endParaRPr lang="en-US"/>
          </a:p>
        </p:txBody>
      </p:sp>
      <p:sp>
        <p:nvSpPr>
          <p:cNvPr id="9" name="Slide Number Placeholder 8"/>
          <p:cNvSpPr>
            <a:spLocks noGrp="1"/>
          </p:cNvSpPr>
          <p:nvPr>
            <p:ph type="sldNum" sz="quarter" idx="11"/>
          </p:nvPr>
        </p:nvSpPr>
        <p:spPr/>
        <p:txBody>
          <a:bodyPr/>
          <a:lstStyle/>
          <a:p>
            <a:fld id="{F0E77E62-98C2-41D0-92F1-0C8C856ED3F5}"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6D92C45-FE23-4D09-9E99-512C0C53FEDE}" type="datetimeFigureOut">
              <a:rPr lang="en-US" smtClean="0"/>
              <a:pPr/>
              <a:t>1/4/2016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0E77E62-98C2-41D0-92F1-0C8C856ED3F5}"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5.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4.jpeg"/>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5.xml"/>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image" Target="../media/image5.jpeg"/>
  <Relationship Id="rId3" Type="http://schemas.openxmlformats.org/officeDocument/2006/relationships/image" Target="../media/image6.jpeg"/>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8.jpeg"/>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image" Target="../media/image9.png"/>
  <Relationship Id="rId3" Type="http://schemas.openxmlformats.org/officeDocument/2006/relationships/image" Target="../media/image10.jpeg"/>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image" Target="../media/image11.png"/>
  <Relationship Id="rId3" Type="http://schemas.openxmlformats.org/officeDocument/2006/relationships/image" Target="../media/image12.png"/>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13.jpeg"/>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14.jpeg"/>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15.jpeg"/>
  <Relationship Id="rId3" Type="http://schemas.openxmlformats.org/officeDocument/2006/relationships/image" Target="../media/image16.jpeg"/>
</Relationships>

</file>

<file path=ppt/slides/_rels/slide2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17.png"/>
</Relationships>

</file>

<file path=ppt/slides/_rels/slide27.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chart" Target="../charts/chart1.xml"/>
  <Relationship Id="rId3" Type="http://schemas.openxmlformats.org/officeDocument/2006/relationships/chart" Target="../charts/chart2.xml"/>
</Relationships>

</file>

<file path=ppt/slides/_rels/slide2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5.xml"/>
</Relationships>

</file>

<file path=ppt/slides/_rels/slide30.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image" Target="../media/image18.png"/>
  <Relationship Id="rId3" Type="http://schemas.openxmlformats.org/officeDocument/2006/relationships/image" Target="../media/image19.jpeg"/>
</Relationships>

</file>

<file path=ppt/slides/_rels/slide3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20.jpeg"/>
</Relationships>

</file>

<file path=ppt/slides/_rels/slide32.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21.jpeg"/>
</Relationships>

</file>

<file path=ppt/slides/_rels/slide33.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image" Target="../media/image22.jpeg"/>
  <Relationship Id="rId3" Type="http://schemas.openxmlformats.org/officeDocument/2006/relationships/image" Target="../media/image23.jpeg"/>
</Relationships>

</file>

<file path=ppt/slides/_rels/slide3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5.xml.rels><?xml version="1.0" encoding="UTF-8"?>

<Relationships xmlns="http://schemas.openxmlformats.org/package/2006/relationships">
  <Relationship Id="rId1" Type="http://schemas.openxmlformats.org/officeDocument/2006/relationships/video" TargetMode="External" Target="file:///C:/Users/Dan%20Ballentyne/Documents/Videos%20for%20Class/US%20Since%201865/Birth%20of%20a%20Nation%20Clip%205.mp4"/>
  <Relationship Id="rId2" Type="http://schemas.openxmlformats.org/officeDocument/2006/relationships/slideLayout" Target="../slideLayouts/slideLayout2.xml"/>
  <Relationship Id="rId3" Type="http://schemas.openxmlformats.org/officeDocument/2006/relationships/image" Target="../media/image24.png"/>
</Relationships>

</file>

<file path=ppt/slides/_rels/slide36.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25.jpeg"/>
</Relationships>

</file>

<file path=ppt/slides/_rels/slide3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8.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image" Target="../media/image26.jpeg"/>
  <Relationship Id="rId3" Type="http://schemas.openxmlformats.org/officeDocument/2006/relationships/image" Target="../media/image27.png"/>
</Relationships>

</file>

<file path=ppt/slides/_rels/slide39.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image" Target="../media/image9.png"/>
  <Relationship Id="rId3" Type="http://schemas.openxmlformats.org/officeDocument/2006/relationships/image" Target="../media/image28.jpeg"/>
</Relationships>

</file>

<file path=ppt/slides/_rels/slide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29.jpeg"/>
</Relationships>

</file>

<file path=ppt/slides/_rels/slide4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30.jpeg"/>
</Relationships>

</file>

<file path=ppt/slides/_rels/slide4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31.jpeg"/>
</Relationships>

</file>

<file path=ppt/slides/_rels/slide4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32.jpeg"/>
</Relationships>

</file>

<file path=ppt/slides/_rels/slide4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33.png"/>
</Relationships>

</file>

<file path=ppt/slides/_rels/slide45.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chart" Target="../charts/chart3.xml"/>
  <Relationship Id="rId3" Type="http://schemas.openxmlformats.org/officeDocument/2006/relationships/chart" Target="../charts/chart4.xml"/>
</Relationships>

</file>

<file path=ppt/slides/_rels/slide4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7.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chart" Target="../charts/chart5.xml"/>
  <Relationship Id="rId3" Type="http://schemas.openxmlformats.org/officeDocument/2006/relationships/chart" Target="../charts/chart6.xml"/>
</Relationships>

</file>

<file path=ppt/slides/_rels/slide4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5.xml.rels><?xml version="1.0" encoding="UTF-8"?>

<Relationships xmlns="http://schemas.openxmlformats.org/package/2006/relationships">
  <Relationship Id="rId1" Type="http://schemas.openxmlformats.org/officeDocument/2006/relationships/slideLayout" Target="../slideLayouts/slideLayout5.xml"/>
</Relationships>

</file>

<file path=ppt/slides/_rels/slide50.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image" Target="../media/image34.jpeg"/>
  <Relationship Id="rId3" Type="http://schemas.openxmlformats.org/officeDocument/2006/relationships/image" Target="../media/image35.jpeg"/>
</Relationships>

</file>

<file path=ppt/slides/_rels/slide51.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image" Target="../media/image36.png"/>
  <Relationship Id="rId3" Type="http://schemas.openxmlformats.org/officeDocument/2006/relationships/image" Target="../media/image37.jpeg"/>
</Relationships>

</file>

<file path=ppt/slides/_rels/slide5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38.png"/>
</Relationships>

</file>

<file path=ppt/slides/_rels/slide53.xml.rels><?xml version="1.0" encoding="UTF-8"?>

<Relationships xmlns="http://schemas.openxmlformats.org/package/2006/relationships">
  <Relationship Id="rId1" Type="http://schemas.openxmlformats.org/officeDocument/2006/relationships/slideLayout" Target="../slideLayouts/slideLayout5.xml"/>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1865-1877</a:t>
            </a:r>
            <a:endParaRPr lang="en-US" dirty="0"/>
          </a:p>
        </p:txBody>
      </p:sp>
      <p:sp>
        <p:nvSpPr>
          <p:cNvPr id="2" name="Title 1"/>
          <p:cNvSpPr>
            <a:spLocks noGrp="1"/>
          </p:cNvSpPr>
          <p:nvPr>
            <p:ph type="ctrTitle"/>
          </p:nvPr>
        </p:nvSpPr>
        <p:spPr/>
        <p:txBody>
          <a:bodyPr/>
          <a:lstStyle/>
          <a:p>
            <a:r>
              <a:rPr lang="en-US" dirty="0" smtClean="0"/>
              <a:t>Reconstruction</a:t>
            </a:r>
            <a:endParaRPr lang="en-US" dirty="0"/>
          </a:p>
        </p:txBody>
      </p:sp>
    </p:spTree>
  </p:cSld>
  <p:clrMapOvr>
    <a:masterClrMapping/>
  </p:clrMapOvr>
  <p:transition>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smtClean="0"/>
              <a:t>Moderate/</a:t>
            </a:r>
            <a:r>
              <a:rPr lang="en-US" dirty="0" err="1" smtClean="0"/>
              <a:t>Lincolnite</a:t>
            </a:r>
            <a:r>
              <a:rPr lang="en-US" dirty="0" smtClean="0"/>
              <a:t> </a:t>
            </a:r>
            <a:endParaRPr lang="en-US" dirty="0"/>
          </a:p>
        </p:txBody>
      </p:sp>
      <p:sp>
        <p:nvSpPr>
          <p:cNvPr id="6" name="Content Placeholder 5"/>
          <p:cNvSpPr>
            <a:spLocks noGrp="1"/>
          </p:cNvSpPr>
          <p:nvPr>
            <p:ph sz="half" idx="2"/>
          </p:nvPr>
        </p:nvSpPr>
        <p:spPr/>
        <p:txBody>
          <a:bodyPr>
            <a:normAutofit fontScale="85000" lnSpcReduction="20000"/>
          </a:bodyPr>
          <a:lstStyle/>
          <a:p>
            <a:r>
              <a:rPr lang="en-US" dirty="0" smtClean="0"/>
              <a:t>Restoration, not Reconstruction</a:t>
            </a:r>
          </a:p>
          <a:p>
            <a:r>
              <a:rPr lang="en-US" dirty="0" smtClean="0"/>
              <a:t>Secession illegal, South never left the union, Southern states must be restored to proper relationship to the rest of the Union</a:t>
            </a:r>
          </a:p>
          <a:p>
            <a:r>
              <a:rPr lang="en-US" dirty="0" smtClean="0"/>
              <a:t>Primary goal restoring the Union as quickly as possible, but preserving reforms</a:t>
            </a:r>
          </a:p>
          <a:p>
            <a:r>
              <a:rPr lang="en-US" dirty="0" smtClean="0"/>
              <a:t>Wholesale reform of all Southern society not a primary objective</a:t>
            </a:r>
            <a:endParaRPr lang="en-US" dirty="0"/>
          </a:p>
        </p:txBody>
      </p:sp>
      <p:sp>
        <p:nvSpPr>
          <p:cNvPr id="8" name="Content Placeholder 7"/>
          <p:cNvSpPr>
            <a:spLocks noGrp="1"/>
          </p:cNvSpPr>
          <p:nvPr>
            <p:ph sz="quarter" idx="4"/>
          </p:nvPr>
        </p:nvSpPr>
        <p:spPr/>
        <p:txBody>
          <a:bodyPr>
            <a:normAutofit fontScale="92500" lnSpcReduction="10000"/>
          </a:bodyPr>
          <a:lstStyle/>
          <a:p>
            <a:r>
              <a:rPr lang="en-US" dirty="0" smtClean="0"/>
              <a:t>Southern states left the Union and must be readmitted</a:t>
            </a:r>
          </a:p>
          <a:p>
            <a:r>
              <a:rPr lang="en-US" dirty="0" smtClean="0"/>
              <a:t>White Southerners must be punished for war/treason</a:t>
            </a:r>
          </a:p>
          <a:p>
            <a:r>
              <a:rPr lang="en-US" dirty="0" smtClean="0"/>
              <a:t>Full Black Equality and complete reform of Southern Society on Northern lines primary goal</a:t>
            </a:r>
          </a:p>
        </p:txBody>
      </p:sp>
      <p:sp>
        <p:nvSpPr>
          <p:cNvPr id="4" name="Title 3"/>
          <p:cNvSpPr>
            <a:spLocks noGrp="1"/>
          </p:cNvSpPr>
          <p:nvPr>
            <p:ph type="title"/>
          </p:nvPr>
        </p:nvSpPr>
        <p:spPr/>
        <p:txBody>
          <a:bodyPr/>
          <a:lstStyle/>
          <a:p>
            <a:pPr algn="ctr"/>
            <a:r>
              <a:rPr lang="en-US" dirty="0" smtClean="0"/>
              <a:t>Two Perspectives on Reconstruction</a:t>
            </a:r>
            <a:endParaRPr lang="en-US" dirty="0"/>
          </a:p>
        </p:txBody>
      </p:sp>
      <p:sp>
        <p:nvSpPr>
          <p:cNvPr id="7" name="Text Placeholder 6"/>
          <p:cNvSpPr>
            <a:spLocks noGrp="1"/>
          </p:cNvSpPr>
          <p:nvPr>
            <p:ph type="body" idx="3"/>
          </p:nvPr>
        </p:nvSpPr>
        <p:spPr/>
        <p:txBody>
          <a:bodyPr/>
          <a:lstStyle/>
          <a:p>
            <a:pPr algn="ctr"/>
            <a:r>
              <a:rPr lang="en-US" dirty="0" smtClean="0"/>
              <a:t>Radical Republicans</a:t>
            </a:r>
            <a:endParaRPr lang="en-US" dirty="0"/>
          </a:p>
        </p:txBody>
      </p:sp>
    </p:spTree>
  </p:cSld>
  <p:clrMapOvr>
    <a:masterClrMapping/>
  </p:clrMapOvr>
  <p:transition>
    <p:push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Andrew Johnson </a:t>
            </a:r>
            <a:br>
              <a:rPr lang="en-US" dirty="0" smtClean="0"/>
            </a:br>
            <a:r>
              <a:rPr lang="en-US" dirty="0" smtClean="0"/>
              <a:t>17th President of the United States</a:t>
            </a:r>
            <a:endParaRPr lang="en-US" dirty="0"/>
          </a:p>
        </p:txBody>
      </p:sp>
      <p:pic>
        <p:nvPicPr>
          <p:cNvPr id="4" name="Content Placeholder 3" descr="Andrew_Johnson_photo_portrait_head_and_shoulders,_c1870-1880-Edit1.jpg"/>
          <p:cNvPicPr>
            <a:picLocks noGrp="1" noChangeAspect="1"/>
          </p:cNvPicPr>
          <p:nvPr>
            <p:ph sz="half" idx="1"/>
          </p:nvPr>
        </p:nvPicPr>
        <p:blipFill>
          <a:blip r:embed="rId2" cstate="print"/>
          <a:stretch>
            <a:fillRect/>
          </a:stretch>
        </p:blipFill>
        <p:spPr>
          <a:xfrm>
            <a:off x="707895" y="1524000"/>
            <a:ext cx="3557847" cy="4572000"/>
          </a:xfrm>
        </p:spPr>
      </p:pic>
      <p:sp>
        <p:nvSpPr>
          <p:cNvPr id="5" name="Content Placeholder 4"/>
          <p:cNvSpPr>
            <a:spLocks noGrp="1"/>
          </p:cNvSpPr>
          <p:nvPr>
            <p:ph sz="half" idx="2"/>
          </p:nvPr>
        </p:nvSpPr>
        <p:spPr/>
        <p:txBody>
          <a:bodyPr>
            <a:normAutofit fontScale="47500" lnSpcReduction="20000"/>
          </a:bodyPr>
          <a:lstStyle/>
          <a:p>
            <a:r>
              <a:rPr lang="en-US" dirty="0" smtClean="0"/>
              <a:t>Born </a:t>
            </a:r>
            <a:r>
              <a:rPr lang="en-US" sz="2900" dirty="0" smtClean="0"/>
              <a:t>December 29, 1808 in Raleigh, North Carolina</a:t>
            </a:r>
          </a:p>
          <a:p>
            <a:r>
              <a:rPr lang="en-US" sz="2900" dirty="0" smtClean="0"/>
              <a:t>Raised poor and illiterate</a:t>
            </a:r>
          </a:p>
          <a:p>
            <a:r>
              <a:rPr lang="en-US" sz="2900" dirty="0" smtClean="0"/>
              <a:t>Tailor</a:t>
            </a:r>
          </a:p>
          <a:p>
            <a:r>
              <a:rPr lang="en-US" sz="2900" dirty="0" smtClean="0"/>
              <a:t>Moved to Greenville, Tennessee in 1820s, married, learned to read</a:t>
            </a:r>
          </a:p>
          <a:p>
            <a:r>
              <a:rPr lang="en-US" sz="2900" dirty="0" smtClean="0"/>
              <a:t>Served in the House of Representatives and as Governor of Tennessee before becoming Senator in 1857</a:t>
            </a:r>
          </a:p>
          <a:p>
            <a:r>
              <a:rPr lang="en-US" sz="2900" dirty="0" smtClean="0"/>
              <a:t>Democrat, but opponent of Planter class</a:t>
            </a:r>
          </a:p>
          <a:p>
            <a:r>
              <a:rPr lang="en-US" sz="2900" dirty="0" smtClean="0"/>
              <a:t>Only Southern Senator to remain with the Union when his state seceded, made military Governor of Tennessee as a reward</a:t>
            </a:r>
          </a:p>
          <a:p>
            <a:r>
              <a:rPr lang="en-US" sz="2900" dirty="0" smtClean="0"/>
              <a:t>Named as Lincoln’s VP on Union Ticket of Republicans and War Democrats in 1864</a:t>
            </a:r>
          </a:p>
          <a:p>
            <a:r>
              <a:rPr lang="en-US" sz="2900" dirty="0" smtClean="0"/>
              <a:t>Endorsed emancipation as war aim, but virulently racist</a:t>
            </a:r>
          </a:p>
          <a:p>
            <a:r>
              <a:rPr lang="en-US" sz="2900" dirty="0" smtClean="0"/>
              <a:t>Stubborn and Quick-tempered</a:t>
            </a:r>
          </a:p>
        </p:txBody>
      </p:sp>
    </p:spTree>
  </p:cSld>
  <p:clrMapOvr>
    <a:masterClrMapping/>
  </p:clrMapOvr>
  <p:transition>
    <p:push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pPr lvl="0"/>
            <a:r>
              <a:rPr lang="en-US" dirty="0" smtClean="0"/>
              <a:t>Quick Process</a:t>
            </a:r>
          </a:p>
          <a:p>
            <a:pPr lvl="0"/>
            <a:r>
              <a:rPr lang="en-US" dirty="0" smtClean="0"/>
              <a:t>Offered Pardon (restoring all rights and property, except slaves) to all Southerners who took an oath of allegiance worth less than $200,000</a:t>
            </a:r>
          </a:p>
          <a:p>
            <a:pPr lvl="0"/>
            <a:r>
              <a:rPr lang="en-US" dirty="0" smtClean="0"/>
              <a:t>Granted individual pardons to most of the rest over the coming months</a:t>
            </a:r>
          </a:p>
          <a:p>
            <a:pPr lvl="0"/>
            <a:r>
              <a:rPr lang="en-US" dirty="0" smtClean="0"/>
              <a:t>Appointed provisional governors tasked with forming all-white state conventions to draft new Constitutions, required to abolish slavery, repudiate secession ,and refuse to pay rebel debt.</a:t>
            </a:r>
          </a:p>
          <a:p>
            <a:pPr lvl="0"/>
            <a:r>
              <a:rPr lang="en-US" dirty="0" smtClean="0"/>
              <a:t>All completed before Congress sits in December, 1865</a:t>
            </a:r>
          </a:p>
          <a:p>
            <a:endParaRPr lang="en-US" dirty="0"/>
          </a:p>
        </p:txBody>
      </p:sp>
      <p:sp>
        <p:nvSpPr>
          <p:cNvPr id="5" name="Title 4"/>
          <p:cNvSpPr>
            <a:spLocks noGrp="1"/>
          </p:cNvSpPr>
          <p:nvPr>
            <p:ph type="title"/>
          </p:nvPr>
        </p:nvSpPr>
        <p:spPr/>
        <p:txBody>
          <a:bodyPr/>
          <a:lstStyle/>
          <a:p>
            <a:pPr algn="ctr"/>
            <a:r>
              <a:rPr lang="en-US" dirty="0" smtClean="0"/>
              <a:t>Presidential Reconstruction</a:t>
            </a:r>
            <a:endParaRPr lang="en-US" dirty="0"/>
          </a:p>
        </p:txBody>
      </p:sp>
    </p:spTree>
  </p:cSld>
  <p:clrMapOvr>
    <a:masterClrMapping/>
  </p:clrMapOvr>
  <p:transition>
    <p:push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a:r>
              <a:rPr lang="en-US" dirty="0" smtClean="0"/>
              <a:t>Rights Protected</a:t>
            </a:r>
            <a:endParaRPr lang="en-US" dirty="0"/>
          </a:p>
        </p:txBody>
      </p:sp>
      <p:sp>
        <p:nvSpPr>
          <p:cNvPr id="5" name="Content Placeholder 4"/>
          <p:cNvSpPr>
            <a:spLocks noGrp="1"/>
          </p:cNvSpPr>
          <p:nvPr>
            <p:ph sz="half" idx="2"/>
          </p:nvPr>
        </p:nvSpPr>
        <p:spPr/>
        <p:txBody>
          <a:bodyPr/>
          <a:lstStyle/>
          <a:p>
            <a:r>
              <a:rPr lang="en-US" dirty="0" smtClean="0"/>
              <a:t>Marriage</a:t>
            </a:r>
          </a:p>
          <a:p>
            <a:r>
              <a:rPr lang="en-US" dirty="0" smtClean="0"/>
              <a:t>Ownership of Property</a:t>
            </a:r>
          </a:p>
          <a:p>
            <a:r>
              <a:rPr lang="en-US" dirty="0" smtClean="0"/>
              <a:t>Limited Access to the Courts</a:t>
            </a:r>
            <a:endParaRPr lang="en-US" dirty="0"/>
          </a:p>
        </p:txBody>
      </p:sp>
      <p:sp>
        <p:nvSpPr>
          <p:cNvPr id="7" name="Content Placeholder 6"/>
          <p:cNvSpPr>
            <a:spLocks noGrp="1"/>
          </p:cNvSpPr>
          <p:nvPr>
            <p:ph sz="quarter" idx="4"/>
          </p:nvPr>
        </p:nvSpPr>
        <p:spPr/>
        <p:txBody>
          <a:bodyPr>
            <a:normAutofit fontScale="62500" lnSpcReduction="20000"/>
          </a:bodyPr>
          <a:lstStyle/>
          <a:p>
            <a:pPr lvl="0"/>
            <a:r>
              <a:rPr lang="en-US" dirty="0" smtClean="0"/>
              <a:t>Could not testify against Whites</a:t>
            </a:r>
          </a:p>
          <a:p>
            <a:pPr lvl="0"/>
            <a:r>
              <a:rPr lang="en-US" dirty="0" smtClean="0"/>
              <a:t>Could not serve on juries</a:t>
            </a:r>
          </a:p>
          <a:p>
            <a:pPr lvl="0"/>
            <a:r>
              <a:rPr lang="en-US" dirty="0" smtClean="0"/>
              <a:t>Could not serve in state militias</a:t>
            </a:r>
          </a:p>
          <a:p>
            <a:pPr lvl="0"/>
            <a:r>
              <a:rPr lang="en-US" dirty="0" smtClean="0"/>
              <a:t>No votes.</a:t>
            </a:r>
          </a:p>
          <a:p>
            <a:pPr lvl="0"/>
            <a:r>
              <a:rPr lang="en-US" dirty="0" smtClean="0"/>
              <a:t>Blacks must sign yearly labor contracts with planters or face arrest and be hired out to whites</a:t>
            </a:r>
          </a:p>
          <a:p>
            <a:pPr lvl="0"/>
            <a:r>
              <a:rPr lang="en-US" dirty="0" smtClean="0"/>
              <a:t>Some states limited the occupations Blacks could engage in</a:t>
            </a:r>
          </a:p>
          <a:p>
            <a:pPr lvl="0"/>
            <a:r>
              <a:rPr lang="en-US" dirty="0" smtClean="0"/>
              <a:t>Some states barred them from owning land</a:t>
            </a:r>
          </a:p>
          <a:p>
            <a:pPr lvl="0"/>
            <a:r>
              <a:rPr lang="en-US" dirty="0" smtClean="0"/>
              <a:t>Some states granted judges the power to order black children to work for former owners without parental consent.</a:t>
            </a:r>
          </a:p>
          <a:p>
            <a:endParaRPr lang="en-US" dirty="0"/>
          </a:p>
        </p:txBody>
      </p:sp>
      <p:sp>
        <p:nvSpPr>
          <p:cNvPr id="3" name="Title 2"/>
          <p:cNvSpPr>
            <a:spLocks noGrp="1"/>
          </p:cNvSpPr>
          <p:nvPr>
            <p:ph type="title"/>
          </p:nvPr>
        </p:nvSpPr>
        <p:spPr/>
        <p:txBody>
          <a:bodyPr>
            <a:normAutofit fontScale="90000"/>
          </a:bodyPr>
          <a:lstStyle/>
          <a:p>
            <a:pPr algn="ctr"/>
            <a:r>
              <a:rPr lang="en-US" dirty="0" smtClean="0"/>
              <a:t>Presidential Reconstruction and Race: Black Codes</a:t>
            </a:r>
            <a:endParaRPr lang="en-US" dirty="0"/>
          </a:p>
        </p:txBody>
      </p:sp>
      <p:sp>
        <p:nvSpPr>
          <p:cNvPr id="6" name="Text Placeholder 5"/>
          <p:cNvSpPr>
            <a:spLocks noGrp="1"/>
          </p:cNvSpPr>
          <p:nvPr>
            <p:ph type="body" idx="3"/>
          </p:nvPr>
        </p:nvSpPr>
        <p:spPr/>
        <p:txBody>
          <a:bodyPr/>
          <a:lstStyle/>
          <a:p>
            <a:pPr algn="ctr"/>
            <a:r>
              <a:rPr lang="en-US" dirty="0" smtClean="0"/>
              <a:t>Restrictions on Black Life</a:t>
            </a:r>
            <a:endParaRPr lang="en-US" dirty="0"/>
          </a:p>
        </p:txBody>
      </p:sp>
    </p:spTree>
  </p:cSld>
  <p:clrMapOvr>
    <a:masterClrMapping/>
  </p:clrMapOvr>
  <p:transition>
    <p:push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Senator Charles Sumner of Massachusetts</a:t>
            </a:r>
            <a:endParaRPr lang="en-US" dirty="0"/>
          </a:p>
        </p:txBody>
      </p:sp>
      <p:pic>
        <p:nvPicPr>
          <p:cNvPr id="8" name="Content Placeholder 7" descr="Charles_Sumner_portrait_William_Morris_Hunt.jpg"/>
          <p:cNvPicPr>
            <a:picLocks noGrp="1" noChangeAspect="1"/>
          </p:cNvPicPr>
          <p:nvPr>
            <p:ph sz="half" idx="2"/>
          </p:nvPr>
        </p:nvPicPr>
        <p:blipFill>
          <a:blip r:embed="rId2" cstate="print"/>
          <a:stretch>
            <a:fillRect/>
          </a:stretch>
        </p:blipFill>
        <p:spPr>
          <a:xfrm>
            <a:off x="898602" y="2201863"/>
            <a:ext cx="3155796" cy="3913187"/>
          </a:xfrm>
        </p:spPr>
      </p:pic>
      <p:pic>
        <p:nvPicPr>
          <p:cNvPr id="7" name="Content Placeholder 6" descr="Stevens_thadee.jpg"/>
          <p:cNvPicPr>
            <a:picLocks noGrp="1" noChangeAspect="1"/>
          </p:cNvPicPr>
          <p:nvPr>
            <p:ph sz="quarter" idx="4"/>
          </p:nvPr>
        </p:nvPicPr>
        <p:blipFill>
          <a:blip r:embed="rId3" cstate="print"/>
          <a:stretch>
            <a:fillRect/>
          </a:stretch>
        </p:blipFill>
        <p:spPr>
          <a:xfrm>
            <a:off x="5141230" y="2201863"/>
            <a:ext cx="3055716" cy="3913187"/>
          </a:xfrm>
        </p:spPr>
      </p:pic>
      <p:sp>
        <p:nvSpPr>
          <p:cNvPr id="5" name="Title 4"/>
          <p:cNvSpPr>
            <a:spLocks noGrp="1"/>
          </p:cNvSpPr>
          <p:nvPr>
            <p:ph type="title"/>
          </p:nvPr>
        </p:nvSpPr>
        <p:spPr/>
        <p:txBody>
          <a:bodyPr>
            <a:normAutofit fontScale="90000"/>
          </a:bodyPr>
          <a:lstStyle/>
          <a:p>
            <a:pPr algn="ctr"/>
            <a:r>
              <a:rPr lang="en-US" dirty="0" smtClean="0"/>
              <a:t>Leading Congressional Radical Republicans</a:t>
            </a:r>
            <a:endParaRPr lang="en-US" dirty="0"/>
          </a:p>
        </p:txBody>
      </p:sp>
      <p:sp>
        <p:nvSpPr>
          <p:cNvPr id="6" name="Text Placeholder 5"/>
          <p:cNvSpPr>
            <a:spLocks noGrp="1"/>
          </p:cNvSpPr>
          <p:nvPr>
            <p:ph type="body" idx="3"/>
          </p:nvPr>
        </p:nvSpPr>
        <p:spPr>
          <a:xfrm>
            <a:off x="4648200" y="1399593"/>
            <a:ext cx="4267200" cy="762000"/>
          </a:xfrm>
        </p:spPr>
        <p:txBody>
          <a:bodyPr/>
          <a:lstStyle/>
          <a:p>
            <a:pPr algn="ctr"/>
            <a:r>
              <a:rPr lang="en-US" dirty="0" smtClean="0"/>
              <a:t>Representative Thaddeus Stevens of Pennsylvania</a:t>
            </a:r>
            <a:endParaRPr lang="en-US" dirty="0"/>
          </a:p>
        </p:txBody>
      </p:sp>
    </p:spTree>
  </p:cSld>
  <p:clrMapOvr>
    <a:masterClrMapping/>
  </p:clrMapOvr>
  <p:transition>
    <p:push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lnSpcReduction="10000"/>
          </a:bodyPr>
          <a:lstStyle/>
          <a:p>
            <a:r>
              <a:rPr lang="en-US" dirty="0" smtClean="0"/>
              <a:t>Embrace of National Power to remake the South in the vision of the North and end racial inequality</a:t>
            </a:r>
          </a:p>
          <a:p>
            <a:pPr lvl="0"/>
            <a:r>
              <a:rPr lang="en-US" dirty="0" smtClean="0"/>
              <a:t>Senator Charles Sumner: The same national authority that destroyed slavery must see that this other pretension is not permitted to survive.”</a:t>
            </a:r>
          </a:p>
          <a:p>
            <a:r>
              <a:rPr lang="en-US" dirty="0" smtClean="0"/>
              <a:t>Representative Thaddeus Stevens: “The whole fabric of southern society </a:t>
            </a:r>
            <a:r>
              <a:rPr lang="en-US" i="1" dirty="0" smtClean="0"/>
              <a:t>must</a:t>
            </a:r>
            <a:r>
              <a:rPr lang="en-US" dirty="0" smtClean="0"/>
              <a:t> be changed. Without this, this Government can never be, as it has never been, a true republic.”</a:t>
            </a:r>
          </a:p>
          <a:p>
            <a:r>
              <a:rPr lang="en-US" dirty="0" smtClean="0"/>
              <a:t>Radical Republicans were powerful, but most Republicans were moderates, not Radicals</a:t>
            </a:r>
            <a:endParaRPr lang="en-US" dirty="0"/>
          </a:p>
        </p:txBody>
      </p:sp>
      <p:sp>
        <p:nvSpPr>
          <p:cNvPr id="7" name="Title 6"/>
          <p:cNvSpPr>
            <a:spLocks noGrp="1"/>
          </p:cNvSpPr>
          <p:nvPr>
            <p:ph type="title"/>
          </p:nvPr>
        </p:nvSpPr>
        <p:spPr/>
        <p:txBody>
          <a:bodyPr/>
          <a:lstStyle/>
          <a:p>
            <a:pPr algn="ctr"/>
            <a:r>
              <a:rPr lang="en-US" dirty="0" smtClean="0"/>
              <a:t>Radical Republicans and the South</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US" dirty="0" smtClean="0"/>
              <a:t>All persons born in the United States as citizens</a:t>
            </a:r>
          </a:p>
          <a:p>
            <a:pPr lvl="0"/>
            <a:r>
              <a:rPr lang="en-US" dirty="0" smtClean="0"/>
              <a:t>Equal protection of persons and property</a:t>
            </a:r>
          </a:p>
          <a:p>
            <a:pPr lvl="0"/>
            <a:r>
              <a:rPr lang="en-US" dirty="0" smtClean="0"/>
              <a:t>Right to Make Contracts Protected</a:t>
            </a:r>
          </a:p>
          <a:p>
            <a:pPr lvl="0"/>
            <a:r>
              <a:rPr lang="en-US" dirty="0" smtClean="0"/>
              <a:t>Right to Bring Lawsuits</a:t>
            </a:r>
          </a:p>
          <a:p>
            <a:pPr lvl="0"/>
            <a:r>
              <a:rPr lang="en-US" dirty="0" smtClean="0"/>
              <a:t>Full Access to Courts</a:t>
            </a:r>
          </a:p>
          <a:p>
            <a:pPr lvl="0"/>
            <a:r>
              <a:rPr lang="en-US" dirty="0" smtClean="0"/>
              <a:t>Voting Rights not included</a:t>
            </a:r>
          </a:p>
          <a:p>
            <a:pPr lvl="0"/>
            <a:r>
              <a:rPr lang="en-US" dirty="0" smtClean="0"/>
              <a:t>Parallel legislation attempted to extend the Freedman’s Bureau</a:t>
            </a:r>
          </a:p>
          <a:p>
            <a:r>
              <a:rPr lang="en-US" dirty="0" smtClean="0"/>
              <a:t>Johnson vetoed both bills arguing it interfered with state sovereignty and that African-Americas did not deserve citizenship</a:t>
            </a:r>
          </a:p>
          <a:p>
            <a:r>
              <a:rPr lang="en-US" dirty="0" smtClean="0"/>
              <a:t>Civil Rights bill veto overridden and the Freedman’s Bureau extended later in the year</a:t>
            </a:r>
            <a:endParaRPr lang="en-US" dirty="0"/>
          </a:p>
        </p:txBody>
      </p:sp>
      <p:sp>
        <p:nvSpPr>
          <p:cNvPr id="3" name="Title 2"/>
          <p:cNvSpPr>
            <a:spLocks noGrp="1"/>
          </p:cNvSpPr>
          <p:nvPr>
            <p:ph type="title"/>
          </p:nvPr>
        </p:nvSpPr>
        <p:spPr/>
        <p:txBody>
          <a:bodyPr>
            <a:normAutofit fontScale="90000"/>
          </a:bodyPr>
          <a:lstStyle/>
          <a:p>
            <a:pPr algn="ctr"/>
            <a:r>
              <a:rPr lang="en-US" dirty="0" smtClean="0"/>
              <a:t>The Moderate Moment: </a:t>
            </a:r>
            <a:br>
              <a:rPr lang="en-US" dirty="0" smtClean="0"/>
            </a:br>
            <a:r>
              <a:rPr lang="en-US" dirty="0" smtClean="0"/>
              <a:t>Civil Rights Act of 1866</a:t>
            </a:r>
            <a:endParaRPr lang="en-US" dirty="0"/>
          </a:p>
        </p:txBody>
      </p:sp>
    </p:spTree>
  </p:cSld>
  <p:clrMapOvr>
    <a:masterClrMapping/>
  </p:clrMapOvr>
  <p:transition>
    <p:push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r>
              <a:rPr lang="en-US" b="1" dirty="0" smtClean="0"/>
              <a:t>Section 1.</a:t>
            </a:r>
            <a:r>
              <a:rPr lang="en-US" dirty="0" smtClean="0"/>
              <a:t> 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 </a:t>
            </a:r>
          </a:p>
          <a:p>
            <a:r>
              <a:rPr lang="en-US" b="1" dirty="0" smtClean="0"/>
              <a:t>Section 2.</a:t>
            </a:r>
            <a:r>
              <a:rPr lang="en-US" dirty="0" smtClean="0"/>
              <a:t> Representatives shall be apportioned among the several States according to their respective numbers, counting the whole number of persons in each State, excluding Indians not taxed. But when the right to vote at any election for the choice of electors for President and Vice President of the United States, Representatives in Congress, the Executive and Judicial officers of a State, or the members of the Legislature thereof, is denied to any of the male inhabitants of such State, being twenty-one years of age, and citizens of the United States, or in any way abridged, except for participation in rebellion, or other crime, the basis of representation therein shall be reduced in the proportion which the number of such male citizens shall bear to the whole number of male citizens twenty-one years of age in such State.</a:t>
            </a:r>
          </a:p>
          <a:p>
            <a:r>
              <a:rPr lang="en-US" b="1" dirty="0" smtClean="0"/>
              <a:t>Section 3.</a:t>
            </a:r>
            <a:r>
              <a:rPr lang="en-US" dirty="0" smtClean="0"/>
              <a:t> No person shall be a Senator or Representative in Congress, or elector of President and Vice President, or hold any office, civil or military, under the United States, or under any State, who, having previously taken an oath, as a member of Congress, or as an officer of the United States, or as a member of any State legislature, or as an executive or judicial officer of any State, to support the Constitution of the United States, shall have engaged in insurrection or rebellion against the same, or given aid or comfort to the enemies thereof. But Congress may, by a vote of two-thirds of each House, remove such disability.</a:t>
            </a:r>
          </a:p>
          <a:p>
            <a:r>
              <a:rPr lang="en-US" b="1" dirty="0" smtClean="0"/>
              <a:t>Section 4.</a:t>
            </a:r>
            <a:r>
              <a:rPr lang="en-US" dirty="0" smtClean="0"/>
              <a:t> The validity of the public debt of the United States, authorized by law, including debts incurred for payment of pensions and bounties for services in suppressing insurrection or rebellion, shall not be questioned. But neither the United States nor any State shall assume or pay any debt or obligation incurred in aid of insurrection or rebellion against the United States, or any claim for the loss or emancipation of any slave; but all such debts, obligations and claims shall be held illegal and void.</a:t>
            </a:r>
          </a:p>
          <a:p>
            <a:r>
              <a:rPr lang="en-US" b="1" dirty="0" smtClean="0"/>
              <a:t>Section 5.</a:t>
            </a:r>
            <a:r>
              <a:rPr lang="en-US" dirty="0" smtClean="0"/>
              <a:t> The Congress shall have power to enforce, by appropriate legislation, the provisions of this article.</a:t>
            </a:r>
          </a:p>
          <a:p>
            <a:endParaRPr lang="en-US" dirty="0"/>
          </a:p>
        </p:txBody>
      </p:sp>
      <p:sp>
        <p:nvSpPr>
          <p:cNvPr id="3" name="Title 2"/>
          <p:cNvSpPr>
            <a:spLocks noGrp="1"/>
          </p:cNvSpPr>
          <p:nvPr>
            <p:ph type="title"/>
          </p:nvPr>
        </p:nvSpPr>
        <p:spPr/>
        <p:txBody>
          <a:bodyPr/>
          <a:lstStyle/>
          <a:p>
            <a:pPr algn="ctr"/>
            <a:r>
              <a:rPr lang="en-US" dirty="0" smtClean="0"/>
              <a:t>The Fourteenth Amendment</a:t>
            </a:r>
            <a:endParaRPr lang="en-US" dirty="0"/>
          </a:p>
        </p:txBody>
      </p:sp>
    </p:spTree>
  </p:cSld>
  <p:clrMapOvr>
    <a:masterClrMapping/>
  </p:clrMapOvr>
  <p:transition>
    <p:push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State Governments formed under “Presidential Reconstruction” are abolished</a:t>
            </a:r>
          </a:p>
          <a:p>
            <a:r>
              <a:rPr lang="en-US" dirty="0" smtClean="0"/>
              <a:t>South divided into 5 military districts</a:t>
            </a:r>
          </a:p>
          <a:p>
            <a:r>
              <a:rPr lang="en-US" dirty="0" smtClean="0"/>
              <a:t>New state constitutions and governments formed with full Black participation</a:t>
            </a:r>
          </a:p>
          <a:p>
            <a:r>
              <a:rPr lang="en-US" dirty="0" smtClean="0"/>
              <a:t>Southern States could not be readmitted until they ratify the 14</a:t>
            </a:r>
            <a:r>
              <a:rPr lang="en-US" baseline="30000" dirty="0" smtClean="0"/>
              <a:t>th</a:t>
            </a:r>
            <a:r>
              <a:rPr lang="en-US" dirty="0" smtClean="0"/>
              <a:t> Amendment</a:t>
            </a:r>
            <a:endParaRPr lang="en-US" dirty="0"/>
          </a:p>
        </p:txBody>
      </p:sp>
      <p:sp>
        <p:nvSpPr>
          <p:cNvPr id="3" name="Title 2"/>
          <p:cNvSpPr>
            <a:spLocks noGrp="1"/>
          </p:cNvSpPr>
          <p:nvPr>
            <p:ph type="title"/>
          </p:nvPr>
        </p:nvSpPr>
        <p:spPr/>
        <p:txBody>
          <a:bodyPr>
            <a:normAutofit fontScale="90000"/>
          </a:bodyPr>
          <a:lstStyle/>
          <a:p>
            <a:pPr algn="ctr"/>
            <a:r>
              <a:rPr lang="en-US" dirty="0" smtClean="0"/>
              <a:t>The Reconstruction Acts of 1867-1868</a:t>
            </a:r>
            <a:endParaRPr lang="en-US" dirty="0"/>
          </a:p>
        </p:txBody>
      </p:sp>
    </p:spTree>
  </p:cSld>
  <p:clrMapOvr>
    <a:masterClrMapping/>
  </p:clrMapOvr>
  <p:transition>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ilitary_reconstruction.jpg"/>
          <p:cNvPicPr>
            <a:picLocks noGrp="1" noChangeAspect="1"/>
          </p:cNvPicPr>
          <p:nvPr>
            <p:ph idx="1"/>
          </p:nvPr>
        </p:nvPicPr>
        <p:blipFill>
          <a:blip r:embed="rId2" cstate="print"/>
          <a:stretch>
            <a:fillRect/>
          </a:stretch>
        </p:blipFill>
        <p:spPr>
          <a:xfrm>
            <a:off x="1447800" y="1676400"/>
            <a:ext cx="6284976" cy="4560290"/>
          </a:xfrm>
        </p:spPr>
      </p:pic>
      <p:sp>
        <p:nvSpPr>
          <p:cNvPr id="3" name="Title 2"/>
          <p:cNvSpPr>
            <a:spLocks noGrp="1"/>
          </p:cNvSpPr>
          <p:nvPr>
            <p:ph type="title"/>
          </p:nvPr>
        </p:nvSpPr>
        <p:spPr/>
        <p:txBody>
          <a:bodyPr>
            <a:normAutofit fontScale="90000"/>
          </a:bodyPr>
          <a:lstStyle/>
          <a:p>
            <a:pPr algn="ctr"/>
            <a:r>
              <a:rPr lang="en-US" dirty="0" smtClean="0"/>
              <a:t>Radical Reconstruction: Military Occupation</a:t>
            </a:r>
            <a:endParaRPr lang="en-US" dirty="0"/>
          </a:p>
        </p:txBody>
      </p:sp>
    </p:spTree>
  </p:cSld>
  <p:clrMapOvr>
    <a:masterClrMapping/>
  </p:clrMapOvr>
  <p:transition>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Physical reconstruction of the South</a:t>
            </a:r>
          </a:p>
          <a:p>
            <a:pPr lvl="0"/>
            <a:r>
              <a:rPr lang="en-US" dirty="0" smtClean="0"/>
              <a:t>Constitutional status of the Southern States...did they actually leave the union?</a:t>
            </a:r>
          </a:p>
          <a:p>
            <a:pPr lvl="0"/>
            <a:r>
              <a:rPr lang="en-US" dirty="0" smtClean="0"/>
              <a:t>Status of leading Confederates</a:t>
            </a:r>
          </a:p>
          <a:p>
            <a:pPr lvl="0"/>
            <a:r>
              <a:rPr lang="en-US" dirty="0" smtClean="0"/>
              <a:t>Status of the Freedmen</a:t>
            </a:r>
          </a:p>
          <a:p>
            <a:endParaRPr lang="en-US" dirty="0"/>
          </a:p>
        </p:txBody>
      </p:sp>
      <p:sp>
        <p:nvSpPr>
          <p:cNvPr id="3" name="Title 2"/>
          <p:cNvSpPr>
            <a:spLocks noGrp="1"/>
          </p:cNvSpPr>
          <p:nvPr>
            <p:ph type="title"/>
          </p:nvPr>
        </p:nvSpPr>
        <p:spPr/>
        <p:txBody>
          <a:bodyPr>
            <a:normAutofit/>
          </a:bodyPr>
          <a:lstStyle/>
          <a:p>
            <a:pPr algn="ctr"/>
            <a:r>
              <a:rPr lang="en-US" dirty="0" smtClean="0"/>
              <a:t>Key Issues of Reconstruction in 1865</a:t>
            </a:r>
            <a:endParaRPr lang="en-US" dirty="0"/>
          </a:p>
        </p:txBody>
      </p:sp>
    </p:spTree>
  </p:cSld>
  <p:clrMapOvr>
    <a:masterClrMapping/>
  </p:clrMapOvr>
  <p:transition>
    <p:push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Impeachment of President Johnson</a:t>
            </a:r>
            <a:endParaRPr lang="en-US" dirty="0"/>
          </a:p>
        </p:txBody>
      </p:sp>
      <p:pic>
        <p:nvPicPr>
          <p:cNvPr id="4" name="Content Placeholder 3" descr="Andew_Johnson_impeachment_trial.jpg"/>
          <p:cNvPicPr>
            <a:picLocks noGrp="1" noChangeAspect="1"/>
          </p:cNvPicPr>
          <p:nvPr>
            <p:ph sz="half" idx="1"/>
          </p:nvPr>
        </p:nvPicPr>
        <p:blipFill>
          <a:blip r:embed="rId2" cstate="print"/>
          <a:stretch>
            <a:fillRect/>
          </a:stretch>
        </p:blipFill>
        <p:spPr>
          <a:xfrm>
            <a:off x="457200" y="2464201"/>
            <a:ext cx="4059238" cy="2691597"/>
          </a:xfrm>
        </p:spPr>
      </p:pic>
      <p:sp>
        <p:nvSpPr>
          <p:cNvPr id="5" name="Content Placeholder 4"/>
          <p:cNvSpPr>
            <a:spLocks noGrp="1"/>
          </p:cNvSpPr>
          <p:nvPr>
            <p:ph sz="half" idx="2"/>
          </p:nvPr>
        </p:nvSpPr>
        <p:spPr/>
        <p:txBody>
          <a:bodyPr>
            <a:normAutofit fontScale="62500" lnSpcReduction="20000"/>
          </a:bodyPr>
          <a:lstStyle/>
          <a:p>
            <a:r>
              <a:rPr lang="en-US" dirty="0" smtClean="0"/>
              <a:t>Controversy around Secretary of War Edwin Stanton</a:t>
            </a:r>
          </a:p>
          <a:p>
            <a:r>
              <a:rPr lang="en-US" dirty="0" smtClean="0"/>
              <a:t>Tenure of Office Act</a:t>
            </a:r>
          </a:p>
          <a:p>
            <a:r>
              <a:rPr lang="en-US" dirty="0" smtClean="0"/>
              <a:t>Congress and Stanton trying to keep President Johnson out of Reconstruction Policy</a:t>
            </a:r>
          </a:p>
          <a:p>
            <a:r>
              <a:rPr lang="en-US" dirty="0" smtClean="0"/>
              <a:t>Johnson, trying to stay within Tenure of Office Act fired Stanton when Congress out of Session in August 1867</a:t>
            </a:r>
          </a:p>
          <a:p>
            <a:r>
              <a:rPr lang="en-US" dirty="0" smtClean="0"/>
              <a:t>Congress refused to concur and Johnson refused to acknowledge concurrence</a:t>
            </a:r>
          </a:p>
          <a:p>
            <a:r>
              <a:rPr lang="en-US" dirty="0" smtClean="0"/>
              <a:t>Led to Impeachment in February 1868 and trial in March</a:t>
            </a:r>
          </a:p>
          <a:p>
            <a:r>
              <a:rPr lang="en-US" dirty="0" smtClean="0"/>
              <a:t>11 Articles of Impeachment</a:t>
            </a:r>
          </a:p>
          <a:p>
            <a:r>
              <a:rPr lang="en-US" dirty="0" smtClean="0"/>
              <a:t>Vote 35-19, one short to convict, 7 Republicans voted to acquit.</a:t>
            </a:r>
            <a:endParaRPr lang="en-US" dirty="0"/>
          </a:p>
        </p:txBody>
      </p:sp>
    </p:spTree>
  </p:cSld>
  <p:clrMapOvr>
    <a:masterClrMapping/>
  </p:clrMapOvr>
  <p:transition>
    <p:push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smtClean="0"/>
              <a:t>Former General Ulysses S. Grant of Illinois</a:t>
            </a:r>
            <a:endParaRPr lang="en-US" dirty="0"/>
          </a:p>
        </p:txBody>
      </p:sp>
      <p:pic>
        <p:nvPicPr>
          <p:cNvPr id="9" name="Content Placeholder 8" descr="UlyssesGrant.png"/>
          <p:cNvPicPr>
            <a:picLocks noGrp="1" noChangeAspect="1"/>
          </p:cNvPicPr>
          <p:nvPr>
            <p:ph sz="half" idx="2"/>
          </p:nvPr>
        </p:nvPicPr>
        <p:blipFill>
          <a:blip r:embed="rId2" cstate="print"/>
          <a:stretch>
            <a:fillRect/>
          </a:stretch>
        </p:blipFill>
        <p:spPr>
          <a:xfrm>
            <a:off x="770898" y="2201863"/>
            <a:ext cx="3411204" cy="3913187"/>
          </a:xfrm>
        </p:spPr>
      </p:pic>
      <p:pic>
        <p:nvPicPr>
          <p:cNvPr id="10" name="Content Placeholder 9" descr="Schuyler_Colfax_portrait.jpg"/>
          <p:cNvPicPr>
            <a:picLocks noGrp="1" noChangeAspect="1"/>
          </p:cNvPicPr>
          <p:nvPr>
            <p:ph sz="quarter" idx="4"/>
          </p:nvPr>
        </p:nvPicPr>
        <p:blipFill>
          <a:blip r:embed="rId3" cstate="print"/>
          <a:stretch>
            <a:fillRect/>
          </a:stretch>
        </p:blipFill>
        <p:spPr>
          <a:xfrm>
            <a:off x="4953000" y="2209800"/>
            <a:ext cx="3358899" cy="3991013"/>
          </a:xfrm>
        </p:spPr>
      </p:pic>
      <p:sp>
        <p:nvSpPr>
          <p:cNvPr id="4" name="Title 3"/>
          <p:cNvSpPr>
            <a:spLocks noGrp="1"/>
          </p:cNvSpPr>
          <p:nvPr>
            <p:ph type="title"/>
          </p:nvPr>
        </p:nvSpPr>
        <p:spPr/>
        <p:txBody>
          <a:bodyPr/>
          <a:lstStyle/>
          <a:p>
            <a:pPr algn="ctr"/>
            <a:r>
              <a:rPr lang="en-US" dirty="0" smtClean="0"/>
              <a:t>The Republican Ticket-1868</a:t>
            </a:r>
            <a:endParaRPr lang="en-US" dirty="0"/>
          </a:p>
        </p:txBody>
      </p:sp>
      <p:sp>
        <p:nvSpPr>
          <p:cNvPr id="7" name="Text Placeholder 6"/>
          <p:cNvSpPr>
            <a:spLocks noGrp="1"/>
          </p:cNvSpPr>
          <p:nvPr>
            <p:ph type="body" idx="3"/>
          </p:nvPr>
        </p:nvSpPr>
        <p:spPr>
          <a:xfrm>
            <a:off x="4419600" y="1399593"/>
            <a:ext cx="4572000" cy="762000"/>
          </a:xfrm>
        </p:spPr>
        <p:txBody>
          <a:bodyPr/>
          <a:lstStyle/>
          <a:p>
            <a:pPr algn="ctr"/>
            <a:r>
              <a:rPr lang="en-US" dirty="0" smtClean="0"/>
              <a:t>Speaker of the House Schuyler Colfax of Indiana</a:t>
            </a:r>
            <a:endParaRPr lang="en-US" dirty="0"/>
          </a:p>
        </p:txBody>
      </p:sp>
    </p:spTree>
  </p:cSld>
  <p:clrMapOvr>
    <a:masterClrMapping/>
  </p:clrMapOvr>
  <p:transition>
    <p:push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1399593"/>
            <a:ext cx="4344988" cy="762000"/>
          </a:xfrm>
        </p:spPr>
        <p:txBody>
          <a:bodyPr/>
          <a:lstStyle/>
          <a:p>
            <a:pPr algn="ctr"/>
            <a:r>
              <a:rPr lang="en-US" dirty="0" smtClean="0"/>
              <a:t>Former Governor Horatio Seymour of New York</a:t>
            </a:r>
            <a:endParaRPr lang="en-US" dirty="0"/>
          </a:p>
        </p:txBody>
      </p:sp>
      <p:pic>
        <p:nvPicPr>
          <p:cNvPr id="7" name="Content Placeholder 6" descr="HoratioSeymour.png"/>
          <p:cNvPicPr>
            <a:picLocks noGrp="1" noChangeAspect="1"/>
          </p:cNvPicPr>
          <p:nvPr>
            <p:ph sz="half" idx="2"/>
          </p:nvPr>
        </p:nvPicPr>
        <p:blipFill>
          <a:blip r:embed="rId2" cstate="print"/>
          <a:stretch>
            <a:fillRect/>
          </a:stretch>
        </p:blipFill>
        <p:spPr>
          <a:xfrm>
            <a:off x="838200" y="2209801"/>
            <a:ext cx="3287744" cy="3886200"/>
          </a:xfrm>
        </p:spPr>
      </p:pic>
      <p:pic>
        <p:nvPicPr>
          <p:cNvPr id="8" name="Content Placeholder 7" descr="FrancisPBlair-small.png"/>
          <p:cNvPicPr>
            <a:picLocks noGrp="1" noChangeAspect="1"/>
          </p:cNvPicPr>
          <p:nvPr>
            <p:ph sz="quarter" idx="4"/>
          </p:nvPr>
        </p:nvPicPr>
        <p:blipFill>
          <a:blip r:embed="rId3" cstate="print"/>
          <a:stretch>
            <a:fillRect/>
          </a:stretch>
        </p:blipFill>
        <p:spPr>
          <a:xfrm>
            <a:off x="5029200" y="2209800"/>
            <a:ext cx="3218828" cy="3852456"/>
          </a:xfrm>
        </p:spPr>
      </p:pic>
      <p:sp>
        <p:nvSpPr>
          <p:cNvPr id="5" name="Title 4"/>
          <p:cNvSpPr>
            <a:spLocks noGrp="1"/>
          </p:cNvSpPr>
          <p:nvPr>
            <p:ph type="title"/>
          </p:nvPr>
        </p:nvSpPr>
        <p:spPr/>
        <p:txBody>
          <a:bodyPr/>
          <a:lstStyle/>
          <a:p>
            <a:pPr algn="ctr"/>
            <a:r>
              <a:rPr lang="en-US" dirty="0" smtClean="0"/>
              <a:t>The Democratic Ticket-1868</a:t>
            </a:r>
            <a:endParaRPr lang="en-US" dirty="0"/>
          </a:p>
        </p:txBody>
      </p:sp>
      <p:sp>
        <p:nvSpPr>
          <p:cNvPr id="6" name="Text Placeholder 5"/>
          <p:cNvSpPr>
            <a:spLocks noGrp="1"/>
          </p:cNvSpPr>
          <p:nvPr>
            <p:ph type="body" idx="3"/>
          </p:nvPr>
        </p:nvSpPr>
        <p:spPr/>
        <p:txBody>
          <a:bodyPr/>
          <a:lstStyle/>
          <a:p>
            <a:pPr algn="ctr"/>
            <a:r>
              <a:rPr lang="en-US" dirty="0" smtClean="0"/>
              <a:t>Former General Francis P. Blair of Missouri</a:t>
            </a:r>
            <a:endParaRPr lang="en-US" dirty="0"/>
          </a:p>
        </p:txBody>
      </p:sp>
    </p:spTree>
  </p:cSld>
  <p:clrMapOvr>
    <a:masterClrMapping/>
  </p:clrMapOvr>
  <p:transition>
    <p:push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“Waving the Bloody Shirt”</a:t>
            </a:r>
            <a:endParaRPr lang="en-US" dirty="0"/>
          </a:p>
        </p:txBody>
      </p:sp>
      <p:pic>
        <p:nvPicPr>
          <p:cNvPr id="11" name="Content Placeholder 10" descr="TisButAChange12w.jpg"/>
          <p:cNvPicPr>
            <a:picLocks noGrp="1" noChangeAspect="1"/>
          </p:cNvPicPr>
          <p:nvPr>
            <p:ph idx="1"/>
          </p:nvPr>
        </p:nvPicPr>
        <p:blipFill>
          <a:blip r:embed="rId2" cstate="print"/>
          <a:stretch>
            <a:fillRect/>
          </a:stretch>
        </p:blipFill>
        <p:spPr>
          <a:xfrm>
            <a:off x="2814828" y="1981200"/>
            <a:ext cx="3514344" cy="3657600"/>
          </a:xfrm>
        </p:spPr>
      </p:pic>
    </p:spTree>
  </p:cSld>
  <p:clrMapOvr>
    <a:masterClrMapping/>
  </p:clrMapOvr>
  <p:transition>
    <p:push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rd1868USElectionGrantAndColfaxTanners.jpg"/>
          <p:cNvPicPr>
            <a:picLocks noGrp="1" noChangeAspect="1"/>
          </p:cNvPicPr>
          <p:nvPr>
            <p:ph idx="1"/>
          </p:nvPr>
        </p:nvPicPr>
        <p:blipFill>
          <a:blip r:embed="rId2" cstate="print"/>
          <a:stretch>
            <a:fillRect/>
          </a:stretch>
        </p:blipFill>
        <p:spPr>
          <a:xfrm>
            <a:off x="931509" y="1524000"/>
            <a:ext cx="7280981" cy="4572000"/>
          </a:xfrm>
        </p:spPr>
      </p:pic>
      <p:sp>
        <p:nvSpPr>
          <p:cNvPr id="3" name="Title 2"/>
          <p:cNvSpPr>
            <a:spLocks noGrp="1"/>
          </p:cNvSpPr>
          <p:nvPr>
            <p:ph type="title"/>
          </p:nvPr>
        </p:nvSpPr>
        <p:spPr/>
        <p:txBody>
          <a:bodyPr/>
          <a:lstStyle/>
          <a:p>
            <a:pPr algn="ctr"/>
            <a:r>
              <a:rPr lang="en-US" dirty="0" smtClean="0"/>
              <a:t>“Waving the Bloody Shirt”</a:t>
            </a:r>
            <a:endParaRPr lang="en-US" dirty="0"/>
          </a:p>
        </p:txBody>
      </p:sp>
    </p:spTree>
  </p:cSld>
  <p:clrMapOvr>
    <a:masterClrMapping/>
  </p:clrMapOvr>
  <p:transition>
    <p:push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Race and the 1868 Presidential Election</a:t>
            </a:r>
            <a:endParaRPr lang="en-US" dirty="0"/>
          </a:p>
        </p:txBody>
      </p:sp>
      <p:pic>
        <p:nvPicPr>
          <p:cNvPr id="4" name="Content Placeholder 3" descr="WhiteBanner12w.jpg"/>
          <p:cNvPicPr>
            <a:picLocks noGrp="1" noChangeAspect="1"/>
          </p:cNvPicPr>
          <p:nvPr>
            <p:ph sz="half" idx="1"/>
          </p:nvPr>
        </p:nvPicPr>
        <p:blipFill>
          <a:blip r:embed="rId2" cstate="print"/>
          <a:stretch>
            <a:fillRect/>
          </a:stretch>
        </p:blipFill>
        <p:spPr>
          <a:xfrm>
            <a:off x="762794" y="1524000"/>
            <a:ext cx="3448050" cy="4572000"/>
          </a:xfrm>
        </p:spPr>
      </p:pic>
      <p:pic>
        <p:nvPicPr>
          <p:cNvPr id="6" name="Content Placeholder 5" descr="ch15fig14.jpg"/>
          <p:cNvPicPr>
            <a:picLocks noGrp="1" noChangeAspect="1"/>
          </p:cNvPicPr>
          <p:nvPr>
            <p:ph sz="half" idx="2"/>
          </p:nvPr>
        </p:nvPicPr>
        <p:blipFill>
          <a:blip r:embed="rId3" cstate="print"/>
          <a:stretch>
            <a:fillRect/>
          </a:stretch>
        </p:blipFill>
        <p:spPr>
          <a:xfrm>
            <a:off x="5029200" y="1371600"/>
            <a:ext cx="2959894" cy="4930044"/>
          </a:xfrm>
        </p:spPr>
      </p:pic>
    </p:spTree>
  </p:cSld>
  <p:clrMapOvr>
    <a:masterClrMapping/>
  </p:clrMapOvr>
  <p:transition>
    <p:push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ElectoralCollege1868-Large.png"/>
          <p:cNvPicPr>
            <a:picLocks noGrp="1" noChangeAspect="1"/>
          </p:cNvPicPr>
          <p:nvPr>
            <p:ph idx="1"/>
          </p:nvPr>
        </p:nvPicPr>
        <p:blipFill>
          <a:blip r:embed="rId2" cstate="print"/>
          <a:stretch>
            <a:fillRect/>
          </a:stretch>
        </p:blipFill>
        <p:spPr>
          <a:xfrm>
            <a:off x="457200" y="1599426"/>
            <a:ext cx="8229600" cy="4421147"/>
          </a:xfrm>
        </p:spPr>
      </p:pic>
      <p:sp>
        <p:nvSpPr>
          <p:cNvPr id="7" name="Title 6"/>
          <p:cNvSpPr>
            <a:spLocks noGrp="1"/>
          </p:cNvSpPr>
          <p:nvPr>
            <p:ph type="title"/>
          </p:nvPr>
        </p:nvSpPr>
        <p:spPr/>
        <p:txBody>
          <a:bodyPr/>
          <a:lstStyle/>
          <a:p>
            <a:pPr algn="ctr"/>
            <a:r>
              <a:rPr lang="en-US" dirty="0" smtClean="0"/>
              <a:t>1868 Presidential Election</a:t>
            </a:r>
            <a:endParaRPr lang="en-US" dirty="0"/>
          </a:p>
        </p:txBody>
      </p:sp>
    </p:spTree>
  </p:cSld>
  <p:clrMapOvr>
    <a:masterClrMapping/>
  </p:clrMapOvr>
  <p:transition>
    <p:push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United States House of Representatives</a:t>
            </a:r>
            <a:endParaRPr lang="en-US" dirty="0"/>
          </a:p>
        </p:txBody>
      </p:sp>
      <p:graphicFrame>
        <p:nvGraphicFramePr>
          <p:cNvPr id="7" name="Content Placeholder 6"/>
          <p:cNvGraphicFramePr>
            <a:graphicFrameLocks noGrp="1"/>
          </p:cNvGraphicFramePr>
          <p:nvPr>
            <p:ph sz="half" idx="2"/>
          </p:nvPr>
        </p:nvGraphicFramePr>
        <p:xfrm>
          <a:off x="457200" y="2201863"/>
          <a:ext cx="4038600" cy="39131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4"/>
          </p:nvPr>
        </p:nvGraphicFramePr>
        <p:xfrm>
          <a:off x="4649788" y="2201863"/>
          <a:ext cx="4038600" cy="39131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lstStyle/>
          <a:p>
            <a:pPr algn="ctr"/>
            <a:r>
              <a:rPr lang="en-US" dirty="0" smtClean="0"/>
              <a:t>1868 Congressional Election</a:t>
            </a:r>
            <a:endParaRPr lang="en-US" dirty="0"/>
          </a:p>
        </p:txBody>
      </p:sp>
      <p:sp>
        <p:nvSpPr>
          <p:cNvPr id="6" name="Text Placeholder 5"/>
          <p:cNvSpPr>
            <a:spLocks noGrp="1"/>
          </p:cNvSpPr>
          <p:nvPr>
            <p:ph type="body" idx="3"/>
          </p:nvPr>
        </p:nvSpPr>
        <p:spPr/>
        <p:txBody>
          <a:bodyPr/>
          <a:lstStyle/>
          <a:p>
            <a:pPr algn="ctr"/>
            <a:r>
              <a:rPr lang="en-US" dirty="0" smtClean="0"/>
              <a:t>United States Senate</a:t>
            </a:r>
            <a:endParaRPr lang="en-US" dirty="0"/>
          </a:p>
        </p:txBody>
      </p:sp>
    </p:spTree>
  </p:cSld>
  <p:clrMapOvr>
    <a:masterClrMapping/>
  </p:clrMapOvr>
  <p:transition>
    <p:push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b="1" dirty="0" smtClean="0"/>
              <a:t>Section 1.</a:t>
            </a:r>
            <a:r>
              <a:rPr lang="en-US" dirty="0" smtClean="0"/>
              <a:t> The right of citizens of the United States to vote shall not be denied or abridged by the United States or by any State on account of race, color, or previous condition of servitude. </a:t>
            </a:r>
          </a:p>
          <a:p>
            <a:r>
              <a:rPr lang="en-US" b="1" dirty="0" smtClean="0"/>
              <a:t>Section 2.</a:t>
            </a:r>
            <a:r>
              <a:rPr lang="en-US" dirty="0" smtClean="0"/>
              <a:t> The Congress shall have power to enforce this article by appropriate legislation</a:t>
            </a:r>
          </a:p>
          <a:p>
            <a:endParaRPr lang="en-US" dirty="0"/>
          </a:p>
        </p:txBody>
      </p:sp>
      <p:sp>
        <p:nvSpPr>
          <p:cNvPr id="7" name="Title 6"/>
          <p:cNvSpPr>
            <a:spLocks noGrp="1"/>
          </p:cNvSpPr>
          <p:nvPr>
            <p:ph type="title"/>
          </p:nvPr>
        </p:nvSpPr>
        <p:spPr/>
        <p:txBody>
          <a:bodyPr/>
          <a:lstStyle/>
          <a:p>
            <a:pPr algn="ctr"/>
            <a:r>
              <a:rPr lang="en-US" dirty="0" smtClean="0"/>
              <a:t>The Fifteenth Amendment</a:t>
            </a:r>
            <a:endParaRPr lang="en-US" dirty="0"/>
          </a:p>
        </p:txBody>
      </p:sp>
    </p:spTree>
  </p:cSld>
  <p:clrMapOvr>
    <a:masterClrMapping/>
  </p:clrMapOvr>
  <p:transition>
    <p:push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Free public education funded by state</a:t>
            </a:r>
          </a:p>
          <a:p>
            <a:pPr lvl="0"/>
            <a:r>
              <a:rPr lang="en-US" dirty="0" smtClean="0"/>
              <a:t>New penitentiaries</a:t>
            </a:r>
          </a:p>
          <a:p>
            <a:pPr lvl="0"/>
            <a:r>
              <a:rPr lang="en-US" dirty="0" smtClean="0"/>
              <a:t>Orphan asylums</a:t>
            </a:r>
          </a:p>
          <a:p>
            <a:pPr lvl="0"/>
            <a:r>
              <a:rPr lang="en-US" dirty="0" smtClean="0"/>
              <a:t>Homes for insane</a:t>
            </a:r>
          </a:p>
          <a:p>
            <a:pPr lvl="0"/>
            <a:r>
              <a:rPr lang="en-US" dirty="0" smtClean="0"/>
              <a:t>Political and civil rights</a:t>
            </a:r>
          </a:p>
          <a:p>
            <a:pPr lvl="0"/>
            <a:r>
              <a:rPr lang="en-US" dirty="0" smtClean="0"/>
              <a:t>Ended whipping</a:t>
            </a:r>
          </a:p>
          <a:p>
            <a:pPr lvl="0"/>
            <a:r>
              <a:rPr lang="en-US" dirty="0" smtClean="0"/>
              <a:t>Ended property qualification for holding office</a:t>
            </a:r>
          </a:p>
          <a:p>
            <a:pPr lvl="0"/>
            <a:r>
              <a:rPr lang="en-US" dirty="0" smtClean="0"/>
              <a:t>Ended imprisonment for debt.</a:t>
            </a:r>
          </a:p>
          <a:p>
            <a:pPr>
              <a:buNone/>
            </a:pPr>
            <a:endParaRPr lang="en-US" dirty="0"/>
          </a:p>
        </p:txBody>
      </p:sp>
      <p:sp>
        <p:nvSpPr>
          <p:cNvPr id="3" name="Title 2"/>
          <p:cNvSpPr>
            <a:spLocks noGrp="1"/>
          </p:cNvSpPr>
          <p:nvPr>
            <p:ph type="title"/>
          </p:nvPr>
        </p:nvSpPr>
        <p:spPr/>
        <p:txBody>
          <a:bodyPr>
            <a:normAutofit fontScale="90000"/>
          </a:bodyPr>
          <a:lstStyle/>
          <a:p>
            <a:pPr algn="ctr"/>
            <a:r>
              <a:rPr lang="en-US" dirty="0" smtClean="0"/>
              <a:t>Reforms in Southern Reconstruction Constitutions</a:t>
            </a:r>
            <a:endParaRPr lang="en-US" dirty="0"/>
          </a:p>
        </p:txBody>
      </p:sp>
    </p:spTree>
  </p:cSld>
  <p:clrMapOvr>
    <a:masterClrMapping/>
  </p:clrMapOvr>
  <p:transition>
    <p:push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smtClean="0"/>
              <a:t>Perspective of the White South</a:t>
            </a:r>
            <a:endParaRPr lang="en-US" dirty="0"/>
          </a:p>
        </p:txBody>
      </p:sp>
      <p:sp>
        <p:nvSpPr>
          <p:cNvPr id="6" name="Content Placeholder 5"/>
          <p:cNvSpPr>
            <a:spLocks noGrp="1"/>
          </p:cNvSpPr>
          <p:nvPr>
            <p:ph sz="half" idx="2"/>
          </p:nvPr>
        </p:nvSpPr>
        <p:spPr/>
        <p:txBody>
          <a:bodyPr>
            <a:normAutofit fontScale="85000" lnSpcReduction="10000"/>
          </a:bodyPr>
          <a:lstStyle/>
          <a:p>
            <a:r>
              <a:rPr lang="en-US" dirty="0" smtClean="0"/>
              <a:t>Blacks are now free because they are no longer slaves, but still need to be controlled</a:t>
            </a:r>
          </a:p>
          <a:p>
            <a:r>
              <a:rPr lang="en-US" dirty="0" smtClean="0"/>
              <a:t>Former Slaves Free, but not independent</a:t>
            </a:r>
          </a:p>
          <a:p>
            <a:r>
              <a:rPr lang="en-US" dirty="0" smtClean="0"/>
              <a:t>Mississippi planter Samuel Agnew, “A man may be free and not yet be independent”</a:t>
            </a:r>
          </a:p>
          <a:p>
            <a:r>
              <a:rPr lang="en-US" dirty="0" smtClean="0"/>
              <a:t>Kentucky newspaper, African Americans “free, but only free to labor.”</a:t>
            </a:r>
            <a:endParaRPr lang="en-US" dirty="0"/>
          </a:p>
        </p:txBody>
      </p:sp>
      <p:sp>
        <p:nvSpPr>
          <p:cNvPr id="8" name="Content Placeholder 7"/>
          <p:cNvSpPr>
            <a:spLocks noGrp="1"/>
          </p:cNvSpPr>
          <p:nvPr>
            <p:ph sz="quarter" idx="4"/>
          </p:nvPr>
        </p:nvSpPr>
        <p:spPr/>
        <p:txBody>
          <a:bodyPr>
            <a:normAutofit fontScale="70000" lnSpcReduction="20000"/>
          </a:bodyPr>
          <a:lstStyle/>
          <a:p>
            <a:r>
              <a:rPr lang="en-US" dirty="0" smtClean="0"/>
              <a:t>Freedom more than simply not being owned by Whites</a:t>
            </a:r>
          </a:p>
          <a:p>
            <a:r>
              <a:rPr lang="en-US" dirty="0" smtClean="0"/>
              <a:t>Means ability to do what White Southerners can do: travel, own dogs and guns, meet in groups</a:t>
            </a:r>
          </a:p>
          <a:p>
            <a:r>
              <a:rPr lang="en-US" dirty="0" smtClean="0"/>
              <a:t>Restored and  Victorian family life</a:t>
            </a:r>
          </a:p>
          <a:p>
            <a:r>
              <a:rPr lang="en-US" dirty="0" smtClean="0"/>
              <a:t>Independent Churches</a:t>
            </a:r>
          </a:p>
          <a:p>
            <a:r>
              <a:rPr lang="en-US" dirty="0" smtClean="0"/>
              <a:t>Education</a:t>
            </a:r>
          </a:p>
          <a:p>
            <a:r>
              <a:rPr lang="en-US" dirty="0" smtClean="0"/>
              <a:t>Vote</a:t>
            </a:r>
          </a:p>
          <a:p>
            <a:r>
              <a:rPr lang="en-US" dirty="0" smtClean="0"/>
              <a:t>Land</a:t>
            </a:r>
          </a:p>
          <a:p>
            <a:r>
              <a:rPr lang="en-US" dirty="0" smtClean="0"/>
              <a:t>Henry Adams, freed slave from Louisiana, “If I cannot do like a white man, I am not free.”</a:t>
            </a:r>
            <a:endParaRPr lang="en-US" dirty="0"/>
          </a:p>
        </p:txBody>
      </p:sp>
      <p:sp>
        <p:nvSpPr>
          <p:cNvPr id="4" name="Title 3"/>
          <p:cNvSpPr>
            <a:spLocks noGrp="1"/>
          </p:cNvSpPr>
          <p:nvPr>
            <p:ph type="title"/>
          </p:nvPr>
        </p:nvSpPr>
        <p:spPr/>
        <p:txBody>
          <a:bodyPr>
            <a:normAutofit fontScale="90000"/>
          </a:bodyPr>
          <a:lstStyle/>
          <a:p>
            <a:pPr algn="ctr"/>
            <a:r>
              <a:rPr lang="en-US" dirty="0" smtClean="0"/>
              <a:t>Differing Ideas of Black Freedom in the South</a:t>
            </a:r>
            <a:endParaRPr lang="en-US" dirty="0"/>
          </a:p>
        </p:txBody>
      </p:sp>
      <p:sp>
        <p:nvSpPr>
          <p:cNvPr id="7" name="Text Placeholder 6"/>
          <p:cNvSpPr>
            <a:spLocks noGrp="1"/>
          </p:cNvSpPr>
          <p:nvPr>
            <p:ph type="body" idx="3"/>
          </p:nvPr>
        </p:nvSpPr>
        <p:spPr/>
        <p:txBody>
          <a:bodyPr/>
          <a:lstStyle/>
          <a:p>
            <a:pPr algn="ctr"/>
            <a:r>
              <a:rPr lang="en-US" dirty="0" smtClean="0"/>
              <a:t>Perspective of Black South</a:t>
            </a:r>
            <a:endParaRPr lang="en-US" dirty="0"/>
          </a:p>
        </p:txBody>
      </p:sp>
    </p:spTree>
  </p:cSld>
  <p:clrMapOvr>
    <a:masterClrMapping/>
  </p:clrMapOvr>
  <p:transition>
    <p:push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smtClean="0"/>
              <a:t>Senator Hiram Revels (1870-1871)</a:t>
            </a:r>
            <a:endParaRPr lang="en-US" dirty="0"/>
          </a:p>
        </p:txBody>
      </p:sp>
      <p:pic>
        <p:nvPicPr>
          <p:cNvPr id="9" name="Content Placeholder 8" descr="Hiram_Rhodes_Revels_-_Brady-Handy-(restored).png"/>
          <p:cNvPicPr>
            <a:picLocks noGrp="1" noChangeAspect="1"/>
          </p:cNvPicPr>
          <p:nvPr>
            <p:ph sz="half" idx="2"/>
          </p:nvPr>
        </p:nvPicPr>
        <p:blipFill>
          <a:blip r:embed="rId2" cstate="print"/>
          <a:stretch>
            <a:fillRect/>
          </a:stretch>
        </p:blipFill>
        <p:spPr>
          <a:xfrm>
            <a:off x="799420" y="2201863"/>
            <a:ext cx="3354160" cy="3913187"/>
          </a:xfrm>
        </p:spPr>
      </p:pic>
      <p:pic>
        <p:nvPicPr>
          <p:cNvPr id="10" name="Content Placeholder 9" descr="Blanche_Bruce_-_Brady-Handy.jpg"/>
          <p:cNvPicPr>
            <a:picLocks noGrp="1" noChangeAspect="1"/>
          </p:cNvPicPr>
          <p:nvPr>
            <p:ph sz="quarter" idx="4"/>
          </p:nvPr>
        </p:nvPicPr>
        <p:blipFill>
          <a:blip r:embed="rId3" cstate="print"/>
          <a:stretch>
            <a:fillRect/>
          </a:stretch>
        </p:blipFill>
        <p:spPr>
          <a:xfrm>
            <a:off x="5071991" y="2201863"/>
            <a:ext cx="3194193" cy="3913187"/>
          </a:xfrm>
        </p:spPr>
      </p:pic>
      <p:sp>
        <p:nvSpPr>
          <p:cNvPr id="4" name="Title 3"/>
          <p:cNvSpPr>
            <a:spLocks noGrp="1"/>
          </p:cNvSpPr>
          <p:nvPr>
            <p:ph type="title"/>
          </p:nvPr>
        </p:nvSpPr>
        <p:spPr/>
        <p:txBody>
          <a:bodyPr>
            <a:normAutofit fontScale="90000"/>
          </a:bodyPr>
          <a:lstStyle/>
          <a:p>
            <a:pPr algn="ctr"/>
            <a:r>
              <a:rPr lang="en-US" dirty="0" smtClean="0"/>
              <a:t>African–American Senators from Mississippi</a:t>
            </a:r>
            <a:endParaRPr lang="en-US" dirty="0"/>
          </a:p>
        </p:txBody>
      </p:sp>
      <p:sp>
        <p:nvSpPr>
          <p:cNvPr id="7" name="Text Placeholder 6"/>
          <p:cNvSpPr>
            <a:spLocks noGrp="1"/>
          </p:cNvSpPr>
          <p:nvPr>
            <p:ph type="body" idx="3"/>
          </p:nvPr>
        </p:nvSpPr>
        <p:spPr/>
        <p:txBody>
          <a:bodyPr/>
          <a:lstStyle/>
          <a:p>
            <a:pPr algn="ctr"/>
            <a:r>
              <a:rPr lang="en-US" dirty="0" smtClean="0"/>
              <a:t>Senator Blanche K. Bruce (1875-1881)</a:t>
            </a:r>
            <a:endParaRPr lang="en-US" dirty="0"/>
          </a:p>
        </p:txBody>
      </p:sp>
    </p:spTree>
  </p:cSld>
  <p:clrMapOvr>
    <a:masterClrMapping/>
  </p:clrMapOvr>
  <p:transition>
    <p:push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P__B__S__Pinchback_-_Brady-Handy.jpg"/>
          <p:cNvPicPr>
            <a:picLocks noGrp="1" noChangeAspect="1"/>
          </p:cNvPicPr>
          <p:nvPr>
            <p:ph idx="1"/>
          </p:nvPr>
        </p:nvPicPr>
        <p:blipFill>
          <a:blip r:embed="rId2" cstate="print"/>
          <a:stretch>
            <a:fillRect/>
          </a:stretch>
        </p:blipFill>
        <p:spPr>
          <a:xfrm>
            <a:off x="2853698" y="1524000"/>
            <a:ext cx="3436603" cy="4572000"/>
          </a:xfrm>
        </p:spPr>
      </p:pic>
      <p:sp>
        <p:nvSpPr>
          <p:cNvPr id="5" name="Title 4"/>
          <p:cNvSpPr>
            <a:spLocks noGrp="1"/>
          </p:cNvSpPr>
          <p:nvPr>
            <p:ph type="title"/>
          </p:nvPr>
        </p:nvSpPr>
        <p:spPr/>
        <p:txBody>
          <a:bodyPr>
            <a:normAutofit fontScale="90000"/>
          </a:bodyPr>
          <a:lstStyle/>
          <a:p>
            <a:pPr algn="ctr"/>
            <a:r>
              <a:rPr lang="en-US" dirty="0" smtClean="0"/>
              <a:t>Governor Pinckney B. S. </a:t>
            </a:r>
            <a:r>
              <a:rPr lang="en-US" dirty="0" err="1" smtClean="0"/>
              <a:t>Pinchback</a:t>
            </a:r>
            <a:r>
              <a:rPr lang="en-US" dirty="0" smtClean="0"/>
              <a:t> of Louisiana (December 1872-January 1873)</a:t>
            </a:r>
            <a:endParaRPr lang="en-US" dirty="0"/>
          </a:p>
        </p:txBody>
      </p:sp>
    </p:spTree>
  </p:cSld>
  <p:clrMapOvr>
    <a:masterClrMapping/>
  </p:clrMapOvr>
  <p:transition>
    <p:push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err="1" smtClean="0"/>
              <a:t>Adelbert</a:t>
            </a:r>
            <a:r>
              <a:rPr lang="en-US" dirty="0" smtClean="0"/>
              <a:t> Ames: A Carpetbagger</a:t>
            </a:r>
            <a:endParaRPr lang="en-US" dirty="0"/>
          </a:p>
        </p:txBody>
      </p:sp>
      <p:pic>
        <p:nvPicPr>
          <p:cNvPr id="4" name="Content Placeholder 3" descr="SenAdelbertAmes_LOC_A000172.jpg"/>
          <p:cNvPicPr>
            <a:picLocks noGrp="1" noChangeAspect="1"/>
          </p:cNvPicPr>
          <p:nvPr>
            <p:ph sz="half" idx="1"/>
          </p:nvPr>
        </p:nvPicPr>
        <p:blipFill>
          <a:blip r:embed="rId2" cstate="print"/>
          <a:stretch>
            <a:fillRect/>
          </a:stretch>
        </p:blipFill>
        <p:spPr>
          <a:xfrm>
            <a:off x="685800" y="1600200"/>
            <a:ext cx="3555323" cy="4419600"/>
          </a:xfrm>
        </p:spPr>
      </p:pic>
      <p:sp>
        <p:nvSpPr>
          <p:cNvPr id="5" name="Content Placeholder 4"/>
          <p:cNvSpPr>
            <a:spLocks noGrp="1"/>
          </p:cNvSpPr>
          <p:nvPr>
            <p:ph sz="half" idx="2"/>
          </p:nvPr>
        </p:nvSpPr>
        <p:spPr/>
        <p:txBody>
          <a:bodyPr>
            <a:normAutofit fontScale="92500" lnSpcReduction="10000"/>
          </a:bodyPr>
          <a:lstStyle/>
          <a:p>
            <a:r>
              <a:rPr lang="en-US" dirty="0" smtClean="0"/>
              <a:t>Born October 31, 1835 in Maine</a:t>
            </a:r>
          </a:p>
          <a:p>
            <a:r>
              <a:rPr lang="en-US" dirty="0" smtClean="0"/>
              <a:t>Graduate of West Point</a:t>
            </a:r>
          </a:p>
          <a:p>
            <a:r>
              <a:rPr lang="en-US" dirty="0" smtClean="0"/>
              <a:t>Served in both Regular Army and Volunteers in the Civil War</a:t>
            </a:r>
          </a:p>
          <a:p>
            <a:r>
              <a:rPr lang="en-US" dirty="0" smtClean="0"/>
              <a:t>Served as Military Governor, Senator, and Elected Governor of Mississippi until 1876 when Mississippi was “redeemed”</a:t>
            </a:r>
            <a:endParaRPr lang="en-US" dirty="0"/>
          </a:p>
        </p:txBody>
      </p:sp>
    </p:spTree>
  </p:cSld>
  <p:clrMapOvr>
    <a:masterClrMapping/>
  </p:clrMapOvr>
  <p:transition>
    <p:push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smtClean="0"/>
              <a:t>James Longstreet</a:t>
            </a:r>
            <a:endParaRPr lang="en-US" dirty="0"/>
          </a:p>
        </p:txBody>
      </p:sp>
      <p:pic>
        <p:nvPicPr>
          <p:cNvPr id="9" name="Content Placeholder 8" descr="JamesLongstreet.jpg"/>
          <p:cNvPicPr>
            <a:picLocks noGrp="1" noChangeAspect="1"/>
          </p:cNvPicPr>
          <p:nvPr>
            <p:ph sz="half" idx="2"/>
          </p:nvPr>
        </p:nvPicPr>
        <p:blipFill>
          <a:blip r:embed="rId2" cstate="print"/>
          <a:stretch>
            <a:fillRect/>
          </a:stretch>
        </p:blipFill>
        <p:spPr>
          <a:xfrm>
            <a:off x="921161" y="2201863"/>
            <a:ext cx="3110678" cy="3913187"/>
          </a:xfrm>
        </p:spPr>
      </p:pic>
      <p:pic>
        <p:nvPicPr>
          <p:cNvPr id="10" name="Content Placeholder 9" descr="JLAlcorn.jpg"/>
          <p:cNvPicPr>
            <a:picLocks noGrp="1" noChangeAspect="1"/>
          </p:cNvPicPr>
          <p:nvPr>
            <p:ph sz="quarter" idx="4"/>
          </p:nvPr>
        </p:nvPicPr>
        <p:blipFill>
          <a:blip r:embed="rId3" cstate="print"/>
          <a:stretch>
            <a:fillRect/>
          </a:stretch>
        </p:blipFill>
        <p:spPr>
          <a:xfrm>
            <a:off x="5128171" y="2201863"/>
            <a:ext cx="3081833" cy="3913187"/>
          </a:xfrm>
        </p:spPr>
      </p:pic>
      <p:sp>
        <p:nvSpPr>
          <p:cNvPr id="4" name="Title 3"/>
          <p:cNvSpPr>
            <a:spLocks noGrp="1"/>
          </p:cNvSpPr>
          <p:nvPr>
            <p:ph type="title"/>
          </p:nvPr>
        </p:nvSpPr>
        <p:spPr/>
        <p:txBody>
          <a:bodyPr/>
          <a:lstStyle/>
          <a:p>
            <a:pPr algn="ctr"/>
            <a:r>
              <a:rPr lang="en-US" dirty="0" smtClean="0"/>
              <a:t>Scalawags</a:t>
            </a:r>
            <a:endParaRPr lang="en-US" dirty="0"/>
          </a:p>
        </p:txBody>
      </p:sp>
      <p:sp>
        <p:nvSpPr>
          <p:cNvPr id="7" name="Text Placeholder 6"/>
          <p:cNvSpPr>
            <a:spLocks noGrp="1"/>
          </p:cNvSpPr>
          <p:nvPr>
            <p:ph type="body" idx="3"/>
          </p:nvPr>
        </p:nvSpPr>
        <p:spPr/>
        <p:txBody>
          <a:bodyPr/>
          <a:lstStyle/>
          <a:p>
            <a:pPr algn="ctr"/>
            <a:r>
              <a:rPr lang="en-US" dirty="0" smtClean="0"/>
              <a:t>James Lusk Alcorn</a:t>
            </a:r>
            <a:endParaRPr lang="en-US" dirty="0"/>
          </a:p>
        </p:txBody>
      </p:sp>
    </p:spTree>
  </p:cSld>
  <p:clrMapOvr>
    <a:masterClrMapping/>
  </p:clrMapOvr>
  <p:transition>
    <p:push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lvl="0"/>
            <a:r>
              <a:rPr lang="en-US" dirty="0" smtClean="0"/>
              <a:t>First free public school systems in the South</a:t>
            </a:r>
          </a:p>
          <a:p>
            <a:pPr lvl="0"/>
            <a:r>
              <a:rPr lang="en-US" dirty="0" smtClean="0"/>
              <a:t>Civil Rights legislation preventing discrimination in “public accommodations”</a:t>
            </a:r>
          </a:p>
          <a:p>
            <a:pPr lvl="0"/>
            <a:r>
              <a:rPr lang="en-US" dirty="0" smtClean="0"/>
              <a:t>Ensured sharecroppers had first right to crop, before bankers</a:t>
            </a:r>
          </a:p>
          <a:p>
            <a:pPr lvl="0"/>
            <a:r>
              <a:rPr lang="en-US" dirty="0" smtClean="0"/>
              <a:t>SC Land reform</a:t>
            </a:r>
          </a:p>
          <a:p>
            <a:pPr lvl="0"/>
            <a:r>
              <a:rPr lang="en-US" dirty="0" smtClean="0"/>
              <a:t>Attempted Economic Development</a:t>
            </a:r>
          </a:p>
          <a:p>
            <a:pPr lvl="0"/>
            <a:r>
              <a:rPr lang="en-US" dirty="0" smtClean="0"/>
              <a:t>Attempted to purge law codes of racism</a:t>
            </a:r>
          </a:p>
          <a:p>
            <a:endParaRPr lang="en-US" dirty="0"/>
          </a:p>
        </p:txBody>
      </p:sp>
      <p:sp>
        <p:nvSpPr>
          <p:cNvPr id="7" name="Title 6"/>
          <p:cNvSpPr>
            <a:spLocks noGrp="1"/>
          </p:cNvSpPr>
          <p:nvPr>
            <p:ph type="title"/>
          </p:nvPr>
        </p:nvSpPr>
        <p:spPr/>
        <p:txBody>
          <a:bodyPr>
            <a:normAutofit fontScale="90000"/>
          </a:bodyPr>
          <a:lstStyle/>
          <a:p>
            <a:pPr algn="ctr"/>
            <a:r>
              <a:rPr lang="en-US" dirty="0" smtClean="0"/>
              <a:t>Accomplishments of Southern Republicans during Reconstruction</a:t>
            </a:r>
            <a:endParaRPr lang="en-US" dirty="0"/>
          </a:p>
        </p:txBody>
      </p:sp>
    </p:spTree>
  </p:cSld>
  <p:clrMapOvr>
    <a:masterClrMapping/>
  </p:clrMapOvr>
  <p:transition>
    <p:push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The Southern White View of Reconstruction Governance</a:t>
            </a:r>
            <a:endParaRPr lang="en-US" dirty="0"/>
          </a:p>
        </p:txBody>
      </p:sp>
      <p:pic>
        <p:nvPicPr>
          <p:cNvPr id="4" name="Birth of a Nation Clip 5.mp4">
            <a:hlinkClick r:id="" action="ppaction://media"/>
          </p:cNvPr>
          <p:cNvPicPr>
            <a:picLocks noGrp="1" noRot="1" noChangeAspect="1"/>
          </p:cNvPicPr>
          <p:nvPr>
            <p:ph idx="1"/>
            <a:videoFile r:link="rId1"/>
          </p:nvPr>
        </p:nvPicPr>
        <p:blipFill>
          <a:blip r:embed="rId3" cstate="print"/>
          <a:stretch>
            <a:fillRect/>
          </a:stretch>
        </p:blipFill>
        <p:spPr>
          <a:xfrm>
            <a:off x="1981200" y="1752600"/>
            <a:ext cx="5715000" cy="42862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The First Ku Klux Klan</a:t>
            </a:r>
            <a:endParaRPr lang="en-US" dirty="0"/>
          </a:p>
        </p:txBody>
      </p:sp>
      <p:pic>
        <p:nvPicPr>
          <p:cNvPr id="7" name="Content Placeholder 6" descr="m-1265.jpg"/>
          <p:cNvPicPr>
            <a:picLocks noGrp="1" noChangeAspect="1"/>
          </p:cNvPicPr>
          <p:nvPr>
            <p:ph sz="half" idx="1"/>
          </p:nvPr>
        </p:nvPicPr>
        <p:blipFill>
          <a:blip r:embed="rId2" cstate="print"/>
          <a:stretch>
            <a:fillRect/>
          </a:stretch>
        </p:blipFill>
        <p:spPr>
          <a:xfrm>
            <a:off x="457200" y="2287785"/>
            <a:ext cx="4059238" cy="3044429"/>
          </a:xfrm>
        </p:spPr>
      </p:pic>
      <p:sp>
        <p:nvSpPr>
          <p:cNvPr id="6" name="Content Placeholder 5"/>
          <p:cNvSpPr>
            <a:spLocks noGrp="1"/>
          </p:cNvSpPr>
          <p:nvPr>
            <p:ph sz="half" idx="2"/>
          </p:nvPr>
        </p:nvSpPr>
        <p:spPr/>
        <p:txBody>
          <a:bodyPr>
            <a:normAutofit fontScale="92500" lnSpcReduction="20000"/>
          </a:bodyPr>
          <a:lstStyle/>
          <a:p>
            <a:r>
              <a:rPr lang="en-US" dirty="0" smtClean="0"/>
              <a:t>Founded in 1866</a:t>
            </a:r>
          </a:p>
          <a:p>
            <a:r>
              <a:rPr lang="en-US" dirty="0" smtClean="0"/>
              <a:t>Decentralized</a:t>
            </a:r>
          </a:p>
          <a:p>
            <a:r>
              <a:rPr lang="en-US" dirty="0" smtClean="0"/>
              <a:t>Run by white Southern elite</a:t>
            </a:r>
          </a:p>
          <a:p>
            <a:r>
              <a:rPr lang="en-US" dirty="0" smtClean="0"/>
              <a:t>Dominated by Confederate veterans</a:t>
            </a:r>
          </a:p>
          <a:p>
            <a:r>
              <a:rPr lang="en-US" dirty="0" smtClean="0"/>
              <a:t>Targeted black and white Republicans with terrorism and local uprisings</a:t>
            </a:r>
          </a:p>
          <a:p>
            <a:r>
              <a:rPr lang="en-US" dirty="0" smtClean="0"/>
              <a:t>Violence out of hand by 1870 leading to the Enforcement Acts and Grant sending in troops in 1872</a:t>
            </a:r>
            <a:endParaRPr lang="en-US" dirty="0"/>
          </a:p>
        </p:txBody>
      </p:sp>
    </p:spTree>
  </p:cSld>
  <p:clrMapOvr>
    <a:masterClrMapping/>
  </p:clrMapOvr>
  <p:transition>
    <p:push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Movement that emerged in 1872 that was critical of the corruption in the Grant administration, the increasing power of the Federal Government due to Reconstruction, and a desire to move on from the issues of Reconstruction.</a:t>
            </a:r>
          </a:p>
          <a:p>
            <a:r>
              <a:rPr lang="en-US" dirty="0" smtClean="0"/>
              <a:t>Democrats, unhappily aligned with them in 1872.</a:t>
            </a:r>
            <a:endParaRPr lang="en-US" dirty="0"/>
          </a:p>
        </p:txBody>
      </p:sp>
      <p:sp>
        <p:nvSpPr>
          <p:cNvPr id="7" name="Title 6"/>
          <p:cNvSpPr>
            <a:spLocks noGrp="1"/>
          </p:cNvSpPr>
          <p:nvPr>
            <p:ph type="title"/>
          </p:nvPr>
        </p:nvSpPr>
        <p:spPr/>
        <p:txBody>
          <a:bodyPr/>
          <a:lstStyle/>
          <a:p>
            <a:pPr algn="ctr"/>
            <a:r>
              <a:rPr lang="en-US" dirty="0" smtClean="0"/>
              <a:t>Liberal Republicans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smtClean="0"/>
              <a:t>Horace Greeley</a:t>
            </a:r>
            <a:endParaRPr lang="en-US" dirty="0"/>
          </a:p>
        </p:txBody>
      </p:sp>
      <p:sp>
        <p:nvSpPr>
          <p:cNvPr id="4" name="Title 3"/>
          <p:cNvSpPr>
            <a:spLocks noGrp="1"/>
          </p:cNvSpPr>
          <p:nvPr>
            <p:ph type="title"/>
          </p:nvPr>
        </p:nvSpPr>
        <p:spPr/>
        <p:txBody>
          <a:bodyPr/>
          <a:lstStyle/>
          <a:p>
            <a:pPr algn="ctr"/>
            <a:r>
              <a:rPr lang="en-US" dirty="0" smtClean="0"/>
              <a:t>The Liberal Republican Ticket-1872</a:t>
            </a:r>
            <a:endParaRPr lang="en-US" dirty="0"/>
          </a:p>
        </p:txBody>
      </p:sp>
      <p:sp>
        <p:nvSpPr>
          <p:cNvPr id="7" name="Text Placeholder 6"/>
          <p:cNvSpPr>
            <a:spLocks noGrp="1"/>
          </p:cNvSpPr>
          <p:nvPr>
            <p:ph type="body" idx="3"/>
          </p:nvPr>
        </p:nvSpPr>
        <p:spPr>
          <a:xfrm>
            <a:off x="4419600" y="1399593"/>
            <a:ext cx="4572000" cy="762000"/>
          </a:xfrm>
        </p:spPr>
        <p:txBody>
          <a:bodyPr/>
          <a:lstStyle/>
          <a:p>
            <a:pPr algn="ctr"/>
            <a:r>
              <a:rPr lang="en-US" dirty="0" smtClean="0"/>
              <a:t>Former Senator B. </a:t>
            </a:r>
            <a:r>
              <a:rPr lang="en-US" dirty="0" err="1" smtClean="0"/>
              <a:t>Gratz</a:t>
            </a:r>
            <a:r>
              <a:rPr lang="en-US" dirty="0" smtClean="0"/>
              <a:t> Brown of Missouri</a:t>
            </a:r>
            <a:endParaRPr lang="en-US" dirty="0"/>
          </a:p>
        </p:txBody>
      </p:sp>
      <p:pic>
        <p:nvPicPr>
          <p:cNvPr id="12" name="Content Placeholder 11" descr="Horace-Greeley-Baker.jpg"/>
          <p:cNvPicPr>
            <a:picLocks noGrp="1" noChangeAspect="1"/>
          </p:cNvPicPr>
          <p:nvPr>
            <p:ph sz="half" idx="2"/>
          </p:nvPr>
        </p:nvPicPr>
        <p:blipFill>
          <a:blip r:embed="rId2" cstate="print"/>
          <a:stretch>
            <a:fillRect/>
          </a:stretch>
        </p:blipFill>
        <p:spPr>
          <a:xfrm>
            <a:off x="1099784" y="2201863"/>
            <a:ext cx="2753432" cy="3913187"/>
          </a:xfrm>
        </p:spPr>
      </p:pic>
      <p:pic>
        <p:nvPicPr>
          <p:cNvPr id="13" name="Content Placeholder 12" descr="BGratzBrown.png"/>
          <p:cNvPicPr>
            <a:picLocks noGrp="1" noChangeAspect="1"/>
          </p:cNvPicPr>
          <p:nvPr>
            <p:ph sz="quarter" idx="4"/>
          </p:nvPr>
        </p:nvPicPr>
        <p:blipFill>
          <a:blip r:embed="rId3" cstate="print"/>
          <a:stretch>
            <a:fillRect/>
          </a:stretch>
        </p:blipFill>
        <p:spPr>
          <a:xfrm>
            <a:off x="5330825" y="2429669"/>
            <a:ext cx="2676525" cy="3457575"/>
          </a:xfrm>
        </p:spPr>
      </p:pic>
    </p:spTree>
  </p:cSld>
  <p:clrMapOvr>
    <a:masterClrMapping/>
  </p:clrMapOvr>
  <p:transition>
    <p:push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smtClean="0"/>
              <a:t>President Ulysses S. Grant of Illinois</a:t>
            </a:r>
            <a:endParaRPr lang="en-US" dirty="0"/>
          </a:p>
        </p:txBody>
      </p:sp>
      <p:pic>
        <p:nvPicPr>
          <p:cNvPr id="9" name="Content Placeholder 8" descr="UlyssesGrant.png"/>
          <p:cNvPicPr>
            <a:picLocks noGrp="1" noChangeAspect="1"/>
          </p:cNvPicPr>
          <p:nvPr>
            <p:ph sz="half" idx="2"/>
          </p:nvPr>
        </p:nvPicPr>
        <p:blipFill>
          <a:blip r:embed="rId2" cstate="print"/>
          <a:stretch>
            <a:fillRect/>
          </a:stretch>
        </p:blipFill>
        <p:spPr>
          <a:xfrm>
            <a:off x="770898" y="2201863"/>
            <a:ext cx="3411204" cy="3913187"/>
          </a:xfrm>
        </p:spPr>
      </p:pic>
      <p:sp>
        <p:nvSpPr>
          <p:cNvPr id="4" name="Title 3"/>
          <p:cNvSpPr>
            <a:spLocks noGrp="1"/>
          </p:cNvSpPr>
          <p:nvPr>
            <p:ph type="title"/>
          </p:nvPr>
        </p:nvSpPr>
        <p:spPr/>
        <p:txBody>
          <a:bodyPr/>
          <a:lstStyle/>
          <a:p>
            <a:pPr algn="ctr"/>
            <a:r>
              <a:rPr lang="en-US" dirty="0" smtClean="0"/>
              <a:t>The Republican Ticket-1872</a:t>
            </a:r>
            <a:endParaRPr lang="en-US" dirty="0"/>
          </a:p>
        </p:txBody>
      </p:sp>
      <p:sp>
        <p:nvSpPr>
          <p:cNvPr id="7" name="Text Placeholder 6"/>
          <p:cNvSpPr>
            <a:spLocks noGrp="1"/>
          </p:cNvSpPr>
          <p:nvPr>
            <p:ph type="body" idx="3"/>
          </p:nvPr>
        </p:nvSpPr>
        <p:spPr>
          <a:xfrm>
            <a:off x="4419600" y="1399593"/>
            <a:ext cx="4572000" cy="762000"/>
          </a:xfrm>
        </p:spPr>
        <p:txBody>
          <a:bodyPr/>
          <a:lstStyle/>
          <a:p>
            <a:pPr algn="ctr"/>
            <a:r>
              <a:rPr lang="en-US" dirty="0" smtClean="0"/>
              <a:t>Senator Henry Wilson of Massachusetts</a:t>
            </a:r>
            <a:endParaRPr lang="en-US" dirty="0"/>
          </a:p>
        </p:txBody>
      </p:sp>
      <p:pic>
        <p:nvPicPr>
          <p:cNvPr id="11" name="Content Placeholder 10" descr="18_Henry_Wilson_3x4.jpg"/>
          <p:cNvPicPr>
            <a:picLocks noGrp="1" noChangeAspect="1"/>
          </p:cNvPicPr>
          <p:nvPr>
            <p:ph sz="quarter" idx="4"/>
          </p:nvPr>
        </p:nvPicPr>
        <p:blipFill>
          <a:blip r:embed="rId3" cstate="print"/>
          <a:stretch>
            <a:fillRect/>
          </a:stretch>
        </p:blipFill>
        <p:spPr>
          <a:xfrm>
            <a:off x="5243455" y="2296405"/>
            <a:ext cx="2851265" cy="3724102"/>
          </a:xfrm>
        </p:spPr>
      </p:pic>
    </p:spTree>
  </p:cSld>
  <p:clrMapOvr>
    <a:masterClrMapping/>
  </p:clrMapOvr>
  <p:transition>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a:bodyPr>
          <a:lstStyle/>
          <a:p>
            <a:r>
              <a:rPr lang="en-US" dirty="0" smtClean="0"/>
              <a:t>Emancipation both legitimized and transformed the families of former slaves.</a:t>
            </a:r>
          </a:p>
          <a:p>
            <a:r>
              <a:rPr lang="en-US" dirty="0" smtClean="0"/>
              <a:t>New laws, and the Civil War pension system brought legal validation to slave families.</a:t>
            </a:r>
          </a:p>
          <a:p>
            <a:r>
              <a:rPr lang="en-US" dirty="0" smtClean="0"/>
              <a:t>The freedom to travel allowed families to reunite after having been split-up by slavery.</a:t>
            </a:r>
          </a:p>
          <a:p>
            <a:r>
              <a:rPr lang="en-US" dirty="0" smtClean="0"/>
              <a:t>African American families in the South began to try to emulate the Victorian era white families: Man head out household, men and women occupying “separate spheres.”</a:t>
            </a:r>
          </a:p>
          <a:p>
            <a:r>
              <a:rPr lang="en-US" dirty="0" smtClean="0"/>
              <a:t>Men saw it as a badge of honor for their wives not needing to work, though poverty would undo this.</a:t>
            </a:r>
            <a:endParaRPr lang="en-US" dirty="0"/>
          </a:p>
        </p:txBody>
      </p:sp>
      <p:sp>
        <p:nvSpPr>
          <p:cNvPr id="7" name="Title 6"/>
          <p:cNvSpPr>
            <a:spLocks noGrp="1"/>
          </p:cNvSpPr>
          <p:nvPr>
            <p:ph type="title"/>
          </p:nvPr>
        </p:nvSpPr>
        <p:spPr/>
        <p:txBody>
          <a:bodyPr>
            <a:normAutofit fontScale="90000"/>
          </a:bodyPr>
          <a:lstStyle/>
          <a:p>
            <a:pPr algn="ctr"/>
            <a:r>
              <a:rPr lang="en-US" dirty="0" smtClean="0"/>
              <a:t>Emancipation and the Freedman’s Family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KnowOfHG12w.jpg"/>
          <p:cNvPicPr>
            <a:picLocks noGrp="1" noChangeAspect="1"/>
          </p:cNvPicPr>
          <p:nvPr>
            <p:ph idx="1"/>
          </p:nvPr>
        </p:nvPicPr>
        <p:blipFill>
          <a:blip r:embed="rId2" cstate="print"/>
          <a:stretch>
            <a:fillRect/>
          </a:stretch>
        </p:blipFill>
        <p:spPr>
          <a:xfrm>
            <a:off x="990600" y="1524000"/>
            <a:ext cx="7086600" cy="5031486"/>
          </a:xfrm>
        </p:spPr>
      </p:pic>
      <p:sp>
        <p:nvSpPr>
          <p:cNvPr id="7" name="Title 6"/>
          <p:cNvSpPr>
            <a:spLocks noGrp="1"/>
          </p:cNvSpPr>
          <p:nvPr>
            <p:ph type="title"/>
          </p:nvPr>
        </p:nvSpPr>
        <p:spPr/>
        <p:txBody>
          <a:bodyPr>
            <a:normAutofit fontScale="90000"/>
          </a:bodyPr>
          <a:lstStyle/>
          <a:p>
            <a:pPr algn="ctr"/>
            <a:r>
              <a:rPr lang="en-US" dirty="0" smtClean="0"/>
              <a:t>“What I Know About Horace Greeley”</a:t>
            </a:r>
            <a:endParaRPr lang="en-US" dirty="0"/>
          </a:p>
        </p:txBody>
      </p:sp>
    </p:spTree>
  </p:cSld>
  <p:clrMapOvr>
    <a:masterClrMapping/>
  </p:clrMapOvr>
  <p:transition>
    <p:push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rdsofaFeather12w.jpg"/>
          <p:cNvPicPr>
            <a:picLocks noGrp="1" noChangeAspect="1"/>
          </p:cNvPicPr>
          <p:nvPr>
            <p:ph idx="1"/>
          </p:nvPr>
        </p:nvPicPr>
        <p:blipFill>
          <a:blip r:embed="rId2" cstate="print"/>
          <a:stretch>
            <a:fillRect/>
          </a:stretch>
        </p:blipFill>
        <p:spPr>
          <a:xfrm>
            <a:off x="3042285" y="1524000"/>
            <a:ext cx="3059430" cy="4572000"/>
          </a:xfrm>
        </p:spPr>
      </p:pic>
      <p:sp>
        <p:nvSpPr>
          <p:cNvPr id="3" name="Title 2"/>
          <p:cNvSpPr>
            <a:spLocks noGrp="1"/>
          </p:cNvSpPr>
          <p:nvPr>
            <p:ph type="title"/>
          </p:nvPr>
        </p:nvSpPr>
        <p:spPr/>
        <p:txBody>
          <a:bodyPr/>
          <a:lstStyle/>
          <a:p>
            <a:pPr algn="ctr"/>
            <a:r>
              <a:rPr lang="en-US" dirty="0" smtClean="0"/>
              <a:t>“Birds of a Feather”</a:t>
            </a:r>
            <a:endParaRPr lang="en-US" dirty="0"/>
          </a:p>
        </p:txBody>
      </p:sp>
    </p:spTree>
  </p:cSld>
  <p:clrMapOvr>
    <a:masterClrMapping/>
  </p:clrMapOvr>
  <p:transition>
    <p:push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oodyChasmII12w.jpg"/>
          <p:cNvPicPr>
            <a:picLocks noGrp="1" noChangeAspect="1"/>
          </p:cNvPicPr>
          <p:nvPr>
            <p:ph idx="1"/>
          </p:nvPr>
        </p:nvPicPr>
        <p:blipFill>
          <a:blip r:embed="rId2" cstate="print"/>
          <a:stretch>
            <a:fillRect/>
          </a:stretch>
        </p:blipFill>
        <p:spPr>
          <a:xfrm>
            <a:off x="1447800" y="1676400"/>
            <a:ext cx="6443730" cy="4575048"/>
          </a:xfrm>
        </p:spPr>
      </p:pic>
      <p:sp>
        <p:nvSpPr>
          <p:cNvPr id="3" name="Title 2"/>
          <p:cNvSpPr>
            <a:spLocks noGrp="1"/>
          </p:cNvSpPr>
          <p:nvPr>
            <p:ph type="title"/>
          </p:nvPr>
        </p:nvSpPr>
        <p:spPr/>
        <p:txBody>
          <a:bodyPr/>
          <a:lstStyle/>
          <a:p>
            <a:pPr algn="ctr"/>
            <a:r>
              <a:rPr lang="en-US" dirty="0" smtClean="0"/>
              <a:t>Clasping Hands over Union Dead</a:t>
            </a:r>
            <a:endParaRPr lang="en-US" dirty="0"/>
          </a:p>
        </p:txBody>
      </p:sp>
    </p:spTree>
  </p:cSld>
  <p:clrMapOvr>
    <a:masterClrMapping/>
  </p:clrMapOvr>
  <p:transition>
    <p:push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oodyChasmI12w.jpg"/>
          <p:cNvPicPr>
            <a:picLocks noGrp="1" noChangeAspect="1"/>
          </p:cNvPicPr>
          <p:nvPr>
            <p:ph idx="1"/>
          </p:nvPr>
        </p:nvPicPr>
        <p:blipFill>
          <a:blip r:embed="rId2" cstate="print"/>
          <a:stretch>
            <a:fillRect/>
          </a:stretch>
        </p:blipFill>
        <p:spPr>
          <a:xfrm>
            <a:off x="1447800" y="1828800"/>
            <a:ext cx="6336406" cy="4498848"/>
          </a:xfrm>
        </p:spPr>
      </p:pic>
      <p:sp>
        <p:nvSpPr>
          <p:cNvPr id="3" name="Title 2"/>
          <p:cNvSpPr>
            <a:spLocks noGrp="1"/>
          </p:cNvSpPr>
          <p:nvPr>
            <p:ph type="title"/>
          </p:nvPr>
        </p:nvSpPr>
        <p:spPr/>
        <p:txBody>
          <a:bodyPr/>
          <a:lstStyle/>
          <a:p>
            <a:pPr algn="ctr"/>
            <a:r>
              <a:rPr lang="en-US" dirty="0" smtClean="0"/>
              <a:t>Clasp Hands Over Andersonville</a:t>
            </a:r>
            <a:endParaRPr lang="en-US" dirty="0"/>
          </a:p>
        </p:txBody>
      </p:sp>
    </p:spTree>
  </p:cSld>
  <p:clrMapOvr>
    <a:masterClrMapping/>
  </p:clrMapOvr>
  <p:transition>
    <p:push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1872 Presidential Election</a:t>
            </a:r>
            <a:endParaRPr lang="en-US" dirty="0"/>
          </a:p>
        </p:txBody>
      </p:sp>
      <p:pic>
        <p:nvPicPr>
          <p:cNvPr id="5" name="Content Placeholder 4" descr="ElectoralCollege1872-Large.png"/>
          <p:cNvPicPr>
            <a:picLocks noGrp="1" noChangeAspect="1"/>
          </p:cNvPicPr>
          <p:nvPr>
            <p:ph idx="1"/>
          </p:nvPr>
        </p:nvPicPr>
        <p:blipFill>
          <a:blip r:embed="rId2" cstate="print"/>
          <a:stretch>
            <a:fillRect/>
          </a:stretch>
        </p:blipFill>
        <p:spPr>
          <a:xfrm>
            <a:off x="457200" y="1599426"/>
            <a:ext cx="8229600" cy="4421147"/>
          </a:xfrm>
        </p:spPr>
      </p:pic>
    </p:spTree>
  </p:cSld>
  <p:clrMapOvr>
    <a:masterClrMapping/>
  </p:clrMapOvr>
  <p:transition>
    <p:push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United States House of Representatives</a:t>
            </a:r>
            <a:endParaRPr lang="en-US" dirty="0"/>
          </a:p>
        </p:txBody>
      </p:sp>
      <p:graphicFrame>
        <p:nvGraphicFramePr>
          <p:cNvPr id="7" name="Content Placeholder 6"/>
          <p:cNvGraphicFramePr>
            <a:graphicFrameLocks noGrp="1"/>
          </p:cNvGraphicFramePr>
          <p:nvPr>
            <p:ph sz="half" idx="2"/>
          </p:nvPr>
        </p:nvGraphicFramePr>
        <p:xfrm>
          <a:off x="457200" y="2201863"/>
          <a:ext cx="4038600" cy="39131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4"/>
          </p:nvPr>
        </p:nvGraphicFramePr>
        <p:xfrm>
          <a:off x="4649788" y="2201863"/>
          <a:ext cx="4038600" cy="39131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lstStyle/>
          <a:p>
            <a:pPr algn="ctr"/>
            <a:r>
              <a:rPr lang="en-US" dirty="0" smtClean="0"/>
              <a:t>1872 Congressional Election</a:t>
            </a:r>
            <a:endParaRPr lang="en-US" dirty="0"/>
          </a:p>
        </p:txBody>
      </p:sp>
      <p:sp>
        <p:nvSpPr>
          <p:cNvPr id="6" name="Text Placeholder 5"/>
          <p:cNvSpPr>
            <a:spLocks noGrp="1"/>
          </p:cNvSpPr>
          <p:nvPr>
            <p:ph type="body" idx="3"/>
          </p:nvPr>
        </p:nvSpPr>
        <p:spPr/>
        <p:txBody>
          <a:bodyPr/>
          <a:lstStyle/>
          <a:p>
            <a:pPr algn="ctr"/>
            <a:r>
              <a:rPr lang="en-US" dirty="0" smtClean="0"/>
              <a:t>United States Senate</a:t>
            </a:r>
            <a:endParaRPr lang="en-US" dirty="0"/>
          </a:p>
        </p:txBody>
      </p:sp>
    </p:spTree>
  </p:cSld>
  <p:clrMapOvr>
    <a:masterClrMapping/>
  </p:clrMapOvr>
  <p:transition>
    <p:push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77500" lnSpcReduction="20000"/>
          </a:bodyPr>
          <a:lstStyle/>
          <a:p>
            <a:pPr lvl="0"/>
            <a:r>
              <a:rPr lang="en-US" dirty="0" smtClean="0"/>
              <a:t>May 1873: Vienna Stock Exchange collapsed (due to a number of factors, mostly dealing with problems concerning internal issues of Austria-Hungary and the unification of Germany)</a:t>
            </a:r>
          </a:p>
          <a:p>
            <a:r>
              <a:rPr lang="en-US" dirty="0" smtClean="0"/>
              <a:t>Congress also passed the Coinage Act of 1873 that Spring demonetizing silver, causing deflation in the economy and constricting the money supply and driving up interest rates</a:t>
            </a:r>
          </a:p>
          <a:p>
            <a:pPr lvl="0"/>
            <a:r>
              <a:rPr lang="en-US" dirty="0" smtClean="0"/>
              <a:t>September 1873: Jay Cooke and Company, a pillar of the American banking establishment, collapsed because it couldn’t sell millions of dollars in bonds of the Northern Pacific Railroad</a:t>
            </a:r>
          </a:p>
          <a:p>
            <a:pPr lvl="0"/>
            <a:r>
              <a:rPr lang="en-US" dirty="0" smtClean="0"/>
              <a:t>This caused a financial panic that forced the New York Stock Exchange to close for ten days.</a:t>
            </a:r>
          </a:p>
          <a:p>
            <a:pPr lvl="0"/>
            <a:r>
              <a:rPr lang="en-US" dirty="0" smtClean="0"/>
              <a:t>What followed was the longest continued economic contraction in American history, it will not hit bottom until 1878.</a:t>
            </a:r>
          </a:p>
          <a:p>
            <a:pPr lvl="0"/>
            <a:r>
              <a:rPr lang="en-US" dirty="0" smtClean="0"/>
              <a:t>The massive economic contraction shifted northern focus away from Reconstruction to economic issues and class issues and damaged Republicans electorally.</a:t>
            </a:r>
          </a:p>
          <a:p>
            <a:pPr lvl="0"/>
            <a:endParaRPr lang="en-US" dirty="0"/>
          </a:p>
        </p:txBody>
      </p:sp>
      <p:sp>
        <p:nvSpPr>
          <p:cNvPr id="7" name="Title 6"/>
          <p:cNvSpPr>
            <a:spLocks noGrp="1"/>
          </p:cNvSpPr>
          <p:nvPr>
            <p:ph type="title"/>
          </p:nvPr>
        </p:nvSpPr>
        <p:spPr/>
        <p:txBody>
          <a:bodyPr/>
          <a:lstStyle/>
          <a:p>
            <a:pPr algn="ctr"/>
            <a:r>
              <a:rPr lang="en-US" dirty="0" smtClean="0"/>
              <a:t>The Panic of 1873</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United States House of Representatives</a:t>
            </a:r>
            <a:endParaRPr lang="en-US" dirty="0"/>
          </a:p>
        </p:txBody>
      </p:sp>
      <p:graphicFrame>
        <p:nvGraphicFramePr>
          <p:cNvPr id="7" name="Content Placeholder 6"/>
          <p:cNvGraphicFramePr>
            <a:graphicFrameLocks noGrp="1"/>
          </p:cNvGraphicFramePr>
          <p:nvPr>
            <p:ph sz="half" idx="2"/>
          </p:nvPr>
        </p:nvGraphicFramePr>
        <p:xfrm>
          <a:off x="457200" y="2201863"/>
          <a:ext cx="4038600" cy="39131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4"/>
          </p:nvPr>
        </p:nvGraphicFramePr>
        <p:xfrm>
          <a:off x="4649788" y="2201863"/>
          <a:ext cx="4038600" cy="39131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lstStyle/>
          <a:p>
            <a:pPr algn="ctr"/>
            <a:r>
              <a:rPr lang="en-US" dirty="0" smtClean="0"/>
              <a:t>1874 Congressional Election</a:t>
            </a:r>
            <a:endParaRPr lang="en-US" dirty="0"/>
          </a:p>
        </p:txBody>
      </p:sp>
      <p:sp>
        <p:nvSpPr>
          <p:cNvPr id="6" name="Text Placeholder 5"/>
          <p:cNvSpPr>
            <a:spLocks noGrp="1"/>
          </p:cNvSpPr>
          <p:nvPr>
            <p:ph type="body" idx="3"/>
          </p:nvPr>
        </p:nvSpPr>
        <p:spPr/>
        <p:txBody>
          <a:bodyPr/>
          <a:lstStyle/>
          <a:p>
            <a:pPr algn="ctr"/>
            <a:r>
              <a:rPr lang="en-US" dirty="0" smtClean="0"/>
              <a:t>United States Senate</a:t>
            </a:r>
            <a:endParaRPr lang="en-US" dirty="0"/>
          </a:p>
        </p:txBody>
      </p:sp>
    </p:spTree>
  </p:cSld>
  <p:clrMapOvr>
    <a:masterClrMapping/>
  </p:clrMapOvr>
  <p:transition>
    <p:push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lvl="0"/>
            <a:r>
              <a:rPr lang="en-US" i="1" dirty="0" smtClean="0"/>
              <a:t>Slaughterhouse Cases </a:t>
            </a:r>
            <a:r>
              <a:rPr lang="en-US" dirty="0" smtClean="0"/>
              <a:t>(1873)Butchers who were denied access to a state-sponsored monopoly in LA sued under the 14th Amendment. Court rejected their claim saying the 14th Amendment doesn’t alter traditional Federalism</a:t>
            </a:r>
          </a:p>
          <a:p>
            <a:pPr lvl="0"/>
            <a:r>
              <a:rPr lang="en-US" i="1" dirty="0" smtClean="0"/>
              <a:t>US v. Cruikshank</a:t>
            </a:r>
            <a:r>
              <a:rPr lang="en-US" dirty="0" smtClean="0"/>
              <a:t> (1876)- guts the Enforcement Acts and dismisses the convictions of some involved in the Colfax Massacre of 1873</a:t>
            </a:r>
          </a:p>
          <a:p>
            <a:pPr lvl="0"/>
            <a:r>
              <a:rPr lang="en-US" dirty="0" smtClean="0"/>
              <a:t>Civil Rights Act of 1875 declared Unconstitutional in 1883</a:t>
            </a:r>
          </a:p>
          <a:p>
            <a:endParaRPr lang="en-US" dirty="0"/>
          </a:p>
        </p:txBody>
      </p:sp>
      <p:sp>
        <p:nvSpPr>
          <p:cNvPr id="7" name="Title 6"/>
          <p:cNvSpPr>
            <a:spLocks noGrp="1"/>
          </p:cNvSpPr>
          <p:nvPr>
            <p:ph type="title"/>
          </p:nvPr>
        </p:nvSpPr>
        <p:spPr/>
        <p:txBody>
          <a:bodyPr>
            <a:normAutofit fontScale="90000"/>
          </a:bodyPr>
          <a:lstStyle/>
          <a:p>
            <a:pPr algn="ctr"/>
            <a:r>
              <a:rPr lang="en-US" dirty="0" smtClean="0"/>
              <a:t>Supreme Court Retreat from Reconstruction</a:t>
            </a:r>
            <a:endParaRPr lang="en-US" dirty="0"/>
          </a:p>
        </p:txBody>
      </p:sp>
    </p:spTree>
  </p:cSld>
  <p:clrMapOvr>
    <a:masterClrMapping/>
  </p:clrMapOvr>
  <p:transition>
    <p:push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ilitary_reconstruction.jpg"/>
          <p:cNvPicPr>
            <a:picLocks noGrp="1" noChangeAspect="1"/>
          </p:cNvPicPr>
          <p:nvPr>
            <p:ph idx="1"/>
          </p:nvPr>
        </p:nvPicPr>
        <p:blipFill>
          <a:blip r:embed="rId2" cstate="print"/>
          <a:stretch>
            <a:fillRect/>
          </a:stretch>
        </p:blipFill>
        <p:spPr>
          <a:xfrm>
            <a:off x="1219200" y="1524000"/>
            <a:ext cx="6811505" cy="4942332"/>
          </a:xfrm>
        </p:spPr>
      </p:pic>
      <p:sp>
        <p:nvSpPr>
          <p:cNvPr id="3" name="Title 2"/>
          <p:cNvSpPr>
            <a:spLocks noGrp="1"/>
          </p:cNvSpPr>
          <p:nvPr>
            <p:ph type="title"/>
          </p:nvPr>
        </p:nvSpPr>
        <p:spPr/>
        <p:txBody>
          <a:bodyPr/>
          <a:lstStyle/>
          <a:p>
            <a:pPr algn="ctr"/>
            <a:r>
              <a:rPr lang="en-US" dirty="0" smtClean="0"/>
              <a:t>“Redemption”</a:t>
            </a:r>
            <a:endParaRPr lang="en-US" dirty="0"/>
          </a:p>
        </p:txBody>
      </p:sp>
    </p:spTree>
  </p:cSld>
  <p:clrMapOvr>
    <a:masterClrMapping/>
  </p:clrMapOvr>
  <p:transition>
    <p:push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smtClean="0"/>
              <a:t>Churches</a:t>
            </a:r>
            <a:endParaRPr lang="en-US" dirty="0"/>
          </a:p>
        </p:txBody>
      </p:sp>
      <p:sp>
        <p:nvSpPr>
          <p:cNvPr id="6" name="Content Placeholder 5"/>
          <p:cNvSpPr>
            <a:spLocks noGrp="1"/>
          </p:cNvSpPr>
          <p:nvPr>
            <p:ph sz="half" idx="2"/>
          </p:nvPr>
        </p:nvSpPr>
        <p:spPr/>
        <p:txBody>
          <a:bodyPr>
            <a:normAutofit fontScale="77500" lnSpcReduction="20000"/>
          </a:bodyPr>
          <a:lstStyle/>
          <a:p>
            <a:r>
              <a:rPr lang="en-US" dirty="0" smtClean="0"/>
              <a:t>Emancipation brought an end to biracial churches in the South: African American attendance fell from 42,000 before the Civil War to 600 in 1876.</a:t>
            </a:r>
          </a:p>
          <a:p>
            <a:r>
              <a:rPr lang="en-US" dirty="0" smtClean="0"/>
              <a:t>African American churches, in addition to places of worship, served as community centers, social centers, and political gathering sites.</a:t>
            </a:r>
          </a:p>
          <a:p>
            <a:r>
              <a:rPr lang="en-US" dirty="0" smtClean="0"/>
              <a:t>African American pastors became political actors; 250 would hold office during Reconstruction.</a:t>
            </a:r>
          </a:p>
        </p:txBody>
      </p:sp>
      <p:sp>
        <p:nvSpPr>
          <p:cNvPr id="8" name="Content Placeholder 7"/>
          <p:cNvSpPr>
            <a:spLocks noGrp="1"/>
          </p:cNvSpPr>
          <p:nvPr>
            <p:ph sz="quarter" idx="4"/>
          </p:nvPr>
        </p:nvSpPr>
        <p:spPr/>
        <p:txBody>
          <a:bodyPr>
            <a:normAutofit fontScale="70000" lnSpcReduction="20000"/>
          </a:bodyPr>
          <a:lstStyle/>
          <a:p>
            <a:r>
              <a:rPr lang="en-US" dirty="0" smtClean="0"/>
              <a:t>According to a Mississippi Freedman: education was “the next best thing to liberty.”</a:t>
            </a:r>
          </a:p>
          <a:p>
            <a:r>
              <a:rPr lang="en-US" dirty="0" smtClean="0"/>
              <a:t>In addition to its being denied under slavery and the desire to read the Bible, Freedmen saw education as the road to economic and political opportunity</a:t>
            </a:r>
          </a:p>
          <a:p>
            <a:r>
              <a:rPr lang="en-US" dirty="0" smtClean="0"/>
              <a:t>Schools grew by the hundreds across the South after emancipation founded by Northern Missionary Societies, The Freedman’s Bureau, and by themselves.</a:t>
            </a:r>
          </a:p>
          <a:p>
            <a:r>
              <a:rPr lang="en-US" dirty="0" smtClean="0"/>
              <a:t>The first “Historically Black Colleges” were also founded.</a:t>
            </a:r>
          </a:p>
        </p:txBody>
      </p:sp>
      <p:sp>
        <p:nvSpPr>
          <p:cNvPr id="4" name="Title 3"/>
          <p:cNvSpPr>
            <a:spLocks noGrp="1"/>
          </p:cNvSpPr>
          <p:nvPr>
            <p:ph type="title"/>
          </p:nvPr>
        </p:nvSpPr>
        <p:spPr/>
        <p:txBody>
          <a:bodyPr>
            <a:normAutofit fontScale="90000"/>
          </a:bodyPr>
          <a:lstStyle/>
          <a:p>
            <a:pPr algn="ctr"/>
            <a:r>
              <a:rPr lang="en-US" dirty="0" smtClean="0"/>
              <a:t>Growing Institutions in African American Communities</a:t>
            </a:r>
            <a:endParaRPr lang="en-US" dirty="0"/>
          </a:p>
        </p:txBody>
      </p:sp>
      <p:sp>
        <p:nvSpPr>
          <p:cNvPr id="7" name="Text Placeholder 6"/>
          <p:cNvSpPr>
            <a:spLocks noGrp="1"/>
          </p:cNvSpPr>
          <p:nvPr>
            <p:ph type="body" idx="3"/>
          </p:nvPr>
        </p:nvSpPr>
        <p:spPr/>
        <p:txBody>
          <a:bodyPr/>
          <a:lstStyle/>
          <a:p>
            <a:pPr algn="ctr"/>
            <a:r>
              <a:rPr lang="en-US" dirty="0" smtClean="0"/>
              <a:t>Schools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smtClean="0"/>
              <a:t>Governor Rutherford B. Hayes of Ohio</a:t>
            </a:r>
            <a:endParaRPr lang="en-US" dirty="0"/>
          </a:p>
        </p:txBody>
      </p:sp>
      <p:sp>
        <p:nvSpPr>
          <p:cNvPr id="4" name="Title 3"/>
          <p:cNvSpPr>
            <a:spLocks noGrp="1"/>
          </p:cNvSpPr>
          <p:nvPr>
            <p:ph type="title"/>
          </p:nvPr>
        </p:nvSpPr>
        <p:spPr/>
        <p:txBody>
          <a:bodyPr/>
          <a:lstStyle/>
          <a:p>
            <a:pPr algn="ctr"/>
            <a:r>
              <a:rPr lang="en-US" dirty="0" smtClean="0"/>
              <a:t>The Republican Ticket-1876</a:t>
            </a:r>
            <a:endParaRPr lang="en-US" dirty="0"/>
          </a:p>
        </p:txBody>
      </p:sp>
      <p:sp>
        <p:nvSpPr>
          <p:cNvPr id="7" name="Text Placeholder 6"/>
          <p:cNvSpPr>
            <a:spLocks noGrp="1"/>
          </p:cNvSpPr>
          <p:nvPr>
            <p:ph type="body" idx="3"/>
          </p:nvPr>
        </p:nvSpPr>
        <p:spPr>
          <a:xfrm>
            <a:off x="4419600" y="1399593"/>
            <a:ext cx="4572000" cy="762000"/>
          </a:xfrm>
        </p:spPr>
        <p:txBody>
          <a:bodyPr/>
          <a:lstStyle/>
          <a:p>
            <a:pPr algn="ctr"/>
            <a:r>
              <a:rPr lang="en-US" dirty="0" smtClean="0"/>
              <a:t>Representative William A. Wheeler of New York</a:t>
            </a:r>
            <a:endParaRPr lang="en-US" dirty="0"/>
          </a:p>
        </p:txBody>
      </p:sp>
      <p:pic>
        <p:nvPicPr>
          <p:cNvPr id="12" name="Content Placeholder 11" descr="RutherfordBHayes.png"/>
          <p:cNvPicPr>
            <a:picLocks noGrp="1" noChangeAspect="1"/>
          </p:cNvPicPr>
          <p:nvPr>
            <p:ph sz="half" idx="2"/>
          </p:nvPr>
        </p:nvPicPr>
        <p:blipFill>
          <a:blip r:embed="rId2" cstate="print"/>
          <a:stretch>
            <a:fillRect/>
          </a:stretch>
        </p:blipFill>
        <p:spPr>
          <a:xfrm>
            <a:off x="838200" y="2209800"/>
            <a:ext cx="3132611" cy="3801496"/>
          </a:xfrm>
        </p:spPr>
      </p:pic>
      <p:pic>
        <p:nvPicPr>
          <p:cNvPr id="13" name="Content Placeholder 12" descr="528px-VicePresident-WmAlWheeler.jpg"/>
          <p:cNvPicPr>
            <a:picLocks noGrp="1" noChangeAspect="1"/>
          </p:cNvPicPr>
          <p:nvPr>
            <p:ph sz="quarter" idx="4"/>
          </p:nvPr>
        </p:nvPicPr>
        <p:blipFill>
          <a:blip r:embed="rId3" cstate="print"/>
          <a:stretch>
            <a:fillRect/>
          </a:stretch>
        </p:blipFill>
        <p:spPr>
          <a:xfrm>
            <a:off x="4947285" y="2201863"/>
            <a:ext cx="3443605" cy="3913187"/>
          </a:xfrm>
        </p:spPr>
      </p:pic>
    </p:spTree>
  </p:cSld>
  <p:clrMapOvr>
    <a:masterClrMapping/>
  </p:clrMapOvr>
  <p:transition>
    <p:push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smtClean="0"/>
              <a:t>Governor Samuel J. Tilden of New York</a:t>
            </a:r>
            <a:endParaRPr lang="en-US" dirty="0"/>
          </a:p>
        </p:txBody>
      </p:sp>
      <p:sp>
        <p:nvSpPr>
          <p:cNvPr id="4" name="Title 3"/>
          <p:cNvSpPr>
            <a:spLocks noGrp="1"/>
          </p:cNvSpPr>
          <p:nvPr>
            <p:ph type="title"/>
          </p:nvPr>
        </p:nvSpPr>
        <p:spPr/>
        <p:txBody>
          <a:bodyPr/>
          <a:lstStyle/>
          <a:p>
            <a:pPr algn="ctr"/>
            <a:r>
              <a:rPr lang="en-US" dirty="0" smtClean="0"/>
              <a:t>The </a:t>
            </a:r>
            <a:r>
              <a:rPr lang="en-US" smtClean="0"/>
              <a:t>Democratic Ticket-1876</a:t>
            </a:r>
            <a:endParaRPr lang="en-US" dirty="0"/>
          </a:p>
        </p:txBody>
      </p:sp>
      <p:sp>
        <p:nvSpPr>
          <p:cNvPr id="7" name="Text Placeholder 6"/>
          <p:cNvSpPr>
            <a:spLocks noGrp="1"/>
          </p:cNvSpPr>
          <p:nvPr>
            <p:ph type="body" idx="3"/>
          </p:nvPr>
        </p:nvSpPr>
        <p:spPr>
          <a:xfrm>
            <a:off x="4419600" y="1399593"/>
            <a:ext cx="4572000" cy="762000"/>
          </a:xfrm>
        </p:spPr>
        <p:txBody>
          <a:bodyPr/>
          <a:lstStyle/>
          <a:p>
            <a:pPr algn="ctr"/>
            <a:r>
              <a:rPr lang="en-US" dirty="0" smtClean="0"/>
              <a:t>Governor Thomas A. Hendricks of Indiana</a:t>
            </a:r>
            <a:endParaRPr lang="en-US" dirty="0"/>
          </a:p>
        </p:txBody>
      </p:sp>
      <p:pic>
        <p:nvPicPr>
          <p:cNvPr id="10" name="Content Placeholder 9" descr="SamuelJTilden.png"/>
          <p:cNvPicPr>
            <a:picLocks noGrp="1" noChangeAspect="1"/>
          </p:cNvPicPr>
          <p:nvPr>
            <p:ph sz="half" idx="2"/>
          </p:nvPr>
        </p:nvPicPr>
        <p:blipFill>
          <a:blip r:embed="rId2" cstate="print"/>
          <a:stretch>
            <a:fillRect/>
          </a:stretch>
        </p:blipFill>
        <p:spPr>
          <a:xfrm>
            <a:off x="1128712" y="2415381"/>
            <a:ext cx="2695575" cy="3486150"/>
          </a:xfrm>
        </p:spPr>
      </p:pic>
      <p:pic>
        <p:nvPicPr>
          <p:cNvPr id="11" name="Content Placeholder 10" descr="Thomas_Andrews_Hendricks.jpg"/>
          <p:cNvPicPr>
            <a:picLocks noGrp="1" noChangeAspect="1"/>
          </p:cNvPicPr>
          <p:nvPr>
            <p:ph sz="quarter" idx="4"/>
          </p:nvPr>
        </p:nvPicPr>
        <p:blipFill>
          <a:blip r:embed="rId3" cstate="print"/>
          <a:stretch>
            <a:fillRect/>
          </a:stretch>
        </p:blipFill>
        <p:spPr>
          <a:xfrm>
            <a:off x="5298561" y="2201863"/>
            <a:ext cx="2741053" cy="3913187"/>
          </a:xfrm>
        </p:spPr>
      </p:pic>
    </p:spTree>
  </p:cSld>
  <p:clrMapOvr>
    <a:masterClrMapping/>
  </p:clrMapOvr>
  <p:transition>
    <p:push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1876 Presidential Election</a:t>
            </a:r>
            <a:endParaRPr lang="en-US" dirty="0"/>
          </a:p>
        </p:txBody>
      </p:sp>
      <p:pic>
        <p:nvPicPr>
          <p:cNvPr id="6" name="Content Placeholder 5" descr="ElectoralCollege1876-Large.png"/>
          <p:cNvPicPr>
            <a:picLocks noGrp="1" noChangeAspect="1"/>
          </p:cNvPicPr>
          <p:nvPr>
            <p:ph idx="1"/>
          </p:nvPr>
        </p:nvPicPr>
        <p:blipFill>
          <a:blip r:embed="rId2" cstate="print"/>
          <a:stretch>
            <a:fillRect/>
          </a:stretch>
        </p:blipFill>
        <p:spPr>
          <a:xfrm>
            <a:off x="457200" y="1599426"/>
            <a:ext cx="8229600" cy="4421147"/>
          </a:xfrm>
        </p:spPr>
      </p:pic>
    </p:spTree>
  </p:cSld>
  <p:clrMapOvr>
    <a:masterClrMapping/>
  </p:clrMapOvr>
  <p:transition>
    <p:push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Hayes Agrees </a:t>
            </a:r>
            <a:endParaRPr lang="en-US" dirty="0"/>
          </a:p>
        </p:txBody>
      </p:sp>
      <p:sp>
        <p:nvSpPr>
          <p:cNvPr id="3" name="Content Placeholder 2"/>
          <p:cNvSpPr>
            <a:spLocks noGrp="1"/>
          </p:cNvSpPr>
          <p:nvPr>
            <p:ph sz="half" idx="2"/>
          </p:nvPr>
        </p:nvSpPr>
        <p:spPr/>
        <p:txBody>
          <a:bodyPr>
            <a:normAutofit lnSpcReduction="10000"/>
          </a:bodyPr>
          <a:lstStyle/>
          <a:p>
            <a:pPr lvl="0"/>
            <a:r>
              <a:rPr lang="en-US" dirty="0" smtClean="0"/>
              <a:t>To recognize Democratic control of entire South and not interfere in local affairs.</a:t>
            </a:r>
          </a:p>
          <a:p>
            <a:pPr lvl="0"/>
            <a:r>
              <a:rPr lang="en-US" dirty="0" smtClean="0"/>
              <a:t>To appoint a Southerner as Postmaster General.</a:t>
            </a:r>
          </a:p>
          <a:p>
            <a:pPr lvl="0"/>
            <a:r>
              <a:rPr lang="en-US" dirty="0" smtClean="0"/>
              <a:t>To fight for Federal Aid for Texas and Pacific Railroad (southern transcontinental route).</a:t>
            </a:r>
          </a:p>
          <a:p>
            <a:endParaRPr lang="en-US" dirty="0"/>
          </a:p>
        </p:txBody>
      </p:sp>
      <p:sp>
        <p:nvSpPr>
          <p:cNvPr id="4" name="Content Placeholder 3"/>
          <p:cNvSpPr>
            <a:spLocks noGrp="1"/>
          </p:cNvSpPr>
          <p:nvPr>
            <p:ph sz="quarter" idx="4"/>
          </p:nvPr>
        </p:nvSpPr>
        <p:spPr/>
        <p:txBody>
          <a:bodyPr/>
          <a:lstStyle/>
          <a:p>
            <a:pPr lvl="0"/>
            <a:r>
              <a:rPr lang="en-US" dirty="0" smtClean="0"/>
              <a:t>Not to block Hayes’s path to office.</a:t>
            </a:r>
          </a:p>
          <a:p>
            <a:pPr lvl="0"/>
            <a:r>
              <a:rPr lang="en-US" dirty="0" smtClean="0"/>
              <a:t>To respect Civil and Political rights of Blacks.</a:t>
            </a:r>
          </a:p>
          <a:p>
            <a:endParaRPr lang="en-US" dirty="0"/>
          </a:p>
        </p:txBody>
      </p:sp>
      <p:sp>
        <p:nvSpPr>
          <p:cNvPr id="5" name="Title 4"/>
          <p:cNvSpPr>
            <a:spLocks noGrp="1"/>
          </p:cNvSpPr>
          <p:nvPr>
            <p:ph type="title"/>
          </p:nvPr>
        </p:nvSpPr>
        <p:spPr/>
        <p:txBody>
          <a:bodyPr/>
          <a:lstStyle/>
          <a:p>
            <a:pPr algn="ctr"/>
            <a:r>
              <a:rPr lang="en-US" dirty="0" smtClean="0"/>
              <a:t>The “Compromise of 1877”</a:t>
            </a:r>
            <a:endParaRPr lang="en-US" dirty="0"/>
          </a:p>
        </p:txBody>
      </p:sp>
      <p:sp>
        <p:nvSpPr>
          <p:cNvPr id="6" name="Text Placeholder 5"/>
          <p:cNvSpPr>
            <a:spLocks noGrp="1"/>
          </p:cNvSpPr>
          <p:nvPr>
            <p:ph type="body" idx="3"/>
          </p:nvPr>
        </p:nvSpPr>
        <p:spPr/>
        <p:txBody>
          <a:bodyPr/>
          <a:lstStyle/>
          <a:p>
            <a:pPr algn="ctr"/>
            <a:r>
              <a:rPr lang="en-US" dirty="0" smtClean="0"/>
              <a:t>Democrats Agree</a:t>
            </a:r>
            <a:endParaRPr lang="en-US" dirty="0"/>
          </a:p>
        </p:txBody>
      </p:sp>
    </p:spTree>
  </p:cSld>
  <p:clrMapOvr>
    <a:masterClrMapping/>
  </p:clrMapOvr>
  <p:transition>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More than anything Freedmen wanted land.</a:t>
            </a:r>
          </a:p>
          <a:p>
            <a:r>
              <a:rPr lang="en-US" dirty="0" smtClean="0"/>
              <a:t>Land was the road to economic independence.</a:t>
            </a:r>
          </a:p>
          <a:p>
            <a:r>
              <a:rPr lang="en-US" dirty="0" smtClean="0"/>
              <a:t>It also provided an opportunity to establish communities free of white control.</a:t>
            </a:r>
          </a:p>
          <a:p>
            <a:r>
              <a:rPr lang="en-US" dirty="0" smtClean="0"/>
              <a:t>Many Freedmen felt they had the right the land they had worked as slaves due to their enslavement.</a:t>
            </a:r>
          </a:p>
        </p:txBody>
      </p:sp>
      <p:sp>
        <p:nvSpPr>
          <p:cNvPr id="7" name="Title 6"/>
          <p:cNvSpPr>
            <a:spLocks noGrp="1"/>
          </p:cNvSpPr>
          <p:nvPr>
            <p:ph type="title"/>
          </p:nvPr>
        </p:nvSpPr>
        <p:spPr/>
        <p:txBody>
          <a:bodyPr/>
          <a:lstStyle/>
          <a:p>
            <a:pPr algn="ctr"/>
            <a:r>
              <a:rPr lang="en-US" dirty="0" smtClean="0"/>
              <a:t>Freedmen and Land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Industrialization</a:t>
            </a:r>
          </a:p>
          <a:p>
            <a:pPr lvl="0"/>
            <a:r>
              <a:rPr lang="en-US" dirty="0" smtClean="0"/>
              <a:t>Wage Worker is noble</a:t>
            </a:r>
          </a:p>
          <a:p>
            <a:pPr lvl="0"/>
            <a:r>
              <a:rPr lang="en-US" dirty="0" smtClean="0"/>
              <a:t>Public schools</a:t>
            </a:r>
          </a:p>
          <a:p>
            <a:pPr lvl="0"/>
            <a:r>
              <a:rPr lang="en-US" dirty="0" smtClean="0"/>
              <a:t>Small towns</a:t>
            </a:r>
          </a:p>
          <a:p>
            <a:pPr lvl="0"/>
            <a:r>
              <a:rPr lang="en-US" dirty="0" smtClean="0"/>
              <a:t>Independent farmers</a:t>
            </a:r>
          </a:p>
          <a:p>
            <a:endParaRPr lang="en-US" dirty="0"/>
          </a:p>
        </p:txBody>
      </p:sp>
      <p:sp>
        <p:nvSpPr>
          <p:cNvPr id="3" name="Title 2"/>
          <p:cNvSpPr>
            <a:spLocks noGrp="1"/>
          </p:cNvSpPr>
          <p:nvPr>
            <p:ph type="title"/>
          </p:nvPr>
        </p:nvSpPr>
        <p:spPr/>
        <p:txBody>
          <a:bodyPr>
            <a:normAutofit fontScale="90000"/>
          </a:bodyPr>
          <a:lstStyle/>
          <a:p>
            <a:pPr algn="ctr"/>
            <a:r>
              <a:rPr lang="en-US" dirty="0" smtClean="0"/>
              <a:t>Free Labor Ideology-The Northern Ideal of Freedom</a:t>
            </a:r>
            <a:endParaRPr lang="en-US" dirty="0"/>
          </a:p>
        </p:txBody>
      </p:sp>
    </p:spTree>
  </p:cSld>
  <p:clrMapOvr>
    <a:masterClrMapping/>
  </p:clrMapOvr>
  <p:transition>
    <p:push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The Freedman’s Bureau</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Created by Congress in 1865 over the veto of President Andrew Johnson</a:t>
            </a:r>
          </a:p>
          <a:p>
            <a:r>
              <a:rPr lang="en-US" dirty="0" smtClean="0"/>
              <a:t>Led by Civil War Major General O. O. Howard</a:t>
            </a:r>
          </a:p>
          <a:p>
            <a:r>
              <a:rPr lang="en-US" dirty="0" smtClean="0"/>
              <a:t>1,100 agents at peak</a:t>
            </a:r>
          </a:p>
          <a:p>
            <a:r>
              <a:rPr lang="en-US" dirty="0" smtClean="0"/>
              <a:t>First “Social Welfare” program in American history</a:t>
            </a:r>
          </a:p>
          <a:p>
            <a:r>
              <a:rPr lang="en-US" dirty="0" smtClean="0"/>
              <a:t>Had 4 primary functions</a:t>
            </a:r>
          </a:p>
          <a:p>
            <a:r>
              <a:rPr lang="en-US" dirty="0" smtClean="0"/>
              <a:t>First, ensure equal treatments for blacks and whites in Southern Courts</a:t>
            </a:r>
          </a:p>
          <a:p>
            <a:r>
              <a:rPr lang="en-US" dirty="0" smtClean="0"/>
              <a:t>Second, Take over war hospitals from army and open to black and white civilians in the South</a:t>
            </a:r>
          </a:p>
          <a:p>
            <a:r>
              <a:rPr lang="en-US" dirty="0" smtClean="0"/>
              <a:t>Third, fund education initiatives in South</a:t>
            </a:r>
          </a:p>
          <a:p>
            <a:r>
              <a:rPr lang="en-US" dirty="0" smtClean="0"/>
              <a:t>Fourth, Land Reform- attempted to turn confiscated land over to former slaves</a:t>
            </a:r>
          </a:p>
          <a:p>
            <a:r>
              <a:rPr lang="en-US" dirty="0" smtClean="0"/>
              <a:t>Disbanded in 1872</a:t>
            </a:r>
          </a:p>
        </p:txBody>
      </p:sp>
    </p:spTree>
  </p:cSld>
  <p:clrMapOvr>
    <a:masterClrMapping/>
  </p:clrMapOvr>
  <p:transition>
    <p:push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recropping.jpg"/>
          <p:cNvPicPr>
            <a:picLocks noGrp="1" noChangeAspect="1"/>
          </p:cNvPicPr>
          <p:nvPr>
            <p:ph idx="1"/>
          </p:nvPr>
        </p:nvPicPr>
        <p:blipFill>
          <a:blip r:embed="rId2" cstate="print"/>
          <a:stretch>
            <a:fillRect/>
          </a:stretch>
        </p:blipFill>
        <p:spPr>
          <a:xfrm>
            <a:off x="2363538" y="1524000"/>
            <a:ext cx="4416923" cy="4572000"/>
          </a:xfrm>
        </p:spPr>
      </p:pic>
      <p:sp>
        <p:nvSpPr>
          <p:cNvPr id="3" name="Title 2"/>
          <p:cNvSpPr>
            <a:spLocks noGrp="1"/>
          </p:cNvSpPr>
          <p:nvPr>
            <p:ph type="title"/>
          </p:nvPr>
        </p:nvSpPr>
        <p:spPr/>
        <p:txBody>
          <a:bodyPr>
            <a:normAutofit fontScale="90000"/>
          </a:bodyPr>
          <a:lstStyle/>
          <a:p>
            <a:pPr algn="ctr"/>
            <a:r>
              <a:rPr lang="en-US" dirty="0" smtClean="0"/>
              <a:t>The Results of the Failure of Land Reform: The Cycle of Sharecropping</a:t>
            </a:r>
            <a:endParaRPr lang="en-US" dirty="0"/>
          </a:p>
        </p:txBody>
      </p:sp>
    </p:spTree>
  </p:cSld>
  <p:clrMapOvr>
    <a:masterClrMapping/>
  </p:clrMapOvr>
  <p:transition>
    <p:push dir="d"/>
  </p:transition>
  <p:timing>
    <p:tnLst>
      <p:par>
        <p:cTn id="1" dur="indefinite" restart="never" nodeType="tmRoot"/>
      </p:par>
    </p:tnLst>
  </p:timing>
</p:sld>
</file>

<file path=ppt/theme/_rels/theme1.xml.rels><?xml version="1.0" encoding="UTF-8"?>

<Relationships xmlns="http://schemas.openxmlformats.org/package/2006/relationships">
  <Relationship Id="rId1" Type="http://schemas.openxmlformats.org/officeDocument/2006/relationships/image" Target="../media/image1.jpeg"/>
  <Relationship Id="rId2" Type="http://schemas.openxmlformats.org/officeDocument/2006/relationships/image" Target="../media/image2.jpeg"/>
</Relationships>

</file>

<file path=ppt/theme/_rels/themeOverride1.xml.rels><?xml version="1.0" encoding="UTF-8"?>

<Relationships xmlns="http://schemas.openxmlformats.org/package/2006/relationships">
  <Relationship Id="rId1" Type="http://schemas.openxmlformats.org/officeDocument/2006/relationships/image" Target="../media/image1.jpeg"/>
  <Relationship Id="rId2" Type="http://schemas.openxmlformats.org/officeDocument/2006/relationships/image" Target="../media/image2.jpeg"/>
</Relationships>

</file>

<file path=ppt/theme/_rels/themeOverride2.xml.rels><?xml version="1.0" encoding="UTF-8"?>

<Relationships xmlns="http://schemas.openxmlformats.org/package/2006/relationships">
  <Relationship Id="rId1" Type="http://schemas.openxmlformats.org/officeDocument/2006/relationships/image" Target="../media/image1.jpeg"/>
  <Relationship Id="rId2" Type="http://schemas.openxmlformats.org/officeDocument/2006/relationships/image" Target="../media/image2.jpeg"/>
</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Override>
</file>

<file path=ppt/theme/themeOverride2.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2573</Words>
  <Application/>
  <PresentationFormat>On-screen Show (4:3)</PresentationFormat>
  <Paragraphs>246</Paragraphs>
  <Slides>53</Slides>
  <Notes>0</Notes>
  <HiddenSlides>0</HiddenSlides>
  <MMClips>1</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Paper</vt:lpstr>
      <vt:lpstr>Reconstruction</vt:lpstr>
      <vt:lpstr>Key Issues of Reconstruction in 1865</vt:lpstr>
      <vt:lpstr>Differing Ideas of Black Freedom in the South</vt:lpstr>
      <vt:lpstr>Emancipation and the Freedman’s Family</vt:lpstr>
      <vt:lpstr>Growing Institutions in African American Communities</vt:lpstr>
      <vt:lpstr>Freedmen and Land</vt:lpstr>
      <vt:lpstr>Free Labor Ideology-The Northern Ideal of Freedom</vt:lpstr>
      <vt:lpstr>The Freedman’s Bureau</vt:lpstr>
      <vt:lpstr>The Results of the Failure of Land Reform: The Cycle of Sharecropping</vt:lpstr>
      <vt:lpstr>Two Perspectives on Reconstruction</vt:lpstr>
      <vt:lpstr>Andrew Johnson  17th President of the United States</vt:lpstr>
      <vt:lpstr>Presidential Reconstruction</vt:lpstr>
      <vt:lpstr>Presidential Reconstruction and Race: Black Codes</vt:lpstr>
      <vt:lpstr>Leading Congressional Radical Republicans</vt:lpstr>
      <vt:lpstr>Radical Republicans and the South</vt:lpstr>
      <vt:lpstr>The Moderate Moment:  Civil Rights Act of 1866</vt:lpstr>
      <vt:lpstr>The Fourteenth Amendment</vt:lpstr>
      <vt:lpstr>The Reconstruction Acts of 1867-1868</vt:lpstr>
      <vt:lpstr>Radical Reconstruction: Military Occupation</vt:lpstr>
      <vt:lpstr>Impeachment of President Johnson</vt:lpstr>
      <vt:lpstr>The Republican Ticket-1868</vt:lpstr>
      <vt:lpstr>The Democratic Ticket-1868</vt:lpstr>
      <vt:lpstr>“Waving the Bloody Shirt”</vt:lpstr>
      <vt:lpstr>“Waving the Bloody Shirt”</vt:lpstr>
      <vt:lpstr>Race and the 1868 Presidential Election</vt:lpstr>
      <vt:lpstr>1868 Presidential Election</vt:lpstr>
      <vt:lpstr>1868 Congressional Election</vt:lpstr>
      <vt:lpstr>The Fifteenth Amendment</vt:lpstr>
      <vt:lpstr>Reforms in Southern Reconstruction Constitutions</vt:lpstr>
      <vt:lpstr>African–American Senators from Mississippi</vt:lpstr>
      <vt:lpstr>Governor Pinckney B. S. Pinchback of Louisiana (December 1872-January 1873)</vt:lpstr>
      <vt:lpstr>Adelbert Ames: A Carpetbagger</vt:lpstr>
      <vt:lpstr>Scalawags</vt:lpstr>
      <vt:lpstr>Accomplishments of Southern Republicans during Reconstruction</vt:lpstr>
      <vt:lpstr>The Southern White View of Reconstruction Governance</vt:lpstr>
      <vt:lpstr>The First Ku Klux Klan</vt:lpstr>
      <vt:lpstr>Liberal Republicans</vt:lpstr>
      <vt:lpstr>The Liberal Republican Ticket-1872</vt:lpstr>
      <vt:lpstr>The Republican Ticket-1872</vt:lpstr>
      <vt:lpstr>“What I Know About Horace Greeley”</vt:lpstr>
      <vt:lpstr>“Birds of a Feather”</vt:lpstr>
      <vt:lpstr>Clasping Hands over Union Dead</vt:lpstr>
      <vt:lpstr>Clasp Hands Over Andersonville</vt:lpstr>
      <vt:lpstr>1872 Presidential Election</vt:lpstr>
      <vt:lpstr>1872 Congressional Election</vt:lpstr>
      <vt:lpstr>The Panic of 1873</vt:lpstr>
      <vt:lpstr>1874 Congressional Election</vt:lpstr>
      <vt:lpstr>Supreme Court Retreat from Reconstruction</vt:lpstr>
      <vt:lpstr>“Redemption”</vt:lpstr>
      <vt:lpstr>The Republican Ticket-1876</vt:lpstr>
      <vt:lpstr>The Democratic Ticket-1876</vt:lpstr>
      <vt:lpstr>1876 Presidential Election</vt:lpstr>
      <vt:lpstr>The “Compromise of 1877”</vt:lpstr>
    </vt:vector>
  </TitlesOfParts>
  <Company/>
  <LinksUpToDate>false</LinksUpToDate>
  <SharedDoc>false</SharedDoc>
  <HyperlinksChanged>false</HyperlinksChanged>
  <AppVersion>12.0000</AppVersion>
  <Manager/>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revision>0</revision>
</coreProperties>
</file>