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8"/>
  </p:notesMasterIdLst>
  <p:sldIdLst>
    <p:sldId id="257" r:id="rId4"/>
    <p:sldId id="271" r:id="rId5"/>
    <p:sldId id="270" r:id="rId6"/>
    <p:sldId id="272" r:id="rId7"/>
    <p:sldId id="259" r:id="rId8"/>
    <p:sldId id="260" r:id="rId9"/>
    <p:sldId id="261" r:id="rId10"/>
    <p:sldId id="262" r:id="rId11"/>
    <p:sldId id="263"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5" autoAdjust="0"/>
  </p:normalViewPr>
  <p:slideViewPr>
    <p:cSldViewPr>
      <p:cViewPr varScale="1">
        <p:scale>
          <a:sx n="70" d="100"/>
          <a:sy n="70" d="100"/>
        </p:scale>
        <p:origin x="5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slideMaster" Target="slideMasters/slideMaster2.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notesMaster" Target="notesMasters/notesMaster1.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xml version="1.0" encoding="UTF-8"?>

<Relationships xmlns="http://schemas.openxmlformats.org/package/2006/relationships">
  <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72587-2F6B-4470-8BEA-A9B12439F762}" type="datetimeFigureOut">
              <a:rPr lang="en-US" smtClean="0"/>
              <a:t>6/22/2017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EDD9F-3DB4-481D-B66D-F04FD15699C8}" type="slidenum">
              <a:rPr lang="en-US" smtClean="0"/>
              <a:t>‹#›</a:t>
            </a:fld>
            <a:endParaRPr lang="en-US" dirty="0"/>
          </a:p>
        </p:txBody>
      </p:sp>
    </p:spTree>
    <p:extLst>
      <p:ext uri="{BB962C8B-B14F-4D97-AF65-F5344CB8AC3E}">
        <p14:creationId xmlns:p14="http://schemas.microsoft.com/office/powerpoint/2010/main" val="211931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presentation, I would like to give a brief overview of a marketing plan for Maquet.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6/22/2017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11449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Maquet’s strengths are the technology of their products, such as life support system using NAVA, and the Intervalve 8 cardiac catheter. Also the personal selling</a:t>
            </a:r>
            <a:r>
              <a:rPr lang="en-US" baseline="0" dirty="0" smtClean="0"/>
              <a:t> strategy that Maquet uses, along with customer support. Maquet representatives are in contact with consumers after the sale for training, support and to gather feedback. Opportunities for Maquet, are possibly branching into the noninvasive ventilation market and improving infection control.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37003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weakness for</a:t>
            </a:r>
            <a:r>
              <a:rPr lang="en-US" baseline="0" dirty="0" smtClean="0"/>
              <a:t> Maquet could be that the technology may be too complicated for users to operate. This is an example of how customer service should strive to educate to consumers, and in some cases conduct additional education meetings to answer questions.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23608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Maquet </a:t>
            </a:r>
            <a:r>
              <a:rPr lang="en-US" sz="1200" kern="1200" dirty="0" smtClean="0">
                <a:solidFill>
                  <a:schemeClr val="tx1"/>
                </a:solidFill>
                <a:effectLst/>
                <a:latin typeface="+mn-lt"/>
                <a:ea typeface="+mn-ea"/>
                <a:cs typeface="+mn-cs"/>
              </a:rPr>
              <a:t>must conduct an industry analysis to prevent possible problems. According to the Business Dictionary (2015) an industry analysis is “A market assessment tool designed to provide a business with an idea of the complexity of a particular industry” (para. 1). The medical equipment</a:t>
            </a:r>
            <a:r>
              <a:rPr lang="en-US" sz="1200" kern="1200" baseline="0" dirty="0" smtClean="0">
                <a:solidFill>
                  <a:schemeClr val="tx1"/>
                </a:solidFill>
                <a:effectLst/>
                <a:latin typeface="+mn-lt"/>
                <a:ea typeface="+mn-ea"/>
                <a:cs typeface="+mn-cs"/>
              </a:rPr>
              <a:t> market has slowed because a slow economic recovery and also healthcare reforms. </a:t>
            </a:r>
            <a:r>
              <a:rPr lang="en-US" sz="1200" kern="1200" dirty="0" smtClean="0">
                <a:solidFill>
                  <a:schemeClr val="tx1"/>
                </a:solidFill>
                <a:effectLst/>
                <a:latin typeface="+mn-lt"/>
                <a:ea typeface="+mn-ea"/>
                <a:cs typeface="+mn-cs"/>
              </a:rPr>
              <a:t>As Robert A. Hauptman (2015) explains, “The Act imposes a new 2.3% excise tax on the price of medical devices at the point of sale to help fund healthcare reform” (para. 2). This is important for Maquet to consider</a:t>
            </a:r>
            <a:r>
              <a:rPr lang="en-US" sz="1200" kern="1200" baseline="0" dirty="0" smtClean="0">
                <a:solidFill>
                  <a:schemeClr val="tx1"/>
                </a:solidFill>
                <a:effectLst/>
                <a:latin typeface="+mn-lt"/>
                <a:ea typeface="+mn-ea"/>
                <a:cs typeface="+mn-cs"/>
              </a:rPr>
              <a:t> when figuring product price, as this effects profit. Also since the FDA is performing more stringent testing on products, it slows the process down of getting the product to market.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12</a:t>
            </a:fld>
            <a:endParaRPr lang="en-US" dirty="0"/>
          </a:p>
        </p:txBody>
      </p:sp>
    </p:spTree>
    <p:extLst>
      <p:ext uri="{BB962C8B-B14F-4D97-AF65-F5344CB8AC3E}">
        <p14:creationId xmlns:p14="http://schemas.microsoft.com/office/powerpoint/2010/main" val="158756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possibilities for selling in other markets such as the Asian markets.</a:t>
            </a:r>
            <a:r>
              <a:rPr lang="en-US" baseline="0" dirty="0" smtClean="0"/>
              <a:t> At this point, the future trends are infection control, improved electronic communication, and equipment that is durable. There will be a demand for robotic performed surgeries and equipment that can be used in extreme environments. </a:t>
            </a:r>
            <a:r>
              <a:rPr lang="en-US" sz="1200" kern="1200" dirty="0" smtClean="0">
                <a:solidFill>
                  <a:schemeClr val="tx1"/>
                </a:solidFill>
                <a:effectLst/>
                <a:latin typeface="+mn-lt"/>
                <a:ea typeface="+mn-ea"/>
                <a:cs typeface="+mn-cs"/>
              </a:rPr>
              <a:t>According to Steve Hughes (2015) “organisations like the ones behind Apple’s Healthcare and Samsung’s S Health are already looking at ways of working with doctors and practices to make patient data more accessible” (para. 14). This will</a:t>
            </a:r>
            <a:r>
              <a:rPr lang="en-US" sz="1200" kern="1200" baseline="0" dirty="0" smtClean="0">
                <a:solidFill>
                  <a:schemeClr val="tx1"/>
                </a:solidFill>
                <a:effectLst/>
                <a:latin typeface="+mn-lt"/>
                <a:ea typeface="+mn-ea"/>
                <a:cs typeface="+mn-cs"/>
              </a:rPr>
              <a:t> be beneficial for Maquet to consider when developing new products.</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13</a:t>
            </a:fld>
            <a:endParaRPr lang="en-US" dirty="0"/>
          </a:p>
        </p:txBody>
      </p:sp>
    </p:spTree>
    <p:extLst>
      <p:ext uri="{BB962C8B-B14F-4D97-AF65-F5344CB8AC3E}">
        <p14:creationId xmlns:p14="http://schemas.microsoft.com/office/powerpoint/2010/main" val="139254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business should perform a competitive analysis to determine a possible advantage among products. As Perreault, Cannon, and McCarthy (2015) explains a “competitor analysis-an organized approach for evaluating the strengths and weaknesses of current or potential competitors’ marketing strategies” (p. 68). Maquet</a:t>
            </a:r>
            <a:r>
              <a:rPr lang="en-US" sz="1200" kern="1200" baseline="0" dirty="0" smtClean="0">
                <a:solidFill>
                  <a:schemeClr val="tx1"/>
                </a:solidFill>
                <a:effectLst/>
                <a:latin typeface="+mn-lt"/>
                <a:ea typeface="+mn-ea"/>
                <a:cs typeface="+mn-cs"/>
              </a:rPr>
              <a:t> has several competitors, but there are three major competitors.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14</a:t>
            </a:fld>
            <a:endParaRPr lang="en-US" dirty="0"/>
          </a:p>
        </p:txBody>
      </p:sp>
    </p:spTree>
    <p:extLst>
      <p:ext uri="{BB962C8B-B14F-4D97-AF65-F5344CB8AC3E}">
        <p14:creationId xmlns:p14="http://schemas.microsoft.com/office/powerpoint/2010/main" val="218313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close</a:t>
            </a:r>
            <a:r>
              <a:rPr lang="en-US" baseline="0" dirty="0" smtClean="0"/>
              <a:t> competitor for Maquet, because the carestation helps the patient recover sooner. This is an important factor in healthcare, as laws have changed.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15</a:t>
            </a:fld>
            <a:endParaRPr lang="en-US" dirty="0"/>
          </a:p>
        </p:txBody>
      </p:sp>
    </p:spTree>
    <p:extLst>
      <p:ext uri="{BB962C8B-B14F-4D97-AF65-F5344CB8AC3E}">
        <p14:creationId xmlns:p14="http://schemas.microsoft.com/office/powerpoint/2010/main" val="389412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Philips</a:t>
            </a:r>
            <a:r>
              <a:rPr lang="en-US" baseline="0" dirty="0" smtClean="0"/>
              <a:t> makes a life support system that is portable, this is an important feature in that this could also be used for patient transport. This would allow the consumer to get more use out of the product,</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16</a:t>
            </a:fld>
            <a:endParaRPr lang="en-US" dirty="0"/>
          </a:p>
        </p:txBody>
      </p:sp>
    </p:spTree>
    <p:extLst>
      <p:ext uri="{BB962C8B-B14F-4D97-AF65-F5344CB8AC3E}">
        <p14:creationId xmlns:p14="http://schemas.microsoft.com/office/powerpoint/2010/main" val="213353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life support</a:t>
            </a:r>
            <a:r>
              <a:rPr lang="en-US" baseline="0" dirty="0" smtClean="0"/>
              <a:t> system that is close to Maquet, but is able to produce a frame by frame analysis of the patient’s lung dynamics. In certain disease process, it is helpful for the doctor to have this information.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17</a:t>
            </a:fld>
            <a:endParaRPr lang="en-US" dirty="0"/>
          </a:p>
        </p:txBody>
      </p:sp>
    </p:spTree>
    <p:extLst>
      <p:ext uri="{BB962C8B-B14F-4D97-AF65-F5344CB8AC3E}">
        <p14:creationId xmlns:p14="http://schemas.microsoft.com/office/powerpoint/2010/main" val="4036925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Perreault, Cannon, and McCarthy (2015) state, “Business and organizational customers are any buyers who buy for resale or to produce other goods and services” (p. 146). In</a:t>
            </a:r>
            <a:r>
              <a:rPr lang="en-US" sz="1200" kern="1200" baseline="0" dirty="0" smtClean="0">
                <a:solidFill>
                  <a:schemeClr val="tx1"/>
                </a:solidFill>
                <a:effectLst/>
                <a:latin typeface="+mn-lt"/>
                <a:ea typeface="+mn-ea"/>
                <a:cs typeface="+mn-cs"/>
              </a:rPr>
              <a:t> most cases, business to business transactions are larger and require approval from other departments within the business. It is important f</a:t>
            </a:r>
            <a:r>
              <a:rPr lang="en-US" sz="1200" kern="1200" dirty="0" smtClean="0">
                <a:solidFill>
                  <a:schemeClr val="tx1"/>
                </a:solidFill>
                <a:effectLst/>
                <a:latin typeface="+mn-lt"/>
                <a:ea typeface="+mn-ea"/>
                <a:cs typeface="+mn-cs"/>
              </a:rPr>
              <a:t>or Maquet to keep in mind, the target consumers are the patient population its products serve and also the organizations that purchase their products.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18</a:t>
            </a:fld>
            <a:endParaRPr lang="en-US" dirty="0"/>
          </a:p>
        </p:txBody>
      </p:sp>
    </p:spTree>
    <p:extLst>
      <p:ext uri="{BB962C8B-B14F-4D97-AF65-F5344CB8AC3E}">
        <p14:creationId xmlns:p14="http://schemas.microsoft.com/office/powerpoint/2010/main" val="2070869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Maquet’s competitive product amongst life support systems. </a:t>
            </a:r>
            <a:r>
              <a:rPr lang="en-US" sz="1200" kern="1200" dirty="0" smtClean="0">
                <a:solidFill>
                  <a:schemeClr val="tx1"/>
                </a:solidFill>
                <a:effectLst/>
                <a:latin typeface="+mn-lt"/>
                <a:ea typeface="+mn-ea"/>
                <a:cs typeface="+mn-cs"/>
              </a:rPr>
              <a:t>As Dena Waggoner (2015) explains, “A competitive advantage can be gained by offering the consumer a greater value than the competitors” (para. 1). With</a:t>
            </a:r>
            <a:r>
              <a:rPr lang="en-US" sz="1200" kern="1200" baseline="0" dirty="0" smtClean="0">
                <a:solidFill>
                  <a:schemeClr val="tx1"/>
                </a:solidFill>
                <a:effectLst/>
                <a:latin typeface="+mn-lt"/>
                <a:ea typeface="+mn-ea"/>
                <a:cs typeface="+mn-cs"/>
              </a:rPr>
              <a:t> this product, Maquet sets itself apart from their competitors with the technology, especially concerning patients that have suffered a stroke. It is also important to point out that this technology can also be used in premature babies.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19</a:t>
            </a:fld>
            <a:endParaRPr lang="en-US" dirty="0"/>
          </a:p>
        </p:txBody>
      </p:sp>
    </p:spTree>
    <p:extLst>
      <p:ext uri="{BB962C8B-B14F-4D97-AF65-F5344CB8AC3E}">
        <p14:creationId xmlns:p14="http://schemas.microsoft.com/office/powerpoint/2010/main" val="116994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Maquet is owned by a larger European company. This company also owns two other companies, all in the medical device business.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a:t>
            </a:fld>
            <a:endParaRPr lang="en-US" dirty="0"/>
          </a:p>
        </p:txBody>
      </p:sp>
    </p:spTree>
    <p:extLst>
      <p:ext uri="{BB962C8B-B14F-4D97-AF65-F5344CB8AC3E}">
        <p14:creationId xmlns:p14="http://schemas.microsoft.com/office/powerpoint/2010/main" val="2712191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partnership between</a:t>
            </a:r>
            <a:r>
              <a:rPr lang="en-US" baseline="0" dirty="0" smtClean="0"/>
              <a:t> Maquet and the Intervalve company. The Intervalve company is a U.S. company that partnered with Maquet to be able to distribute their products in Europe.</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20</a:t>
            </a:fld>
            <a:endParaRPr lang="en-US" dirty="0"/>
          </a:p>
        </p:txBody>
      </p:sp>
    </p:spTree>
    <p:extLst>
      <p:ext uri="{BB962C8B-B14F-4D97-AF65-F5344CB8AC3E}">
        <p14:creationId xmlns:p14="http://schemas.microsoft.com/office/powerpoint/2010/main" val="230638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medical supply company, the amount of distribution channels is important to consider, because Maquet must keep a close relationship with these organizations.</a:t>
            </a:r>
            <a:r>
              <a:rPr lang="en-US" baseline="0" dirty="0" smtClean="0"/>
              <a:t> Maquet must ensure that the distribution organization is providing quality equipment. This is essential to avoid possible costly product recalls.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21</a:t>
            </a:fld>
            <a:endParaRPr lang="en-US" dirty="0"/>
          </a:p>
        </p:txBody>
      </p:sp>
    </p:spTree>
    <p:extLst>
      <p:ext uri="{BB962C8B-B14F-4D97-AF65-F5344CB8AC3E}">
        <p14:creationId xmlns:p14="http://schemas.microsoft.com/office/powerpoint/2010/main" val="1595210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Maquet must also keep informed about any changes in FDA guidelines or</a:t>
            </a:r>
            <a:r>
              <a:rPr lang="en-US" baseline="0" dirty="0" smtClean="0"/>
              <a:t> other laws that effect their products in foreign markets.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22</a:t>
            </a:fld>
            <a:endParaRPr lang="en-US" dirty="0"/>
          </a:p>
        </p:txBody>
      </p:sp>
    </p:spTree>
    <p:extLst>
      <p:ext uri="{BB962C8B-B14F-4D97-AF65-F5344CB8AC3E}">
        <p14:creationId xmlns:p14="http://schemas.microsoft.com/office/powerpoint/2010/main" val="30325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Maquet is at these conventions to</a:t>
            </a:r>
            <a:r>
              <a:rPr lang="en-US" baseline="0" dirty="0" smtClean="0"/>
              <a:t> not only introduce their products but show product features to consumers. The Maquet representative is available to answer questions and provide product information. Also Maquet representatives are able to obtain feedback from consumers.</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23</a:t>
            </a:fld>
            <a:endParaRPr lang="en-US" dirty="0"/>
          </a:p>
        </p:txBody>
      </p:sp>
    </p:spTree>
    <p:extLst>
      <p:ext uri="{BB962C8B-B14F-4D97-AF65-F5344CB8AC3E}">
        <p14:creationId xmlns:p14="http://schemas.microsoft.com/office/powerpoint/2010/main" val="2693016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Maquet uses the direct selling approach, it is important that Maquet trains it’s representatives well. The representative must be able to connect with and communicate with possible consumers.</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24</a:t>
            </a:fld>
            <a:endParaRPr lang="en-US" dirty="0"/>
          </a:p>
        </p:txBody>
      </p:sp>
    </p:spTree>
    <p:extLst>
      <p:ext uri="{BB962C8B-B14F-4D97-AF65-F5344CB8AC3E}">
        <p14:creationId xmlns:p14="http://schemas.microsoft.com/office/powerpoint/2010/main" val="316268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important for the representative to listen to the consumer, and identify area’s where there</a:t>
            </a:r>
            <a:r>
              <a:rPr lang="en-US" baseline="0" dirty="0" smtClean="0"/>
              <a:t> is a need that a product could fulfill.</a:t>
            </a:r>
            <a:r>
              <a:rPr lang="en-US" sz="1200" kern="1200" dirty="0" smtClean="0">
                <a:solidFill>
                  <a:schemeClr val="tx1"/>
                </a:solidFill>
                <a:effectLst/>
                <a:latin typeface="+mn-lt"/>
                <a:ea typeface="+mn-ea"/>
                <a:cs typeface="+mn-cs"/>
              </a:rPr>
              <a:t> AIDA will help the Maquet representatives to make consumers aware of the products. As Perreault, Cannon, and McCarthy (2015) states, “The AIDA model consists of four promotion jobs: (1) to get </a:t>
            </a:r>
            <a:r>
              <a:rPr lang="en-US" sz="1200" i="1" kern="1200" dirty="0" smtClean="0">
                <a:solidFill>
                  <a:schemeClr val="tx1"/>
                </a:solidFill>
                <a:effectLst/>
                <a:latin typeface="+mn-lt"/>
                <a:ea typeface="+mn-ea"/>
                <a:cs typeface="+mn-cs"/>
              </a:rPr>
              <a:t>Attention</a:t>
            </a:r>
            <a:r>
              <a:rPr lang="en-US" sz="1200" kern="1200" dirty="0" smtClean="0">
                <a:solidFill>
                  <a:schemeClr val="tx1"/>
                </a:solidFill>
                <a:effectLst/>
                <a:latin typeface="+mn-lt"/>
                <a:ea typeface="+mn-ea"/>
                <a:cs typeface="+mn-cs"/>
              </a:rPr>
              <a:t>, (2) to hold </a:t>
            </a:r>
            <a:r>
              <a:rPr lang="en-US" sz="1200" i="1" kern="1200" dirty="0" smtClean="0">
                <a:solidFill>
                  <a:schemeClr val="tx1"/>
                </a:solidFill>
                <a:effectLst/>
                <a:latin typeface="+mn-lt"/>
                <a:ea typeface="+mn-ea"/>
                <a:cs typeface="+mn-cs"/>
              </a:rPr>
              <a:t>Interest</a:t>
            </a:r>
            <a:r>
              <a:rPr lang="en-US" sz="1200" kern="1200" dirty="0" smtClean="0">
                <a:solidFill>
                  <a:schemeClr val="tx1"/>
                </a:solidFill>
                <a:effectLst/>
                <a:latin typeface="+mn-lt"/>
                <a:ea typeface="+mn-ea"/>
                <a:cs typeface="+mn-cs"/>
              </a:rPr>
              <a:t>, (3) to arouse </a:t>
            </a:r>
            <a:r>
              <a:rPr lang="en-US" sz="1200" i="1" kern="1200" dirty="0" smtClean="0">
                <a:solidFill>
                  <a:schemeClr val="tx1"/>
                </a:solidFill>
                <a:effectLst/>
                <a:latin typeface="+mn-lt"/>
                <a:ea typeface="+mn-ea"/>
                <a:cs typeface="+mn-cs"/>
              </a:rPr>
              <a:t>Desire</a:t>
            </a:r>
            <a:r>
              <a:rPr lang="en-US" sz="1200" kern="1200" dirty="0" smtClean="0">
                <a:solidFill>
                  <a:schemeClr val="tx1"/>
                </a:solidFill>
                <a:effectLst/>
                <a:latin typeface="+mn-lt"/>
                <a:ea typeface="+mn-ea"/>
                <a:cs typeface="+mn-cs"/>
              </a:rPr>
              <a:t>, and (4) to obtain </a:t>
            </a:r>
            <a:r>
              <a:rPr lang="en-US" sz="1200" i="1" kern="1200" dirty="0" smtClean="0">
                <a:solidFill>
                  <a:schemeClr val="tx1"/>
                </a:solidFill>
                <a:effectLst/>
                <a:latin typeface="+mn-lt"/>
                <a:ea typeface="+mn-ea"/>
                <a:cs typeface="+mn-cs"/>
              </a:rPr>
              <a:t>Action</a:t>
            </a:r>
            <a:r>
              <a:rPr lang="en-US" sz="1200" kern="1200" dirty="0" smtClean="0">
                <a:solidFill>
                  <a:schemeClr val="tx1"/>
                </a:solidFill>
                <a:effectLst/>
                <a:latin typeface="+mn-lt"/>
                <a:ea typeface="+mn-ea"/>
                <a:cs typeface="+mn-cs"/>
              </a:rPr>
              <a:t>” (p. 350). This is a strategy,</a:t>
            </a:r>
            <a:r>
              <a:rPr lang="en-US" sz="1200" kern="1200" baseline="0" dirty="0" smtClean="0">
                <a:solidFill>
                  <a:schemeClr val="tx1"/>
                </a:solidFill>
                <a:effectLst/>
                <a:latin typeface="+mn-lt"/>
                <a:ea typeface="+mn-ea"/>
                <a:cs typeface="+mn-cs"/>
              </a:rPr>
              <a:t> that with training the Maquet representative can refine and make effective.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25</a:t>
            </a:fld>
            <a:endParaRPr lang="en-US" dirty="0"/>
          </a:p>
        </p:txBody>
      </p:sp>
    </p:spTree>
    <p:extLst>
      <p:ext uri="{BB962C8B-B14F-4D97-AF65-F5344CB8AC3E}">
        <p14:creationId xmlns:p14="http://schemas.microsoft.com/office/powerpoint/2010/main" val="1098650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Perreault, Cannon, and McCarthy (2015) state, “Pricing decisions affect both the number of sales a firm makes and how much money it earns” (p. 440). This will allow Maquet to stay</a:t>
            </a:r>
            <a:r>
              <a:rPr lang="en-US" sz="1200" kern="1200" baseline="0" dirty="0" smtClean="0">
                <a:solidFill>
                  <a:schemeClr val="tx1"/>
                </a:solidFill>
                <a:effectLst/>
                <a:latin typeface="+mn-lt"/>
                <a:ea typeface="+mn-ea"/>
                <a:cs typeface="+mn-cs"/>
              </a:rPr>
              <a:t> on task with their financial goals.</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26</a:t>
            </a:fld>
            <a:endParaRPr lang="en-US" dirty="0"/>
          </a:p>
        </p:txBody>
      </p:sp>
    </p:spTree>
    <p:extLst>
      <p:ext uri="{BB962C8B-B14F-4D97-AF65-F5344CB8AC3E}">
        <p14:creationId xmlns:p14="http://schemas.microsoft.com/office/powerpoint/2010/main" val="285043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factors that must be considered before</a:t>
            </a:r>
            <a:r>
              <a:rPr lang="en-US" baseline="0" dirty="0" smtClean="0"/>
              <a:t> setting a price are all subject to change. Since Maquet uses a flexible price strategy, they are able to adjust their prices with the changes of these different factors, some of which can be costly.</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27</a:t>
            </a:fld>
            <a:endParaRPr lang="en-US" dirty="0"/>
          </a:p>
        </p:txBody>
      </p:sp>
    </p:spTree>
    <p:extLst>
      <p:ext uri="{BB962C8B-B14F-4D97-AF65-F5344CB8AC3E}">
        <p14:creationId xmlns:p14="http://schemas.microsoft.com/office/powerpoint/2010/main" val="270239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 element to point out,</a:t>
            </a:r>
            <a:r>
              <a:rPr lang="en-US" baseline="0" dirty="0" smtClean="0"/>
              <a:t> is that more hospitals are in contracts with certain businesses regarding purchasing products. This is an area that Maquet can improve upon.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28</a:t>
            </a:fld>
            <a:endParaRPr lang="en-US" dirty="0"/>
          </a:p>
        </p:txBody>
      </p:sp>
    </p:spTree>
    <p:extLst>
      <p:ext uri="{BB962C8B-B14F-4D97-AF65-F5344CB8AC3E}">
        <p14:creationId xmlns:p14="http://schemas.microsoft.com/office/powerpoint/2010/main" val="1355968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costs</a:t>
            </a:r>
            <a:r>
              <a:rPr lang="en-US" baseline="0" dirty="0" smtClean="0"/>
              <a:t> of restructuring can be high, Maquet feels that they must improve the underperforming departments.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29</a:t>
            </a:fld>
            <a:endParaRPr lang="en-US" dirty="0"/>
          </a:p>
        </p:txBody>
      </p:sp>
    </p:spTree>
    <p:extLst>
      <p:ext uri="{BB962C8B-B14F-4D97-AF65-F5344CB8AC3E}">
        <p14:creationId xmlns:p14="http://schemas.microsoft.com/office/powerpoint/2010/main" val="228481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Maquet produces many products that are grouped in several different sections or product lines. These are an example of two different product lines,</a:t>
            </a:r>
            <a:r>
              <a:rPr lang="en-US" baseline="0" dirty="0" smtClean="0"/>
              <a:t> offered by Maquet.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3</a:t>
            </a:fld>
            <a:endParaRPr lang="en-US" dirty="0"/>
          </a:p>
        </p:txBody>
      </p:sp>
    </p:spTree>
    <p:extLst>
      <p:ext uri="{BB962C8B-B14F-4D97-AF65-F5344CB8AC3E}">
        <p14:creationId xmlns:p14="http://schemas.microsoft.com/office/powerpoint/2010/main" val="1481996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will be beneficial for Maquet to develop relationships with upper management, so that Maquet can gain a better understanding of their needs and buying habits. It will be beneficial for Maquet to receive feedback for consumers regarding their products, so that Maquet can improve future products.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30</a:t>
            </a:fld>
            <a:endParaRPr lang="en-US" dirty="0"/>
          </a:p>
        </p:txBody>
      </p:sp>
    </p:spTree>
    <p:extLst>
      <p:ext uri="{BB962C8B-B14F-4D97-AF65-F5344CB8AC3E}">
        <p14:creationId xmlns:p14="http://schemas.microsoft.com/office/powerpoint/2010/main" val="2109935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Maquet</a:t>
            </a:r>
            <a:r>
              <a:rPr lang="en-US" baseline="0" dirty="0" smtClean="0"/>
              <a:t> is on the right track concerning building relationships with their consumers. The trend is growing that businesses are entering into contracts with hospitals, which will affect the products that are purchased. One of the major trends in healthcare will be infection control. It would be wise for Maquet to continue refining their processes regarding infection control. It would be beneficial for Maquet to conduct clinical trails with their equipment. This will get doctors and healthcare providers talking about the outcomes of these trials. Another trend in healthcare is information technology. Maquet should continue to focus in this area, and develop products that will meet these needs.   </a:t>
            </a:r>
            <a:endParaRPr lang="en-US" dirty="0"/>
          </a:p>
        </p:txBody>
      </p:sp>
      <p:sp>
        <p:nvSpPr>
          <p:cNvPr id="4" name="Slide Number Placeholder 3"/>
          <p:cNvSpPr>
            <a:spLocks noGrp="1"/>
          </p:cNvSpPr>
          <p:nvPr>
            <p:ph type="sldNum" sz="quarter" idx="10"/>
          </p:nvPr>
        </p:nvSpPr>
        <p:spPr/>
        <p:txBody>
          <a:bodyPr/>
          <a:lstStyle/>
          <a:p>
            <a:fld id="{5F2EDD9F-3DB4-481D-B66D-F04FD15699C8}" type="slidenum">
              <a:rPr lang="en-US" smtClean="0"/>
              <a:t>31</a:t>
            </a:fld>
            <a:endParaRPr lang="en-US" dirty="0"/>
          </a:p>
        </p:txBody>
      </p:sp>
    </p:spTree>
    <p:extLst>
      <p:ext uri="{BB962C8B-B14F-4D97-AF65-F5344CB8AC3E}">
        <p14:creationId xmlns:p14="http://schemas.microsoft.com/office/powerpoint/2010/main" val="384195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Business Dictionary.com (2015) defines a PEST analysis as, “A type of situation analysis in which political-legal…, economic…, socio-cultural…, and technological… factors are examined to chart an organization’s long-term plans.” By conducting a PEST analysis, Maquet will have a plan to put in place if necessary.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6/22/2017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962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U.S., medical devices must meet FDA guidelines. With the increased amount of recalls, the FDA is requiring that medical devices receive approval by a more stringent process. This is an important factor for Maquet to consider, due to length of time and increased costs.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6/22/2017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4281629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for Maquet to consider the laws in other countries that they wish to sell their products. If products do not meet the requirements, Maquet will need to make adjustments to the product so that it will be in compliance. The economy of the country where products are being sold, is important to consider for pricing and product offering purposes. </a:t>
            </a:r>
            <a:r>
              <a:rPr lang="en-US" sz="1200" kern="1200" dirty="0" smtClean="0">
                <a:solidFill>
                  <a:schemeClr val="tx1"/>
                </a:solidFill>
                <a:effectLst/>
                <a:latin typeface="+mn-lt"/>
                <a:ea typeface="+mn-ea"/>
                <a:cs typeface="+mn-cs"/>
              </a:rPr>
              <a:t>As Perreault, Cannon, and McCarthy (2015) explain, “every society needs some sort of economic system-the way an economy organizes to use scarce resources to produce goods and services and distribute them for consumption by various people and groups in the society” (p. 12).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98150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Maquet will evaluate</a:t>
            </a:r>
            <a:r>
              <a:rPr lang="en-US" baseline="0" dirty="0" smtClean="0"/>
              <a:t> their production processes and ensure there are no hazards to the environment. </a:t>
            </a:r>
            <a:r>
              <a:rPr lang="en-US" sz="1200" kern="1200" dirty="0" smtClean="0">
                <a:solidFill>
                  <a:schemeClr val="tx1"/>
                </a:solidFill>
                <a:effectLst/>
                <a:latin typeface="+mn-lt"/>
                <a:ea typeface="+mn-ea"/>
                <a:cs typeface="+mn-cs"/>
              </a:rPr>
              <a:t>As Perreault, Cannon, and McCarthy (2015) describes, “social responsibility-a firm’s obligation to improve its positive effects on society and reduce its negative effects” (p. 24). This</a:t>
            </a:r>
            <a:r>
              <a:rPr lang="en-US" sz="1200" kern="1200" baseline="0" dirty="0" smtClean="0">
                <a:solidFill>
                  <a:schemeClr val="tx1"/>
                </a:solidFill>
                <a:effectLst/>
                <a:latin typeface="+mn-lt"/>
                <a:ea typeface="+mn-ea"/>
                <a:cs typeface="+mn-cs"/>
              </a:rPr>
              <a:t> also includes ethical business practices. It is important that Maquet have employees that uphold their mission statement.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6/22/2017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15544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note that Maquet is owned by a company that produces products that help infection control. With current changes in</a:t>
            </a:r>
            <a:r>
              <a:rPr lang="en-US" baseline="0" dirty="0" smtClean="0"/>
              <a:t> healthcare laws, more emphasis is placed on eliminating hospital acquired infections. Maquet can use technology from their parent company, Getinge for infection control.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21792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target market for Maquet</a:t>
            </a:r>
            <a:r>
              <a:rPr lang="en-US" baseline="0" dirty="0" smtClean="0"/>
              <a:t> is important to consider, so that Maquet can emphasize product features that will help care for this type of patient. It will also be beneficial for Maquet when developing new technology for products.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01689848"/>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14" Type="http://schemas.openxmlformats.org/officeDocument/2006/relationships/image" Target="../media/image1.jpeg"/>
  <Relationship Id="rId15" Type="http://schemas.openxmlformats.org/officeDocument/2006/relationships/image" Target="../media/image2.png"/>
  <Relationship Id="rId16" Type="http://schemas.openxmlformats.org/officeDocument/2006/relationships/image" Target="../media/image3.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theme" Target="../theme/theme2.xml"/>
  <Relationship Id="rId3" Type="http://schemas.openxmlformats.org/officeDocument/2006/relationships/image" Target="../media/image1.jpeg"/>
  <Relationship Id="rId4" Type="http://schemas.openxmlformats.org/officeDocument/2006/relationships/image" Target="../media/image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image" Target="../media/image9.gif"/>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0.jpe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11.pn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12.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5.png"/>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13.jpe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hyperlink" TargetMode="External" Target="http://www.businessdictionary.com/definition/PEST-analysis.html"/>
  <Relationship Id="rId3" Type="http://schemas.openxmlformats.org/officeDocument/2006/relationships/hyperlink" TargetMode="External" Target="http://www.covidien.com/rms/product-tour/pb-980-adult/images/background-images/pb-980-adult-landing-background.png"/>
  <Relationship Id="rId4" Type="http://schemas.openxmlformats.org/officeDocument/2006/relationships/hyperlink" TargetMode="External" Target="http://www.maquet-dynamed.com/About_Getinge.php"/>
  <Relationship Id="rId5" Type="http://schemas.openxmlformats.org/officeDocument/2006/relationships/hyperlink" TargetMode="External" Target="http://www.srr.com/article/medical-device-and-equipment-industry-overview"/>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hyperlink" TargetMode="External" Target="http://hygeiaholisticcare.com/images/treatment/Cardiology/Balloon-plasty"/>
  <Relationship Id="rId3" Type="http://schemas.openxmlformats.org/officeDocument/2006/relationships/hyperlink" TargetMode="External" Target="http://www.businessdictionary.com/definition/industry-analysis.html"/>
  <Relationship Id="rId4" Type="http://schemas.openxmlformats.org/officeDocument/2006/relationships/hyperlink" TargetMode="External" Target="http://www.maquet.com/assets/media/hero-workspaces-products-a-z.jpg-%7b2E7C6FE4-A9B8-46A3-A922-6B1F8B185E16%7d-985.0x0.0.JPG"/>
  <Relationship Id="rId5" Type="http://schemas.openxmlformats.org/officeDocument/2006/relationships/hyperlink" TargetMode="External" Target="http://www.maquet.com/assets/media/Final_Torso_Image_F-FC.jpg-%7bDDA8A918-2977-4E0E-932B-510F8D643B0E%7d-656.0x0.0.JPG"/>
  <Relationship Id="rId6" Type="http://schemas.openxmlformats.org/officeDocument/2006/relationships/hyperlink" TargetMode="External" Target="http://www.healthcare.philips.com/pwc_hc/main/shared/Assets/Images/HospitalRespiratory/Trilogy202_02_thm.jp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hyperlink" TargetMode="External" Target="http://www.referenceforbusiness.com/management/Bun-Comp/Competitive-Advantage.ht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7.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jpe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xml"/>
  <Relationship Id="rId3" Type="http://schemas.openxmlformats.org/officeDocument/2006/relationships/image" Target="../media/image8.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Marketing Plan </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Marketing Plan for Maquet</a:t>
            </a:r>
          </a:p>
          <a:p>
            <a:r>
              <a:rPr lang="en-US" dirty="0" smtClean="0"/>
              <a:t>Jennifer </a:t>
            </a:r>
            <a:r>
              <a:rPr lang="en-US" dirty="0" smtClean="0"/>
              <a:t>Baker</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SWOT Analysis</a:t>
            </a:r>
            <a:endParaRPr lang="en-US" dirty="0"/>
          </a:p>
        </p:txBody>
      </p:sp>
      <p:sp>
        <p:nvSpPr>
          <p:cNvPr id="4" name="TextBox 3"/>
          <p:cNvSpPr txBox="1"/>
          <p:nvPr/>
        </p:nvSpPr>
        <p:spPr>
          <a:xfrm>
            <a:off x="76200" y="894985"/>
            <a:ext cx="8001000" cy="8463855"/>
          </a:xfrm>
          <a:prstGeom prst="rect">
            <a:avLst/>
          </a:prstGeom>
          <a:noFill/>
        </p:spPr>
        <p:txBody>
          <a:bodyPr wrap="square" rtlCol="0">
            <a:spAutoFit/>
          </a:bodyPr>
          <a:lstStyle/>
          <a:p>
            <a:pPr marL="914400" lvl="1" indent="-457200">
              <a:buFont typeface="Wingdings" panose="05000000000000000000" pitchFamily="2" charset="2"/>
              <a:buChar char="v"/>
            </a:pPr>
            <a:r>
              <a:rPr lang="en-US" sz="3200" dirty="0" smtClean="0"/>
              <a:t>Strengths</a:t>
            </a:r>
            <a:endParaRPr lang="en-US" sz="3200" dirty="0"/>
          </a:p>
          <a:p>
            <a:pPr marL="1428750" lvl="2" indent="-514350">
              <a:buFont typeface="+mj-lt"/>
              <a:buAutoNum type="arabicPeriod"/>
            </a:pPr>
            <a:r>
              <a:rPr lang="en-US" sz="3200" dirty="0"/>
              <a:t>Technology of products</a:t>
            </a:r>
          </a:p>
          <a:p>
            <a:pPr marL="1428750" lvl="2" indent="-514350">
              <a:buFont typeface="+mj-lt"/>
              <a:buAutoNum type="arabicPeriod"/>
            </a:pPr>
            <a:r>
              <a:rPr lang="en-US" sz="3200" dirty="0"/>
              <a:t>Customer service</a:t>
            </a:r>
          </a:p>
          <a:p>
            <a:pPr marL="1428750" lvl="2" indent="-514350">
              <a:buFont typeface="+mj-lt"/>
              <a:buAutoNum type="arabicPeriod"/>
            </a:pPr>
            <a:r>
              <a:rPr lang="en-US" sz="3200" dirty="0"/>
              <a:t>Customer </a:t>
            </a:r>
            <a:r>
              <a:rPr lang="en-US" sz="3200" dirty="0" smtClean="0"/>
              <a:t>support</a:t>
            </a:r>
          </a:p>
          <a:p>
            <a:pPr lvl="2"/>
            <a:endParaRPr lang="en-US" sz="3200" dirty="0" smtClean="0"/>
          </a:p>
          <a:p>
            <a:pPr marL="914400" lvl="1" indent="-457200">
              <a:buFont typeface="Wingdings" panose="05000000000000000000" pitchFamily="2" charset="2"/>
              <a:buChar char="v"/>
            </a:pPr>
            <a:r>
              <a:rPr lang="en-US" sz="3200" dirty="0" smtClean="0"/>
              <a:t>Opportunities</a:t>
            </a:r>
          </a:p>
          <a:p>
            <a:pPr marL="1428750" lvl="2" indent="-514350">
              <a:buFont typeface="+mj-lt"/>
              <a:buAutoNum type="arabicPeriod"/>
            </a:pPr>
            <a:r>
              <a:rPr lang="en-US" sz="3200" dirty="0"/>
              <a:t>Branching into the noninvasive ventilation </a:t>
            </a:r>
            <a:r>
              <a:rPr lang="en-US" sz="3200" dirty="0" smtClean="0"/>
              <a:t>market</a:t>
            </a:r>
          </a:p>
          <a:p>
            <a:pPr marL="1428750" lvl="2" indent="-514350">
              <a:buFont typeface="+mj-lt"/>
              <a:buAutoNum type="arabicPeriod"/>
            </a:pPr>
            <a:r>
              <a:rPr lang="en-US" sz="3200" dirty="0"/>
              <a:t>Improving on recent </a:t>
            </a:r>
            <a:r>
              <a:rPr lang="en-US" sz="3200" dirty="0" smtClean="0"/>
              <a:t>technology</a:t>
            </a:r>
          </a:p>
          <a:p>
            <a:pPr marL="1428750" lvl="2" indent="-514350">
              <a:buFont typeface="+mj-lt"/>
              <a:buAutoNum type="arabicPeriod"/>
            </a:pPr>
            <a:endParaRPr lang="en-US" sz="3200" dirty="0"/>
          </a:p>
          <a:p>
            <a:pPr lvl="2" algn="ctr"/>
            <a:endParaRPr lang="en-US" sz="3200" dirty="0" smtClean="0"/>
          </a:p>
          <a:p>
            <a:pPr marL="1428750" lvl="2" indent="-514350">
              <a:buFont typeface="+mj-lt"/>
              <a:buAutoNum type="arabicPeriod"/>
            </a:pPr>
            <a:endParaRPr lang="en-US" sz="3200" kern="1200" dirty="0">
              <a:solidFill>
                <a:schemeClr val="tx1"/>
              </a:solidFill>
            </a:endParaRPr>
          </a:p>
          <a:p>
            <a:pPr marL="1428750" lvl="2" indent="-514350">
              <a:buFont typeface="+mj-lt"/>
              <a:buAutoNum type="arabicPeriod"/>
            </a:pPr>
            <a:endParaRPr lang="en-US" sz="3200" dirty="0" smtClean="0"/>
          </a:p>
          <a:p>
            <a:pPr marL="1428750" lvl="2" indent="-514350">
              <a:buFont typeface="+mj-lt"/>
              <a:buAutoNum type="arabicPeriod"/>
            </a:pPr>
            <a:endParaRPr lang="en-US" sz="3200" kern="1200" dirty="0">
              <a:solidFill>
                <a:schemeClr val="tx1"/>
              </a:solidFill>
            </a:endParaRPr>
          </a:p>
          <a:p>
            <a:pPr marL="1428750" lvl="2" indent="-514350">
              <a:buFont typeface="+mj-lt"/>
              <a:buAutoNum type="arabicPeriod"/>
            </a:pPr>
            <a:endParaRPr lang="en-US" sz="3200" dirty="0" smtClean="0"/>
          </a:p>
          <a:p>
            <a:pPr marL="1428750" lvl="2" indent="-514350">
              <a:buFont typeface="+mj-lt"/>
              <a:buAutoNum type="arabicPeriod"/>
            </a:pPr>
            <a:endParaRPr lang="en-US" sz="3200" dirty="0"/>
          </a:p>
          <a:p>
            <a:pPr lvl="2"/>
            <a:endParaRPr lang="en-US" sz="3200" kern="1200" dirty="0">
              <a:solidFill>
                <a:schemeClr val="tx1"/>
              </a:solidFill>
            </a:endParaRPr>
          </a:p>
        </p:txBody>
      </p:sp>
    </p:spTree>
    <p:extLst>
      <p:ext uri="{BB962C8B-B14F-4D97-AF65-F5344CB8AC3E}">
        <p14:creationId xmlns:p14="http://schemas.microsoft.com/office/powerpoint/2010/main" val="11234526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SWOT Analysis</a:t>
            </a:r>
            <a:endParaRPr lang="en-US" dirty="0"/>
          </a:p>
        </p:txBody>
      </p:sp>
      <p:sp>
        <p:nvSpPr>
          <p:cNvPr id="4" name="TextBox 3"/>
          <p:cNvSpPr txBox="1"/>
          <p:nvPr/>
        </p:nvSpPr>
        <p:spPr>
          <a:xfrm>
            <a:off x="533400" y="1295400"/>
            <a:ext cx="8001000" cy="5940088"/>
          </a:xfrm>
          <a:prstGeom prst="rect">
            <a:avLst/>
          </a:prstGeom>
          <a:noFill/>
        </p:spPr>
        <p:txBody>
          <a:bodyPr wrap="square" rtlCol="0">
            <a:spAutoFit/>
          </a:bodyPr>
          <a:lstStyle/>
          <a:p>
            <a:pPr marL="1371600" lvl="2" indent="-457200">
              <a:buFont typeface="Wingdings" panose="05000000000000000000" pitchFamily="2" charset="2"/>
              <a:buChar char="v"/>
            </a:pPr>
            <a:r>
              <a:rPr lang="en-US" sz="3200" dirty="0" smtClean="0"/>
              <a:t>Weaknesses</a:t>
            </a:r>
          </a:p>
          <a:p>
            <a:pPr marL="2114550" lvl="3" indent="-742950">
              <a:buFont typeface="+mj-lt"/>
              <a:buAutoNum type="arabicPeriod"/>
            </a:pPr>
            <a:r>
              <a:rPr lang="en-US" sz="3200" dirty="0" smtClean="0"/>
              <a:t>Products too complicated for users</a:t>
            </a:r>
          </a:p>
          <a:p>
            <a:pPr marL="2114550" lvl="3" indent="-742950">
              <a:buFont typeface="+mj-lt"/>
              <a:buAutoNum type="arabicPeriod"/>
            </a:pPr>
            <a:r>
              <a:rPr lang="en-US" sz="3200" dirty="0" smtClean="0"/>
              <a:t>Product too expensive</a:t>
            </a:r>
          </a:p>
          <a:p>
            <a:pPr marL="2114550" lvl="3" indent="-742950">
              <a:buFont typeface="+mj-lt"/>
              <a:buAutoNum type="arabicPeriod"/>
            </a:pPr>
            <a:r>
              <a:rPr lang="en-US" sz="3200" dirty="0" smtClean="0"/>
              <a:t>Lack of revenue</a:t>
            </a:r>
          </a:p>
          <a:p>
            <a:pPr lvl="3"/>
            <a:endParaRPr lang="en-US" sz="3200" dirty="0"/>
          </a:p>
          <a:p>
            <a:pPr marL="1371600" lvl="2" indent="-457200">
              <a:buFont typeface="Wingdings" panose="05000000000000000000" pitchFamily="2" charset="2"/>
              <a:buChar char="v"/>
            </a:pPr>
            <a:r>
              <a:rPr lang="en-US" sz="3200" dirty="0" smtClean="0"/>
              <a:t>Threats</a:t>
            </a:r>
          </a:p>
          <a:p>
            <a:pPr marL="1885950" lvl="3" indent="-514350">
              <a:buFont typeface="+mj-lt"/>
              <a:buAutoNum type="arabicPeriod"/>
            </a:pPr>
            <a:r>
              <a:rPr lang="en-US" sz="3200" dirty="0" smtClean="0"/>
              <a:t>Competitor has different features</a:t>
            </a:r>
          </a:p>
          <a:p>
            <a:pPr marL="1885950" lvl="3" indent="-514350">
              <a:buFont typeface="+mj-lt"/>
              <a:buAutoNum type="arabicPeriod"/>
            </a:pPr>
            <a:r>
              <a:rPr lang="en-US" sz="3200" dirty="0" smtClean="0"/>
              <a:t>Slow design process</a:t>
            </a:r>
            <a:endParaRPr lang="en-US" sz="3200" dirty="0"/>
          </a:p>
          <a:p>
            <a:pPr lvl="2"/>
            <a:endParaRPr lang="en-US" sz="3200" dirty="0" smtClean="0"/>
          </a:p>
          <a:p>
            <a:endParaRPr lang="en-US" sz="1600" dirty="0"/>
          </a:p>
          <a:p>
            <a:endParaRPr lang="en-US" sz="4400" dirty="0" smtClean="0"/>
          </a:p>
        </p:txBody>
      </p:sp>
    </p:spTree>
    <p:extLst>
      <p:ext uri="{BB962C8B-B14F-4D97-AF65-F5344CB8AC3E}">
        <p14:creationId xmlns:p14="http://schemas.microsoft.com/office/powerpoint/2010/main" val="25064814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Analysis</a:t>
            </a:r>
            <a:endParaRPr lang="en-US" dirty="0"/>
          </a:p>
        </p:txBody>
      </p:sp>
      <p:sp>
        <p:nvSpPr>
          <p:cNvPr id="3" name="TextBox 2"/>
          <p:cNvSpPr txBox="1"/>
          <p:nvPr/>
        </p:nvSpPr>
        <p:spPr>
          <a:xfrm>
            <a:off x="609600" y="1066801"/>
            <a:ext cx="7467600" cy="5016758"/>
          </a:xfrm>
          <a:prstGeom prst="rect">
            <a:avLst/>
          </a:prstGeom>
          <a:noFill/>
        </p:spPr>
        <p:txBody>
          <a:bodyPr wrap="square" rtlCol="0">
            <a:spAutoFit/>
          </a:bodyPr>
          <a:lstStyle/>
          <a:p>
            <a:r>
              <a:rPr lang="en-US" sz="3200" kern="1200" dirty="0" smtClean="0">
                <a:solidFill>
                  <a:schemeClr val="tx1"/>
                </a:solidFill>
                <a:latin typeface="+mn-lt"/>
                <a:ea typeface="+mn-ea"/>
                <a:cs typeface="+mn-cs"/>
              </a:rPr>
              <a:t>It is important for Maquet to consider the market for their products</a:t>
            </a:r>
          </a:p>
          <a:p>
            <a:pPr marL="457200" indent="-457200">
              <a:buFont typeface="Wingdings" panose="05000000000000000000" pitchFamily="2" charset="2"/>
              <a:buChar char="v"/>
            </a:pPr>
            <a:r>
              <a:rPr lang="en-US" sz="3200" dirty="0" smtClean="0"/>
              <a:t>Medical equipment market has slowed</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Laws in healthcare have changed</a:t>
            </a:r>
          </a:p>
          <a:p>
            <a:pPr marL="457200" indent="-457200">
              <a:buFont typeface="Wingdings" panose="05000000000000000000" pitchFamily="2" charset="2"/>
              <a:buChar char="v"/>
            </a:pPr>
            <a:r>
              <a:rPr lang="en-US" sz="3200" dirty="0" smtClean="0"/>
              <a:t>A new tax has been imposed on health care</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FDA is performing more stringent testing to obtain approval</a:t>
            </a:r>
            <a:endParaRPr lang="en-US" sz="3200" dirty="0"/>
          </a:p>
          <a:p>
            <a:pPr marL="1028700" lvl="1" indent="-571500">
              <a:buFont typeface="+mj-lt"/>
              <a:buAutoNum type="romanUcPeriod"/>
            </a:pPr>
            <a:r>
              <a:rPr lang="en-US" sz="3200" kern="1200" dirty="0" smtClean="0">
                <a:solidFill>
                  <a:schemeClr val="tx1"/>
                </a:solidFill>
                <a:latin typeface="+mn-lt"/>
                <a:ea typeface="+mn-ea"/>
                <a:cs typeface="+mn-cs"/>
              </a:rPr>
              <a:t>This increases costs for Maquet</a:t>
            </a:r>
          </a:p>
          <a:p>
            <a:r>
              <a:rPr lang="en-US" sz="3200" kern="1200" dirty="0">
                <a:solidFill>
                  <a:schemeClr val="tx1"/>
                </a:solidFill>
                <a:latin typeface="+mn-lt"/>
                <a:ea typeface="+mn-ea"/>
                <a:cs typeface="+mn-cs"/>
              </a:rPr>
              <a:t>	</a:t>
            </a:r>
            <a:endParaRPr lang="en-US" sz="3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7987118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Industry Analysis</a:t>
            </a:r>
            <a:br>
              <a:rPr lang="en-US" dirty="0" smtClean="0"/>
            </a:br>
            <a:endParaRPr lang="en-US" dirty="0"/>
          </a:p>
        </p:txBody>
      </p:sp>
      <p:sp>
        <p:nvSpPr>
          <p:cNvPr id="3" name="TextBox 2"/>
          <p:cNvSpPr txBox="1"/>
          <p:nvPr/>
        </p:nvSpPr>
        <p:spPr>
          <a:xfrm>
            <a:off x="381000" y="1143000"/>
            <a:ext cx="7924800" cy="4524315"/>
          </a:xfrm>
          <a:prstGeom prst="rect">
            <a:avLst/>
          </a:prstGeom>
          <a:noFill/>
        </p:spPr>
        <p:txBody>
          <a:bodyPr wrap="square" rtlCol="0">
            <a:spAutoFit/>
          </a:bodyPr>
          <a:lstStyle/>
          <a:p>
            <a:pPr marL="457200" indent="-457200">
              <a:buFont typeface="Wingdings" panose="05000000000000000000" pitchFamily="2" charset="2"/>
              <a:buChar char="v"/>
            </a:pPr>
            <a:r>
              <a:rPr lang="en-US" sz="3200" dirty="0"/>
              <a:t> </a:t>
            </a:r>
            <a:r>
              <a:rPr lang="en-US" sz="3200" dirty="0" smtClean="0"/>
              <a:t>Global market is showing signs of improvements</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Future market trends</a:t>
            </a:r>
          </a:p>
          <a:p>
            <a:pPr marL="1028700" lvl="1" indent="-571500">
              <a:buFont typeface="+mj-lt"/>
              <a:buAutoNum type="romanUcPeriod"/>
            </a:pPr>
            <a:r>
              <a:rPr lang="en-US" sz="3200" dirty="0" smtClean="0"/>
              <a:t>Demand for equipment that can be used in different environments </a:t>
            </a:r>
          </a:p>
          <a:p>
            <a:pPr marL="1028700" lvl="1" indent="-571500">
              <a:buFont typeface="+mj-lt"/>
              <a:buAutoNum type="romanUcPeriod"/>
            </a:pPr>
            <a:r>
              <a:rPr lang="en-US" sz="3200" kern="1200" dirty="0" smtClean="0">
                <a:solidFill>
                  <a:schemeClr val="tx1"/>
                </a:solidFill>
                <a:latin typeface="+mn-lt"/>
                <a:ea typeface="+mn-ea"/>
                <a:cs typeface="+mn-cs"/>
              </a:rPr>
              <a:t>Increased demand for robotics to perform surgeries</a:t>
            </a:r>
          </a:p>
          <a:p>
            <a:pPr marL="1028700" lvl="1" indent="-571500">
              <a:buFont typeface="+mj-lt"/>
              <a:buAutoNum type="romanUcPeriod"/>
            </a:pPr>
            <a:r>
              <a:rPr lang="en-US" sz="3200" dirty="0" smtClean="0"/>
              <a:t>Improved electronic communication to get information about patients faster</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20132145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Competitive Analysis</a:t>
            </a:r>
            <a:br>
              <a:rPr lang="en-US" dirty="0" smtClean="0"/>
            </a:br>
            <a:endParaRPr lang="en-US" dirty="0"/>
          </a:p>
        </p:txBody>
      </p:sp>
      <p:sp>
        <p:nvSpPr>
          <p:cNvPr id="4" name="TextBox 3"/>
          <p:cNvSpPr txBox="1"/>
          <p:nvPr/>
        </p:nvSpPr>
        <p:spPr>
          <a:xfrm>
            <a:off x="381000" y="1143001"/>
            <a:ext cx="8001000" cy="3046988"/>
          </a:xfrm>
          <a:prstGeom prst="rect">
            <a:avLst/>
          </a:prstGeom>
          <a:noFill/>
        </p:spPr>
        <p:txBody>
          <a:bodyPr wrap="square" rtlCol="0">
            <a:spAutoFit/>
          </a:bodyPr>
          <a:lstStyle/>
          <a:p>
            <a:r>
              <a:rPr lang="en-US" sz="3200" dirty="0" smtClean="0"/>
              <a:t>Maquet must take an in depth look at their competition.</a:t>
            </a:r>
          </a:p>
          <a:p>
            <a:pPr marL="457200" indent="-457200">
              <a:buFont typeface="Wingdings" panose="05000000000000000000" pitchFamily="2" charset="2"/>
              <a:buChar char="v"/>
            </a:pPr>
            <a:r>
              <a:rPr lang="en-US" sz="3200" dirty="0" smtClean="0"/>
              <a:t>This is important, because it helps direct the marketing strategy.</a:t>
            </a:r>
          </a:p>
          <a:p>
            <a:pPr marL="457200" indent="-457200">
              <a:buFont typeface="Wingdings" panose="05000000000000000000" pitchFamily="2" charset="2"/>
              <a:buChar char="v"/>
            </a:pPr>
            <a:r>
              <a:rPr lang="en-US" sz="3200" dirty="0" smtClean="0"/>
              <a:t>Maquet’s three major competitors are General Electric, Philips and Covidien.</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28401685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Analysis</a:t>
            </a:r>
            <a:endParaRPr lang="en-US" dirty="0"/>
          </a:p>
        </p:txBody>
      </p:sp>
      <p:sp>
        <p:nvSpPr>
          <p:cNvPr id="3" name="TextBox 2"/>
          <p:cNvSpPr txBox="1"/>
          <p:nvPr/>
        </p:nvSpPr>
        <p:spPr>
          <a:xfrm>
            <a:off x="758825" y="894985"/>
            <a:ext cx="4651375" cy="1569660"/>
          </a:xfrm>
          <a:prstGeom prst="rect">
            <a:avLst/>
          </a:prstGeom>
          <a:noFill/>
        </p:spPr>
        <p:txBody>
          <a:bodyPr wrap="square" rtlCol="0">
            <a:spAutoFit/>
          </a:bodyPr>
          <a:lstStyle/>
          <a:p>
            <a:r>
              <a:rPr lang="en-US" sz="3200" dirty="0" smtClean="0"/>
              <a:t>General Electric</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Carestation</a:t>
            </a:r>
          </a:p>
          <a:p>
            <a:endParaRPr lang="en-US" sz="3200" kern="1200" dirty="0">
              <a:solidFill>
                <a:schemeClr val="tx1"/>
              </a:solidFill>
              <a:latin typeface="+mn-lt"/>
              <a:ea typeface="+mn-ea"/>
              <a:cs typeface="+mn-cs"/>
            </a:endParaRPr>
          </a:p>
        </p:txBody>
      </p:sp>
      <p:pic>
        <p:nvPicPr>
          <p:cNvPr id="1026" name="Picture 2" descr="http://www.scielo.br/img/revistas/jbpneu/v33s2/a03fig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8" y="2362200"/>
            <a:ext cx="3719098"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flipV="1">
            <a:off x="609600" y="4343400"/>
            <a:ext cx="30480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p:cNvSpPr txBox="1"/>
          <p:nvPr/>
        </p:nvSpPr>
        <p:spPr>
          <a:xfrm>
            <a:off x="4343400" y="2590800"/>
            <a:ext cx="4419600" cy="3046988"/>
          </a:xfrm>
          <a:prstGeom prst="rect">
            <a:avLst/>
          </a:prstGeom>
          <a:noFill/>
        </p:spPr>
        <p:txBody>
          <a:bodyPr wrap="square" rtlCol="0">
            <a:spAutoFit/>
          </a:bodyPr>
          <a:lstStyle/>
          <a:p>
            <a:pPr marL="571500" indent="-571500">
              <a:buFont typeface="+mj-lt"/>
              <a:buAutoNum type="romanUcPeriod"/>
            </a:pPr>
            <a:r>
              <a:rPr lang="en-US" sz="3200" dirty="0" smtClean="0"/>
              <a:t>Life support system</a:t>
            </a:r>
          </a:p>
          <a:p>
            <a:pPr marL="571500" indent="-571500">
              <a:buFont typeface="+mj-lt"/>
              <a:buAutoNum type="romanUcPeriod"/>
            </a:pPr>
            <a:r>
              <a:rPr lang="en-US" sz="3200" kern="1200" dirty="0" smtClean="0">
                <a:solidFill>
                  <a:schemeClr val="tx1"/>
                </a:solidFill>
                <a:latin typeface="+mn-lt"/>
                <a:ea typeface="+mn-ea"/>
                <a:cs typeface="+mn-cs"/>
              </a:rPr>
              <a:t>Able to do calorimetric calculations</a:t>
            </a:r>
          </a:p>
          <a:p>
            <a:pPr marL="571500" indent="-571500">
              <a:buFont typeface="+mj-lt"/>
              <a:buAutoNum type="romanUcPeriod"/>
            </a:pPr>
            <a:r>
              <a:rPr lang="en-US" sz="3200" dirty="0" smtClean="0"/>
              <a:t>Important for patient recovery</a:t>
            </a:r>
            <a:endParaRPr lang="en-US" sz="3200" kern="1200" dirty="0" smtClean="0">
              <a:solidFill>
                <a:schemeClr val="tx1"/>
              </a:solidFill>
              <a:latin typeface="+mn-lt"/>
              <a:ea typeface="+mn-ea"/>
              <a:cs typeface="+mn-cs"/>
            </a:endParaRPr>
          </a:p>
        </p:txBody>
      </p:sp>
      <p:sp>
        <p:nvSpPr>
          <p:cNvPr id="7" name="Rectangle 6"/>
          <p:cNvSpPr/>
          <p:nvPr/>
        </p:nvSpPr>
        <p:spPr>
          <a:xfrm rot="10800000" flipV="1">
            <a:off x="304800" y="5665441"/>
            <a:ext cx="3200400" cy="646331"/>
          </a:xfrm>
          <a:prstGeom prst="rect">
            <a:avLst/>
          </a:prstGeom>
        </p:spPr>
        <p:txBody>
          <a:bodyPr wrap="square">
            <a:spAutoFit/>
          </a:bodyPr>
          <a:lstStyle/>
          <a:p>
            <a:r>
              <a:rPr lang="en-US" dirty="0"/>
              <a:t>http://www.scielo.br/img/revistas/jbpneu/v33s2/a03fig8.gif</a:t>
            </a:r>
          </a:p>
        </p:txBody>
      </p:sp>
    </p:spTree>
    <p:extLst>
      <p:ext uri="{BB962C8B-B14F-4D97-AF65-F5344CB8AC3E}">
        <p14:creationId xmlns:p14="http://schemas.microsoft.com/office/powerpoint/2010/main" val="5622332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Competitive Analysis</a:t>
            </a:r>
            <a:r>
              <a:rPr lang="en-US" dirty="0"/>
              <a:t/>
            </a:r>
            <a:br>
              <a:rPr lang="en-US" dirty="0"/>
            </a:br>
            <a:endParaRPr lang="en-US" dirty="0"/>
          </a:p>
        </p:txBody>
      </p:sp>
      <p:sp>
        <p:nvSpPr>
          <p:cNvPr id="3" name="TextBox 2"/>
          <p:cNvSpPr txBox="1"/>
          <p:nvPr/>
        </p:nvSpPr>
        <p:spPr>
          <a:xfrm>
            <a:off x="457200" y="1066800"/>
            <a:ext cx="5029200"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Philips</a:t>
            </a:r>
            <a:endParaRPr lang="en-US" sz="3200" kern="1200" dirty="0">
              <a:solidFill>
                <a:schemeClr val="tx1"/>
              </a:solidFill>
              <a:latin typeface="+mn-lt"/>
              <a:ea typeface="+mn-ea"/>
              <a:cs typeface="+mn-cs"/>
            </a:endParaRPr>
          </a:p>
        </p:txBody>
      </p:sp>
      <p:pic>
        <p:nvPicPr>
          <p:cNvPr id="2050" name="Picture 2" descr="http://www.healthcare.philips.com/pwc_hc/main/shared/Assets/Images/HospitalRespiratory/Trilogy202_02_t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3215"/>
            <a:ext cx="4800600" cy="37831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715000"/>
            <a:ext cx="4648200" cy="923330"/>
          </a:xfrm>
          <a:prstGeom prst="rect">
            <a:avLst/>
          </a:prstGeom>
        </p:spPr>
        <p:txBody>
          <a:bodyPr wrap="square">
            <a:spAutoFit/>
          </a:bodyPr>
          <a:lstStyle/>
          <a:p>
            <a:r>
              <a:rPr lang="en-US" dirty="0"/>
              <a:t>http://www.healthcare.philips.com/pwc_hc/main/shared/Assets/Images/HospitalRespiratory/Trilogy202_02_thm.jpg</a:t>
            </a:r>
          </a:p>
        </p:txBody>
      </p:sp>
      <p:sp>
        <p:nvSpPr>
          <p:cNvPr id="6" name="TextBox 5"/>
          <p:cNvSpPr txBox="1"/>
          <p:nvPr/>
        </p:nvSpPr>
        <p:spPr>
          <a:xfrm>
            <a:off x="5638800" y="1703215"/>
            <a:ext cx="3276600" cy="3046988"/>
          </a:xfrm>
          <a:prstGeom prst="rect">
            <a:avLst/>
          </a:prstGeom>
          <a:noFill/>
        </p:spPr>
        <p:txBody>
          <a:bodyPr wrap="square" rtlCol="0">
            <a:spAutoFit/>
          </a:bodyPr>
          <a:lstStyle/>
          <a:p>
            <a:pPr marL="571500" indent="-571500">
              <a:buFont typeface="+mj-lt"/>
              <a:buAutoNum type="romanUcPeriod"/>
            </a:pPr>
            <a:r>
              <a:rPr lang="en-US" sz="3200" dirty="0" smtClean="0"/>
              <a:t>Small, light and portable</a:t>
            </a:r>
          </a:p>
          <a:p>
            <a:pPr marL="571500" indent="-571500">
              <a:buFont typeface="+mj-lt"/>
              <a:buAutoNum type="romanUcPeriod"/>
            </a:pPr>
            <a:r>
              <a:rPr lang="en-US" sz="3200" dirty="0" smtClean="0"/>
              <a:t>Can be used on patients of all ages</a:t>
            </a:r>
          </a:p>
          <a:p>
            <a:endParaRPr lang="en-US" sz="3200" dirty="0"/>
          </a:p>
        </p:txBody>
      </p:sp>
    </p:spTree>
    <p:extLst>
      <p:ext uri="{BB962C8B-B14F-4D97-AF65-F5344CB8AC3E}">
        <p14:creationId xmlns:p14="http://schemas.microsoft.com/office/powerpoint/2010/main" val="35050972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Competitive Analysis</a:t>
            </a:r>
            <a:br>
              <a:rPr lang="en-US" dirty="0" smtClean="0"/>
            </a:br>
            <a:endParaRPr lang="en-US" dirty="0"/>
          </a:p>
        </p:txBody>
      </p:sp>
      <p:sp>
        <p:nvSpPr>
          <p:cNvPr id="3" name="TextBox 2"/>
          <p:cNvSpPr txBox="1"/>
          <p:nvPr/>
        </p:nvSpPr>
        <p:spPr>
          <a:xfrm>
            <a:off x="381000" y="1066800"/>
            <a:ext cx="5105400" cy="584775"/>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Covidien</a:t>
            </a:r>
            <a:endParaRPr lang="en-US" sz="3200" kern="1200" dirty="0">
              <a:solidFill>
                <a:schemeClr val="tx1"/>
              </a:solidFill>
              <a:latin typeface="+mn-lt"/>
              <a:ea typeface="+mn-ea"/>
              <a:cs typeface="+mn-cs"/>
            </a:endParaRPr>
          </a:p>
        </p:txBody>
      </p:sp>
      <p:pic>
        <p:nvPicPr>
          <p:cNvPr id="3074" name="Picture 2" descr="http://www.covidien.com/rms/product-tour/pb-980-adult/images/background-images/pb-980-adult-landing-backg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14930"/>
            <a:ext cx="2974974" cy="3976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791200"/>
            <a:ext cx="4648200" cy="923330"/>
          </a:xfrm>
          <a:prstGeom prst="rect">
            <a:avLst/>
          </a:prstGeom>
        </p:spPr>
        <p:txBody>
          <a:bodyPr wrap="square">
            <a:spAutoFit/>
          </a:bodyPr>
          <a:lstStyle/>
          <a:p>
            <a:r>
              <a:rPr lang="en-US" dirty="0"/>
              <a:t>http://www.covidien.com/rms/product-tour/pb-980-adult/images/background-images/pb-980-adult-landing-background.png</a:t>
            </a:r>
          </a:p>
        </p:txBody>
      </p:sp>
      <p:sp>
        <p:nvSpPr>
          <p:cNvPr id="5" name="TextBox 4"/>
          <p:cNvSpPr txBox="1"/>
          <p:nvPr/>
        </p:nvSpPr>
        <p:spPr>
          <a:xfrm rot="10800000" flipV="1">
            <a:off x="5257800" y="921879"/>
            <a:ext cx="3733800" cy="5509200"/>
          </a:xfrm>
          <a:prstGeom prst="rect">
            <a:avLst/>
          </a:prstGeom>
          <a:noFill/>
        </p:spPr>
        <p:txBody>
          <a:bodyPr wrap="square" rtlCol="0">
            <a:spAutoFit/>
          </a:bodyPr>
          <a:lstStyle/>
          <a:p>
            <a:pPr marL="571500" indent="-571500">
              <a:buFont typeface="+mj-lt"/>
              <a:buAutoNum type="romanUcPeriod"/>
            </a:pPr>
            <a:r>
              <a:rPr lang="en-US" sz="3200" dirty="0" smtClean="0"/>
              <a:t>Provides graphical data that allows doctors to see the dynamics of the patients lungs</a:t>
            </a:r>
          </a:p>
          <a:p>
            <a:pPr marL="571500" indent="-571500">
              <a:buFont typeface="+mj-lt"/>
              <a:buAutoNum type="romanUcPeriod"/>
            </a:pPr>
            <a:endParaRPr lang="en-US" sz="3200" dirty="0"/>
          </a:p>
          <a:p>
            <a:pPr marL="571500" indent="-571500">
              <a:buFont typeface="+mj-lt"/>
              <a:buAutoNum type="romanUcPeriod"/>
            </a:pPr>
            <a:r>
              <a:rPr lang="en-US" sz="3200" dirty="0" smtClean="0"/>
              <a:t>Allows patient to breath closest to their natural level</a:t>
            </a:r>
          </a:p>
          <a:p>
            <a:pPr marL="571500" indent="-571500">
              <a:buFont typeface="+mj-lt"/>
              <a:buAutoNum type="romanUcPeriod"/>
            </a:pP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91060475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sp>
        <p:nvSpPr>
          <p:cNvPr id="3" name="TextBox 2"/>
          <p:cNvSpPr txBox="1"/>
          <p:nvPr/>
        </p:nvSpPr>
        <p:spPr>
          <a:xfrm>
            <a:off x="381000" y="1143001"/>
            <a:ext cx="7924800" cy="5016758"/>
          </a:xfrm>
          <a:prstGeom prst="rect">
            <a:avLst/>
          </a:prstGeom>
          <a:noFill/>
        </p:spPr>
        <p:txBody>
          <a:bodyPr wrap="square" rtlCol="0">
            <a:spAutoFit/>
          </a:bodyPr>
          <a:lstStyle/>
          <a:p>
            <a:r>
              <a:rPr lang="en-US" sz="3200" dirty="0" smtClean="0"/>
              <a:t>Maquet must consider the products it offers, and the quality of these products.</a:t>
            </a:r>
          </a:p>
          <a:p>
            <a:pPr marL="457200" indent="-457200">
              <a:buFont typeface="Wingdings" panose="05000000000000000000" pitchFamily="2" charset="2"/>
              <a:buChar char="v"/>
            </a:pPr>
            <a:r>
              <a:rPr lang="en-US" sz="3200" dirty="0" smtClean="0"/>
              <a:t>Maquet sells products to other businesses conducting business to business transactions</a:t>
            </a:r>
          </a:p>
          <a:p>
            <a:pPr marL="457200" indent="-457200">
              <a:buFont typeface="Wingdings" panose="05000000000000000000" pitchFamily="2" charset="2"/>
              <a:buChar char="v"/>
            </a:pPr>
            <a:r>
              <a:rPr lang="en-US" sz="3200" dirty="0" smtClean="0"/>
              <a:t>Product lines consists of:</a:t>
            </a:r>
          </a:p>
          <a:p>
            <a:pPr marL="1028700" lvl="1" indent="-571500">
              <a:buFont typeface="+mj-lt"/>
              <a:buAutoNum type="romanUcPeriod"/>
            </a:pPr>
            <a:r>
              <a:rPr lang="en-US" sz="3200" dirty="0" smtClean="0"/>
              <a:t>Operating room equipment</a:t>
            </a:r>
          </a:p>
          <a:p>
            <a:pPr marL="1028700" lvl="1" indent="-571500">
              <a:buFont typeface="+mj-lt"/>
              <a:buAutoNum type="romanUcPeriod"/>
            </a:pPr>
            <a:r>
              <a:rPr lang="en-US" sz="3200" dirty="0" smtClean="0"/>
              <a:t>Critical care unit equipment</a:t>
            </a:r>
          </a:p>
          <a:p>
            <a:pPr marL="1028700" lvl="1" indent="-571500">
              <a:buFont typeface="+mj-lt"/>
              <a:buAutoNum type="romanUcPeriod"/>
            </a:pPr>
            <a:r>
              <a:rPr lang="en-US" sz="3200" dirty="0" smtClean="0"/>
              <a:t>Equipment for patient transport </a:t>
            </a:r>
          </a:p>
          <a:p>
            <a:pPr marL="1028700" lvl="1" indent="-571500">
              <a:buFont typeface="+mj-lt"/>
              <a:buAutoNum type="romanUcPeriod"/>
            </a:pPr>
            <a:r>
              <a:rPr lang="en-US" sz="3200" kern="1200" dirty="0" smtClean="0">
                <a:solidFill>
                  <a:schemeClr val="tx1"/>
                </a:solidFill>
                <a:latin typeface="+mn-lt"/>
                <a:ea typeface="+mn-ea"/>
                <a:cs typeface="+mn-cs"/>
              </a:rPr>
              <a:t>Consulting service</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29417488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Product</a:t>
            </a:r>
            <a:br>
              <a:rPr lang="en-US" dirty="0" smtClean="0"/>
            </a:br>
            <a:endParaRPr lang="en-US" dirty="0"/>
          </a:p>
        </p:txBody>
      </p:sp>
      <p:sp>
        <p:nvSpPr>
          <p:cNvPr id="3" name="TextBox 2"/>
          <p:cNvSpPr txBox="1"/>
          <p:nvPr/>
        </p:nvSpPr>
        <p:spPr>
          <a:xfrm>
            <a:off x="381000" y="1219200"/>
            <a:ext cx="8458200" cy="2062103"/>
          </a:xfrm>
          <a:prstGeom prst="rect">
            <a:avLst/>
          </a:prstGeom>
          <a:noFill/>
        </p:spPr>
        <p:txBody>
          <a:bodyPr wrap="square" rtlCol="0">
            <a:spAutoFit/>
          </a:bodyPr>
          <a:lstStyle/>
          <a:p>
            <a:r>
              <a:rPr lang="en-US" sz="3200" dirty="0" smtClean="0"/>
              <a:t>Maquet maintains a competitive advantage with trade mark technology in life support systems with NAVA.</a:t>
            </a:r>
          </a:p>
          <a:p>
            <a:endParaRPr lang="en-US" sz="3200" dirty="0" smtClean="0"/>
          </a:p>
        </p:txBody>
      </p:sp>
      <p:pic>
        <p:nvPicPr>
          <p:cNvPr id="1028" name="Picture 4" descr="http://www.maquet.com/assets/media/Final_Torso_Image_F-FC.jpg-%7BDDA8A918-2977-4E0E-932B-510F8D643B0E%7D-656.0x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3133819"/>
            <a:ext cx="3273424" cy="3190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76" y="6324598"/>
            <a:ext cx="3959224" cy="369332"/>
          </a:xfrm>
          <a:prstGeom prst="rect">
            <a:avLst/>
          </a:prstGeom>
        </p:spPr>
        <p:txBody>
          <a:bodyPr wrap="square">
            <a:spAutoFit/>
          </a:bodyPr>
          <a:lstStyle/>
          <a:p>
            <a:r>
              <a:rPr lang="en-US" sz="900" dirty="0"/>
              <a:t>http://www.maquet.com/assets/media/Final_Torso_Image_F-FC.jpg-%7BDDA8A918-2977-4E0E-932B-510F8D643B0E%7D-656.0x0.0.JPG</a:t>
            </a:r>
          </a:p>
        </p:txBody>
      </p:sp>
      <p:sp>
        <p:nvSpPr>
          <p:cNvPr id="6" name="TextBox 5"/>
          <p:cNvSpPr txBox="1"/>
          <p:nvPr/>
        </p:nvSpPr>
        <p:spPr>
          <a:xfrm>
            <a:off x="3657600" y="2819400"/>
            <a:ext cx="4953000" cy="3539430"/>
          </a:xfrm>
          <a:prstGeom prst="rect">
            <a:avLst/>
          </a:prstGeom>
          <a:noFill/>
        </p:spPr>
        <p:txBody>
          <a:bodyPr wrap="square" rtlCol="0">
            <a:spAutoFit/>
          </a:bodyPr>
          <a:lstStyle/>
          <a:p>
            <a:pPr marL="571500" indent="-571500">
              <a:buFont typeface="+mj-lt"/>
              <a:buAutoNum type="romanUcPeriod"/>
            </a:pPr>
            <a:r>
              <a:rPr lang="en-US" sz="3200" dirty="0" smtClean="0"/>
              <a:t>Allows patient to receive breaths by using a neural sensor</a:t>
            </a:r>
          </a:p>
          <a:p>
            <a:pPr marL="571500" indent="-571500">
              <a:buFont typeface="+mj-lt"/>
              <a:buAutoNum type="romanUcPeriod"/>
            </a:pPr>
            <a:r>
              <a:rPr lang="en-US" sz="3200" dirty="0" smtClean="0"/>
              <a:t>Benefits patients that have had a stroke</a:t>
            </a:r>
          </a:p>
          <a:p>
            <a:pPr marL="571500" indent="-571500">
              <a:buFont typeface="+mj-lt"/>
              <a:buAutoNum type="romanUcPeriod"/>
            </a:pPr>
            <a:r>
              <a:rPr lang="en-US" sz="3200" dirty="0" smtClean="0"/>
              <a:t>Can be used in a large patient population</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26704187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Overview</a:t>
            </a:r>
            <a:endParaRPr lang="en-US" dirty="0"/>
          </a:p>
        </p:txBody>
      </p:sp>
      <p:sp>
        <p:nvSpPr>
          <p:cNvPr id="3" name="Text Placeholder 2"/>
          <p:cNvSpPr>
            <a:spLocks noGrp="1"/>
          </p:cNvSpPr>
          <p:nvPr>
            <p:ph type="body" sz="quarter" idx="10"/>
          </p:nvPr>
        </p:nvSpPr>
        <p:spPr>
          <a:xfrm>
            <a:off x="381000" y="1411552"/>
            <a:ext cx="8382000" cy="1526572"/>
          </a:xfrm>
        </p:spPr>
        <p:txBody>
          <a:bodyPr/>
          <a:lstStyle/>
          <a:p>
            <a:pPr>
              <a:buFont typeface="Wingdings" panose="05000000000000000000" pitchFamily="2" charset="2"/>
              <a:buChar char="v"/>
            </a:pPr>
            <a:r>
              <a:rPr lang="en-US" dirty="0" smtClean="0"/>
              <a:t>Maquet is a subdivision of Getinge Group.</a:t>
            </a:r>
          </a:p>
          <a:p>
            <a:pPr marL="1089025" lvl="1" indent="-571500">
              <a:buFont typeface="+mj-lt"/>
              <a:buAutoNum type="romanUcPeriod"/>
            </a:pPr>
            <a:r>
              <a:rPr lang="en-US" sz="3200" dirty="0" smtClean="0"/>
              <a:t>Getinge is a Swedish company</a:t>
            </a:r>
          </a:p>
          <a:p>
            <a:pPr marL="1089025" lvl="1" indent="-571500">
              <a:buFont typeface="+mj-lt"/>
              <a:buAutoNum type="romanUcPeriod"/>
            </a:pPr>
            <a:r>
              <a:rPr lang="en-US" sz="3200" dirty="0" smtClean="0"/>
              <a:t>Getinge is listed as Getinge B on NASDAQ  </a:t>
            </a:r>
            <a:endParaRPr lang="en-US" sz="3200" dirty="0"/>
          </a:p>
        </p:txBody>
      </p:sp>
      <p:sp>
        <p:nvSpPr>
          <p:cNvPr id="4" name="AutoShape 2" descr="Image result for getinge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getinge gr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62000" y="3200401"/>
            <a:ext cx="5410200" cy="2971800"/>
          </a:xfrm>
          <a:prstGeom prst="rect">
            <a:avLst/>
          </a:prstGeom>
        </p:spPr>
      </p:pic>
      <p:sp>
        <p:nvSpPr>
          <p:cNvPr id="9" name="TextBox 8"/>
          <p:cNvSpPr txBox="1"/>
          <p:nvPr/>
        </p:nvSpPr>
        <p:spPr>
          <a:xfrm>
            <a:off x="1524000" y="6248400"/>
            <a:ext cx="4495800" cy="261610"/>
          </a:xfrm>
          <a:prstGeom prst="rect">
            <a:avLst/>
          </a:prstGeom>
          <a:noFill/>
        </p:spPr>
        <p:txBody>
          <a:bodyPr wrap="square" rtlCol="0">
            <a:spAutoFit/>
          </a:bodyPr>
          <a:lstStyle/>
          <a:p>
            <a:r>
              <a:rPr lang="en-US" sz="1100" dirty="0"/>
              <a:t>http://www.maquet-dynamed.com/About_Getinge_files/image001.jpg</a:t>
            </a:r>
          </a:p>
        </p:txBody>
      </p:sp>
    </p:spTree>
    <p:extLst>
      <p:ext uri="{BB962C8B-B14F-4D97-AF65-F5344CB8AC3E}">
        <p14:creationId xmlns:p14="http://schemas.microsoft.com/office/powerpoint/2010/main" val="17017949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Product</a:t>
            </a:r>
            <a:br>
              <a:rPr lang="en-US" dirty="0" smtClean="0"/>
            </a:br>
            <a:endParaRPr lang="en-US" dirty="0"/>
          </a:p>
        </p:txBody>
      </p:sp>
      <p:pic>
        <p:nvPicPr>
          <p:cNvPr id="2050" name="Picture 2" descr="http://hygeiaholisticcare.com/images/treatment/Cardiology/Balloon-plas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746" y="3733800"/>
            <a:ext cx="4729253"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33745" y="6172200"/>
            <a:ext cx="4729253" cy="246221"/>
          </a:xfrm>
          <a:prstGeom prst="rect">
            <a:avLst/>
          </a:prstGeom>
        </p:spPr>
        <p:txBody>
          <a:bodyPr wrap="square">
            <a:spAutoFit/>
          </a:bodyPr>
          <a:lstStyle/>
          <a:p>
            <a:r>
              <a:rPr lang="en-US" sz="1000" dirty="0"/>
              <a:t>http://hygeiaholisticcare.com/images/treatment/Cardiology/Balloon-plasty.jpg</a:t>
            </a:r>
          </a:p>
        </p:txBody>
      </p:sp>
      <p:sp>
        <p:nvSpPr>
          <p:cNvPr id="5" name="TextBox 4"/>
          <p:cNvSpPr txBox="1"/>
          <p:nvPr/>
        </p:nvSpPr>
        <p:spPr>
          <a:xfrm>
            <a:off x="381000" y="1295400"/>
            <a:ext cx="7772400" cy="1569660"/>
          </a:xfrm>
          <a:prstGeom prst="rect">
            <a:avLst/>
          </a:prstGeom>
          <a:noFill/>
        </p:spPr>
        <p:txBody>
          <a:bodyPr wrap="square" rtlCol="0">
            <a:spAutoFit/>
          </a:bodyPr>
          <a:lstStyle/>
          <a:p>
            <a:r>
              <a:rPr lang="en-US" sz="3200" dirty="0" smtClean="0"/>
              <a:t>Maquet also maintains a competitive advantage in cardiac catheters with the Intervalve 8 cardiac catheter. </a:t>
            </a:r>
            <a:endParaRPr lang="en-US" sz="3200" kern="1200" dirty="0">
              <a:solidFill>
                <a:schemeClr val="tx1"/>
              </a:solidFill>
              <a:latin typeface="+mn-lt"/>
              <a:ea typeface="+mn-ea"/>
              <a:cs typeface="+mn-cs"/>
            </a:endParaRPr>
          </a:p>
        </p:txBody>
      </p:sp>
      <p:sp>
        <p:nvSpPr>
          <p:cNvPr id="6" name="TextBox 5"/>
          <p:cNvSpPr txBox="1"/>
          <p:nvPr/>
        </p:nvSpPr>
        <p:spPr>
          <a:xfrm>
            <a:off x="304800" y="2743200"/>
            <a:ext cx="4343400" cy="3539430"/>
          </a:xfrm>
          <a:prstGeom prst="rect">
            <a:avLst/>
          </a:prstGeom>
          <a:noFill/>
        </p:spPr>
        <p:txBody>
          <a:bodyPr wrap="square" rtlCol="0">
            <a:spAutoFit/>
          </a:bodyPr>
          <a:lstStyle/>
          <a:p>
            <a:pPr marL="571500" indent="-571500">
              <a:buFont typeface="+mj-lt"/>
              <a:buAutoNum type="romanUcPeriod"/>
            </a:pPr>
            <a:r>
              <a:rPr lang="en-US" sz="3200" dirty="0" smtClean="0"/>
              <a:t>The shape allows the</a:t>
            </a:r>
          </a:p>
          <a:p>
            <a:r>
              <a:rPr lang="en-US" sz="3200" dirty="0" smtClean="0"/>
              <a:t>catheter to be placed</a:t>
            </a:r>
          </a:p>
          <a:p>
            <a:r>
              <a:rPr lang="en-US" sz="3200" dirty="0"/>
              <a:t>a</a:t>
            </a:r>
            <a:r>
              <a:rPr lang="en-US" sz="3200" dirty="0" smtClean="0"/>
              <a:t>ccurately</a:t>
            </a:r>
          </a:p>
          <a:p>
            <a:r>
              <a:rPr lang="en-US" sz="3200" dirty="0" smtClean="0"/>
              <a:t>II.   The partnership </a:t>
            </a:r>
          </a:p>
          <a:p>
            <a:r>
              <a:rPr lang="en-US" sz="3200" dirty="0" smtClean="0"/>
              <a:t>with Maquet, allows </a:t>
            </a:r>
          </a:p>
          <a:p>
            <a:r>
              <a:rPr lang="en-US" sz="3200" dirty="0" smtClean="0"/>
              <a:t>the catheter to have a</a:t>
            </a:r>
          </a:p>
          <a:p>
            <a:r>
              <a:rPr lang="en-US" sz="3200" dirty="0"/>
              <a:t>g</a:t>
            </a:r>
            <a:r>
              <a:rPr lang="en-US" sz="3200" dirty="0" smtClean="0"/>
              <a:t>reater market reach </a:t>
            </a:r>
          </a:p>
        </p:txBody>
      </p:sp>
    </p:spTree>
    <p:extLst>
      <p:ext uri="{BB962C8B-B14F-4D97-AF65-F5344CB8AC3E}">
        <p14:creationId xmlns:p14="http://schemas.microsoft.com/office/powerpoint/2010/main" val="33741309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a:t>
            </a:r>
            <a:endParaRPr lang="en-US" dirty="0"/>
          </a:p>
        </p:txBody>
      </p:sp>
      <p:sp>
        <p:nvSpPr>
          <p:cNvPr id="3" name="TextBox 2"/>
          <p:cNvSpPr txBox="1"/>
          <p:nvPr/>
        </p:nvSpPr>
        <p:spPr>
          <a:xfrm>
            <a:off x="381000" y="1447801"/>
            <a:ext cx="8077200" cy="5016758"/>
          </a:xfrm>
          <a:prstGeom prst="rect">
            <a:avLst/>
          </a:prstGeom>
          <a:noFill/>
        </p:spPr>
        <p:txBody>
          <a:bodyPr wrap="square" rtlCol="0">
            <a:spAutoFit/>
          </a:bodyPr>
          <a:lstStyle/>
          <a:p>
            <a:r>
              <a:rPr lang="en-US" sz="3200" dirty="0" smtClean="0"/>
              <a:t>Maquet is a European company that needs to reach consumers worldwide.</a:t>
            </a:r>
          </a:p>
          <a:p>
            <a:pPr marL="457200" indent="-457200">
              <a:buFont typeface="Wingdings" panose="05000000000000000000" pitchFamily="2" charset="2"/>
              <a:buChar char="v"/>
            </a:pPr>
            <a:r>
              <a:rPr lang="en-US" sz="3200" dirty="0" smtClean="0"/>
              <a:t>Maquet uses many distribution channels.</a:t>
            </a:r>
          </a:p>
          <a:p>
            <a:pPr marL="457200" indent="-457200">
              <a:buFont typeface="Wingdings" panose="05000000000000000000" pitchFamily="2" charset="2"/>
              <a:buChar char="v"/>
            </a:pPr>
            <a:r>
              <a:rPr lang="en-US" sz="3200" dirty="0" smtClean="0"/>
              <a:t>Maquet also teams up with other businesses to reach even more consumers.</a:t>
            </a:r>
          </a:p>
          <a:p>
            <a:pPr marL="1028700" lvl="1" indent="-571500">
              <a:buFont typeface="+mj-lt"/>
              <a:buAutoNum type="romanUcPeriod"/>
            </a:pPr>
            <a:r>
              <a:rPr lang="en-US" sz="3200" dirty="0" smtClean="0"/>
              <a:t>Partnered with Intervalve to be able to make cardiac catheters available to a larger market </a:t>
            </a:r>
          </a:p>
          <a:p>
            <a:pPr marL="1028700" lvl="1" indent="-571500">
              <a:buFont typeface="+mj-lt"/>
              <a:buAutoNum type="romanUcPeriod"/>
            </a:pPr>
            <a:r>
              <a:rPr lang="en-US" sz="3200" kern="1200" dirty="0" smtClean="0">
                <a:solidFill>
                  <a:schemeClr val="tx1"/>
                </a:solidFill>
                <a:latin typeface="+mn-lt"/>
                <a:ea typeface="+mn-ea"/>
                <a:cs typeface="+mn-cs"/>
              </a:rPr>
              <a:t>This allowed Intervalve to be available in Europe</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39948201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a:t>
            </a:r>
            <a:endParaRPr lang="en-US" dirty="0"/>
          </a:p>
        </p:txBody>
      </p:sp>
      <p:sp>
        <p:nvSpPr>
          <p:cNvPr id="3" name="TextBox 2"/>
          <p:cNvSpPr txBox="1"/>
          <p:nvPr/>
        </p:nvSpPr>
        <p:spPr>
          <a:xfrm>
            <a:off x="381000" y="1447800"/>
            <a:ext cx="78486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Maquet uses many distribution channels</a:t>
            </a:r>
          </a:p>
          <a:p>
            <a:pPr marL="1028700" lvl="1" indent="-571500">
              <a:buFont typeface="+mj-lt"/>
              <a:buAutoNum type="romanUcPeriod"/>
            </a:pPr>
            <a:r>
              <a:rPr lang="en-US" sz="3200" dirty="0" smtClean="0"/>
              <a:t>Maquet must maintain a close relationship with distribution channels to maintain quality of products</a:t>
            </a:r>
          </a:p>
          <a:p>
            <a:pPr marL="1028700" lvl="1" indent="-571500">
              <a:buFont typeface="+mj-lt"/>
              <a:buAutoNum type="romanUcPeriod"/>
            </a:pPr>
            <a:r>
              <a:rPr lang="en-US" sz="3200" dirty="0" smtClean="0"/>
              <a:t>Maquet must also stay aware of changes in medical device laws to maintain compliance </a:t>
            </a:r>
          </a:p>
          <a:p>
            <a:pPr lvl="1"/>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31451945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a:t>
            </a:r>
            <a:endParaRPr lang="en-US" dirty="0"/>
          </a:p>
        </p:txBody>
      </p:sp>
      <p:sp>
        <p:nvSpPr>
          <p:cNvPr id="3" name="TextBox 2"/>
          <p:cNvSpPr txBox="1"/>
          <p:nvPr/>
        </p:nvSpPr>
        <p:spPr>
          <a:xfrm>
            <a:off x="609600" y="1066800"/>
            <a:ext cx="75438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Maquet places products at conventions.</a:t>
            </a:r>
          </a:p>
          <a:p>
            <a:pPr marL="457200" indent="-457200">
              <a:buFont typeface="Wingdings" panose="05000000000000000000" pitchFamily="2" charset="2"/>
              <a:buChar char="v"/>
            </a:pPr>
            <a:r>
              <a:rPr lang="en-US" sz="3200" dirty="0" smtClean="0"/>
              <a:t>This gives Maquet the opportunity to meet with potential consumers directly.</a:t>
            </a:r>
          </a:p>
          <a:p>
            <a:pPr marL="1028700" lvl="1" indent="-571500">
              <a:buFont typeface="+mj-lt"/>
              <a:buAutoNum type="romanUcPeriod"/>
            </a:pPr>
            <a:r>
              <a:rPr lang="en-US" sz="3200" dirty="0" smtClean="0"/>
              <a:t>Product demonstrations</a:t>
            </a:r>
          </a:p>
          <a:p>
            <a:pPr marL="1028700" lvl="1" indent="-571500">
              <a:buFont typeface="+mj-lt"/>
              <a:buAutoNum type="romanUcPeriod"/>
            </a:pPr>
            <a:r>
              <a:rPr lang="en-US" sz="3200" kern="1200" dirty="0" smtClean="0">
                <a:solidFill>
                  <a:schemeClr val="tx1"/>
                </a:solidFill>
                <a:latin typeface="+mn-lt"/>
                <a:ea typeface="+mn-ea"/>
                <a:cs typeface="+mn-cs"/>
              </a:rPr>
              <a:t>Question and answers about products</a:t>
            </a:r>
          </a:p>
          <a:p>
            <a:pPr marL="1028700" lvl="1" indent="-571500">
              <a:buFont typeface="+mj-lt"/>
              <a:buAutoNum type="romanUcPeriod"/>
            </a:pPr>
            <a:r>
              <a:rPr lang="en-US" sz="3200" dirty="0" smtClean="0"/>
              <a:t>Distributes brochures and contact information</a:t>
            </a:r>
          </a:p>
          <a:p>
            <a:pPr marL="1028700" lvl="1" indent="-571500">
              <a:buFont typeface="+mj-lt"/>
              <a:buAutoNum type="romanUcPeriod"/>
            </a:pPr>
            <a:r>
              <a:rPr lang="en-US" sz="3200" dirty="0" smtClean="0"/>
              <a:t>Identify product</a:t>
            </a:r>
            <a:r>
              <a:rPr lang="en-US" sz="3200" kern="1200" dirty="0" smtClean="0">
                <a:solidFill>
                  <a:schemeClr val="tx1"/>
                </a:solidFill>
                <a:latin typeface="+mn-lt"/>
                <a:ea typeface="+mn-ea"/>
                <a:cs typeface="+mn-cs"/>
              </a:rPr>
              <a:t> features</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333488952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t>
            </a:r>
            <a:endParaRPr lang="en-US" dirty="0"/>
          </a:p>
        </p:txBody>
      </p:sp>
      <p:sp>
        <p:nvSpPr>
          <p:cNvPr id="3" name="TextBox 2"/>
          <p:cNvSpPr txBox="1"/>
          <p:nvPr/>
        </p:nvSpPr>
        <p:spPr>
          <a:xfrm>
            <a:off x="381000" y="1295400"/>
            <a:ext cx="7924800" cy="5016758"/>
          </a:xfrm>
          <a:prstGeom prst="rect">
            <a:avLst/>
          </a:prstGeom>
          <a:noFill/>
        </p:spPr>
        <p:txBody>
          <a:bodyPr wrap="square" rtlCol="0">
            <a:spAutoFit/>
          </a:bodyPr>
          <a:lstStyle/>
          <a:p>
            <a:r>
              <a:rPr lang="en-US" sz="3200" dirty="0" smtClean="0"/>
              <a:t>Promotion is important for any business to have their message reach consumers.</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Maquet uses a direct selling approach</a:t>
            </a:r>
          </a:p>
          <a:p>
            <a:pPr marL="457200" indent="-457200">
              <a:buFont typeface="Wingdings" panose="05000000000000000000" pitchFamily="2" charset="2"/>
              <a:buChar char="v"/>
            </a:pPr>
            <a:r>
              <a:rPr lang="en-US" sz="3200" dirty="0" smtClean="0"/>
              <a:t>At conferences related to healthcare</a:t>
            </a:r>
          </a:p>
          <a:p>
            <a:pPr marL="1028700" lvl="1" indent="-571500">
              <a:buFont typeface="+mj-lt"/>
              <a:buAutoNum type="romanUcPeriod"/>
            </a:pPr>
            <a:r>
              <a:rPr lang="en-US" sz="3200" kern="1200" dirty="0" smtClean="0">
                <a:solidFill>
                  <a:schemeClr val="tx1"/>
                </a:solidFill>
                <a:latin typeface="+mn-lt"/>
                <a:ea typeface="+mn-ea"/>
                <a:cs typeface="+mn-cs"/>
              </a:rPr>
              <a:t>Maquet is able to directly communicate with healthcare professionals.</a:t>
            </a:r>
          </a:p>
          <a:p>
            <a:pPr marL="1028700" lvl="1" indent="-571500">
              <a:buFont typeface="+mj-lt"/>
              <a:buAutoNum type="romanUcPeriod"/>
            </a:pPr>
            <a:r>
              <a:rPr lang="en-US" sz="3200" dirty="0" smtClean="0"/>
              <a:t>Maquet is able to display products and distribute information about products</a:t>
            </a:r>
          </a:p>
          <a:p>
            <a:pPr marL="1028700" lvl="1" indent="-571500">
              <a:buFont typeface="+mj-lt"/>
              <a:buAutoNum type="romanUcPeriod"/>
            </a:pPr>
            <a:r>
              <a:rPr lang="en-US" sz="3200" kern="1200" dirty="0" smtClean="0">
                <a:solidFill>
                  <a:schemeClr val="tx1"/>
                </a:solidFill>
                <a:latin typeface="+mn-lt"/>
                <a:ea typeface="+mn-ea"/>
                <a:cs typeface="+mn-cs"/>
              </a:rPr>
              <a:t>Maquet is able to show products special features</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5905826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Promotion</a:t>
            </a:r>
            <a:br>
              <a:rPr lang="en-US" dirty="0" smtClean="0"/>
            </a:br>
            <a:endParaRPr lang="en-US" dirty="0"/>
          </a:p>
        </p:txBody>
      </p:sp>
      <p:sp>
        <p:nvSpPr>
          <p:cNvPr id="3" name="TextBox 2"/>
          <p:cNvSpPr txBox="1"/>
          <p:nvPr/>
        </p:nvSpPr>
        <p:spPr>
          <a:xfrm>
            <a:off x="609600" y="1219200"/>
            <a:ext cx="81534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Maquet maintains a competitive advantage by using the direct selling approach.</a:t>
            </a:r>
          </a:p>
          <a:p>
            <a:pPr marL="1028700" lvl="1" indent="-571500">
              <a:buFont typeface="+mj-lt"/>
              <a:buAutoNum type="romanUcPeriod"/>
            </a:pPr>
            <a:r>
              <a:rPr lang="en-US" sz="3200" dirty="0" smtClean="0"/>
              <a:t>This approach allows consumers to have a direct relationship with the representative</a:t>
            </a:r>
          </a:p>
          <a:p>
            <a:pPr marL="1028700" lvl="1" indent="-571500">
              <a:buFont typeface="+mj-lt"/>
              <a:buAutoNum type="romanUcPeriod"/>
            </a:pPr>
            <a:r>
              <a:rPr lang="en-US" sz="3200" dirty="0" smtClean="0"/>
              <a:t>Maquet representatives are able to hear the needs of the consumer and suggest products</a:t>
            </a:r>
          </a:p>
        </p:txBody>
      </p:sp>
    </p:spTree>
    <p:extLst>
      <p:ext uri="{BB962C8B-B14F-4D97-AF65-F5344CB8AC3E}">
        <p14:creationId xmlns:p14="http://schemas.microsoft.com/office/powerpoint/2010/main" val="13601159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a:t>
            </a:r>
            <a:endParaRPr lang="en-US" dirty="0"/>
          </a:p>
        </p:txBody>
      </p:sp>
      <p:sp>
        <p:nvSpPr>
          <p:cNvPr id="3" name="TextBox 2"/>
          <p:cNvSpPr txBox="1"/>
          <p:nvPr/>
        </p:nvSpPr>
        <p:spPr>
          <a:xfrm>
            <a:off x="381000" y="1066800"/>
            <a:ext cx="7924800" cy="3046988"/>
          </a:xfrm>
          <a:prstGeom prst="rect">
            <a:avLst/>
          </a:prstGeom>
          <a:noFill/>
        </p:spPr>
        <p:txBody>
          <a:bodyPr wrap="square" rtlCol="0">
            <a:spAutoFit/>
          </a:bodyPr>
          <a:lstStyle/>
          <a:p>
            <a:r>
              <a:rPr lang="en-US" sz="3200" dirty="0" smtClean="0"/>
              <a:t>Price strategy is important for a business.</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Price strategy is important so that the goals of the business are being met.</a:t>
            </a:r>
          </a:p>
          <a:p>
            <a:pPr marL="457200" indent="-457200">
              <a:buFont typeface="Wingdings" panose="05000000000000000000" pitchFamily="2" charset="2"/>
              <a:buChar char="v"/>
            </a:pPr>
            <a:r>
              <a:rPr lang="en-US" sz="3200" dirty="0" smtClean="0"/>
              <a:t>Maquet uses the price </a:t>
            </a:r>
            <a:r>
              <a:rPr lang="en-US" sz="3200" dirty="0"/>
              <a:t>s</a:t>
            </a:r>
            <a:r>
              <a:rPr lang="en-US" sz="3200" dirty="0" smtClean="0"/>
              <a:t>trategy according to a profit orientation.</a:t>
            </a:r>
          </a:p>
          <a:p>
            <a:pPr marL="457200" indent="-457200">
              <a:buFont typeface="Wingdings" panose="05000000000000000000" pitchFamily="2" charset="2"/>
              <a:buChar char="v"/>
            </a:pPr>
            <a:r>
              <a:rPr lang="en-US" sz="3200" dirty="0" smtClean="0"/>
              <a:t>Maquet uses a flexible price strategy.</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07311174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Price</a:t>
            </a:r>
            <a:br>
              <a:rPr lang="en-US" dirty="0" smtClean="0"/>
            </a:br>
            <a:endParaRPr lang="en-US" dirty="0"/>
          </a:p>
        </p:txBody>
      </p:sp>
      <p:sp>
        <p:nvSpPr>
          <p:cNvPr id="3" name="TextBox 2"/>
          <p:cNvSpPr txBox="1"/>
          <p:nvPr/>
        </p:nvSpPr>
        <p:spPr>
          <a:xfrm>
            <a:off x="381000" y="1295400"/>
            <a:ext cx="84582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For Maquet to set the price for their products many things need to be considered.</a:t>
            </a:r>
          </a:p>
          <a:p>
            <a:pPr marL="1028700" lvl="1" indent="-571500">
              <a:buFont typeface="+mj-lt"/>
              <a:buAutoNum type="romanUcPeriod"/>
            </a:pPr>
            <a:r>
              <a:rPr lang="en-US" sz="3200" dirty="0" smtClean="0"/>
              <a:t>Cost of materials</a:t>
            </a:r>
          </a:p>
          <a:p>
            <a:pPr marL="1028700" lvl="1" indent="-571500">
              <a:buFont typeface="+mj-lt"/>
              <a:buAutoNum type="romanUcPeriod"/>
            </a:pPr>
            <a:r>
              <a:rPr lang="en-US" sz="3200" kern="1200" dirty="0" smtClean="0">
                <a:solidFill>
                  <a:schemeClr val="tx1"/>
                </a:solidFill>
                <a:latin typeface="+mn-lt"/>
                <a:ea typeface="+mn-ea"/>
                <a:cs typeface="+mn-cs"/>
              </a:rPr>
              <a:t>Distribution costs</a:t>
            </a:r>
          </a:p>
          <a:p>
            <a:pPr marL="1028700" lvl="1" indent="-571500">
              <a:buFont typeface="+mj-lt"/>
              <a:buAutoNum type="romanUcPeriod"/>
            </a:pPr>
            <a:r>
              <a:rPr lang="en-US" sz="3200" dirty="0" smtClean="0"/>
              <a:t>Compliance with healthcare laws</a:t>
            </a:r>
          </a:p>
          <a:p>
            <a:pPr marL="1028700" lvl="1" indent="-571500">
              <a:buFont typeface="+mj-lt"/>
              <a:buAutoNum type="romanUcPeriod"/>
            </a:pPr>
            <a:r>
              <a:rPr lang="en-US" sz="3200" kern="1200" dirty="0" smtClean="0">
                <a:solidFill>
                  <a:schemeClr val="tx1"/>
                </a:solidFill>
                <a:latin typeface="+mn-lt"/>
                <a:ea typeface="+mn-ea"/>
                <a:cs typeface="+mn-cs"/>
              </a:rPr>
              <a:t>Economic conditions</a:t>
            </a:r>
          </a:p>
          <a:p>
            <a:pPr marL="1028700" lvl="1" indent="-571500">
              <a:buFont typeface="+mj-lt"/>
              <a:buAutoNum type="romanUcPeriod"/>
            </a:pPr>
            <a:r>
              <a:rPr lang="en-US" sz="3200" dirty="0" smtClean="0"/>
              <a:t>Product recalls</a:t>
            </a:r>
          </a:p>
          <a:p>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1427069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a:t>
            </a:r>
            <a:endParaRPr lang="en-US" dirty="0"/>
          </a:p>
        </p:txBody>
      </p:sp>
      <p:sp>
        <p:nvSpPr>
          <p:cNvPr id="3" name="TextBox 2"/>
          <p:cNvSpPr txBox="1"/>
          <p:nvPr/>
        </p:nvSpPr>
        <p:spPr>
          <a:xfrm>
            <a:off x="533400" y="1066800"/>
            <a:ext cx="80010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Maquet uses flexible pricing that varies with each consumer. Factors affecting flexible pricing:</a:t>
            </a:r>
          </a:p>
          <a:p>
            <a:pPr marL="1028700" lvl="1" indent="-571500">
              <a:buFont typeface="+mj-lt"/>
              <a:buAutoNum type="romanUcPeriod"/>
            </a:pPr>
            <a:r>
              <a:rPr lang="en-US" sz="3200" dirty="0" smtClean="0"/>
              <a:t>Contracts with hospitals</a:t>
            </a:r>
          </a:p>
          <a:p>
            <a:pPr marL="1028700" lvl="1" indent="-571500">
              <a:buFont typeface="+mj-lt"/>
              <a:buAutoNum type="romanUcPeriod"/>
            </a:pPr>
            <a:r>
              <a:rPr lang="en-US" sz="3200" dirty="0" smtClean="0"/>
              <a:t>Ability to customize products to consumers needs</a:t>
            </a:r>
          </a:p>
          <a:p>
            <a:pPr marL="1028700" lvl="1" indent="-571500">
              <a:buFont typeface="+mj-lt"/>
              <a:buAutoNum type="romanUcPeriod"/>
            </a:pPr>
            <a:r>
              <a:rPr lang="en-US" sz="3200" dirty="0" smtClean="0"/>
              <a:t>Quantity discounts </a:t>
            </a:r>
          </a:p>
          <a:p>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5298365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Price</a:t>
            </a:r>
            <a:br>
              <a:rPr lang="en-US" dirty="0" smtClean="0"/>
            </a:br>
            <a:endParaRPr lang="en-US" dirty="0"/>
          </a:p>
        </p:txBody>
      </p:sp>
      <p:sp>
        <p:nvSpPr>
          <p:cNvPr id="3" name="TextBox 2"/>
          <p:cNvSpPr txBox="1"/>
          <p:nvPr/>
        </p:nvSpPr>
        <p:spPr>
          <a:xfrm>
            <a:off x="609600" y="1143000"/>
            <a:ext cx="8001000" cy="4031873"/>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Maquet is taking steps to maintain a competitive advantage in pricing.</a:t>
            </a:r>
          </a:p>
          <a:p>
            <a:pPr marL="1028700" lvl="1" indent="-571500">
              <a:buFont typeface="+mj-lt"/>
              <a:buAutoNum type="romanUcPeriod"/>
            </a:pPr>
            <a:r>
              <a:rPr lang="en-US" sz="3200" kern="1200" dirty="0" smtClean="0">
                <a:solidFill>
                  <a:schemeClr val="tx1"/>
                </a:solidFill>
                <a:latin typeface="+mn-lt"/>
                <a:ea typeface="+mn-ea"/>
                <a:cs typeface="+mn-cs"/>
              </a:rPr>
              <a:t>Improve production channels and distribution channels</a:t>
            </a:r>
          </a:p>
          <a:p>
            <a:pPr marL="1028700" lvl="1" indent="-571500">
              <a:buFont typeface="+mj-lt"/>
              <a:buAutoNum type="romanUcPeriod"/>
            </a:pPr>
            <a:r>
              <a:rPr lang="en-US" sz="3200" dirty="0" smtClean="0"/>
              <a:t>Restructuring departments including redesigning product lines</a:t>
            </a:r>
          </a:p>
          <a:p>
            <a:pPr marL="1028700" lvl="1" indent="-571500">
              <a:buFont typeface="+mj-lt"/>
              <a:buAutoNum type="romanUcPeriod"/>
            </a:pPr>
            <a:r>
              <a:rPr lang="en-US" sz="3200" kern="1200" dirty="0" smtClean="0">
                <a:solidFill>
                  <a:schemeClr val="tx1"/>
                </a:solidFill>
                <a:latin typeface="+mn-lt"/>
                <a:ea typeface="+mn-ea"/>
                <a:cs typeface="+mn-cs"/>
              </a:rPr>
              <a:t>Introduce new products</a:t>
            </a:r>
          </a:p>
          <a:p>
            <a:pPr marL="571500" indent="-571500">
              <a:buFont typeface="+mj-lt"/>
              <a:buAutoNum type="romanUcPeriod"/>
            </a:pP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36465715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Overview</a:t>
            </a:r>
            <a:endParaRPr lang="en-US" dirty="0"/>
          </a:p>
        </p:txBody>
      </p:sp>
      <p:sp>
        <p:nvSpPr>
          <p:cNvPr id="6" name="Text Placeholder 5"/>
          <p:cNvSpPr>
            <a:spLocks noGrp="1"/>
          </p:cNvSpPr>
          <p:nvPr>
            <p:ph type="body" sz="quarter" idx="10"/>
          </p:nvPr>
        </p:nvSpPr>
        <p:spPr>
          <a:xfrm>
            <a:off x="381000" y="1411552"/>
            <a:ext cx="8382000" cy="3151632"/>
          </a:xfrm>
        </p:spPr>
        <p:txBody>
          <a:bodyPr/>
          <a:lstStyle/>
          <a:p>
            <a:pPr>
              <a:buClr>
                <a:schemeClr val="tx1"/>
              </a:buClr>
              <a:buFont typeface="Wingdings" panose="05000000000000000000" pitchFamily="2" charset="2"/>
              <a:buChar char="v"/>
            </a:pPr>
            <a:r>
              <a:rPr lang="en-US" dirty="0" smtClean="0"/>
              <a:t>Maquet produces:</a:t>
            </a:r>
          </a:p>
          <a:p>
            <a:pPr marL="1089025" lvl="1" indent="-571500">
              <a:buClr>
                <a:schemeClr val="tx1"/>
              </a:buClr>
              <a:buFont typeface="+mj-lt"/>
              <a:buAutoNum type="romanUcPeriod"/>
            </a:pPr>
            <a:r>
              <a:rPr lang="en-US" sz="3200" dirty="0" smtClean="0"/>
              <a:t>Life support systems</a:t>
            </a:r>
          </a:p>
          <a:p>
            <a:pPr marL="1089025" lvl="1" indent="-571500">
              <a:buClr>
                <a:schemeClr val="tx1"/>
              </a:buClr>
              <a:buFont typeface="+mj-lt"/>
              <a:buAutoNum type="romanUcPeriod"/>
            </a:pPr>
            <a:r>
              <a:rPr lang="en-US" sz="3200" dirty="0" smtClean="0"/>
              <a:t>Operating room tables</a:t>
            </a:r>
          </a:p>
          <a:p>
            <a:pPr marL="1089025" lvl="1" indent="-571500">
              <a:buClr>
                <a:schemeClr val="tx1"/>
              </a:buClr>
              <a:buFont typeface="+mj-lt"/>
              <a:buAutoNum type="romanUcPeriod"/>
            </a:pPr>
            <a:r>
              <a:rPr lang="en-US" sz="3200" dirty="0" smtClean="0"/>
              <a:t>Operating room lighting</a:t>
            </a:r>
          </a:p>
          <a:p>
            <a:pPr marL="571500" indent="-571500">
              <a:buClr>
                <a:schemeClr val="tx1"/>
              </a:buClr>
              <a:buFont typeface="+mj-lt"/>
              <a:buAutoNum type="romanUcPeriod"/>
            </a:pPr>
            <a:endParaRPr lang="en-US" dirty="0" smtClean="0"/>
          </a:p>
          <a:p>
            <a:pPr marL="0" indent="0">
              <a:buNone/>
            </a:pPr>
            <a:endParaRPr lang="en-US" dirty="0"/>
          </a:p>
        </p:txBody>
      </p:sp>
      <p:pic>
        <p:nvPicPr>
          <p:cNvPr id="2056" name="Picture 8" descr="http://www.maquet.com/assets/media/hero-workspaces-products-a-z.jpg-%7B2E7C6FE4-A9B8-46A3-A922-6B1F8B185E16%7D-985.0x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601"/>
            <a:ext cx="7086600" cy="25563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43200" y="6248400"/>
            <a:ext cx="3962400" cy="707886"/>
          </a:xfrm>
          <a:prstGeom prst="rect">
            <a:avLst/>
          </a:prstGeom>
          <a:noFill/>
        </p:spPr>
        <p:txBody>
          <a:bodyPr wrap="square" rtlCol="0">
            <a:spAutoFit/>
          </a:bodyPr>
          <a:lstStyle/>
          <a:p>
            <a:r>
              <a:rPr lang="en-US" sz="1100" dirty="0"/>
              <a:t>http://www.maquet.com/assets/media/MAQUET%20Online/Global%20Website/Featured%20Images%20(Primary)/Standard%20Articles/Blue%20Book/blue-book-photo-</a:t>
            </a:r>
            <a:r>
              <a:rPr lang="en-US" dirty="0"/>
              <a:t>-</a:t>
            </a:r>
            <a:r>
              <a:rPr lang="en-US" sz="1100" dirty="0"/>
              <a:t>JPG%20(659.0x0.0).jpg</a:t>
            </a:r>
            <a:endParaRPr lang="en-US" sz="1100" kern="1200" dirty="0">
              <a:solidFill>
                <a:schemeClr val="tx1"/>
              </a:solidFill>
            </a:endParaRPr>
          </a:p>
        </p:txBody>
      </p:sp>
    </p:spTree>
    <p:extLst>
      <p:ext uri="{BB962C8B-B14F-4D97-AF65-F5344CB8AC3E}">
        <p14:creationId xmlns:p14="http://schemas.microsoft.com/office/powerpoint/2010/main" val="23730759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a:t>
            </a:r>
            <a:endParaRPr lang="en-US" dirty="0"/>
          </a:p>
        </p:txBody>
      </p:sp>
      <p:sp>
        <p:nvSpPr>
          <p:cNvPr id="3" name="TextBox 2"/>
          <p:cNvSpPr txBox="1"/>
          <p:nvPr/>
        </p:nvSpPr>
        <p:spPr>
          <a:xfrm>
            <a:off x="381000" y="990600"/>
            <a:ext cx="8153400" cy="4524315"/>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Maquet will establish crucial relationships</a:t>
            </a:r>
            <a:r>
              <a:rPr lang="en-US" sz="3200" dirty="0"/>
              <a:t> </a:t>
            </a:r>
            <a:r>
              <a:rPr lang="en-US" sz="3200" dirty="0" smtClean="0"/>
              <a:t>with upper management of hospitals.</a:t>
            </a:r>
          </a:p>
          <a:p>
            <a:pPr marL="1028700" lvl="1" indent="-571500">
              <a:buFont typeface="+mj-lt"/>
              <a:buAutoNum type="romanUcPeriod"/>
            </a:pPr>
            <a:r>
              <a:rPr lang="en-US" sz="3200" dirty="0" smtClean="0"/>
              <a:t>This will help Maquet establish a better understanding of their consumer.</a:t>
            </a:r>
          </a:p>
          <a:p>
            <a:pPr marL="1028700" lvl="1" indent="-571500">
              <a:buFont typeface="+mj-lt"/>
              <a:buAutoNum type="romanUcPeriod"/>
            </a:pPr>
            <a:r>
              <a:rPr lang="en-US" sz="3200" dirty="0" smtClean="0"/>
              <a:t>This will help get feedback to improve products.</a:t>
            </a:r>
          </a:p>
          <a:p>
            <a:pPr marL="1028700" lvl="1" indent="-571500">
              <a:buFont typeface="+mj-lt"/>
              <a:buAutoNum type="romanUcPeriod"/>
            </a:pPr>
            <a:r>
              <a:rPr lang="en-US" sz="3200" dirty="0" smtClean="0"/>
              <a:t>This will give Maquet a better understanding of their consumers budget.</a:t>
            </a:r>
          </a:p>
        </p:txBody>
      </p:sp>
    </p:spTree>
    <p:extLst>
      <p:ext uri="{BB962C8B-B14F-4D97-AF65-F5344CB8AC3E}">
        <p14:creationId xmlns:p14="http://schemas.microsoft.com/office/powerpoint/2010/main" val="96948343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TextBox 2"/>
          <p:cNvSpPr txBox="1"/>
          <p:nvPr/>
        </p:nvSpPr>
        <p:spPr>
          <a:xfrm>
            <a:off x="381000" y="1219200"/>
            <a:ext cx="8153400" cy="3539430"/>
          </a:xfrm>
          <a:prstGeom prst="rect">
            <a:avLst/>
          </a:prstGeom>
          <a:noFill/>
        </p:spPr>
        <p:txBody>
          <a:bodyPr wrap="square" rtlCol="0">
            <a:spAutoFit/>
          </a:bodyPr>
          <a:lstStyle/>
          <a:p>
            <a:pPr marL="457200" indent="-457200">
              <a:buFont typeface="Wingdings" panose="05000000000000000000" pitchFamily="2" charset="2"/>
              <a:buChar char="v"/>
            </a:pPr>
            <a:r>
              <a:rPr lang="en-US" sz="3200" dirty="0" smtClean="0"/>
              <a:t>Building stronger relationships with upper management.</a:t>
            </a:r>
          </a:p>
          <a:p>
            <a:pPr marL="457200" indent="-457200">
              <a:buFont typeface="Wingdings" panose="05000000000000000000" pitchFamily="2" charset="2"/>
              <a:buChar char="v"/>
            </a:pPr>
            <a:r>
              <a:rPr lang="en-US" sz="3200" kern="1200" dirty="0" smtClean="0">
                <a:solidFill>
                  <a:schemeClr val="tx1"/>
                </a:solidFill>
                <a:latin typeface="+mn-lt"/>
                <a:ea typeface="+mn-ea"/>
                <a:cs typeface="+mn-cs"/>
              </a:rPr>
              <a:t>Focusing on better infection control.</a:t>
            </a:r>
          </a:p>
          <a:p>
            <a:pPr marL="457200" indent="-457200">
              <a:buFont typeface="Wingdings" panose="05000000000000000000" pitchFamily="2" charset="2"/>
              <a:buChar char="v"/>
            </a:pPr>
            <a:r>
              <a:rPr lang="en-US" sz="3200" dirty="0" smtClean="0"/>
              <a:t>Developing information technology that will provide rapid information.</a:t>
            </a:r>
          </a:p>
          <a:p>
            <a:pPr marL="457200" indent="-457200">
              <a:buFont typeface="Wingdings" panose="05000000000000000000" pitchFamily="2" charset="2"/>
              <a:buChar char="v"/>
            </a:pPr>
            <a:r>
              <a:rPr lang="en-US" sz="3200" dirty="0" smtClean="0"/>
              <a:t>Conducting more clinical trial featuring their equipment.</a:t>
            </a:r>
            <a:endParaRPr lang="en-US" sz="3200" kern="1200" dirty="0">
              <a:solidFill>
                <a:schemeClr val="tx1"/>
              </a:solidFill>
              <a:latin typeface="+mn-lt"/>
              <a:ea typeface="+mn-ea"/>
              <a:cs typeface="+mn-cs"/>
            </a:endParaRPr>
          </a:p>
        </p:txBody>
      </p:sp>
    </p:spTree>
    <p:extLst>
      <p:ext uri="{BB962C8B-B14F-4D97-AF65-F5344CB8AC3E}">
        <p14:creationId xmlns:p14="http://schemas.microsoft.com/office/powerpoint/2010/main" val="103836602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a:t>
            </a:r>
            <a:endParaRPr lang="en-US" dirty="0"/>
          </a:p>
        </p:txBody>
      </p:sp>
      <p:sp>
        <p:nvSpPr>
          <p:cNvPr id="3" name="TextBox 2"/>
          <p:cNvSpPr txBox="1"/>
          <p:nvPr/>
        </p:nvSpPr>
        <p:spPr>
          <a:xfrm>
            <a:off x="457200" y="990600"/>
            <a:ext cx="8305800" cy="6740307"/>
          </a:xfrm>
          <a:prstGeom prst="rect">
            <a:avLst/>
          </a:prstGeom>
          <a:noFill/>
        </p:spPr>
        <p:txBody>
          <a:bodyPr wrap="square" rtlCol="0">
            <a:spAutoFit/>
          </a:bodyPr>
          <a:lstStyle/>
          <a:p>
            <a:pPr indent="-457200"/>
            <a:r>
              <a:rPr lang="en-US" dirty="0" smtClean="0"/>
              <a:t>Business Dictionary. (2015). </a:t>
            </a:r>
            <a:r>
              <a:rPr lang="en-US" i="1" dirty="0" smtClean="0"/>
              <a:t>Pest analysis</a:t>
            </a:r>
            <a:r>
              <a:rPr lang="en-US" dirty="0" smtClean="0"/>
              <a:t>. Retrieved from </a:t>
            </a:r>
            <a:r>
              <a:rPr lang="en-US" dirty="0" smtClean="0">
                <a:hlinkClick r:id="rId2"/>
              </a:rPr>
              <a:t>http://www.businessdictionary.com/definition/PEST-analysis.html</a:t>
            </a:r>
            <a:r>
              <a:rPr lang="en-US" dirty="0" smtClean="0"/>
              <a:t> </a:t>
            </a:r>
          </a:p>
          <a:p>
            <a:pPr indent="-457200"/>
            <a:endParaRPr lang="en-US" dirty="0"/>
          </a:p>
          <a:p>
            <a:pPr indent="-457200"/>
            <a:r>
              <a:rPr lang="en-US" dirty="0" smtClean="0"/>
              <a:t>Covidien. (2015). Puritan Bennett 980 Ventilator. Retrieved </a:t>
            </a:r>
            <a:r>
              <a:rPr lang="en-US" dirty="0"/>
              <a:t>from </a:t>
            </a:r>
            <a:r>
              <a:rPr lang="en-US" dirty="0">
                <a:hlinkClick r:id="rId3"/>
              </a:rPr>
              <a:t>http://</a:t>
            </a:r>
            <a:r>
              <a:rPr lang="en-US" dirty="0" smtClean="0">
                <a:hlinkClick r:id="rId3"/>
              </a:rPr>
              <a:t>www.covidien.com/rms/product-tour/pb-980-adult/images/background-images/pb-980-adult-landing-background.png</a:t>
            </a:r>
            <a:r>
              <a:rPr lang="en-US" dirty="0" smtClean="0"/>
              <a:t> </a:t>
            </a:r>
          </a:p>
          <a:p>
            <a:pPr indent="-457200"/>
            <a:endParaRPr lang="en-US" dirty="0"/>
          </a:p>
          <a:p>
            <a:pPr indent="-457200"/>
            <a:r>
              <a:rPr lang="en-US" dirty="0" smtClean="0"/>
              <a:t>GE Healthcare. (2015). Engstrom Carestation. Retrieved from </a:t>
            </a:r>
            <a:r>
              <a:rPr lang="en-US" dirty="0"/>
              <a:t>http://</a:t>
            </a:r>
            <a:r>
              <a:rPr lang="en-US" dirty="0" smtClean="0"/>
              <a:t>www.scielo.br/img/revistas/jbpneu/v33s2/a03fig8.gif</a:t>
            </a:r>
          </a:p>
          <a:p>
            <a:pPr indent="-457200"/>
            <a:endParaRPr lang="en-US" dirty="0"/>
          </a:p>
          <a:p>
            <a:pPr indent="-457200"/>
            <a:r>
              <a:rPr lang="en-US" dirty="0" smtClean="0"/>
              <a:t>Getinge Group. (2015). About Getinge. </a:t>
            </a:r>
            <a:r>
              <a:rPr lang="en-US" dirty="0"/>
              <a:t>Retrieved from </a:t>
            </a:r>
            <a:r>
              <a:rPr lang="en-US" dirty="0">
                <a:hlinkClick r:id="rId4"/>
              </a:rPr>
              <a:t>http://</a:t>
            </a:r>
            <a:r>
              <a:rPr lang="en-US" dirty="0" smtClean="0">
                <a:hlinkClick r:id="rId4"/>
              </a:rPr>
              <a:t>www.maquet-dynamed.com/About_Getinge.php</a:t>
            </a:r>
            <a:r>
              <a:rPr lang="en-US" dirty="0" smtClean="0"/>
              <a:t> </a:t>
            </a:r>
          </a:p>
          <a:p>
            <a:pPr indent="-457200"/>
            <a:endParaRPr lang="en-US" dirty="0"/>
          </a:p>
          <a:p>
            <a:pPr indent="-457200"/>
            <a:r>
              <a:rPr lang="en-US" dirty="0" smtClean="0"/>
              <a:t>Hauptman</a:t>
            </a:r>
            <a:r>
              <a:rPr lang="en-US" dirty="0"/>
              <a:t>, R. A. (2015). Medical Device and Equipment Industry Overview. </a:t>
            </a:r>
            <a:r>
              <a:rPr lang="en-US" i="1" dirty="0"/>
              <a:t>Stout Risius </a:t>
            </a:r>
            <a:r>
              <a:rPr lang="en-US" i="1" dirty="0" smtClean="0"/>
              <a:t>   Ross</a:t>
            </a:r>
            <a:r>
              <a:rPr lang="en-US" dirty="0" smtClean="0"/>
              <a:t> </a:t>
            </a:r>
            <a:r>
              <a:rPr lang="en-US" i="1" dirty="0"/>
              <a:t>Global Financial Advisory Services</a:t>
            </a:r>
            <a:r>
              <a:rPr lang="en-US" dirty="0"/>
              <a:t>. Retrieved from </a:t>
            </a:r>
            <a:r>
              <a:rPr lang="en-US" u="sng" dirty="0">
                <a:hlinkClick r:id="rId5"/>
              </a:rPr>
              <a:t>http://www.srr.com/article/medical-device-and-equipment-industry-overview</a:t>
            </a:r>
            <a:r>
              <a:rPr lang="en-US" dirty="0"/>
              <a:t> </a:t>
            </a:r>
          </a:p>
          <a:p>
            <a:endParaRPr lang="en-US" sz="1800" kern="1200" dirty="0" smtClean="0">
              <a:solidFill>
                <a:schemeClr val="tx1"/>
              </a:solidFill>
              <a:latin typeface="+mn-lt"/>
              <a:ea typeface="+mn-ea"/>
              <a:cs typeface="+mn-cs"/>
            </a:endParaRPr>
          </a:p>
          <a:p>
            <a:r>
              <a:rPr lang="en-US" dirty="0"/>
              <a:t>Hughes, S. (2015). Five trends in medical technology. </a:t>
            </a:r>
            <a:r>
              <a:rPr lang="en-US" i="1" dirty="0"/>
              <a:t>Electronics Weekly</a:t>
            </a:r>
            <a:r>
              <a:rPr lang="en-US" dirty="0"/>
              <a:t>, (2625), 9.  </a:t>
            </a:r>
            <a:endParaRPr lang="en-US" dirty="0" smtClean="0"/>
          </a:p>
          <a:p>
            <a:endParaRPr lang="en-US" dirty="0"/>
          </a:p>
          <a:p>
            <a:endParaRPr lang="en-US" u="sng" dirty="0" smtClean="0"/>
          </a:p>
          <a:p>
            <a:r>
              <a:rPr lang="en-US" dirty="0" smtClean="0"/>
              <a:t>  </a:t>
            </a:r>
            <a:endParaRPr lang="en-US" u="sng" dirty="0" smtClean="0"/>
          </a:p>
          <a:p>
            <a:endParaRPr lang="en-US" dirty="0"/>
          </a:p>
          <a:p>
            <a:endParaRPr lang="en-US" dirty="0"/>
          </a:p>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2232087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 </a:t>
            </a:r>
            <a:endParaRPr lang="en-US" dirty="0"/>
          </a:p>
        </p:txBody>
      </p:sp>
      <p:sp>
        <p:nvSpPr>
          <p:cNvPr id="5" name="TextBox 4"/>
          <p:cNvSpPr txBox="1"/>
          <p:nvPr/>
        </p:nvSpPr>
        <p:spPr>
          <a:xfrm>
            <a:off x="381000" y="894985"/>
            <a:ext cx="8153400" cy="6463308"/>
          </a:xfrm>
          <a:prstGeom prst="rect">
            <a:avLst/>
          </a:prstGeom>
          <a:noFill/>
        </p:spPr>
        <p:txBody>
          <a:bodyPr wrap="square" rtlCol="0">
            <a:spAutoFit/>
          </a:bodyPr>
          <a:lstStyle/>
          <a:p>
            <a:r>
              <a:rPr lang="en-US" dirty="0" smtClean="0"/>
              <a:t>Hygeia Holistic Care. (2011). Retrieved from </a:t>
            </a:r>
            <a:r>
              <a:rPr lang="en-US" dirty="0">
                <a:hlinkClick r:id="rId2"/>
              </a:rPr>
              <a:t>http://</a:t>
            </a:r>
            <a:r>
              <a:rPr lang="en-US" dirty="0" smtClean="0">
                <a:hlinkClick r:id="rId2"/>
              </a:rPr>
              <a:t>hygeiaholisticcare.com/images/treatment/Cardiology/Balloon-plasty</a:t>
            </a:r>
            <a:r>
              <a:rPr lang="en-US" dirty="0" smtClean="0"/>
              <a:t>. </a:t>
            </a:r>
          </a:p>
          <a:p>
            <a:endParaRPr lang="en-US" dirty="0"/>
          </a:p>
          <a:p>
            <a:r>
              <a:rPr lang="en-US" dirty="0" smtClean="0"/>
              <a:t>Industry </a:t>
            </a:r>
            <a:r>
              <a:rPr lang="en-US" dirty="0"/>
              <a:t>analysis. (2015). In </a:t>
            </a:r>
            <a:r>
              <a:rPr lang="en-US" i="1" dirty="0"/>
              <a:t>Business Dictionary</a:t>
            </a:r>
            <a:r>
              <a:rPr lang="en-US" dirty="0"/>
              <a:t> online. Retrieved from </a:t>
            </a:r>
            <a:r>
              <a:rPr lang="en-US" u="sng" dirty="0">
                <a:hlinkClick r:id="rId3"/>
              </a:rPr>
              <a:t>http://</a:t>
            </a:r>
            <a:r>
              <a:rPr lang="en-US" u="sng" dirty="0" smtClean="0">
                <a:hlinkClick r:id="rId3"/>
              </a:rPr>
              <a:t>www.businessdictionary.com/definition/industry-analysis.html</a:t>
            </a:r>
            <a:r>
              <a:rPr lang="en-US" u="sng" dirty="0" smtClean="0"/>
              <a:t> </a:t>
            </a:r>
            <a:endParaRPr lang="en-US" dirty="0"/>
          </a:p>
          <a:p>
            <a:endParaRPr lang="en-US" dirty="0" smtClean="0"/>
          </a:p>
          <a:p>
            <a:r>
              <a:rPr lang="en-US" dirty="0" smtClean="0"/>
              <a:t>Maquet</a:t>
            </a:r>
            <a:r>
              <a:rPr lang="en-US" dirty="0"/>
              <a:t>. (2015). </a:t>
            </a:r>
            <a:r>
              <a:rPr lang="en-US" i="1" dirty="0"/>
              <a:t>Product by workspaces</a:t>
            </a:r>
            <a:r>
              <a:rPr lang="en-US" dirty="0"/>
              <a:t>. Retrieved from  </a:t>
            </a:r>
            <a:r>
              <a:rPr lang="en-US" dirty="0">
                <a:hlinkClick r:id="rId4"/>
              </a:rPr>
              <a:t>http://www.maquet.com/assets/media/hero-workspaces-products-a-z.jpg-%</a:t>
            </a:r>
            <a:r>
              <a:rPr lang="en-US" dirty="0" smtClean="0">
                <a:hlinkClick r:id="rId4"/>
              </a:rPr>
              <a:t>7B2E7C6FE4-A9B8-46A3-A922-6B1F8B185E16%7D-985.0x0.0.JPG</a:t>
            </a:r>
            <a:r>
              <a:rPr lang="en-US" dirty="0" smtClean="0"/>
              <a:t> </a:t>
            </a:r>
          </a:p>
          <a:p>
            <a:endParaRPr lang="en-US" dirty="0"/>
          </a:p>
          <a:p>
            <a:r>
              <a:rPr lang="en-US" dirty="0" smtClean="0"/>
              <a:t>Maquet. (2015). </a:t>
            </a:r>
            <a:r>
              <a:rPr lang="en-US" i="1" dirty="0" smtClean="0"/>
              <a:t>NAVA.</a:t>
            </a:r>
            <a:r>
              <a:rPr lang="en-US" dirty="0" smtClean="0"/>
              <a:t> Retrieved from </a:t>
            </a:r>
            <a:r>
              <a:rPr lang="en-US" dirty="0">
                <a:hlinkClick r:id="rId5"/>
              </a:rPr>
              <a:t>http://www.maquet.com/assets/media/Final_Torso_Image_F-FC.jpg-%</a:t>
            </a:r>
            <a:r>
              <a:rPr lang="en-US" dirty="0" smtClean="0">
                <a:hlinkClick r:id="rId5"/>
              </a:rPr>
              <a:t>7BDDA8A918-2977-4E0E-932B-510F8D643B0E%7D-656.0x0.0.JPG</a:t>
            </a:r>
            <a:r>
              <a:rPr lang="en-US" dirty="0" smtClean="0"/>
              <a:t> </a:t>
            </a:r>
            <a:endParaRPr lang="en-US" dirty="0"/>
          </a:p>
          <a:p>
            <a:endParaRPr lang="en-US" dirty="0" smtClean="0"/>
          </a:p>
          <a:p>
            <a:r>
              <a:rPr lang="en-US" dirty="0" smtClean="0"/>
              <a:t>Perreault,W</a:t>
            </a:r>
            <a:r>
              <a:rPr lang="en-US" dirty="0"/>
              <a:t>., Jr., Cannon, J., &amp; McCarthy, J. (2015). </a:t>
            </a:r>
            <a:r>
              <a:rPr lang="en-US" i="1" dirty="0"/>
              <a:t>Essentials of marketing</a:t>
            </a:r>
            <a:r>
              <a:rPr lang="en-US" dirty="0"/>
              <a:t>: A </a:t>
            </a:r>
            <a:r>
              <a:rPr lang="en-US" dirty="0" smtClean="0"/>
              <a:t>marketing </a:t>
            </a:r>
            <a:r>
              <a:rPr lang="en-US" dirty="0"/>
              <a:t>strategy planning approach (14</a:t>
            </a:r>
            <a:r>
              <a:rPr lang="en-US" baseline="30000" dirty="0"/>
              <a:t>th</a:t>
            </a:r>
            <a:r>
              <a:rPr lang="en-US" dirty="0"/>
              <a:t> ed.). New York, NY: McGraw-Hill. </a:t>
            </a:r>
            <a:endParaRPr lang="en-US" dirty="0" smtClean="0"/>
          </a:p>
          <a:p>
            <a:endParaRPr lang="en-US" dirty="0"/>
          </a:p>
          <a:p>
            <a:r>
              <a:rPr lang="en-US" dirty="0" smtClean="0"/>
              <a:t>Philips Healthcare. (2014). </a:t>
            </a:r>
            <a:r>
              <a:rPr lang="en-US" i="1" dirty="0" smtClean="0"/>
              <a:t>Respironics Trilogy 202</a:t>
            </a:r>
            <a:r>
              <a:rPr lang="en-US" dirty="0" smtClean="0"/>
              <a:t>. Retrieved from </a:t>
            </a:r>
            <a:r>
              <a:rPr lang="en-US" dirty="0">
                <a:hlinkClick r:id="rId6"/>
              </a:rPr>
              <a:t>http://</a:t>
            </a:r>
            <a:r>
              <a:rPr lang="en-US" dirty="0" smtClean="0">
                <a:hlinkClick r:id="rId6"/>
              </a:rPr>
              <a:t>www.healthcare.philips.com/pwc_hc/main/shared/Assets/Images/HospitalRespiratory/Trilogy202_02_thm.jpg</a:t>
            </a:r>
            <a:r>
              <a:rPr lang="en-US" dirty="0" smtClean="0"/>
              <a:t> </a:t>
            </a:r>
            <a:endParaRPr lang="en-US" dirty="0"/>
          </a:p>
          <a:p>
            <a:endParaRPr lang="en-US" dirty="0" smtClean="0"/>
          </a:p>
          <a:p>
            <a:endParaRPr lang="en-US" sz="1800" kern="1200" dirty="0" smtClean="0">
              <a:solidFill>
                <a:schemeClr val="tx1"/>
              </a:solidFill>
              <a:latin typeface="+mn-lt"/>
              <a:ea typeface="+mn-ea"/>
              <a:cs typeface="+mn-cs"/>
            </a:endParaRPr>
          </a:p>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37660014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Reference</a:t>
            </a:r>
            <a:endParaRPr lang="en-US" dirty="0"/>
          </a:p>
        </p:txBody>
      </p:sp>
      <p:sp>
        <p:nvSpPr>
          <p:cNvPr id="4" name="TextBox 3"/>
          <p:cNvSpPr txBox="1"/>
          <p:nvPr/>
        </p:nvSpPr>
        <p:spPr>
          <a:xfrm>
            <a:off x="533400" y="1219200"/>
            <a:ext cx="7772400" cy="1200329"/>
          </a:xfrm>
          <a:prstGeom prst="rect">
            <a:avLst/>
          </a:prstGeom>
          <a:noFill/>
        </p:spPr>
        <p:txBody>
          <a:bodyPr wrap="square" rtlCol="0">
            <a:spAutoFit/>
          </a:bodyPr>
          <a:lstStyle/>
          <a:p>
            <a:r>
              <a:rPr lang="en-US" dirty="0"/>
              <a:t>Waggoner, D. (2015). Competitive Advantage. </a:t>
            </a:r>
            <a:r>
              <a:rPr lang="en-US" i="1" dirty="0"/>
              <a:t>Reference for Business</a:t>
            </a:r>
            <a:r>
              <a:rPr lang="en-US" dirty="0"/>
              <a:t>. Retrieved from </a:t>
            </a:r>
            <a:r>
              <a:rPr lang="en-US" u="sng" dirty="0">
                <a:hlinkClick r:id="rId2"/>
              </a:rPr>
              <a:t>http://www.referenceforbusiness.com/management/Bun-Comp/Competitive-Advantage.html</a:t>
            </a:r>
            <a:endParaRPr lang="en-US" dirty="0"/>
          </a:p>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234130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Analysis</a:t>
            </a:r>
            <a:endParaRPr lang="en-US" dirty="0"/>
          </a:p>
        </p:txBody>
      </p:sp>
      <p:sp>
        <p:nvSpPr>
          <p:cNvPr id="3" name="Text Placeholder 2"/>
          <p:cNvSpPr>
            <a:spLocks noGrp="1"/>
          </p:cNvSpPr>
          <p:nvPr>
            <p:ph type="body" sz="quarter" idx="10"/>
          </p:nvPr>
        </p:nvSpPr>
        <p:spPr>
          <a:xfrm>
            <a:off x="381000" y="1411552"/>
            <a:ext cx="8382000" cy="2856167"/>
          </a:xfrm>
        </p:spPr>
        <p:txBody>
          <a:bodyPr/>
          <a:lstStyle/>
          <a:p>
            <a:pPr marL="0" indent="0">
              <a:buNone/>
            </a:pPr>
            <a:r>
              <a:rPr lang="en-US" dirty="0" smtClean="0"/>
              <a:t>An organization should have an analysis performed  with respect to different environments.</a:t>
            </a:r>
          </a:p>
          <a:p>
            <a:pPr>
              <a:buFont typeface="Wingdings" panose="05000000000000000000" pitchFamily="2" charset="2"/>
              <a:buChar char="v"/>
            </a:pPr>
            <a:r>
              <a:rPr lang="en-US" dirty="0"/>
              <a:t> </a:t>
            </a:r>
            <a:r>
              <a:rPr lang="en-US" dirty="0" smtClean="0"/>
              <a:t>A PEST analysis allows a business to devise a plan of action for elements that are unplanned</a:t>
            </a:r>
          </a:p>
          <a:p>
            <a:pPr marL="0" indent="0">
              <a:buNone/>
            </a:pPr>
            <a:endParaRPr lang="en-US" dirty="0" smtClean="0"/>
          </a:p>
        </p:txBody>
      </p:sp>
      <p:sp>
        <p:nvSpPr>
          <p:cNvPr id="5" name="Rounded Rectangle 4"/>
          <p:cNvSpPr/>
          <p:nvPr/>
        </p:nvSpPr>
        <p:spPr bwMode="auto">
          <a:xfrm>
            <a:off x="3556000" y="4381500"/>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Economic</a:t>
            </a:r>
          </a:p>
        </p:txBody>
      </p:sp>
      <p:sp>
        <p:nvSpPr>
          <p:cNvPr id="6" name="Rounded Rectangle 5"/>
          <p:cNvSpPr/>
          <p:nvPr/>
        </p:nvSpPr>
        <p:spPr bwMode="auto">
          <a:xfrm>
            <a:off x="825500" y="4381500"/>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Political</a:t>
            </a:r>
          </a:p>
        </p:txBody>
      </p:sp>
      <p:sp>
        <p:nvSpPr>
          <p:cNvPr id="8" name="Rounded Rectangle 7"/>
          <p:cNvSpPr/>
          <p:nvPr/>
        </p:nvSpPr>
        <p:spPr bwMode="auto">
          <a:xfrm>
            <a:off x="3556000" y="5539619"/>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Technology</a:t>
            </a:r>
          </a:p>
        </p:txBody>
      </p:sp>
      <p:sp>
        <p:nvSpPr>
          <p:cNvPr id="9" name="Rounded Rectangle 8"/>
          <p:cNvSpPr/>
          <p:nvPr/>
        </p:nvSpPr>
        <p:spPr bwMode="auto">
          <a:xfrm>
            <a:off x="825500" y="5539619"/>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Social</a:t>
            </a:r>
          </a:p>
        </p:txBody>
      </p:sp>
    </p:spTree>
    <p:extLst>
      <p:ext uri="{BB962C8B-B14F-4D97-AF65-F5344CB8AC3E}">
        <p14:creationId xmlns:p14="http://schemas.microsoft.com/office/powerpoint/2010/main" val="28714810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PEST Analysis</a:t>
            </a:r>
            <a:br>
              <a:rPr lang="en-US" dirty="0" smtClean="0"/>
            </a:br>
            <a:r>
              <a:rPr lang="en-US" dirty="0" smtClean="0"/>
              <a:t>Political Factors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pPr>
              <a:buFont typeface="Wingdings" panose="05000000000000000000" pitchFamily="2" charset="2"/>
              <a:buChar char="v"/>
            </a:pPr>
            <a:r>
              <a:rPr lang="en-US" dirty="0" smtClean="0"/>
              <a:t>Maquet must meet FDA requirements.</a:t>
            </a:r>
          </a:p>
          <a:p>
            <a:pPr marL="1089025" lvl="1" indent="-571500">
              <a:buFont typeface="+mj-lt"/>
              <a:buAutoNum type="romanUcPeriod"/>
            </a:pPr>
            <a:r>
              <a:rPr lang="en-US" sz="3200" dirty="0" smtClean="0"/>
              <a:t>Must also meet requirements of other countries</a:t>
            </a:r>
          </a:p>
          <a:p>
            <a:pPr marL="1089025" lvl="1" indent="-571500">
              <a:buFont typeface="+mj-lt"/>
              <a:buAutoNum type="romanUcPeriod"/>
            </a:pPr>
            <a:r>
              <a:rPr lang="en-US" sz="3200" dirty="0" smtClean="0"/>
              <a:t>Must be familiar with laws of the countries of business prospects</a:t>
            </a:r>
          </a:p>
          <a:p>
            <a:pPr marL="0" indent="0">
              <a:buNone/>
            </a:pP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dirty="0" smtClean="0"/>
              <a:t>PEST Analysis</a:t>
            </a:r>
            <a:br>
              <a:rPr lang="en-US" dirty="0" smtClean="0"/>
            </a:br>
            <a:r>
              <a:rPr lang="en-US" dirty="0" smtClean="0"/>
              <a:t>Economic Factors</a:t>
            </a:r>
            <a:endParaRPr lang="en-US" dirty="0"/>
          </a:p>
        </p:txBody>
      </p:sp>
      <p:sp>
        <p:nvSpPr>
          <p:cNvPr id="6" name="TextBox 5"/>
          <p:cNvSpPr txBox="1"/>
          <p:nvPr/>
        </p:nvSpPr>
        <p:spPr>
          <a:xfrm>
            <a:off x="381000" y="1752600"/>
            <a:ext cx="8382000" cy="4308872"/>
          </a:xfrm>
          <a:prstGeom prst="rect">
            <a:avLst/>
          </a:prstGeom>
          <a:noFill/>
        </p:spPr>
        <p:txBody>
          <a:bodyPr wrap="square" rtlCol="0">
            <a:spAutoFit/>
          </a:bodyPr>
          <a:lstStyle/>
          <a:p>
            <a:r>
              <a:rPr lang="en-US" sz="3200" dirty="0" smtClean="0"/>
              <a:t>Maquet is a foreign company doing business with other foreign countries. </a:t>
            </a:r>
          </a:p>
          <a:p>
            <a:pPr marL="1028700" lvl="1" indent="-571500">
              <a:buFont typeface="+mj-lt"/>
              <a:buAutoNum type="romanUcPeriod"/>
            </a:pPr>
            <a:r>
              <a:rPr lang="en-US" sz="3200" dirty="0" smtClean="0"/>
              <a:t>Imperative that Maquet understand the laws of the countries it does business with.</a:t>
            </a:r>
          </a:p>
          <a:p>
            <a:pPr marL="1028700" lvl="1" indent="-571500">
              <a:buFont typeface="+mj-lt"/>
              <a:buAutoNum type="romanUcPeriod"/>
            </a:pPr>
            <a:r>
              <a:rPr lang="en-US" sz="3200" dirty="0" smtClean="0"/>
              <a:t>Must also analyze the economy of the country they intend to conduct business.</a:t>
            </a:r>
          </a:p>
          <a:p>
            <a:pPr marL="1028700" lvl="1" indent="-571500">
              <a:buFont typeface="+mj-lt"/>
              <a:buAutoNum type="romanUcPeriod"/>
            </a:pPr>
            <a:r>
              <a:rPr lang="en-US" sz="3200" dirty="0" smtClean="0"/>
              <a:t>Must also factor in the currency exchange rate.</a:t>
            </a:r>
          </a:p>
          <a:p>
            <a:endParaRPr lang="en-US" sz="1800" kern="1200" dirty="0">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4">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659190"/>
          </a:xfrm>
        </p:spPr>
        <p:txBody>
          <a:bodyPr/>
          <a:lstStyle/>
          <a:p>
            <a:r>
              <a:rPr lang="en-US" dirty="0" smtClean="0"/>
              <a:t>PEST Analysis</a:t>
            </a:r>
            <a:br>
              <a:rPr lang="en-US" dirty="0" smtClean="0"/>
            </a:br>
            <a:r>
              <a:rPr lang="en-US" dirty="0" smtClean="0"/>
              <a:t>Social Factors</a:t>
            </a:r>
            <a:br>
              <a:rPr lang="en-US" dirty="0" smtClean="0"/>
            </a:br>
            <a:r>
              <a:rPr lang="en-US" dirty="0" smtClean="0"/>
              <a:t/>
            </a:r>
            <a:br>
              <a:rPr lang="en-US" dirty="0" smtClean="0"/>
            </a:br>
            <a:endParaRPr lang="en-US" dirty="0"/>
          </a:p>
        </p:txBody>
      </p:sp>
      <p:sp>
        <p:nvSpPr>
          <p:cNvPr id="6" name="TextBox 5"/>
          <p:cNvSpPr txBox="1"/>
          <p:nvPr/>
        </p:nvSpPr>
        <p:spPr>
          <a:xfrm>
            <a:off x="685800" y="2057400"/>
            <a:ext cx="7924800" cy="3539430"/>
          </a:xfrm>
          <a:prstGeom prst="rect">
            <a:avLst/>
          </a:prstGeom>
          <a:noFill/>
        </p:spPr>
        <p:txBody>
          <a:bodyPr wrap="square" rtlCol="0">
            <a:spAutoFit/>
          </a:bodyPr>
          <a:lstStyle/>
          <a:p>
            <a:pPr marL="400050" indent="-400050">
              <a:buFont typeface="+mj-lt"/>
              <a:buAutoNum type="romanUcPeriod"/>
            </a:pPr>
            <a:r>
              <a:rPr lang="en-US" sz="3200" dirty="0" smtClean="0"/>
              <a:t>Implement production processes that are not harmful to the environment</a:t>
            </a:r>
          </a:p>
          <a:p>
            <a:pPr marL="400050" indent="-400050">
              <a:buFont typeface="+mj-lt"/>
              <a:buAutoNum type="romanUcPeriod"/>
            </a:pPr>
            <a:r>
              <a:rPr lang="en-US" sz="3200" kern="1200" dirty="0" smtClean="0">
                <a:solidFill>
                  <a:schemeClr val="tx1"/>
                </a:solidFill>
              </a:rPr>
              <a:t>Have ethical leaders and managers</a:t>
            </a:r>
          </a:p>
          <a:p>
            <a:pPr marL="400050" indent="-400050">
              <a:buFont typeface="+mj-lt"/>
              <a:buAutoNum type="romanUcPeriod"/>
            </a:pPr>
            <a:r>
              <a:rPr lang="en-US" sz="3200" dirty="0"/>
              <a:t> </a:t>
            </a:r>
            <a:r>
              <a:rPr lang="en-US" sz="3200" dirty="0" smtClean="0"/>
              <a:t>Should maintain fair trade practices</a:t>
            </a:r>
          </a:p>
          <a:p>
            <a:pPr marL="400050" indent="-400050">
              <a:buFont typeface="+mj-lt"/>
              <a:buAutoNum type="romanUcPeriod"/>
            </a:pPr>
            <a:r>
              <a:rPr lang="en-US" sz="3200" kern="1200" dirty="0">
                <a:solidFill>
                  <a:schemeClr val="tx1"/>
                </a:solidFill>
              </a:rPr>
              <a:t> </a:t>
            </a:r>
            <a:r>
              <a:rPr lang="en-US" sz="3200" kern="1200" dirty="0" smtClean="0">
                <a:solidFill>
                  <a:schemeClr val="tx1"/>
                </a:solidFill>
              </a:rPr>
              <a:t>Should inspect working conditions of  distribution and production plants</a:t>
            </a:r>
          </a:p>
          <a:p>
            <a:r>
              <a:rPr lang="en-US" sz="3200" dirty="0"/>
              <a:t> </a:t>
            </a:r>
            <a:r>
              <a:rPr lang="en-US" sz="3200" dirty="0" smtClean="0"/>
              <a:t> </a:t>
            </a:r>
            <a:endParaRPr lang="en-US" sz="3200" kern="12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5">
                <a:shade val="45000"/>
                <a:satMod val="135000"/>
              </a:schemeClr>
              <a:prstClr val="white"/>
            </a:duotone>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659190"/>
          </a:xfrm>
        </p:spPr>
        <p:txBody>
          <a:bodyPr/>
          <a:lstStyle/>
          <a:p>
            <a:r>
              <a:rPr lang="en-US" dirty="0" smtClean="0"/>
              <a:t>PEST Analysis</a:t>
            </a:r>
            <a:br>
              <a:rPr lang="en-US" dirty="0" smtClean="0"/>
            </a:br>
            <a:r>
              <a:rPr lang="en-US" dirty="0" smtClean="0"/>
              <a:t>Technology</a:t>
            </a:r>
            <a:br>
              <a:rPr lang="en-US" dirty="0" smtClean="0"/>
            </a:br>
            <a:r>
              <a:rPr lang="en-US" dirty="0"/>
              <a:t/>
            </a:r>
            <a:br>
              <a:rPr lang="en-US" dirty="0"/>
            </a:br>
            <a:endParaRPr lang="en-US" dirty="0"/>
          </a:p>
        </p:txBody>
      </p:sp>
      <p:sp>
        <p:nvSpPr>
          <p:cNvPr id="4" name="TextBox 3"/>
          <p:cNvSpPr txBox="1"/>
          <p:nvPr/>
        </p:nvSpPr>
        <p:spPr>
          <a:xfrm>
            <a:off x="228600" y="1981200"/>
            <a:ext cx="8382000" cy="2554545"/>
          </a:xfrm>
          <a:prstGeom prst="rect">
            <a:avLst/>
          </a:prstGeom>
          <a:noFill/>
        </p:spPr>
        <p:txBody>
          <a:bodyPr wrap="square" rtlCol="0">
            <a:spAutoFit/>
          </a:bodyPr>
          <a:lstStyle/>
          <a:p>
            <a:pPr marL="400050" indent="-400050">
              <a:buFont typeface="+mj-lt"/>
              <a:buAutoNum type="romanUcPeriod"/>
            </a:pPr>
            <a:r>
              <a:rPr lang="en-US" sz="3200" dirty="0" smtClean="0"/>
              <a:t>Maquet to analyze technology that will help prevent infections</a:t>
            </a:r>
          </a:p>
          <a:p>
            <a:pPr marL="400050" indent="-400050">
              <a:buFont typeface="+mj-lt"/>
              <a:buAutoNum type="romanUcPeriod"/>
            </a:pPr>
            <a:r>
              <a:rPr lang="en-US" sz="3200" kern="1200" dirty="0">
                <a:solidFill>
                  <a:schemeClr val="tx1"/>
                </a:solidFill>
              </a:rPr>
              <a:t> </a:t>
            </a:r>
            <a:r>
              <a:rPr lang="en-US" sz="3200" kern="1200" dirty="0" smtClean="0">
                <a:solidFill>
                  <a:schemeClr val="tx1"/>
                </a:solidFill>
              </a:rPr>
              <a:t>Maquet to analyze technology that will help get doctors the information needed to care for patients</a:t>
            </a:r>
            <a:endParaRPr lang="en-US" sz="3200" kern="12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a:t>
            </a:r>
            <a:endParaRPr lang="en-US" dirty="0"/>
          </a:p>
        </p:txBody>
      </p:sp>
      <p:sp>
        <p:nvSpPr>
          <p:cNvPr id="4" name="TextBox 3"/>
          <p:cNvSpPr txBox="1"/>
          <p:nvPr/>
        </p:nvSpPr>
        <p:spPr>
          <a:xfrm>
            <a:off x="381000" y="1295400"/>
            <a:ext cx="8153400" cy="4524315"/>
          </a:xfrm>
          <a:prstGeom prst="rect">
            <a:avLst/>
          </a:prstGeom>
          <a:noFill/>
        </p:spPr>
        <p:txBody>
          <a:bodyPr wrap="square" rtlCol="0">
            <a:spAutoFit/>
          </a:bodyPr>
          <a:lstStyle/>
          <a:p>
            <a:pPr marL="285750" indent="-285750">
              <a:buFont typeface="Wingdings" panose="05000000000000000000" pitchFamily="2" charset="2"/>
              <a:buChar char="v"/>
            </a:pPr>
            <a:r>
              <a:rPr lang="en-US" sz="3200" dirty="0" smtClean="0"/>
              <a:t>The target market for Maquet in terms of demographics is:</a:t>
            </a:r>
          </a:p>
          <a:p>
            <a:pPr marL="971550" lvl="1" indent="-514350">
              <a:buFont typeface="+mj-lt"/>
              <a:buAutoNum type="arabicPeriod"/>
            </a:pPr>
            <a:r>
              <a:rPr lang="en-US" sz="3200" dirty="0"/>
              <a:t> </a:t>
            </a:r>
            <a:r>
              <a:rPr lang="en-US" sz="3200" dirty="0" smtClean="0"/>
              <a:t>Patients over 65 years and older, plus small portion of middle aged patients with heart disease</a:t>
            </a:r>
          </a:p>
          <a:p>
            <a:pPr marL="971550" lvl="1" indent="-514350">
              <a:buFont typeface="+mj-lt"/>
              <a:buAutoNum type="arabicPeriod"/>
            </a:pPr>
            <a:r>
              <a:rPr lang="en-US" sz="3200" dirty="0" smtClean="0"/>
              <a:t>Patients that smoke and lead a sedentary lifestyle</a:t>
            </a:r>
          </a:p>
          <a:p>
            <a:pPr marL="971550" lvl="1" indent="-514350">
              <a:buFont typeface="+mj-lt"/>
              <a:buAutoNum type="arabicPeriod"/>
            </a:pPr>
            <a:r>
              <a:rPr lang="en-US" sz="3200" dirty="0" smtClean="0"/>
              <a:t>Genetic heart complications</a:t>
            </a:r>
          </a:p>
          <a:p>
            <a:r>
              <a:rPr lang="en-US" sz="3200" dirty="0" smtClean="0"/>
              <a:t> </a:t>
            </a:r>
            <a:endParaRPr lang="en-US" sz="3200" kern="1200" dirty="0">
              <a:solidFill>
                <a:schemeClr val="tx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hree swooshes_template Segoe_TP10286785">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4C3DF97-88C9-4392-AD31-F6BBF4BC41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3542</Words>
  <Application/>
  <PresentationFormat>On-screen Show (4:3)</PresentationFormat>
  <Paragraphs>296</Paragraphs>
  <Slides>34</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Courier New</vt:lpstr>
      <vt:lpstr>Wingdings</vt:lpstr>
      <vt:lpstr>1_Three swooshes_template Segoe_TP10286785</vt:lpstr>
      <vt:lpstr>White with Courier font for code slides</vt:lpstr>
      <vt:lpstr>Marketing Plan </vt:lpstr>
      <vt:lpstr>Company Overview</vt:lpstr>
      <vt:lpstr>Company Overview</vt:lpstr>
      <vt:lpstr>PEST Analysis</vt:lpstr>
      <vt:lpstr>PEST Analysis Political Factors</vt:lpstr>
      <vt:lpstr>PEST Analysis Economic Factors</vt:lpstr>
      <vt:lpstr>PEST Analysis Social Factors  </vt:lpstr>
      <vt:lpstr>PEST Analysis Technology  </vt:lpstr>
      <vt:lpstr>Target Market</vt:lpstr>
      <vt:lpstr>SWOT Analysis</vt:lpstr>
      <vt:lpstr>SWOT Analysis</vt:lpstr>
      <vt:lpstr>Industry Analysis</vt:lpstr>
      <vt:lpstr>Industry Analysis </vt:lpstr>
      <vt:lpstr>Competitive Analysis </vt:lpstr>
      <vt:lpstr>Competitive Analysis</vt:lpstr>
      <vt:lpstr>Competitive Analysis </vt:lpstr>
      <vt:lpstr>Competitive Analysis </vt:lpstr>
      <vt:lpstr>Product</vt:lpstr>
      <vt:lpstr>Product </vt:lpstr>
      <vt:lpstr>Product </vt:lpstr>
      <vt:lpstr>Place</vt:lpstr>
      <vt:lpstr>Place</vt:lpstr>
      <vt:lpstr>Place</vt:lpstr>
      <vt:lpstr>Promotion</vt:lpstr>
      <vt:lpstr>Promotion </vt:lpstr>
      <vt:lpstr>Price</vt:lpstr>
      <vt:lpstr>Price </vt:lpstr>
      <vt:lpstr>Price</vt:lpstr>
      <vt:lpstr>Price </vt:lpstr>
      <vt:lpstr>Price</vt:lpstr>
      <vt:lpstr>Recommendations</vt:lpstr>
      <vt:lpstr>                         Reference</vt:lpstr>
      <vt:lpstr>                      Reference </vt:lpstr>
      <vt:lpstr>                        Reference</vt:lpstr>
    </vt:vector>
  </TitlesOfParts>
  <Company/>
  <LinksUpToDate>false</LinksUpToDate>
  <SharedDoc>false</SharedDoc>
  <HyperlinksChanged>false</HyperlinksChanged>
  <AppVersion>15.0000</AppVersion>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

<file path=docProps/custom.xml><?xml version="1.0" encoding="utf-8"?>
<Properties xmlns="http://schemas.openxmlformats.org/officeDocument/2006/custom-properties" xmlns:vt="http://schemas.openxmlformats.org/officeDocument/2006/docPropsVTypes"/>
</file>