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3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4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3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4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1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5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9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8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8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2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7D4E-C69E-4003-B63D-57718586C3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FFFE-2D90-4755-BB5F-9470C3F845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Class Schedule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52577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Grammar Workshop:  Adverb Clauses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Writing Workshop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Introduction to introductions and thesis statements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Grammar Quiz #2</a:t>
            </a:r>
          </a:p>
          <a:p>
            <a:pPr marL="5715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715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7150" indent="0">
              <a:buNone/>
            </a:pPr>
            <a:r>
              <a:rPr lang="en-US" sz="2400" i="1" dirty="0">
                <a:solidFill>
                  <a:schemeClr val="bg1"/>
                </a:solidFill>
              </a:rPr>
              <a:t>Outcomes addressed: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•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Write </a:t>
            </a:r>
            <a:r>
              <a:rPr lang="en-US" sz="2400" i="1" dirty="0">
                <a:solidFill>
                  <a:schemeClr val="bg1"/>
                </a:solidFill>
              </a:rPr>
              <a:t>coherent short essays, including creating a strong thesis, developing logical analysis and synthesis of their own ideas and others’, and organizing paragraphs with strong topic sentences and transitions</a:t>
            </a:r>
            <a:r>
              <a:rPr lang="en-US" sz="2400" i="1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•  Demonstrate </a:t>
            </a:r>
            <a:r>
              <a:rPr lang="en-US" sz="2400" i="1" dirty="0">
                <a:solidFill>
                  <a:schemeClr val="bg1"/>
                </a:solidFill>
              </a:rPr>
              <a:t>a basic understanding of the writing process by effectively prewriting, drafting, revising, and proofreading for errors</a:t>
            </a:r>
            <a:r>
              <a:rPr lang="en-US" sz="2400" i="1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•  Develop </a:t>
            </a:r>
            <a:r>
              <a:rPr lang="en-US" sz="2400" i="1" dirty="0">
                <a:solidFill>
                  <a:schemeClr val="bg1"/>
                </a:solidFill>
              </a:rPr>
              <a:t>a heightened awareness of their most common grammar errors and apply an improved understanding of the rules of grammar in order to recognize and correct </a:t>
            </a:r>
            <a:r>
              <a:rPr lang="en-US" sz="2400" i="1" dirty="0" smtClean="0">
                <a:solidFill>
                  <a:schemeClr val="bg1"/>
                </a:solidFill>
              </a:rPr>
              <a:t>them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Grammar Workshop: Adverbial Clauses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Reason </a:t>
            </a:r>
          </a:p>
          <a:p>
            <a:pPr marL="914400" lvl="1" indent="-514350"/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ecause, since, as</a:t>
            </a:r>
          </a:p>
          <a:p>
            <a:pPr marL="1314450" lvl="2" indent="-514350"/>
            <a:r>
              <a:rPr lang="en-US" dirty="0" smtClean="0">
                <a:solidFill>
                  <a:schemeClr val="bg1"/>
                </a:solidFill>
              </a:rPr>
              <a:t>As the weather is cold, I will not go to the beach this weekend.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Contrast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chemeClr val="bg1"/>
                </a:solidFill>
              </a:rPr>
              <a:t>Direct opposition = whereas, while</a:t>
            </a:r>
          </a:p>
          <a:p>
            <a:pPr marL="1314450" lvl="2" indent="-514350"/>
            <a:r>
              <a:rPr lang="en-US" dirty="0" smtClean="0">
                <a:solidFill>
                  <a:schemeClr val="bg1"/>
                </a:solidFill>
              </a:rPr>
              <a:t>While San Francisco is cool during the summer, L.A. is generally hot.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chemeClr val="bg1"/>
                </a:solidFill>
              </a:rPr>
              <a:t>Unexpected results = although, even though, though</a:t>
            </a:r>
          </a:p>
          <a:p>
            <a:pPr marL="1314450" lvl="2" indent="-514350"/>
            <a:r>
              <a:rPr lang="en-US" dirty="0" smtClean="0">
                <a:solidFill>
                  <a:schemeClr val="bg1"/>
                </a:solidFill>
              </a:rPr>
              <a:t>Although I had studied all night, I failed the test.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Purpose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in order that, so that</a:t>
            </a:r>
          </a:p>
          <a:p>
            <a:pPr marL="1314450" lvl="2" indent="-514350"/>
            <a:r>
              <a:rPr lang="en-US" dirty="0" smtClean="0">
                <a:solidFill>
                  <a:schemeClr val="bg1"/>
                </a:solidFill>
              </a:rPr>
              <a:t>I turned off the TV in order </a:t>
            </a:r>
            <a:r>
              <a:rPr lang="en-US" i="1" dirty="0" smtClean="0">
                <a:solidFill>
                  <a:schemeClr val="bg1"/>
                </a:solidFill>
              </a:rPr>
              <a:t>that my roommate </a:t>
            </a:r>
            <a:r>
              <a:rPr lang="en-US" dirty="0" smtClean="0">
                <a:solidFill>
                  <a:schemeClr val="bg1"/>
                </a:solidFill>
              </a:rPr>
              <a:t>studies in quiet.</a:t>
            </a:r>
          </a:p>
          <a:p>
            <a:pPr marL="1314450" lvl="2" indent="-514350"/>
            <a:r>
              <a:rPr lang="en-US" dirty="0" smtClean="0">
                <a:solidFill>
                  <a:schemeClr val="bg1"/>
                </a:solidFill>
              </a:rPr>
              <a:t>I turned off the TV so that </a:t>
            </a:r>
            <a:r>
              <a:rPr lang="en-US" i="1" dirty="0" smtClean="0">
                <a:solidFill>
                  <a:schemeClr val="bg1"/>
                </a:solidFill>
              </a:rPr>
              <a:t>my roommate could </a:t>
            </a:r>
            <a:r>
              <a:rPr lang="en-US" dirty="0" smtClean="0">
                <a:solidFill>
                  <a:schemeClr val="bg1"/>
                </a:solidFill>
              </a:rPr>
              <a:t>study in quiet.</a:t>
            </a:r>
          </a:p>
        </p:txBody>
      </p:sp>
    </p:spTree>
    <p:extLst>
      <p:ext uri="{BB962C8B-B14F-4D97-AF65-F5344CB8AC3E}">
        <p14:creationId xmlns:p14="http://schemas.microsoft.com/office/powerpoint/2010/main" val="44860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Closer Look at the Introduction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2466" y="1600200"/>
            <a:ext cx="512706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Closer Look at the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Begin with a  general sentence about the topic/issue.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Introduce the author and the article.  Give a little bit of information about it (overall main idea, maybe some background about the authors and/or what they say).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End with your thesis statement.  This is the most important sentence in your introduction and in your essay!  (Look at the rubric.)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91188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 Closer Look at the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0" y="759125"/>
            <a:ext cx="11950459" cy="59522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How do I write the thesis statement?</a:t>
            </a:r>
          </a:p>
          <a:p>
            <a:pPr lvl="1"/>
            <a:r>
              <a:rPr lang="en-US" dirty="0">
                <a:solidFill>
                  <a:prstClr val="white"/>
                </a:solidFill>
              </a:rPr>
              <a:t>Sometimes </a:t>
            </a:r>
            <a:r>
              <a:rPr lang="en-US" dirty="0" smtClean="0">
                <a:solidFill>
                  <a:prstClr val="white"/>
                </a:solidFill>
              </a:rPr>
              <a:t>it explains the topic of the essay and gives your opinion.</a:t>
            </a:r>
          </a:p>
          <a:p>
            <a:pPr lvl="2"/>
            <a:r>
              <a:rPr lang="en-US" dirty="0" smtClean="0">
                <a:solidFill>
                  <a:prstClr val="white"/>
                </a:solidFill>
              </a:rPr>
              <a:t>Although some parents and educators oppose same-sex classes, there is some evidence that separating boys and girls in middle school yields positive results.</a:t>
            </a:r>
          </a:p>
          <a:p>
            <a:pPr lvl="2"/>
            <a:r>
              <a:rPr lang="en-US" dirty="0" smtClean="0">
                <a:solidFill>
                  <a:prstClr val="white"/>
                </a:solidFill>
              </a:rPr>
              <a:t>Young people in my culture have less freedom than young people in the United States.</a:t>
            </a:r>
          </a:p>
          <a:p>
            <a:pPr lvl="1"/>
            <a:endParaRPr lang="en-US" dirty="0">
              <a:solidFill>
                <a:prstClr val="white"/>
              </a:solidFill>
            </a:endParaRPr>
          </a:p>
          <a:p>
            <a:pPr lvl="1"/>
            <a:r>
              <a:rPr lang="en-US" dirty="0">
                <a:solidFill>
                  <a:prstClr val="white"/>
                </a:solidFill>
              </a:rPr>
              <a:t>Sometimes </a:t>
            </a:r>
            <a:r>
              <a:rPr lang="en-US" dirty="0" smtClean="0">
                <a:solidFill>
                  <a:prstClr val="white"/>
                </a:solidFill>
              </a:rPr>
              <a:t>it also explains the </a:t>
            </a:r>
            <a:r>
              <a:rPr lang="en-US" dirty="0">
                <a:solidFill>
                  <a:prstClr val="white"/>
                </a:solidFill>
              </a:rPr>
              <a:t>subtopics (what the author will say about the topic in the body paragraphs)</a:t>
            </a:r>
          </a:p>
          <a:p>
            <a:pPr lvl="2"/>
            <a:r>
              <a:rPr lang="en-US" dirty="0" smtClean="0">
                <a:solidFill>
                  <a:prstClr val="white"/>
                </a:solidFill>
              </a:rPr>
              <a:t>Although some parents and educators oppose same-sex classes, there is some evidence that separating boys and girls in middle school yields positive results, particularly in improved learner self-confidence and decreased classroom discrimination.  </a:t>
            </a:r>
          </a:p>
          <a:p>
            <a:pPr lvl="2"/>
            <a:r>
              <a:rPr lang="en-US" dirty="0" smtClean="0">
                <a:solidFill>
                  <a:prstClr val="white"/>
                </a:solidFill>
              </a:rPr>
              <a:t>Young people in my culture have less freedom than young people in the United States in their choice of where they live, whom they marry, and what their job is.</a:t>
            </a:r>
            <a:endParaRPr lang="en-US" dirty="0">
              <a:solidFill>
                <a:prstClr val="white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3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04" y="1276709"/>
            <a:ext cx="11611154" cy="5331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Finish the first draft of your Summary Critique.  It should include the: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Summary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Critique #1  (analysis of one positive or negative part of the writing)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Critique #</a:t>
            </a:r>
            <a:r>
              <a:rPr lang="en-US" dirty="0">
                <a:solidFill>
                  <a:schemeClr val="bg1"/>
                </a:solidFill>
              </a:rPr>
              <a:t>2  (analysis of one positive or negative part of the writing)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(Critique #3</a:t>
            </a:r>
            <a:r>
              <a:rPr lang="en-US" dirty="0">
                <a:solidFill>
                  <a:schemeClr val="bg1"/>
                </a:solidFill>
              </a:rPr>
              <a:t>) (analysis of one positive or negative part of the writing)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Conclusion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Works Cited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Bring a </a:t>
            </a:r>
            <a:r>
              <a:rPr lang="en-US" u="sng" dirty="0" smtClean="0">
                <a:solidFill>
                  <a:schemeClr val="bg1"/>
                </a:solidFill>
              </a:rPr>
              <a:t>printed copy</a:t>
            </a:r>
            <a:r>
              <a:rPr lang="en-US" dirty="0" smtClean="0">
                <a:solidFill>
                  <a:schemeClr val="bg1"/>
                </a:solidFill>
              </a:rPr>
              <a:t> to class with you on Tuesday.  Bring your laptop and the saved copy of Draft #1 also on </a:t>
            </a:r>
            <a:r>
              <a:rPr lang="en-US" smtClean="0">
                <a:solidFill>
                  <a:schemeClr val="bg1"/>
                </a:solidFill>
              </a:rPr>
              <a:t>your laptop.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539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2_Office Theme</vt:lpstr>
      <vt:lpstr>Class Schedule</vt:lpstr>
      <vt:lpstr>Grammar Workshop: Adverbial Clauses</vt:lpstr>
      <vt:lpstr>A Closer Look at the Introduction</vt:lpstr>
      <vt:lpstr>A Closer Look at the Introduction</vt:lpstr>
      <vt:lpstr>A Closer Look at the Introduction</vt:lpstr>
      <vt:lpstr>Homework</vt:lpstr>
    </vt:vector>
  </TitlesOfParts>
  <Company>MCPHS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>Gleeson, Kate</dc:creator>
  <cp:lastModifiedBy>Gleeson, Kate</cp:lastModifiedBy>
  <cp:revision>12</cp:revision>
  <dcterms:created xsi:type="dcterms:W3CDTF">2016-10-25T17:35:11Z</dcterms:created>
  <dcterms:modified xsi:type="dcterms:W3CDTF">2016-10-27T17:23:21Z</dcterms:modified>
</cp:coreProperties>
</file>