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72" r:id="rId1"/>
  </p:sldMasterIdLst>
  <p:sldIdLst>
    <p:sldId id="256" r:id="rId2"/>
    <p:sldId id="273" r:id="rId3"/>
    <p:sldId id="276" r:id="rId4"/>
    <p:sldId id="277" r:id="rId5"/>
    <p:sldId id="278" r:id="rId6"/>
    <p:sldId id="279" r:id="rId7"/>
    <p:sldId id="280" r:id="rId8"/>
    <p:sldId id="274" r:id="rId9"/>
    <p:sldId id="260" r:id="rId10"/>
    <p:sldId id="27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92" d="100"/>
          <a:sy n="92" d="100"/>
        </p:scale>
        <p:origin x="45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rgbClr val="262626"/>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smtClean="0"/>
              <a:pPr/>
              <a:t>10/29/2016</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01309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smtClean="0"/>
              <a:t>10/29/2016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16555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smtClean="0"/>
              <a:t>10/29/2016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0003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smtClean="0"/>
              <a:t>10/29/2016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38465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98173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smtClean="0"/>
              <a:t>10/29/2016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36761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smtClean="0"/>
              <a:t>10/29/2016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94165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smtClean="0"/>
              <a:t>10/29/2016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8319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smtClean="0"/>
              <a:t>10/29/2016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91097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smtClean="0"/>
              <a:t>10/29/2016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48595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smtClean="0"/>
              <a:pPr/>
              <a:t>10/29/2016</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6163608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smtClean="0"/>
              <a:pPr/>
              <a:t>10/29/2016</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8815633"/>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NOwyBs_QELo" TargetMode="External"/><Relationship Id="rId2" Type="http://schemas.openxmlformats.org/officeDocument/2006/relationships/hyperlink" Target="http://www.youtube.com/watch?v=OCRXtc6zEp0" TargetMode="External"/><Relationship Id="rId1" Type="http://schemas.openxmlformats.org/officeDocument/2006/relationships/slideLayout" Target="../slideLayouts/slideLayout2.xml"/><Relationship Id="rId4" Type="http://schemas.openxmlformats.org/officeDocument/2006/relationships/hyperlink" Target="http://www.youtube.com/watch?v=2Azed0A5LT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sychologytoday.com/blog/the-power-prime/200912/popular-culture-we-are-what-we-consum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1972733"/>
          </a:xfrm>
        </p:spPr>
        <p:txBody>
          <a:bodyPr/>
          <a:lstStyle/>
          <a:p>
            <a:pPr algn="ctr"/>
            <a:r>
              <a:rPr lang="en-US" dirty="0" err="1" smtClean="0"/>
              <a:t>WhY</a:t>
            </a:r>
            <a:r>
              <a:rPr lang="en-US" dirty="0" smtClean="0"/>
              <a:t> </a:t>
            </a:r>
            <a:r>
              <a:rPr lang="en-US" dirty="0" err="1" smtClean="0"/>
              <a:t>PoP</a:t>
            </a:r>
            <a:r>
              <a:rPr lang="en-US" dirty="0" smtClean="0"/>
              <a:t> </a:t>
            </a:r>
            <a:r>
              <a:rPr lang="en-US" dirty="0" err="1" smtClean="0"/>
              <a:t>CuLtUrE</a:t>
            </a:r>
            <a:r>
              <a:rPr lang="en-US" dirty="0" smtClean="0"/>
              <a:t>?</a:t>
            </a:r>
            <a:endParaRPr lang="en-US" dirty="0"/>
          </a:p>
        </p:txBody>
      </p:sp>
      <p:sp>
        <p:nvSpPr>
          <p:cNvPr id="3" name="Subtitle 2"/>
          <p:cNvSpPr>
            <a:spLocks noGrp="1"/>
          </p:cNvSpPr>
          <p:nvPr>
            <p:ph type="subTitle" idx="1"/>
          </p:nvPr>
        </p:nvSpPr>
        <p:spPr>
          <a:xfrm>
            <a:off x="667512" y="3476445"/>
            <a:ext cx="9228201" cy="2376351"/>
          </a:xfrm>
        </p:spPr>
        <p:txBody>
          <a:bodyPr>
            <a:normAutofit/>
          </a:bodyPr>
          <a:lstStyle/>
          <a:p>
            <a:pPr algn="ctr"/>
            <a:r>
              <a:rPr lang="en-US" sz="2800" b="1" dirty="0">
                <a:latin typeface="Arial Black" panose="020B0A04020102020204" pitchFamily="34" charset="0"/>
              </a:rPr>
              <a:t>Paper Three: Pop Culture</a:t>
            </a:r>
            <a:endParaRPr lang="en-US" sz="2800" dirty="0">
              <a:latin typeface="Arial Black" panose="020B0A04020102020204" pitchFamily="34" charset="0"/>
            </a:endParaRPr>
          </a:p>
          <a:p>
            <a:pPr algn="ctr"/>
            <a:r>
              <a:rPr lang="en-US" sz="2800" b="1" dirty="0">
                <a:latin typeface="Arial Black" panose="020B0A04020102020204" pitchFamily="34" charset="0"/>
              </a:rPr>
              <a:t>Defining the Obsession of why Pop Culture is Popular</a:t>
            </a:r>
            <a:endParaRPr lang="en-US" sz="2800" dirty="0">
              <a:latin typeface="Arial Black" panose="020B0A04020102020204" pitchFamily="34" charset="0"/>
            </a:endParaRPr>
          </a:p>
        </p:txBody>
      </p:sp>
    </p:spTree>
    <p:extLst>
      <p:ext uri="{BB962C8B-B14F-4D97-AF65-F5344CB8AC3E}">
        <p14:creationId xmlns:p14="http://schemas.microsoft.com/office/powerpoint/2010/main" val="42334273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Brainstorming </a:t>
            </a:r>
            <a:r>
              <a:rPr lang="en-US" dirty="0" err="1" smtClean="0"/>
              <a:t>Freewrite</a:t>
            </a:r>
            <a:endParaRPr lang="en-US" dirty="0"/>
          </a:p>
        </p:txBody>
      </p:sp>
      <p:sp>
        <p:nvSpPr>
          <p:cNvPr id="3" name="Content Placeholder 2"/>
          <p:cNvSpPr>
            <a:spLocks noGrp="1"/>
          </p:cNvSpPr>
          <p:nvPr>
            <p:ph idx="1"/>
          </p:nvPr>
        </p:nvSpPr>
        <p:spPr/>
        <p:txBody>
          <a:bodyPr/>
          <a:lstStyle/>
          <a:p>
            <a:endParaRPr lang="en-US" dirty="0" smtClean="0"/>
          </a:p>
          <a:p>
            <a:r>
              <a:rPr lang="en-US" dirty="0" smtClean="0"/>
              <a:t>Why is pop culture so addictive?</a:t>
            </a:r>
          </a:p>
          <a:p>
            <a:endParaRPr lang="en-US" dirty="0"/>
          </a:p>
          <a:p>
            <a:r>
              <a:rPr lang="en-US" dirty="0" smtClean="0"/>
              <a:t>How does it represent our culture?</a:t>
            </a:r>
          </a:p>
          <a:p>
            <a:endParaRPr lang="en-US" dirty="0"/>
          </a:p>
          <a:p>
            <a:r>
              <a:rPr lang="en-US" dirty="0" smtClean="0"/>
              <a:t>When is enough, enough?</a:t>
            </a:r>
          </a:p>
          <a:p>
            <a:endParaRPr lang="en-US" dirty="0"/>
          </a:p>
        </p:txBody>
      </p:sp>
    </p:spTree>
    <p:extLst>
      <p:ext uri="{BB962C8B-B14F-4D97-AF65-F5344CB8AC3E}">
        <p14:creationId xmlns:p14="http://schemas.microsoft.com/office/powerpoint/2010/main" val="1553977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anose="020B0A04020102020204" pitchFamily="34" charset="0"/>
              </a:rPr>
              <a:t>What do we know?</a:t>
            </a:r>
            <a:endParaRPr lang="en-US" dirty="0">
              <a:latin typeface="Arial Black" panose="020B0A04020102020204" pitchFamily="34" charset="0"/>
            </a:endParaRPr>
          </a:p>
        </p:txBody>
      </p:sp>
      <p:sp>
        <p:nvSpPr>
          <p:cNvPr id="3" name="Content Placeholder 2"/>
          <p:cNvSpPr>
            <a:spLocks noGrp="1"/>
          </p:cNvSpPr>
          <p:nvPr>
            <p:ph idx="1"/>
          </p:nvPr>
        </p:nvSpPr>
        <p:spPr>
          <a:xfrm>
            <a:off x="279841" y="2037559"/>
            <a:ext cx="10753725" cy="4518516"/>
          </a:xfrm>
        </p:spPr>
        <p:txBody>
          <a:bodyPr>
            <a:normAutofit fontScale="55000" lnSpcReduction="20000"/>
          </a:bodyPr>
          <a:lstStyle/>
          <a:p>
            <a:pPr>
              <a:buFont typeface="Wingdings" panose="05000000000000000000" pitchFamily="2" charset="2"/>
              <a:buChar char="Ø"/>
            </a:pPr>
            <a:r>
              <a:rPr lang="en-US" dirty="0" smtClean="0"/>
              <a:t>Have to start somewhere!</a:t>
            </a:r>
          </a:p>
          <a:p>
            <a:pPr>
              <a:buFont typeface="Wingdings" panose="05000000000000000000" pitchFamily="2" charset="2"/>
              <a:buChar char="Ø"/>
            </a:pPr>
            <a:r>
              <a:rPr lang="en-US" dirty="0" smtClean="0"/>
              <a:t>Need a </a:t>
            </a:r>
            <a:r>
              <a:rPr lang="en-US" b="1" u="sng" dirty="0" smtClean="0"/>
              <a:t>primary</a:t>
            </a:r>
            <a:r>
              <a:rPr lang="en-US" dirty="0" smtClean="0"/>
              <a:t> source (an example of your pop culture genre)</a:t>
            </a:r>
          </a:p>
          <a:p>
            <a:pPr>
              <a:buFont typeface="Wingdings" panose="05000000000000000000" pitchFamily="2" charset="2"/>
              <a:buChar char="Ø"/>
            </a:pPr>
            <a:r>
              <a:rPr lang="en-US" dirty="0" smtClean="0"/>
              <a:t>Need 5- 6 </a:t>
            </a:r>
            <a:r>
              <a:rPr lang="en-US" b="1" u="sng" dirty="0" smtClean="0"/>
              <a:t>secondary</a:t>
            </a:r>
            <a:r>
              <a:rPr lang="en-US" dirty="0" smtClean="0"/>
              <a:t> sources (databases + 1 freebie source)</a:t>
            </a:r>
          </a:p>
          <a:p>
            <a:pPr lvl="0">
              <a:buFont typeface="Wingdings" panose="05000000000000000000" pitchFamily="2" charset="2"/>
              <a:buChar char="Ø"/>
            </a:pPr>
            <a:r>
              <a:rPr lang="en-US" dirty="0" smtClean="0"/>
              <a:t>Essay should be typed and formatted according to MLA Guidelines.</a:t>
            </a:r>
          </a:p>
          <a:p>
            <a:pPr lvl="0">
              <a:buFont typeface="Wingdings" panose="05000000000000000000" pitchFamily="2" charset="2"/>
              <a:buChar char="Ø"/>
            </a:pPr>
            <a:r>
              <a:rPr lang="en-US" dirty="0" smtClean="0"/>
              <a:t>Must </a:t>
            </a:r>
            <a:r>
              <a:rPr lang="en-US" dirty="0"/>
              <a:t>be 5-6 pages long (at minimum 7 paragraphs and also meet 5 page requirement) </a:t>
            </a:r>
          </a:p>
          <a:p>
            <a:pPr lvl="0">
              <a:buFont typeface="Wingdings" panose="05000000000000000000" pitchFamily="2" charset="2"/>
              <a:buChar char="Ø"/>
            </a:pPr>
            <a:r>
              <a:rPr lang="en-US" dirty="0"/>
              <a:t>Essay should use proper grammar and usage rules of Standard American English.</a:t>
            </a:r>
          </a:p>
          <a:p>
            <a:pPr lvl="0">
              <a:buFont typeface="Wingdings" panose="05000000000000000000" pitchFamily="2" charset="2"/>
              <a:buChar char="Ø"/>
            </a:pPr>
            <a:r>
              <a:rPr lang="en-US" dirty="0" smtClean="0"/>
              <a:t>Underline </a:t>
            </a:r>
            <a:r>
              <a:rPr lang="en-US" dirty="0"/>
              <a:t>thesis statements and topic sentences—no questions</a:t>
            </a:r>
          </a:p>
          <a:p>
            <a:pPr lvl="0">
              <a:buFont typeface="Wingdings" panose="05000000000000000000" pitchFamily="2" charset="2"/>
              <a:buChar char="Ø"/>
            </a:pPr>
            <a:r>
              <a:rPr lang="en-US" dirty="0" smtClean="0"/>
              <a:t>MLA In-text Citations:</a:t>
            </a:r>
          </a:p>
          <a:p>
            <a:pPr marL="0" lvl="2" indent="0">
              <a:buNone/>
            </a:pPr>
            <a:r>
              <a:rPr lang="en-US" b="1" dirty="0" smtClean="0"/>
              <a:t>	</a:t>
            </a:r>
            <a:r>
              <a:rPr lang="en-US" sz="2200" b="1" i="0" dirty="0" smtClean="0">
                <a:latin typeface="Centaur" panose="02030504050205020304" pitchFamily="18" charset="0"/>
              </a:rPr>
              <a:t>All direct quotes must be integrated</a:t>
            </a:r>
            <a:endParaRPr lang="en-US" sz="2200" i="0" dirty="0" smtClean="0">
              <a:latin typeface="Centaur" panose="02030504050205020304" pitchFamily="18" charset="0"/>
            </a:endParaRPr>
          </a:p>
          <a:p>
            <a:pPr marL="4572" lvl="1" indent="0">
              <a:buNone/>
            </a:pPr>
            <a:r>
              <a:rPr lang="en-US" sz="2200" b="1" dirty="0" smtClean="0">
                <a:latin typeface="Centaur" panose="02030504050205020304" pitchFamily="18" charset="0"/>
              </a:rPr>
              <a:t>	Paraphrased citations must be used over direct quoting</a:t>
            </a:r>
            <a:endParaRPr lang="en-US" sz="2200" dirty="0" smtClean="0">
              <a:latin typeface="Centaur" panose="02030504050205020304" pitchFamily="18" charset="0"/>
            </a:endParaRPr>
          </a:p>
          <a:p>
            <a:pPr marL="4572" lvl="1" indent="0">
              <a:buNone/>
            </a:pPr>
            <a:r>
              <a:rPr lang="en-US" sz="2200" b="1" dirty="0" smtClean="0">
                <a:latin typeface="Centaur" panose="02030504050205020304" pitchFamily="18" charset="0"/>
              </a:rPr>
              <a:t>	8-12 citations are allowed</a:t>
            </a:r>
            <a:endParaRPr lang="en-US" sz="2200" dirty="0" smtClean="0">
              <a:latin typeface="Centaur" panose="02030504050205020304" pitchFamily="18" charset="0"/>
            </a:endParaRPr>
          </a:p>
          <a:p>
            <a:pPr marL="4572" lvl="1" indent="0">
              <a:buNone/>
            </a:pPr>
            <a:r>
              <a:rPr lang="en-US" sz="2200" dirty="0" smtClean="0">
                <a:latin typeface="Centaur" panose="02030504050205020304" pitchFamily="18" charset="0"/>
              </a:rPr>
              <a:t>	</a:t>
            </a:r>
            <a:r>
              <a:rPr lang="en-US" sz="2200" b="1" dirty="0" smtClean="0">
                <a:latin typeface="Centaur" panose="02030504050205020304" pitchFamily="18" charset="0"/>
              </a:rPr>
              <a:t>All sources on WC must be cited parenthetically in the essay</a:t>
            </a:r>
          </a:p>
          <a:p>
            <a:pPr lvl="0">
              <a:buFont typeface="Wingdings" panose="05000000000000000000" pitchFamily="2" charset="2"/>
              <a:buChar char="Ø"/>
            </a:pPr>
            <a:r>
              <a:rPr lang="en-US" dirty="0" smtClean="0"/>
              <a:t>Avoid </a:t>
            </a:r>
            <a:r>
              <a:rPr lang="en-US" dirty="0"/>
              <a:t>first and second person pronouns </a:t>
            </a:r>
          </a:p>
          <a:p>
            <a:pPr lvl="0">
              <a:buFont typeface="Wingdings" panose="05000000000000000000" pitchFamily="2" charset="2"/>
              <a:buChar char="Ø"/>
            </a:pPr>
            <a:r>
              <a:rPr lang="en-US" dirty="0"/>
              <a:t>Avoid the words </a:t>
            </a:r>
            <a:r>
              <a:rPr lang="en-US" b="1" dirty="0">
                <a:solidFill>
                  <a:srgbClr val="FF0000"/>
                </a:solidFill>
                <a:latin typeface="Arial Black" panose="020B0A04020102020204" pitchFamily="34" charset="0"/>
              </a:rPr>
              <a:t>it</a:t>
            </a:r>
            <a:r>
              <a:rPr lang="en-US" dirty="0">
                <a:solidFill>
                  <a:srgbClr val="FF0000"/>
                </a:solidFill>
              </a:rPr>
              <a:t> </a:t>
            </a:r>
            <a:r>
              <a:rPr lang="en-US" dirty="0"/>
              <a:t>and </a:t>
            </a:r>
            <a:r>
              <a:rPr lang="en-US" b="1" dirty="0">
                <a:solidFill>
                  <a:srgbClr val="FF0000"/>
                </a:solidFill>
                <a:latin typeface="Arial Black" panose="020B0A04020102020204" pitchFamily="34" charset="0"/>
              </a:rPr>
              <a:t>thing</a:t>
            </a:r>
            <a:r>
              <a:rPr lang="en-US" dirty="0">
                <a:solidFill>
                  <a:srgbClr val="FF0000"/>
                </a:solidFill>
              </a:rPr>
              <a:t> </a:t>
            </a:r>
            <a:r>
              <a:rPr lang="en-US" dirty="0"/>
              <a:t>in academic writing </a:t>
            </a:r>
          </a:p>
          <a:p>
            <a:pPr>
              <a:buFont typeface="Wingdings" panose="05000000000000000000" pitchFamily="2" charset="2"/>
              <a:buChar char="Ø"/>
            </a:pPr>
            <a:r>
              <a:rPr lang="en-US" dirty="0" smtClean="0"/>
              <a:t>Thesis is persuasive/argumentative</a:t>
            </a:r>
          </a:p>
          <a:p>
            <a:pPr>
              <a:buFont typeface="Wingdings" panose="05000000000000000000" pitchFamily="2" charset="2"/>
              <a:buChar char="Ø"/>
            </a:pPr>
            <a:r>
              <a:rPr lang="en-US" dirty="0" smtClean="0"/>
              <a:t>Developing persona/writing style/voice/author’s craft</a:t>
            </a:r>
            <a:endParaRPr lang="en-US" dirty="0"/>
          </a:p>
        </p:txBody>
      </p:sp>
    </p:spTree>
    <p:extLst>
      <p:ext uri="{BB962C8B-B14F-4D97-AF65-F5344CB8AC3E}">
        <p14:creationId xmlns:p14="http://schemas.microsoft.com/office/powerpoint/2010/main" val="3239597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4" y="499533"/>
            <a:ext cx="10772775" cy="1381025"/>
          </a:xfrm>
        </p:spPr>
        <p:txBody>
          <a:bodyPr/>
          <a:lstStyle/>
          <a:p>
            <a:pPr algn="ctr"/>
            <a:r>
              <a:rPr lang="en-US" dirty="0" smtClean="0">
                <a:latin typeface="Arial Black" panose="020B0A04020102020204" pitchFamily="34" charset="0"/>
              </a:rPr>
              <a:t>Source Requirements </a:t>
            </a:r>
            <a:endParaRPr lang="en-US" dirty="0">
              <a:latin typeface="Arial Black" panose="020B0A04020102020204" pitchFamily="34" charset="0"/>
            </a:endParaRPr>
          </a:p>
        </p:txBody>
      </p:sp>
      <p:sp>
        <p:nvSpPr>
          <p:cNvPr id="3" name="Content Placeholder 2"/>
          <p:cNvSpPr>
            <a:spLocks noGrp="1"/>
          </p:cNvSpPr>
          <p:nvPr>
            <p:ph idx="1"/>
          </p:nvPr>
        </p:nvSpPr>
        <p:spPr>
          <a:xfrm>
            <a:off x="267419" y="2072065"/>
            <a:ext cx="11550769" cy="4475384"/>
          </a:xfrm>
        </p:spPr>
        <p:txBody>
          <a:bodyPr>
            <a:normAutofit/>
          </a:bodyPr>
          <a:lstStyle/>
          <a:p>
            <a:pPr>
              <a:buFont typeface="Wingdings" panose="05000000000000000000" pitchFamily="2" charset="2"/>
              <a:buChar char="§"/>
            </a:pPr>
            <a:r>
              <a:rPr lang="en-US" b="1" dirty="0" smtClean="0"/>
              <a:t>   Paper should contain a Work Cited with 6-7 sources: </a:t>
            </a:r>
            <a:endParaRPr lang="en-US" dirty="0" smtClean="0"/>
          </a:p>
          <a:p>
            <a:pPr lvl="2">
              <a:buFont typeface="Wingdings" panose="05000000000000000000" pitchFamily="2" charset="2"/>
              <a:buChar char="§"/>
            </a:pPr>
            <a:r>
              <a:rPr lang="en-US" b="1" dirty="0" smtClean="0">
                <a:solidFill>
                  <a:srgbClr val="FF0000"/>
                </a:solidFill>
              </a:rPr>
              <a:t>At </a:t>
            </a:r>
            <a:r>
              <a:rPr lang="en-US" b="1" dirty="0">
                <a:solidFill>
                  <a:srgbClr val="FF0000"/>
                </a:solidFill>
              </a:rPr>
              <a:t>least 3 sources should come from our databases; you may use all print sources</a:t>
            </a:r>
          </a:p>
          <a:p>
            <a:pPr lvl="2">
              <a:buFont typeface="Wingdings" panose="05000000000000000000" pitchFamily="2" charset="2"/>
              <a:buChar char="§"/>
            </a:pPr>
            <a:r>
              <a:rPr lang="en-US" b="1" dirty="0">
                <a:solidFill>
                  <a:srgbClr val="FF0000"/>
                </a:solidFill>
              </a:rPr>
              <a:t>Only 2 Internet sources are allowed; they need an author and </a:t>
            </a:r>
            <a:r>
              <a:rPr lang="en-US" b="1" dirty="0" smtClean="0">
                <a:solidFill>
                  <a:srgbClr val="FF0000"/>
                </a:solidFill>
              </a:rPr>
              <a:t>title</a:t>
            </a:r>
          </a:p>
          <a:p>
            <a:pPr lvl="1">
              <a:buFont typeface="Wingdings" panose="05000000000000000000" pitchFamily="2" charset="2"/>
              <a:buChar char="§"/>
            </a:pPr>
            <a:r>
              <a:rPr lang="en-US" sz="2200" b="1" dirty="0" smtClean="0"/>
              <a:t>If </a:t>
            </a:r>
            <a:r>
              <a:rPr lang="en-US" sz="2200" b="1" dirty="0"/>
              <a:t>your sources do not pass the Teacher Template Review, then you must find other sources before the final draft and for your Annotated </a:t>
            </a:r>
            <a:r>
              <a:rPr lang="en-US" sz="2200" b="1" dirty="0" smtClean="0"/>
              <a:t>Bibliography.</a:t>
            </a:r>
          </a:p>
          <a:p>
            <a:pPr marL="4572" lvl="1" indent="0">
              <a:buNone/>
            </a:pPr>
            <a:endParaRPr lang="en-US" sz="800" b="1" u="sng" dirty="0" smtClean="0">
              <a:solidFill>
                <a:srgbClr val="0070C0"/>
              </a:solidFill>
              <a:latin typeface="Arial Black" panose="020B0A04020102020204" pitchFamily="34" charset="0"/>
            </a:endParaRPr>
          </a:p>
          <a:p>
            <a:pPr marL="4572" lvl="1" indent="0">
              <a:buNone/>
            </a:pPr>
            <a:r>
              <a:rPr lang="en-US" sz="1800" b="1" u="sng" dirty="0" smtClean="0">
                <a:solidFill>
                  <a:srgbClr val="0070C0"/>
                </a:solidFill>
                <a:latin typeface="Arial Black" panose="020B0A04020102020204" pitchFamily="34" charset="0"/>
              </a:rPr>
              <a:t>Sources Needed: </a:t>
            </a:r>
            <a:endParaRPr lang="en-US" sz="1800" u="sng" dirty="0">
              <a:solidFill>
                <a:srgbClr val="0070C0"/>
              </a:solidFill>
              <a:latin typeface="Arial Black" panose="020B0A04020102020204" pitchFamily="34" charset="0"/>
            </a:endParaRPr>
          </a:p>
          <a:p>
            <a:pPr marL="1211580" lvl="4" indent="-457200">
              <a:buFont typeface="+mj-lt"/>
              <a:buAutoNum type="arabicParenR"/>
            </a:pPr>
            <a:r>
              <a:rPr lang="en-US" sz="1400" dirty="0"/>
              <a:t>Primary source: an artifact of pop culture</a:t>
            </a:r>
          </a:p>
          <a:p>
            <a:pPr marL="1211580" lvl="4" indent="-457200">
              <a:buFont typeface="+mj-lt"/>
              <a:buAutoNum type="arabicParenR"/>
            </a:pPr>
            <a:r>
              <a:rPr lang="en-US" sz="1400" dirty="0"/>
              <a:t>Outside source 1: What is Pop Culture and why is it so popular?</a:t>
            </a:r>
          </a:p>
          <a:p>
            <a:pPr marL="1211580" lvl="4" indent="-457200">
              <a:buFont typeface="+mj-lt"/>
              <a:buAutoNum type="arabicParenR"/>
            </a:pPr>
            <a:r>
              <a:rPr lang="en-US" sz="1400" dirty="0"/>
              <a:t>Outside source 2: When did Pop Culture start and why?</a:t>
            </a:r>
          </a:p>
          <a:p>
            <a:pPr marL="1211580" lvl="4" indent="-457200">
              <a:buFont typeface="+mj-lt"/>
              <a:buAutoNum type="arabicParenR"/>
            </a:pPr>
            <a:r>
              <a:rPr lang="en-US" sz="1400" dirty="0"/>
              <a:t>Outside source 3: Compare/Contrast Pop Culture of the past vs. the present. How has it changed?</a:t>
            </a:r>
          </a:p>
          <a:p>
            <a:pPr marL="1211580" lvl="4" indent="-457200">
              <a:buFont typeface="+mj-lt"/>
              <a:buAutoNum type="arabicParenR"/>
            </a:pPr>
            <a:r>
              <a:rPr lang="en-US" sz="1400" dirty="0"/>
              <a:t>Outside source 4: What genre is my pop culture item and what are its influences on society?</a:t>
            </a:r>
          </a:p>
          <a:p>
            <a:pPr marL="1211580" lvl="4" indent="-457200">
              <a:buFont typeface="+mj-lt"/>
              <a:buAutoNum type="arabicParenR"/>
            </a:pPr>
            <a:r>
              <a:rPr lang="en-US" sz="1400" dirty="0"/>
              <a:t>Outside source 5: an academic source that supports your argument about pop culture</a:t>
            </a:r>
          </a:p>
          <a:p>
            <a:endParaRPr lang="en-US" dirty="0"/>
          </a:p>
        </p:txBody>
      </p:sp>
    </p:spTree>
    <p:extLst>
      <p:ext uri="{BB962C8B-B14F-4D97-AF65-F5344CB8AC3E}">
        <p14:creationId xmlns:p14="http://schemas.microsoft.com/office/powerpoint/2010/main" val="207872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rial Black" panose="020B0A04020102020204" pitchFamily="34" charset="0"/>
              </a:rPr>
              <a:t>Official Assignment</a:t>
            </a:r>
            <a:endParaRPr lang="en-US" dirty="0">
              <a:latin typeface="Arial Black" panose="020B0A04020102020204" pitchFamily="34" charset="0"/>
            </a:endParaRPr>
          </a:p>
        </p:txBody>
      </p:sp>
      <p:sp>
        <p:nvSpPr>
          <p:cNvPr id="3" name="Content Placeholder 2"/>
          <p:cNvSpPr>
            <a:spLocks noGrp="1"/>
          </p:cNvSpPr>
          <p:nvPr>
            <p:ph idx="1"/>
          </p:nvPr>
        </p:nvSpPr>
        <p:spPr>
          <a:xfrm>
            <a:off x="215660" y="2011680"/>
            <a:ext cx="11542144" cy="4691045"/>
          </a:xfrm>
        </p:spPr>
        <p:txBody>
          <a:bodyPr>
            <a:normAutofit/>
          </a:bodyPr>
          <a:lstStyle/>
          <a:p>
            <a:pPr marL="457200" lvl="0" indent="-457200">
              <a:buFont typeface="+mj-lt"/>
              <a:buAutoNum type="arabicPeriod"/>
            </a:pPr>
            <a:r>
              <a:rPr lang="en-US" dirty="0" smtClean="0"/>
              <a:t>For </a:t>
            </a:r>
            <a:r>
              <a:rPr lang="en-US" dirty="0"/>
              <a:t>this assignment, you will apply the skills you have cultivated so far to analyze a facet of popular culture. </a:t>
            </a:r>
          </a:p>
          <a:p>
            <a:pPr marL="457200" lvl="0" indent="-457200">
              <a:buFont typeface="+mj-lt"/>
              <a:buAutoNum type="arabicPeriod"/>
            </a:pPr>
            <a:r>
              <a:rPr lang="en-US" dirty="0"/>
              <a:t>The most common pop culture categories are: </a:t>
            </a:r>
            <a:r>
              <a:rPr lang="en-US" b="1" dirty="0"/>
              <a:t>entertainment</a:t>
            </a:r>
            <a:r>
              <a:rPr lang="en-US" dirty="0"/>
              <a:t> (movies, music, TV), </a:t>
            </a:r>
            <a:r>
              <a:rPr lang="en-US" b="1" dirty="0"/>
              <a:t>sports, news</a:t>
            </a:r>
            <a:r>
              <a:rPr lang="en-US" dirty="0"/>
              <a:t> (as in people/places in news), </a:t>
            </a:r>
            <a:r>
              <a:rPr lang="en-US" b="1" dirty="0"/>
              <a:t>politics, fashion/clothes and technology</a:t>
            </a:r>
            <a:r>
              <a:rPr lang="en-US" dirty="0"/>
              <a:t>. </a:t>
            </a:r>
            <a:r>
              <a:rPr lang="en-US" b="1" dirty="0"/>
              <a:t>Slang,</a:t>
            </a:r>
            <a:r>
              <a:rPr lang="en-US" dirty="0"/>
              <a:t> has also become popular in our culture as each year seems to have its own slang signature, especially with tweens and teens. Terms such as "going viral" are new pop culture - not only the term, but the viral product itself.    </a:t>
            </a:r>
          </a:p>
          <a:p>
            <a:pPr marL="457200" lvl="0" indent="-457200">
              <a:buFont typeface="+mj-lt"/>
              <a:buAutoNum type="arabicPeriod"/>
            </a:pPr>
            <a:r>
              <a:rPr lang="en-US" dirty="0"/>
              <a:t>You can choose a television show, a magazine, a trending video, etc. that is particularly popular with a certain demographic group. An example would be a music video that has made the entertainment headlines in recent years (such as Taylor Swift’s </a:t>
            </a:r>
            <a:r>
              <a:rPr lang="en-US" i="1" dirty="0"/>
              <a:t>“</a:t>
            </a:r>
            <a:r>
              <a:rPr lang="en-US" dirty="0"/>
              <a:t>Bad Blood”).</a:t>
            </a:r>
          </a:p>
          <a:p>
            <a:pPr marL="457200" indent="-457200">
              <a:buFont typeface="+mj-lt"/>
              <a:buAutoNum type="arabicPeriod"/>
            </a:pPr>
            <a:r>
              <a:rPr lang="en-US" dirty="0"/>
              <a:t>I encourage you to choose something that you have been following closely—perhaps against your better judgment—or you’ve heard a lot of talk about</a:t>
            </a:r>
          </a:p>
        </p:txBody>
      </p:sp>
    </p:spTree>
    <p:extLst>
      <p:ext uri="{BB962C8B-B14F-4D97-AF65-F5344CB8AC3E}">
        <p14:creationId xmlns:p14="http://schemas.microsoft.com/office/powerpoint/2010/main" val="2470312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Arial Black" panose="020B0A04020102020204" pitchFamily="34" charset="0"/>
              </a:rPr>
              <a:t>Prompt Path &amp; Where to Start </a:t>
            </a:r>
            <a:endParaRPr lang="en-US" sz="4800" dirty="0">
              <a:latin typeface="Arial Black" panose="020B0A04020102020204" pitchFamily="34" charset="0"/>
            </a:endParaRPr>
          </a:p>
        </p:txBody>
      </p:sp>
      <p:sp>
        <p:nvSpPr>
          <p:cNvPr id="3" name="Content Placeholder 2"/>
          <p:cNvSpPr>
            <a:spLocks noGrp="1"/>
          </p:cNvSpPr>
          <p:nvPr>
            <p:ph idx="1"/>
          </p:nvPr>
        </p:nvSpPr>
        <p:spPr>
          <a:xfrm>
            <a:off x="457201" y="2063438"/>
            <a:ext cx="11318238" cy="4423626"/>
          </a:xfrm>
        </p:spPr>
        <p:txBody>
          <a:bodyPr>
            <a:normAutofit fontScale="92500" lnSpcReduction="10000"/>
          </a:bodyPr>
          <a:lstStyle/>
          <a:p>
            <a:pPr lvl="0"/>
            <a:r>
              <a:rPr lang="en-US" dirty="0" smtClean="0"/>
              <a:t>1. Form </a:t>
            </a:r>
            <a:r>
              <a:rPr lang="en-US" dirty="0"/>
              <a:t>a position on your pop culture piece and its genre (Taylor Swift’s </a:t>
            </a:r>
            <a:r>
              <a:rPr lang="en-US" i="1" dirty="0"/>
              <a:t>“</a:t>
            </a:r>
            <a:r>
              <a:rPr lang="en-US" dirty="0"/>
              <a:t>Bad Blood” and pop music) and support it with your analysis of the text (whether it is visual or written).</a:t>
            </a:r>
          </a:p>
          <a:p>
            <a:pPr lvl="0"/>
            <a:r>
              <a:rPr lang="en-US" b="1" dirty="0" smtClean="0"/>
              <a:t>2. Look </a:t>
            </a:r>
            <a:r>
              <a:rPr lang="en-US" b="1" dirty="0"/>
              <a:t>to the scholars, not just the Internet, and define:</a:t>
            </a:r>
            <a:endParaRPr lang="en-US" dirty="0"/>
          </a:p>
          <a:p>
            <a:pPr lvl="1"/>
            <a:r>
              <a:rPr lang="en-US" b="1" dirty="0">
                <a:solidFill>
                  <a:srgbClr val="0070C0"/>
                </a:solidFill>
              </a:rPr>
              <a:t>Primary</a:t>
            </a:r>
            <a:r>
              <a:rPr lang="en-US" dirty="0"/>
              <a:t> source 1: an artifact of pop culture</a:t>
            </a:r>
          </a:p>
          <a:p>
            <a:pPr lvl="1"/>
            <a:r>
              <a:rPr lang="en-US" b="1" dirty="0">
                <a:solidFill>
                  <a:schemeClr val="accent1"/>
                </a:solidFill>
              </a:rPr>
              <a:t>Outside</a:t>
            </a:r>
            <a:r>
              <a:rPr lang="en-US" dirty="0">
                <a:solidFill>
                  <a:schemeClr val="accent1"/>
                </a:solidFill>
              </a:rPr>
              <a:t> </a:t>
            </a:r>
            <a:r>
              <a:rPr lang="en-US" dirty="0"/>
              <a:t>source 1: What is Pop Culture and why is it so popular?</a:t>
            </a:r>
          </a:p>
          <a:p>
            <a:pPr lvl="1"/>
            <a:r>
              <a:rPr lang="en-US" b="1" dirty="0">
                <a:solidFill>
                  <a:schemeClr val="accent1"/>
                </a:solidFill>
              </a:rPr>
              <a:t>Outside</a:t>
            </a:r>
            <a:r>
              <a:rPr lang="en-US" dirty="0">
                <a:solidFill>
                  <a:schemeClr val="accent1"/>
                </a:solidFill>
              </a:rPr>
              <a:t> </a:t>
            </a:r>
            <a:r>
              <a:rPr lang="en-US" dirty="0" smtClean="0"/>
              <a:t>source </a:t>
            </a:r>
            <a:r>
              <a:rPr lang="en-US" dirty="0"/>
              <a:t>2: When did Pop Culture start and why?</a:t>
            </a:r>
          </a:p>
          <a:p>
            <a:pPr lvl="1"/>
            <a:r>
              <a:rPr lang="en-US" b="1" dirty="0">
                <a:solidFill>
                  <a:schemeClr val="accent1"/>
                </a:solidFill>
              </a:rPr>
              <a:t>Outside</a:t>
            </a:r>
            <a:r>
              <a:rPr lang="en-US" dirty="0">
                <a:solidFill>
                  <a:schemeClr val="accent1"/>
                </a:solidFill>
              </a:rPr>
              <a:t> </a:t>
            </a:r>
            <a:r>
              <a:rPr lang="en-US" dirty="0" smtClean="0"/>
              <a:t>source </a:t>
            </a:r>
            <a:r>
              <a:rPr lang="en-US" dirty="0"/>
              <a:t>3: Compare/Contrast Pop Culture of the past vs. the present. How has it changed?</a:t>
            </a:r>
          </a:p>
          <a:p>
            <a:pPr lvl="1"/>
            <a:r>
              <a:rPr lang="en-US" b="1" dirty="0">
                <a:solidFill>
                  <a:schemeClr val="accent1"/>
                </a:solidFill>
              </a:rPr>
              <a:t>Outside</a:t>
            </a:r>
            <a:r>
              <a:rPr lang="en-US" dirty="0">
                <a:solidFill>
                  <a:schemeClr val="accent1"/>
                </a:solidFill>
              </a:rPr>
              <a:t> </a:t>
            </a:r>
            <a:r>
              <a:rPr lang="en-US" dirty="0" smtClean="0"/>
              <a:t>source </a:t>
            </a:r>
            <a:r>
              <a:rPr lang="en-US" dirty="0"/>
              <a:t>4: What genre is my pop culture item and what are its influences on society?</a:t>
            </a:r>
          </a:p>
          <a:p>
            <a:pPr lvl="1"/>
            <a:r>
              <a:rPr lang="en-US" b="1" dirty="0">
                <a:solidFill>
                  <a:schemeClr val="accent1"/>
                </a:solidFill>
              </a:rPr>
              <a:t>Outside</a:t>
            </a:r>
            <a:r>
              <a:rPr lang="en-US" dirty="0">
                <a:solidFill>
                  <a:schemeClr val="accent1"/>
                </a:solidFill>
              </a:rPr>
              <a:t> </a:t>
            </a:r>
            <a:r>
              <a:rPr lang="en-US" dirty="0" smtClean="0"/>
              <a:t>source </a:t>
            </a:r>
            <a:r>
              <a:rPr lang="en-US" dirty="0"/>
              <a:t>5: an academic source that supports your argument about pop culture</a:t>
            </a:r>
          </a:p>
          <a:p>
            <a:r>
              <a:rPr lang="en-US" dirty="0" smtClean="0"/>
              <a:t>3. After </a:t>
            </a:r>
            <a:r>
              <a:rPr lang="en-US" dirty="0"/>
              <a:t>you have analyzed your primary source and secondary sources, you will discuss your pop culture choice and the impact it has/had on society and whether the impact was a positive or negative impact</a:t>
            </a:r>
          </a:p>
        </p:txBody>
      </p:sp>
    </p:spTree>
    <p:extLst>
      <p:ext uri="{BB962C8B-B14F-4D97-AF65-F5344CB8AC3E}">
        <p14:creationId xmlns:p14="http://schemas.microsoft.com/office/powerpoint/2010/main" val="119723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Black" panose="020B0A04020102020204" pitchFamily="34" charset="0"/>
              </a:rPr>
              <a:t>Due Date</a:t>
            </a:r>
            <a:r>
              <a:rPr lang="en-US" dirty="0">
                <a:latin typeface="Arial Black" panose="020B0A04020102020204" pitchFamily="34" charset="0"/>
              </a:rPr>
              <a:t>s:</a:t>
            </a:r>
            <a:br>
              <a:rPr lang="en-US" dirty="0">
                <a:latin typeface="Arial Black" panose="020B0A04020102020204" pitchFamily="34" charset="0"/>
              </a:rPr>
            </a:br>
            <a:endParaRPr lang="en-US" dirty="0">
              <a:latin typeface="Arial Black" panose="020B0A04020102020204" pitchFamily="34" charset="0"/>
            </a:endParaRPr>
          </a:p>
        </p:txBody>
      </p:sp>
      <p:sp>
        <p:nvSpPr>
          <p:cNvPr id="3" name="Content Placeholder 2"/>
          <p:cNvSpPr>
            <a:spLocks noGrp="1"/>
          </p:cNvSpPr>
          <p:nvPr>
            <p:ph idx="1"/>
          </p:nvPr>
        </p:nvSpPr>
        <p:spPr>
          <a:xfrm>
            <a:off x="241540" y="2011680"/>
            <a:ext cx="11559396" cy="4760056"/>
          </a:xfrm>
        </p:spPr>
        <p:txBody>
          <a:bodyPr>
            <a:normAutofit lnSpcReduction="10000"/>
          </a:bodyPr>
          <a:lstStyle/>
          <a:p>
            <a:pPr lvl="0"/>
            <a:r>
              <a:rPr lang="en-US" dirty="0" smtClean="0"/>
              <a:t>1. Evaluating </a:t>
            </a:r>
            <a:r>
              <a:rPr lang="en-US" dirty="0"/>
              <a:t>a Source from the Databases Worksheet: Oct 23</a:t>
            </a:r>
            <a:r>
              <a:rPr lang="en-US" baseline="30000" dirty="0"/>
              <a:t>rd</a:t>
            </a:r>
            <a:r>
              <a:rPr lang="en-US" dirty="0"/>
              <a:t> </a:t>
            </a:r>
          </a:p>
          <a:p>
            <a:pPr lvl="0"/>
            <a:r>
              <a:rPr lang="en-US" dirty="0" smtClean="0"/>
              <a:t>2. Proposal </a:t>
            </a:r>
            <a:r>
              <a:rPr lang="en-US" dirty="0"/>
              <a:t>of ideas, topic sentences, and working thesis: Oct. 30</a:t>
            </a:r>
            <a:r>
              <a:rPr lang="en-US" baseline="30000" dirty="0"/>
              <a:t>th</a:t>
            </a:r>
            <a:r>
              <a:rPr lang="en-US" dirty="0"/>
              <a:t> </a:t>
            </a:r>
          </a:p>
          <a:p>
            <a:pPr lvl="0"/>
            <a:r>
              <a:rPr lang="en-US" dirty="0" smtClean="0"/>
              <a:t>3. Rough </a:t>
            </a:r>
            <a:r>
              <a:rPr lang="en-US" dirty="0"/>
              <a:t>Draft Annotated Bib w/ 2 sources + Thesis Statement: Oct. 30th </a:t>
            </a:r>
          </a:p>
          <a:p>
            <a:pPr lvl="0"/>
            <a:r>
              <a:rPr lang="en-US" dirty="0" smtClean="0"/>
              <a:t>4. Teacher </a:t>
            </a:r>
            <a:r>
              <a:rPr lang="en-US" dirty="0"/>
              <a:t>Feedback Worksheet &amp; Work Cited: Nov. 6</a:t>
            </a:r>
            <a:r>
              <a:rPr lang="en-US" baseline="30000" dirty="0"/>
              <a:t>th</a:t>
            </a:r>
            <a:r>
              <a:rPr lang="en-US" dirty="0"/>
              <a:t> </a:t>
            </a:r>
          </a:p>
          <a:p>
            <a:pPr lvl="0"/>
            <a:r>
              <a:rPr lang="en-US" dirty="0" smtClean="0"/>
              <a:t>5. TLC </a:t>
            </a:r>
            <a:r>
              <a:rPr lang="en-US" dirty="0"/>
              <a:t>Rough Draft Review </a:t>
            </a:r>
          </a:p>
          <a:p>
            <a:pPr lvl="1"/>
            <a:r>
              <a:rPr lang="en-US" dirty="0"/>
              <a:t>Email Nov. 13</a:t>
            </a:r>
            <a:r>
              <a:rPr lang="en-US" baseline="30000" dirty="0"/>
              <a:t>th</a:t>
            </a:r>
            <a:endParaRPr lang="en-US" dirty="0"/>
          </a:p>
          <a:p>
            <a:pPr lvl="1"/>
            <a:r>
              <a:rPr lang="en-US" dirty="0"/>
              <a:t>Attend Nov. 18</a:t>
            </a:r>
            <a:r>
              <a:rPr lang="en-US" baseline="30000" dirty="0"/>
              <a:t>th</a:t>
            </a:r>
            <a:r>
              <a:rPr lang="en-US" dirty="0"/>
              <a:t>  </a:t>
            </a:r>
          </a:p>
          <a:p>
            <a:pPr lvl="0"/>
            <a:r>
              <a:rPr lang="en-US" dirty="0" smtClean="0"/>
              <a:t>6. Peer </a:t>
            </a:r>
            <a:r>
              <a:rPr lang="en-US" dirty="0"/>
              <a:t>Review </a:t>
            </a:r>
          </a:p>
          <a:p>
            <a:pPr lvl="1"/>
            <a:r>
              <a:rPr lang="en-US" dirty="0"/>
              <a:t>Post Nov. 13</a:t>
            </a:r>
            <a:r>
              <a:rPr lang="en-US" baseline="30000" dirty="0"/>
              <a:t>th</a:t>
            </a:r>
            <a:r>
              <a:rPr lang="en-US" dirty="0"/>
              <a:t> </a:t>
            </a:r>
          </a:p>
          <a:p>
            <a:pPr lvl="1"/>
            <a:r>
              <a:rPr lang="en-US" dirty="0"/>
              <a:t>Reply Nov. 18</a:t>
            </a:r>
            <a:r>
              <a:rPr lang="en-US" baseline="30000" dirty="0"/>
              <a:t>th</a:t>
            </a:r>
            <a:r>
              <a:rPr lang="en-US" dirty="0"/>
              <a:t> </a:t>
            </a:r>
          </a:p>
          <a:p>
            <a:pPr lvl="0"/>
            <a:r>
              <a:rPr lang="en-US" dirty="0" smtClean="0"/>
              <a:t>7. Final </a:t>
            </a:r>
            <a:r>
              <a:rPr lang="en-US" dirty="0"/>
              <a:t>draft:  Nov. 20</a:t>
            </a:r>
            <a:r>
              <a:rPr lang="en-US" baseline="30000" dirty="0"/>
              <a:t>th</a:t>
            </a:r>
            <a:r>
              <a:rPr lang="en-US" dirty="0"/>
              <a:t> </a:t>
            </a:r>
          </a:p>
        </p:txBody>
      </p:sp>
    </p:spTree>
    <p:extLst>
      <p:ext uri="{BB962C8B-B14F-4D97-AF65-F5344CB8AC3E}">
        <p14:creationId xmlns:p14="http://schemas.microsoft.com/office/powerpoint/2010/main" val="4276807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600" dirty="0" smtClean="0"/>
              <a:t>If you need ideas of what pop culture is continue to the video son the next few slides for examples.</a:t>
            </a:r>
            <a:endParaRPr lang="en-US" sz="6600" dirty="0"/>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6696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 Trends</a:t>
            </a:r>
            <a:endParaRPr lang="en-US" dirty="0"/>
          </a:p>
        </p:txBody>
      </p:sp>
      <p:sp>
        <p:nvSpPr>
          <p:cNvPr id="3" name="Content Placeholder 2"/>
          <p:cNvSpPr>
            <a:spLocks noGrp="1"/>
          </p:cNvSpPr>
          <p:nvPr>
            <p:ph idx="1"/>
          </p:nvPr>
        </p:nvSpPr>
        <p:spPr/>
        <p:txBody>
          <a:bodyPr/>
          <a:lstStyle/>
          <a:p>
            <a:endParaRPr lang="en-US" dirty="0" smtClean="0"/>
          </a:p>
          <a:p>
            <a:r>
              <a:rPr lang="en-US" sz="2800" dirty="0" smtClean="0">
                <a:hlinkClick r:id="rId2"/>
              </a:rPr>
              <a:t>the 80's </a:t>
            </a:r>
            <a:r>
              <a:rPr lang="en-US" sz="2800" dirty="0" err="1" smtClean="0">
                <a:hlinkClick r:id="rId2"/>
              </a:rPr>
              <a:t>poppin</a:t>
            </a:r>
            <a:r>
              <a:rPr lang="en-US" sz="2800" dirty="0" smtClean="0">
                <a:hlinkClick r:id="rId2"/>
              </a:rPr>
              <a:t>' culture</a:t>
            </a:r>
            <a:endParaRPr lang="en-US" sz="2800" dirty="0" smtClean="0"/>
          </a:p>
          <a:p>
            <a:r>
              <a:rPr lang="en-US" sz="1050" dirty="0">
                <a:hlinkClick r:id="rId2"/>
              </a:rPr>
              <a:t>http://</a:t>
            </a:r>
            <a:r>
              <a:rPr lang="en-US" sz="1050" dirty="0" smtClean="0">
                <a:hlinkClick r:id="rId2"/>
              </a:rPr>
              <a:t>www.youtube.com/watch?v=OCRXtc6zEp0</a:t>
            </a:r>
            <a:endParaRPr lang="en-US" sz="1050" dirty="0" smtClean="0"/>
          </a:p>
          <a:p>
            <a:r>
              <a:rPr lang="en-US" sz="2800" dirty="0" smtClean="0">
                <a:hlinkClick r:id="rId3"/>
              </a:rPr>
              <a:t>the 90's</a:t>
            </a:r>
            <a:endParaRPr lang="en-US" sz="2800" dirty="0" smtClean="0"/>
          </a:p>
          <a:p>
            <a:r>
              <a:rPr lang="en-US" sz="1050" dirty="0">
                <a:hlinkClick r:id="rId3"/>
              </a:rPr>
              <a:t>http://</a:t>
            </a:r>
            <a:r>
              <a:rPr lang="en-US" sz="1050" dirty="0" smtClean="0">
                <a:hlinkClick r:id="rId3"/>
              </a:rPr>
              <a:t>www.youtube.com/watch?v=NOwyBs_QELo</a:t>
            </a:r>
            <a:r>
              <a:rPr lang="en-US" sz="1050" dirty="0" smtClean="0"/>
              <a:t> </a:t>
            </a:r>
          </a:p>
          <a:p>
            <a:r>
              <a:rPr lang="en-US" sz="2800" dirty="0" smtClean="0">
                <a:hlinkClick r:id="rId4"/>
              </a:rPr>
              <a:t>2000-2009</a:t>
            </a:r>
            <a:endParaRPr lang="en-US" sz="2800" dirty="0" smtClean="0"/>
          </a:p>
          <a:p>
            <a:r>
              <a:rPr lang="en-US" sz="1050" dirty="0">
                <a:hlinkClick r:id="rId4"/>
              </a:rPr>
              <a:t>http://</a:t>
            </a:r>
            <a:r>
              <a:rPr lang="en-US" sz="1050" dirty="0" smtClean="0">
                <a:hlinkClick r:id="rId4"/>
              </a:rPr>
              <a:t>www.youtube.com/watch?v=2Azed0A5LTs</a:t>
            </a:r>
            <a:r>
              <a:rPr lang="en-US" sz="1050" dirty="0" smtClean="0"/>
              <a:t> </a:t>
            </a:r>
            <a:endParaRPr lang="en-US" sz="1050" dirty="0"/>
          </a:p>
        </p:txBody>
      </p:sp>
    </p:spTree>
    <p:extLst>
      <p:ext uri="{BB962C8B-B14F-4D97-AF65-F5344CB8AC3E}">
        <p14:creationId xmlns:p14="http://schemas.microsoft.com/office/powerpoint/2010/main" val="1192233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Popular </a:t>
            </a:r>
            <a:r>
              <a:rPr lang="en-US" b="1" dirty="0"/>
              <a:t>Culture: We Are What We Consume</a:t>
            </a:r>
            <a:br>
              <a:rPr lang="en-US" b="1" dirty="0"/>
            </a:br>
            <a:r>
              <a:rPr lang="en-US" dirty="0"/>
              <a:t>Is popular culture really popular?</a:t>
            </a:r>
            <a:br>
              <a:rPr lang="en-US" dirty="0"/>
            </a:br>
            <a:endParaRPr lang="en-US" dirty="0"/>
          </a:p>
        </p:txBody>
      </p:sp>
      <p:sp>
        <p:nvSpPr>
          <p:cNvPr id="3" name="Content Placeholder 2"/>
          <p:cNvSpPr>
            <a:spLocks noGrp="1"/>
          </p:cNvSpPr>
          <p:nvPr>
            <p:ph idx="1"/>
          </p:nvPr>
        </p:nvSpPr>
        <p:spPr/>
        <p:txBody>
          <a:bodyPr/>
          <a:lstStyle/>
          <a:p>
            <a:r>
              <a:rPr lang="en-US" dirty="0" smtClean="0">
                <a:hlinkClick r:id="rId2"/>
              </a:rPr>
              <a:t>An Opposite View</a:t>
            </a:r>
            <a:endParaRPr lang="en-US" dirty="0" smtClean="0"/>
          </a:p>
          <a:p>
            <a:r>
              <a:rPr lang="en-US" sz="1400" dirty="0">
                <a:hlinkClick r:id="rId2"/>
              </a:rPr>
              <a:t>http://</a:t>
            </a:r>
            <a:r>
              <a:rPr lang="en-US" sz="1400" dirty="0" smtClean="0">
                <a:hlinkClick r:id="rId2"/>
              </a:rPr>
              <a:t>www.psychologytoday.com/blog/the-power-prime/200912/popular-culture-we-are-what-we-consume</a:t>
            </a:r>
            <a:r>
              <a:rPr lang="en-US" sz="1400" dirty="0" smtClean="0"/>
              <a:t> </a:t>
            </a:r>
            <a:endParaRPr lang="en-US" sz="1400" dirty="0"/>
          </a:p>
        </p:txBody>
      </p:sp>
      <p:pic>
        <p:nvPicPr>
          <p:cNvPr id="4" name="Picture 3"/>
          <p:cNvPicPr>
            <a:picLocks noChangeAspect="1"/>
          </p:cNvPicPr>
          <p:nvPr/>
        </p:nvPicPr>
        <p:blipFill>
          <a:blip r:embed="rId3"/>
          <a:stretch>
            <a:fillRect/>
          </a:stretch>
        </p:blipFill>
        <p:spPr>
          <a:xfrm>
            <a:off x="6270207" y="3930015"/>
            <a:ext cx="2466975" cy="1847850"/>
          </a:xfrm>
          <a:prstGeom prst="rect">
            <a:avLst/>
          </a:prstGeom>
        </p:spPr>
      </p:pic>
    </p:spTree>
    <p:extLst>
      <p:ext uri="{BB962C8B-B14F-4D97-AF65-F5344CB8AC3E}">
        <p14:creationId xmlns:p14="http://schemas.microsoft.com/office/powerpoint/2010/main" val="691780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471101"/>
      </a:dk2>
      <a:lt2>
        <a:srgbClr val="E7E8E2"/>
      </a:lt2>
      <a:accent1>
        <a:srgbClr val="A6B727"/>
      </a:accent1>
      <a:accent2>
        <a:srgbClr val="F04304"/>
      </a:accent2>
      <a:accent3>
        <a:srgbClr val="EF8606"/>
      </a:accent3>
      <a:accent4>
        <a:srgbClr val="F2C100"/>
      </a:accent4>
      <a:accent5>
        <a:srgbClr val="A65001"/>
      </a:accent5>
      <a:accent6>
        <a:srgbClr val="BA9585"/>
      </a:accent6>
      <a:hlink>
        <a:srgbClr val="00B0F0"/>
      </a:hlink>
      <a:folHlink>
        <a:srgbClr val="7F7F7F"/>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A8A2BB7-7C5E-4EB2-B1F1-CFFF0F57E773}"/>
    </a:ext>
  </a:extLst>
</a:theme>
</file>

<file path=docProps/app.xml><?xml version="1.0" encoding="utf-8"?>
<Properties xmlns="http://schemas.openxmlformats.org/officeDocument/2006/extended-properties" xmlns:vt="http://schemas.openxmlformats.org/officeDocument/2006/docPropsVTypes">
  <Template>Metropolitan</Template>
  <TotalTime>257</TotalTime>
  <Words>720</Words>
  <Application>Microsoft Office PowerPoint</Application>
  <PresentationFormat>Widescreen</PresentationFormat>
  <Paragraphs>79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Calibri Light</vt:lpstr>
      <vt:lpstr>Centaur</vt:lpstr>
      <vt:lpstr>Wingdings</vt:lpstr>
      <vt:lpstr>Metropolitan</vt:lpstr>
      <vt:lpstr>WhY PoP CuLtUrE?</vt:lpstr>
      <vt:lpstr>What do we know?</vt:lpstr>
      <vt:lpstr>Source Requirements </vt:lpstr>
      <vt:lpstr>Official Assignment</vt:lpstr>
      <vt:lpstr>Prompt Path &amp; Where to Start </vt:lpstr>
      <vt:lpstr>Due Dates: </vt:lpstr>
      <vt:lpstr>If you need ideas of what pop culture is continue to the video son the next few slides for examples.</vt:lpstr>
      <vt:lpstr>Popular Trends</vt:lpstr>
      <vt:lpstr> Popular Culture: We Are What We Consume Is popular culture really popular? </vt:lpstr>
      <vt:lpstr>Brainstorming Freewrite</vt:lpstr>
    </vt:vector>
  </TitlesOfParts>
  <Company>SCC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Watts, Mary L</dc:creator>
  <cp:lastModifiedBy>Morgan Easler</cp:lastModifiedBy>
  <cp:revision>24</cp:revision>
  <dcterms:created xsi:type="dcterms:W3CDTF">2014-11-14T10:37:09Z</dcterms:created>
  <dcterms:modified xsi:type="dcterms:W3CDTF">2016-10-30T01:57:05Z</dcterms:modified>
</cp:coreProperties>
</file>