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3" r:id="rId6"/>
    <p:sldId id="266"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snapToGrid="0">
      <p:cViewPr varScale="1">
        <p:scale>
          <a:sx n="68" d="100"/>
          <a:sy n="68" d="100"/>
        </p:scale>
        <p:origin x="774"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87708-4973-489B-9D85-9B8975E9D83F}" type="datetimeFigureOut">
              <a:rPr lang="en-US" smtClean="0"/>
              <a:t>7/2/2017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9FF8FE-691A-4EE9-8E7C-398218AD2CD0}" type="slidenum">
              <a:rPr lang="en-US" smtClean="0"/>
              <a:t>‹#›</a:t>
            </a:fld>
            <a:endParaRPr lang="en-US"/>
          </a:p>
        </p:txBody>
      </p:sp>
    </p:spTree>
    <p:extLst>
      <p:ext uri="{BB962C8B-B14F-4D97-AF65-F5344CB8AC3E}">
        <p14:creationId xmlns:p14="http://schemas.microsoft.com/office/powerpoint/2010/main" val="3756420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70000"/>
              </a:lnSpc>
            </a:pPr>
            <a:r>
              <a:rPr lang="en-US" sz="2000" dirty="0">
                <a:solidFill>
                  <a:schemeClr val="bg1"/>
                </a:solidFill>
              </a:rPr>
              <a:t>Recruitment refers to the overall process of attracting, selecting and appointing suitable candidates for jobs within an organization</a:t>
            </a:r>
          </a:p>
          <a:p>
            <a:pPr>
              <a:lnSpc>
                <a:spcPct val="70000"/>
              </a:lnSpc>
            </a:pPr>
            <a:r>
              <a:rPr lang="en-US" sz="2000" dirty="0">
                <a:solidFill>
                  <a:schemeClr val="bg1"/>
                </a:solidFill>
              </a:rPr>
              <a:t>Process </a:t>
            </a:r>
          </a:p>
          <a:p>
            <a:pPr lvl="1">
              <a:lnSpc>
                <a:spcPct val="70000"/>
              </a:lnSpc>
              <a:buFont typeface="Wingdings" panose="05000000000000000000" pitchFamily="2" charset="2"/>
              <a:buChar char="Ø"/>
            </a:pPr>
            <a:r>
              <a:rPr lang="en-US" sz="2000" dirty="0">
                <a:solidFill>
                  <a:schemeClr val="bg1"/>
                </a:solidFill>
              </a:rPr>
              <a:t>Job analysis  - job descriptions and job specifications</a:t>
            </a:r>
          </a:p>
          <a:p>
            <a:pPr lvl="1">
              <a:lnSpc>
                <a:spcPct val="70000"/>
              </a:lnSpc>
              <a:buFont typeface="Wingdings" panose="05000000000000000000" pitchFamily="2" charset="2"/>
              <a:buChar char="Ø"/>
            </a:pPr>
            <a:r>
              <a:rPr lang="en-US" sz="2000" dirty="0">
                <a:solidFill>
                  <a:schemeClr val="bg1"/>
                </a:solidFill>
              </a:rPr>
              <a:t>Sourcing   - attract or identify candidates to fill job vacancies</a:t>
            </a:r>
          </a:p>
          <a:p>
            <a:pPr lvl="1">
              <a:lnSpc>
                <a:spcPct val="70000"/>
              </a:lnSpc>
              <a:buFont typeface="Wingdings" panose="05000000000000000000" pitchFamily="2" charset="2"/>
              <a:buChar char="Ø"/>
            </a:pPr>
            <a:r>
              <a:rPr lang="en-US" sz="2000" dirty="0">
                <a:solidFill>
                  <a:schemeClr val="bg1"/>
                </a:solidFill>
              </a:rPr>
              <a:t>Screening and selection   - assessment of candidate </a:t>
            </a:r>
          </a:p>
          <a:p>
            <a:pPr>
              <a:lnSpc>
                <a:spcPct val="70000"/>
              </a:lnSpc>
            </a:pPr>
            <a:r>
              <a:rPr lang="en-US" sz="2000" dirty="0">
                <a:solidFill>
                  <a:schemeClr val="bg1"/>
                </a:solidFill>
              </a:rPr>
              <a:t>Approaches</a:t>
            </a:r>
          </a:p>
          <a:p>
            <a:pPr lvl="1">
              <a:lnSpc>
                <a:spcPct val="70000"/>
              </a:lnSpc>
              <a:buFont typeface="Wingdings" panose="05000000000000000000" pitchFamily="2" charset="2"/>
              <a:buChar char="Ø"/>
            </a:pPr>
            <a:r>
              <a:rPr lang="en-US" sz="2000" dirty="0">
                <a:solidFill>
                  <a:schemeClr val="bg1"/>
                </a:solidFill>
              </a:rPr>
              <a:t>Internal recruitment  - promoting from within the company (helps with motivation</a:t>
            </a:r>
          </a:p>
          <a:p>
            <a:pPr lvl="1">
              <a:lnSpc>
                <a:spcPct val="70000"/>
              </a:lnSpc>
              <a:buFont typeface="Wingdings" panose="05000000000000000000" pitchFamily="2" charset="2"/>
              <a:buChar char="Ø"/>
            </a:pPr>
            <a:r>
              <a:rPr lang="en-US" sz="2000" dirty="0">
                <a:solidFill>
                  <a:schemeClr val="bg1"/>
                </a:solidFill>
              </a:rPr>
              <a:t>Employee referral program – current employees refer candidates and can get some compensation</a:t>
            </a:r>
          </a:p>
          <a:p>
            <a:pPr lvl="1">
              <a:lnSpc>
                <a:spcPct val="70000"/>
              </a:lnSpc>
              <a:buFont typeface="Wingdings" panose="05000000000000000000" pitchFamily="2" charset="2"/>
              <a:buChar char="Ø"/>
            </a:pPr>
            <a:r>
              <a:rPr lang="en-US" sz="2000" dirty="0">
                <a:solidFill>
                  <a:schemeClr val="bg1"/>
                </a:solidFill>
              </a:rPr>
              <a:t>Social recruiting  - using social media to recruit candidates</a:t>
            </a:r>
          </a:p>
          <a:p>
            <a:endParaRPr lang="en-US" dirty="0"/>
          </a:p>
        </p:txBody>
      </p:sp>
      <p:sp>
        <p:nvSpPr>
          <p:cNvPr id="4" name="Slide Number Placeholder 3"/>
          <p:cNvSpPr>
            <a:spLocks noGrp="1"/>
          </p:cNvSpPr>
          <p:nvPr>
            <p:ph type="sldNum" sz="quarter" idx="10"/>
          </p:nvPr>
        </p:nvSpPr>
        <p:spPr/>
        <p:txBody>
          <a:bodyPr/>
          <a:lstStyle/>
          <a:p>
            <a:fld id="{EE9FF8FE-691A-4EE9-8E7C-398218AD2CD0}" type="slidenum">
              <a:rPr lang="en-US" smtClean="0"/>
              <a:t>1</a:t>
            </a:fld>
            <a:endParaRPr lang="en-US"/>
          </a:p>
        </p:txBody>
      </p:sp>
    </p:spTree>
    <p:extLst>
      <p:ext uri="{BB962C8B-B14F-4D97-AF65-F5344CB8AC3E}">
        <p14:creationId xmlns:p14="http://schemas.microsoft.com/office/powerpoint/2010/main" val="3888743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0" dirty="0">
                <a:solidFill>
                  <a:schemeClr val="tx1"/>
                </a:solidFill>
              </a:rPr>
              <a:t>Basically, </a:t>
            </a:r>
            <a:r>
              <a:rPr lang="en-US" sz="1200" kern="1200" dirty="0">
                <a:solidFill>
                  <a:schemeClr val="tx1"/>
                </a:solidFill>
                <a:effectLst/>
                <a:latin typeface="+mn-lt"/>
                <a:ea typeface="+mn-ea"/>
                <a:cs typeface="+mn-cs"/>
              </a:rPr>
              <a:t>What made this particular candidate stand out? How did they present themselves? How did they get their</a:t>
            </a:r>
            <a:r>
              <a:rPr lang="en-US" sz="1200" kern="1200" baseline="0" dirty="0">
                <a:solidFill>
                  <a:schemeClr val="tx1"/>
                </a:solidFill>
                <a:effectLst/>
                <a:latin typeface="+mn-lt"/>
                <a:ea typeface="+mn-ea"/>
                <a:cs typeface="+mn-cs"/>
              </a:rPr>
              <a:t> points across?  How</a:t>
            </a:r>
            <a:r>
              <a:rPr lang="en-US" sz="1200" kern="1200" dirty="0">
                <a:solidFill>
                  <a:schemeClr val="tx1"/>
                </a:solidFill>
                <a:effectLst/>
                <a:latin typeface="+mn-lt"/>
                <a:ea typeface="+mn-ea"/>
                <a:cs typeface="+mn-cs"/>
              </a:rPr>
              <a:t> did they communicate?</a:t>
            </a:r>
          </a:p>
          <a:p>
            <a:pPr marL="228600" indent="-228600">
              <a:buAutoNum type="arabicPeriod"/>
            </a:pPr>
            <a:r>
              <a:rPr lang="en-US" sz="1200" kern="1200" dirty="0">
                <a:solidFill>
                  <a:schemeClr val="tx1"/>
                </a:solidFill>
                <a:effectLst/>
                <a:latin typeface="+mn-lt"/>
                <a:ea typeface="+mn-ea"/>
                <a:cs typeface="+mn-cs"/>
              </a:rPr>
              <a:t>Looking at the company’s top selection criteria, what makes this particular candidate perfect for the position?</a:t>
            </a:r>
          </a:p>
          <a:p>
            <a:pPr marL="228600" indent="-228600">
              <a:buAutoNum type="arabicPeriod"/>
            </a:pPr>
            <a:r>
              <a:rPr lang="en-US" sz="1200" kern="1200" dirty="0">
                <a:solidFill>
                  <a:schemeClr val="tx1"/>
                </a:solidFill>
                <a:effectLst/>
                <a:latin typeface="+mn-lt"/>
                <a:ea typeface="+mn-ea"/>
                <a:cs typeface="+mn-cs"/>
              </a:rPr>
              <a:t>Where there</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any specific highlights that would make this candidate a perfect</a:t>
            </a:r>
            <a:r>
              <a:rPr lang="en-US" sz="1200" kern="1200" baseline="0" dirty="0">
                <a:solidFill>
                  <a:schemeClr val="tx1"/>
                </a:solidFill>
                <a:effectLst/>
                <a:latin typeface="+mn-lt"/>
                <a:ea typeface="+mn-ea"/>
                <a:cs typeface="+mn-cs"/>
              </a:rPr>
              <a:t> fit</a:t>
            </a:r>
            <a:r>
              <a:rPr lang="en-US" sz="1200" kern="1200" dirty="0">
                <a:solidFill>
                  <a:schemeClr val="tx1"/>
                </a:solidFill>
                <a:effectLst/>
                <a:latin typeface="+mn-lt"/>
                <a:ea typeface="+mn-ea"/>
                <a:cs typeface="+mn-cs"/>
              </a:rPr>
              <a:t>.</a:t>
            </a:r>
          </a:p>
          <a:p>
            <a:pPr marL="228600" indent="-228600">
              <a:buAutoNum type="arabicPeriod"/>
            </a:pPr>
            <a:r>
              <a:rPr lang="en-US" sz="1200" kern="1200" dirty="0">
                <a:solidFill>
                  <a:schemeClr val="tx1"/>
                </a:solidFill>
                <a:effectLst/>
                <a:latin typeface="+mn-lt"/>
                <a:ea typeface="+mn-ea"/>
                <a:cs typeface="+mn-cs"/>
              </a:rPr>
              <a:t>Include a summary of relevant skills.</a:t>
            </a:r>
          </a:p>
          <a:p>
            <a:pPr marL="228600" indent="-228600">
              <a:buAutoNum type="arabicPeriod"/>
            </a:pPr>
            <a:r>
              <a:rPr lang="en-US" sz="1200" kern="1200" dirty="0">
                <a:solidFill>
                  <a:schemeClr val="tx1"/>
                </a:solidFill>
                <a:effectLst/>
                <a:latin typeface="+mn-lt"/>
                <a:ea typeface="+mn-ea"/>
                <a:cs typeface="+mn-cs"/>
              </a:rPr>
              <a:t>Previous employer can help you reinforce recommendation.</a:t>
            </a:r>
            <a:r>
              <a:rPr lang="en-US" sz="1200" kern="1200" baseline="0" dirty="0">
                <a:solidFill>
                  <a:schemeClr val="tx1"/>
                </a:solidFill>
                <a:effectLst/>
                <a:latin typeface="+mn-lt"/>
                <a:ea typeface="+mn-ea"/>
                <a:cs typeface="+mn-cs"/>
              </a:rPr>
              <a:t>  Previous employer can </a:t>
            </a:r>
            <a:r>
              <a:rPr lang="en-US" sz="1200" kern="1200" dirty="0">
                <a:solidFill>
                  <a:schemeClr val="tx1"/>
                </a:solidFill>
                <a:effectLst/>
                <a:latin typeface="+mn-lt"/>
                <a:ea typeface="+mn-ea"/>
                <a:cs typeface="+mn-cs"/>
              </a:rPr>
              <a:t>actually speak about his or her past work history.</a:t>
            </a:r>
          </a:p>
          <a:p>
            <a:pPr marL="228600" indent="-228600">
              <a:buAutoNum type="arabicPeriod"/>
            </a:pPr>
            <a:r>
              <a:rPr lang="en-US" sz="1200" kern="1200" dirty="0">
                <a:solidFill>
                  <a:schemeClr val="tx1"/>
                </a:solidFill>
                <a:effectLst/>
                <a:latin typeface="+mn-lt"/>
                <a:ea typeface="+mn-ea"/>
                <a:cs typeface="+mn-cs"/>
              </a:rPr>
              <a:t>That way you won’t be wasting time and energy.</a:t>
            </a:r>
          </a:p>
          <a:p>
            <a:pPr marL="228600" indent="-228600">
              <a:buAutoNum type="arabicPeriod"/>
            </a:pPr>
            <a:r>
              <a:rPr lang="en-US" sz="1200" kern="1200" dirty="0">
                <a:solidFill>
                  <a:schemeClr val="tx1"/>
                </a:solidFill>
                <a:effectLst/>
                <a:latin typeface="+mn-lt"/>
                <a:ea typeface="+mn-ea"/>
                <a:cs typeface="+mn-cs"/>
              </a:rPr>
              <a:t>What date is the individual available (address it up front).</a:t>
            </a:r>
          </a:p>
          <a:p>
            <a:pPr marL="228600" indent="-228600">
              <a:buAutoNum type="arabicPeriod"/>
            </a:pPr>
            <a:r>
              <a:rPr lang="en-US" sz="1200" kern="1200" dirty="0">
                <a:solidFill>
                  <a:schemeClr val="tx1"/>
                </a:solidFill>
                <a:effectLst/>
                <a:latin typeface="+mn-lt"/>
                <a:ea typeface="+mn-ea"/>
                <a:cs typeface="+mn-cs"/>
              </a:rPr>
              <a:t>Your overall grade of the candidate.</a:t>
            </a:r>
          </a:p>
          <a:p>
            <a:pPr marL="228600" indent="-228600">
              <a:buAutoNum type="arabicPeriod"/>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E9FF8FE-691A-4EE9-8E7C-398218AD2CD0}" type="slidenum">
              <a:rPr lang="en-US" smtClean="0"/>
              <a:t>2</a:t>
            </a:fld>
            <a:endParaRPr lang="en-US"/>
          </a:p>
        </p:txBody>
      </p:sp>
    </p:spTree>
    <p:extLst>
      <p:ext uri="{BB962C8B-B14F-4D97-AF65-F5344CB8AC3E}">
        <p14:creationId xmlns:p14="http://schemas.microsoft.com/office/powerpoint/2010/main" val="2077684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kern="1200" dirty="0">
                <a:solidFill>
                  <a:schemeClr val="tx1"/>
                </a:solidFill>
                <a:effectLst/>
                <a:latin typeface="+mn-lt"/>
                <a:ea typeface="+mn-ea"/>
                <a:cs typeface="+mn-cs"/>
              </a:rPr>
              <a:t>Recruiting databases-Hiring</a:t>
            </a:r>
            <a:r>
              <a:rPr lang="en-US" sz="1200" b="0" i="0" kern="1200" baseline="0" dirty="0">
                <a:solidFill>
                  <a:schemeClr val="tx1"/>
                </a:solidFill>
                <a:effectLst/>
                <a:latin typeface="+mn-lt"/>
                <a:ea typeface="+mn-ea"/>
                <a:cs typeface="+mn-cs"/>
              </a:rPr>
              <a:t> authorities and recruiters (in-house and third party) maintain their own database of candidates.  Having a good recruiting applicant tracking system is essential.  </a:t>
            </a:r>
            <a:endParaRPr lang="en-US" sz="1200" b="0" i="0" kern="1200" dirty="0">
              <a:solidFill>
                <a:schemeClr val="tx1"/>
              </a:solidFill>
              <a:effectLst/>
              <a:latin typeface="+mn-lt"/>
              <a:ea typeface="+mn-ea"/>
              <a:cs typeface="+mn-cs"/>
            </a:endParaRPr>
          </a:p>
          <a:p>
            <a:pPr marL="228600" indent="-228600">
              <a:buAutoNum type="arabicPeriod"/>
            </a:pPr>
            <a:r>
              <a:rPr lang="en-US" sz="1200" b="0" i="0" kern="1200" dirty="0">
                <a:solidFill>
                  <a:schemeClr val="tx1"/>
                </a:solidFill>
                <a:effectLst/>
                <a:latin typeface="+mn-lt"/>
                <a:ea typeface="+mn-ea"/>
                <a:cs typeface="+mn-cs"/>
              </a:rPr>
              <a:t>Social Media-LinkedIn</a:t>
            </a:r>
            <a:r>
              <a:rPr lang="en-US" sz="1200" b="0" i="0" kern="1200" baseline="0" dirty="0">
                <a:solidFill>
                  <a:schemeClr val="tx1"/>
                </a:solidFill>
                <a:effectLst/>
                <a:latin typeface="+mn-lt"/>
                <a:ea typeface="+mn-ea"/>
                <a:cs typeface="+mn-cs"/>
              </a:rPr>
              <a:t> has become the best hiring method via social media.  Recruiters have added this to their sourcing strategy.  On daily basis they sit and wait for the ideal candidates.  There are other social media’s, like Facebook and Monsters.com, but LinkedIn has remained the most popular.  </a:t>
            </a:r>
          </a:p>
          <a:p>
            <a:pPr marL="228600" indent="-228600">
              <a:buAutoNum type="arabicPeriod"/>
            </a:pPr>
            <a:r>
              <a:rPr lang="en-US" sz="1200" b="0" i="0" kern="1200" baseline="0" dirty="0">
                <a:solidFill>
                  <a:schemeClr val="tx1"/>
                </a:solidFill>
                <a:effectLst/>
                <a:latin typeface="+mn-lt"/>
                <a:ea typeface="+mn-ea"/>
                <a:cs typeface="+mn-cs"/>
              </a:rPr>
              <a:t>Online Job Postings-While most companies use job postings, not all recruiters use this. One reason why is because they usually </a:t>
            </a:r>
            <a:r>
              <a:rPr lang="en-US" sz="1200" b="0" i="0" kern="1200" dirty="0">
                <a:solidFill>
                  <a:schemeClr val="tx1"/>
                </a:solidFill>
                <a:effectLst/>
                <a:latin typeface="+mn-lt"/>
                <a:ea typeface="+mn-ea"/>
                <a:cs typeface="+mn-cs"/>
              </a:rPr>
              <a:t>attract active job seekers and not passive candidates.  The effectiveness</a:t>
            </a:r>
            <a:r>
              <a:rPr lang="en-US" sz="1200" b="0" i="0" kern="1200" baseline="0" dirty="0">
                <a:solidFill>
                  <a:schemeClr val="tx1"/>
                </a:solidFill>
                <a:effectLst/>
                <a:latin typeface="+mn-lt"/>
                <a:ea typeface="+mn-ea"/>
                <a:cs typeface="+mn-cs"/>
              </a:rPr>
              <a:t> of this method depends on who you ask.  </a:t>
            </a:r>
          </a:p>
          <a:p>
            <a:pPr marL="228600" indent="-228600">
              <a:buAutoNum type="arabicPeriod"/>
            </a:pPr>
            <a:r>
              <a:rPr lang="en-US" sz="1200" b="0" i="0" kern="1200" dirty="0">
                <a:solidFill>
                  <a:schemeClr val="tx1"/>
                </a:solidFill>
                <a:effectLst/>
                <a:latin typeface="+mn-lt"/>
                <a:ea typeface="+mn-ea"/>
                <a:cs typeface="+mn-cs"/>
              </a:rPr>
              <a:t>Referrals-The best and easiest techniques</a:t>
            </a:r>
            <a:r>
              <a:rPr lang="en-US" sz="1200" b="0" i="0" kern="1200" baseline="0" dirty="0">
                <a:solidFill>
                  <a:schemeClr val="tx1"/>
                </a:solidFill>
                <a:effectLst/>
                <a:latin typeface="+mn-lt"/>
                <a:ea typeface="+mn-ea"/>
                <a:cs typeface="+mn-cs"/>
              </a:rPr>
              <a:t>.  Organizations have official employee referral programs, in which if they refer someone who actually gets hired, they receive a bonus. The best place to find more candidates like you is to ask that individual who they know.  </a:t>
            </a:r>
            <a:endParaRPr lang="en-US" sz="1200" b="0" i="0" kern="1200" dirty="0">
              <a:solidFill>
                <a:schemeClr val="tx1"/>
              </a:solidFill>
              <a:effectLst/>
              <a:latin typeface="+mn-lt"/>
              <a:ea typeface="+mn-ea"/>
              <a:cs typeface="+mn-cs"/>
            </a:endParaRPr>
          </a:p>
          <a:p>
            <a:pPr marL="228600" indent="-228600">
              <a:buAutoNum type="arabicPeriod"/>
            </a:pPr>
            <a:r>
              <a:rPr lang="en-US" sz="1200" b="0" i="0" kern="1200" dirty="0">
                <a:solidFill>
                  <a:schemeClr val="tx1"/>
                </a:solidFill>
                <a:effectLst/>
                <a:latin typeface="+mn-lt"/>
                <a:ea typeface="+mn-ea"/>
                <a:cs typeface="+mn-cs"/>
              </a:rPr>
              <a:t>Within the organization-Advertise your open position</a:t>
            </a:r>
            <a:r>
              <a:rPr lang="en-US" sz="1200" b="0" i="0" kern="1200" baseline="0" dirty="0">
                <a:solidFill>
                  <a:schemeClr val="tx1"/>
                </a:solidFill>
                <a:effectLst/>
                <a:latin typeface="+mn-lt"/>
                <a:ea typeface="+mn-ea"/>
                <a:cs typeface="+mn-cs"/>
              </a:rPr>
              <a:t> within your company. Let everyone know what position is open &amp; what it consists of.  Although its within the company, and people are not likely to want to get out of their comfort zone, they just might after finding out about all the details.   </a:t>
            </a:r>
          </a:p>
          <a:p>
            <a:pPr marL="228600" indent="-228600">
              <a:buAutoNum type="arabicPeriod"/>
            </a:pPr>
            <a:r>
              <a:rPr lang="en-US" dirty="0"/>
              <a:t>Recruiter Network-can provide solution, since the recruiters </a:t>
            </a:r>
            <a:r>
              <a:rPr lang="en-US" sz="1200" b="0" i="0" kern="1200" dirty="0">
                <a:solidFill>
                  <a:schemeClr val="tx1"/>
                </a:solidFill>
                <a:effectLst/>
                <a:latin typeface="+mn-lt"/>
                <a:ea typeface="+mn-ea"/>
                <a:cs typeface="+mn-cs"/>
              </a:rPr>
              <a:t>within the network share candidates and job orders. This</a:t>
            </a:r>
            <a:r>
              <a:rPr lang="en-US" sz="1200" b="0" i="0" kern="1200" baseline="0" dirty="0">
                <a:solidFill>
                  <a:schemeClr val="tx1"/>
                </a:solidFill>
                <a:effectLst/>
                <a:latin typeface="+mn-lt"/>
                <a:ea typeface="+mn-ea"/>
                <a:cs typeface="+mn-cs"/>
              </a:rPr>
              <a:t> means that they have really good candidates are interviewed with several different company.  They’ve often receiving more offers then normal.  </a:t>
            </a:r>
            <a:endParaRPr lang="en-US" dirty="0"/>
          </a:p>
          <a:p>
            <a:endParaRPr lang="en-US" dirty="0"/>
          </a:p>
        </p:txBody>
      </p:sp>
      <p:sp>
        <p:nvSpPr>
          <p:cNvPr id="4" name="Slide Number Placeholder 3"/>
          <p:cNvSpPr>
            <a:spLocks noGrp="1"/>
          </p:cNvSpPr>
          <p:nvPr>
            <p:ph type="sldNum" sz="quarter" idx="10"/>
          </p:nvPr>
        </p:nvSpPr>
        <p:spPr/>
        <p:txBody>
          <a:bodyPr/>
          <a:lstStyle/>
          <a:p>
            <a:fld id="{EE9FF8FE-691A-4EE9-8E7C-398218AD2CD0}" type="slidenum">
              <a:rPr lang="en-US" smtClean="0"/>
              <a:t>3</a:t>
            </a:fld>
            <a:endParaRPr lang="en-US"/>
          </a:p>
        </p:txBody>
      </p:sp>
    </p:spTree>
    <p:extLst>
      <p:ext uri="{BB962C8B-B14F-4D97-AF65-F5344CB8AC3E}">
        <p14:creationId xmlns:p14="http://schemas.microsoft.com/office/powerpoint/2010/main" val="1922756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Before you can search and ultimately hire someone, you have to know what is and will be expected of this person`.</a:t>
            </a:r>
          </a:p>
          <a:p>
            <a:pPr marL="171450" indent="-171450">
              <a:buFontTx/>
              <a:buChar char="-"/>
            </a:pPr>
            <a:r>
              <a:rPr lang="en-US" dirty="0"/>
              <a:t>Talk to thee manager of the department the candidate will work in</a:t>
            </a:r>
          </a:p>
          <a:p>
            <a:pPr marL="171450" indent="-171450">
              <a:buFontTx/>
              <a:buChar char="-"/>
            </a:pPr>
            <a:r>
              <a:rPr lang="en-US" dirty="0"/>
              <a:t>Talk to other workers</a:t>
            </a:r>
          </a:p>
          <a:p>
            <a:pPr marL="171450" indent="-171450">
              <a:buFontTx/>
              <a:buChar char="-"/>
            </a:pPr>
            <a:r>
              <a:rPr lang="en-US" dirty="0"/>
              <a:t>Check out comparative recruiters hiring for a similar position</a:t>
            </a:r>
          </a:p>
          <a:p>
            <a:pPr marL="228600" indent="-228600">
              <a:buFontTx/>
              <a:buAutoNum type="arabicPeriod" startAt="2"/>
            </a:pPr>
            <a:r>
              <a:rPr lang="en-US" dirty="0"/>
              <a:t>You need to understand the company that will be hiring, their practices, expectations of its employees, culture in order to try and get the best fit employee for them.</a:t>
            </a:r>
          </a:p>
          <a:p>
            <a:pPr marL="171450" indent="-171450">
              <a:buFontTx/>
              <a:buChar char="-"/>
            </a:pPr>
            <a:r>
              <a:rPr lang="en-US" dirty="0"/>
              <a:t>What does a successful employee look like (personality, attitude, etc..)</a:t>
            </a:r>
          </a:p>
          <a:p>
            <a:pPr marL="171450" indent="-171450">
              <a:buFontTx/>
              <a:buChar char="-"/>
            </a:pPr>
            <a:r>
              <a:rPr lang="en-US" dirty="0"/>
              <a:t>What are the companies values</a:t>
            </a:r>
          </a:p>
          <a:p>
            <a:pPr marL="0" indent="0">
              <a:buFontTx/>
              <a:buNone/>
            </a:pPr>
            <a:r>
              <a:rPr lang="en-US" dirty="0"/>
              <a:t>3. This candidate should possess certain skills and traits (competent)</a:t>
            </a:r>
          </a:p>
          <a:p>
            <a:pPr marL="171450" indent="-171450">
              <a:buFontTx/>
              <a:buChar char="-"/>
            </a:pPr>
            <a:r>
              <a:rPr lang="en-US" dirty="0"/>
              <a:t>Ideal candidate should have an excellent reputation with references to verify</a:t>
            </a:r>
          </a:p>
          <a:p>
            <a:pPr marL="171450" indent="-171450">
              <a:buFontTx/>
              <a:buChar char="-"/>
            </a:pPr>
            <a:r>
              <a:rPr lang="en-US" dirty="0"/>
              <a:t>Understand the desired intelligence level</a:t>
            </a:r>
          </a:p>
          <a:p>
            <a:pPr marL="171450" indent="-171450">
              <a:buFontTx/>
              <a:buChar char="-"/>
            </a:pPr>
            <a:r>
              <a:rPr lang="en-US" dirty="0"/>
              <a:t>Should have high integrity values</a:t>
            </a:r>
          </a:p>
          <a:p>
            <a:pPr marL="171450" indent="-171450">
              <a:buFontTx/>
              <a:buChar char="-"/>
            </a:pPr>
            <a:r>
              <a:rPr lang="en-US" dirty="0"/>
              <a:t>Ability to perform independently</a:t>
            </a:r>
          </a:p>
          <a:p>
            <a:pPr marL="171450" indent="-171450">
              <a:buFontTx/>
              <a:buChar char="-"/>
            </a:pPr>
            <a:r>
              <a:rPr lang="en-US" dirty="0"/>
              <a:t>Pleasant to work with and be around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 By spending the extra time and effort in researching and understanding what the candidate will be required of and understanding the company itself, the recruiting process will go much smoother and hopefully, a better candidate out of it.</a:t>
            </a:r>
          </a:p>
          <a:p>
            <a:endParaRPr lang="en-US" dirty="0"/>
          </a:p>
        </p:txBody>
      </p:sp>
      <p:sp>
        <p:nvSpPr>
          <p:cNvPr id="4" name="Slide Number Placeholder 3"/>
          <p:cNvSpPr>
            <a:spLocks noGrp="1"/>
          </p:cNvSpPr>
          <p:nvPr>
            <p:ph type="sldNum" sz="quarter" idx="10"/>
          </p:nvPr>
        </p:nvSpPr>
        <p:spPr/>
        <p:txBody>
          <a:bodyPr/>
          <a:lstStyle/>
          <a:p>
            <a:fld id="{EE9FF8FE-691A-4EE9-8E7C-398218AD2CD0}" type="slidenum">
              <a:rPr lang="en-US" smtClean="0"/>
              <a:t>4</a:t>
            </a:fld>
            <a:endParaRPr lang="en-US"/>
          </a:p>
        </p:txBody>
      </p:sp>
    </p:spTree>
    <p:extLst>
      <p:ext uri="{BB962C8B-B14F-4D97-AF65-F5344CB8AC3E}">
        <p14:creationId xmlns:p14="http://schemas.microsoft.com/office/powerpoint/2010/main" val="2539141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55136" y="4518203"/>
            <a:ext cx="5837091" cy="4399218"/>
          </a:xfrm>
        </p:spPr>
        <p:txBody>
          <a:bodyPr/>
          <a:lstStyle/>
          <a:p>
            <a:r>
              <a:rPr lang="en-US" dirty="0"/>
              <a:t>The process begins with an accurate job description.</a:t>
            </a:r>
          </a:p>
          <a:p>
            <a:endParaRPr lang="en-US" dirty="0"/>
          </a:p>
          <a:p>
            <a:r>
              <a:rPr lang="en-US" dirty="0"/>
              <a:t>If the position requires it, include screening questions in the website or application.  This process will immediately eliminate anyone that is not sufficiently qualified for the position. </a:t>
            </a:r>
          </a:p>
          <a:p>
            <a:endParaRPr lang="en-US" dirty="0"/>
          </a:p>
          <a:p>
            <a:r>
              <a:rPr lang="en-US" dirty="0"/>
              <a:t>Determine and/or choose who your top candidates are based on screening questions and skills required for the position.  </a:t>
            </a:r>
          </a:p>
          <a:p>
            <a:endParaRPr lang="en-US" dirty="0"/>
          </a:p>
          <a:p>
            <a:r>
              <a:rPr lang="en-US" dirty="0"/>
              <a:t>Conduct telephone interviews in order to wean out any candidates that may not be a good fit.</a:t>
            </a:r>
          </a:p>
          <a:p>
            <a:endParaRPr lang="en-US" dirty="0"/>
          </a:p>
          <a:p>
            <a:r>
              <a:rPr lang="en-US" dirty="0"/>
              <a:t>Consider multiple interviews or panel interviews and obtain the opinion of other staff members involved in the interview process.</a:t>
            </a:r>
          </a:p>
          <a:p>
            <a:endParaRPr lang="en-US" dirty="0"/>
          </a:p>
          <a:p>
            <a:r>
              <a:rPr lang="en-US" dirty="0"/>
              <a:t>Develop a guide with questions that pertain to the positon and use the same questions for all candidates.</a:t>
            </a:r>
          </a:p>
          <a:p>
            <a:endParaRPr lang="en-US" dirty="0"/>
          </a:p>
          <a:p>
            <a:r>
              <a:rPr lang="en-US" dirty="0"/>
              <a:t>Ask open-ended questions, situational and thought provoking questions.</a:t>
            </a:r>
          </a:p>
          <a:p>
            <a:endParaRPr lang="en-US" dirty="0"/>
          </a:p>
          <a:p>
            <a:r>
              <a:rPr lang="en-US" dirty="0"/>
              <a:t>Listen to and observe the candidate’s body language for any indication that they may or may not be suitable for the position</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0FE79ED-E996-44FF-881C-4B11622DA23B}" type="slidenum">
              <a:rPr lang="en-US" smtClean="0"/>
              <a:t>5</a:t>
            </a:fld>
            <a:endParaRPr lang="en-US"/>
          </a:p>
        </p:txBody>
      </p:sp>
    </p:spTree>
    <p:extLst>
      <p:ext uri="{BB962C8B-B14F-4D97-AF65-F5344CB8AC3E}">
        <p14:creationId xmlns:p14="http://schemas.microsoft.com/office/powerpoint/2010/main" val="1941308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Employment History Verifications are conducted by contacting previous employers to verify an applicant’s job title and tenure. We ask about the applicant’s reasons for leaving and eligibility for rehire. We also ask if there are problem areas that a prospective employer should be made aware of. Work History Verifications are an important part of a thorough background check.</a:t>
            </a:r>
            <a:br>
              <a:rPr lang="en-US" dirty="0"/>
            </a:br>
            <a:br>
              <a:rPr lang="en-US" dirty="0"/>
            </a:br>
            <a:r>
              <a:rPr lang="en-US" dirty="0"/>
              <a:t>An Employment History Verification is sometimes referred to as an Employment History Background Check or a Work History Verification. Reference Checks (obtaining a personal or professional reference) and Employment Searches (determining current and/or past employers) are sometimes erroneously called Employment Verifications</a:t>
            </a:r>
          </a:p>
          <a:p>
            <a:r>
              <a:rPr lang="en-US" dirty="0"/>
              <a:t>Past employers are contacted for employment verifications. Most employers verify employment through their Human Resources or Payroll Departments. Some employers use third-party verification services. A few use the office manager, owner, or former supervisor. Some employers charge additional fees to verify employment. These fees are passed on to our clients. </a:t>
            </a:r>
            <a:br>
              <a:rPr lang="en-US" dirty="0"/>
            </a:br>
            <a:endParaRPr lang="en-US" dirty="0"/>
          </a:p>
          <a:p>
            <a:endParaRPr lang="en-US" dirty="0"/>
          </a:p>
        </p:txBody>
      </p:sp>
      <p:sp>
        <p:nvSpPr>
          <p:cNvPr id="4" name="Slide Number Placeholder 3"/>
          <p:cNvSpPr>
            <a:spLocks noGrp="1"/>
          </p:cNvSpPr>
          <p:nvPr>
            <p:ph type="sldNum" sz="quarter" idx="10"/>
          </p:nvPr>
        </p:nvSpPr>
        <p:spPr/>
        <p:txBody>
          <a:bodyPr/>
          <a:lstStyle/>
          <a:p>
            <a:fld id="{EE9FF8FE-691A-4EE9-8E7C-398218AD2CD0}" type="slidenum">
              <a:rPr lang="en-US" smtClean="0"/>
              <a:t>6</a:t>
            </a:fld>
            <a:endParaRPr lang="en-US"/>
          </a:p>
        </p:txBody>
      </p:sp>
    </p:spTree>
    <p:extLst>
      <p:ext uri="{BB962C8B-B14F-4D97-AF65-F5344CB8AC3E}">
        <p14:creationId xmlns:p14="http://schemas.microsoft.com/office/powerpoint/2010/main" val="4089271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F52CD-4353-4C3C-9D4E-9A96C8CB0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06526A-9CE6-4310-B5EC-56B563BF9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F46CB0-6E10-4CF4-8824-5029C6943E92}"/>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5" name="Footer Placeholder 4">
            <a:extLst>
              <a:ext uri="{FF2B5EF4-FFF2-40B4-BE49-F238E27FC236}">
                <a16:creationId xmlns:a16="http://schemas.microsoft.com/office/drawing/2014/main" id="{78B287C4-4EA8-49C7-B01B-2DD611FB8F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F8BB50-B7DC-4464-83E6-31BF5EF36C7E}"/>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4041464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E8EBD-CB4A-4550-BA7D-8383C2F7CE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2DD8E4-2987-462E-8326-A18B97B8577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F0BF2C-6E73-4D68-86BF-23E6BD5BFE6E}"/>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5" name="Footer Placeholder 4">
            <a:extLst>
              <a:ext uri="{FF2B5EF4-FFF2-40B4-BE49-F238E27FC236}">
                <a16:creationId xmlns:a16="http://schemas.microsoft.com/office/drawing/2014/main" id="{56792535-563A-448D-BC54-5B4AB54DC5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33F56A-9BC4-4019-A2F6-06E2A87E97E3}"/>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18159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71BA0C-F20E-4E75-89C4-ECDDC384AFB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F4165E-CA12-45B1-834C-F9872BBC5BC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A58E67-D40D-4B72-A84B-DADE7448C220}"/>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5" name="Footer Placeholder 4">
            <a:extLst>
              <a:ext uri="{FF2B5EF4-FFF2-40B4-BE49-F238E27FC236}">
                <a16:creationId xmlns:a16="http://schemas.microsoft.com/office/drawing/2014/main" id="{8004AEFB-9EDE-4EE1-903A-17AE739E19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3458D2-032C-4F8D-9C58-7D0890712411}"/>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1225843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39454-98D3-4DA9-ABF1-240BE2C6BB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384034-4FFF-4364-978C-B005C956214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647AA7-2DA4-4D4E-9195-9923AB209FC0}"/>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5" name="Footer Placeholder 4">
            <a:extLst>
              <a:ext uri="{FF2B5EF4-FFF2-40B4-BE49-F238E27FC236}">
                <a16:creationId xmlns:a16="http://schemas.microsoft.com/office/drawing/2014/main" id="{FB2F1C86-D7D3-4FAC-86B4-5E857F6C34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46AE02-1EBE-4409-BC8A-DFB833CFB6C3}"/>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1366473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8A758-583D-40CE-872D-8584E6ACDC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AD96ADB-DE7E-4361-80EF-CA248673F7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91B631F-6E4F-42D5-A40D-F404DA70E7DB}"/>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5" name="Footer Placeholder 4">
            <a:extLst>
              <a:ext uri="{FF2B5EF4-FFF2-40B4-BE49-F238E27FC236}">
                <a16:creationId xmlns:a16="http://schemas.microsoft.com/office/drawing/2014/main" id="{31FB75CE-D844-42EC-99C9-AD408B186F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B41D68-328B-4FC0-9C1E-287BB4BBBEB1}"/>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2830514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A15E4-4E78-49F6-8991-654276A882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A98C72-5A16-4B08-BA37-DE5F1F4292F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F5FDB24-6D25-4D56-BE15-3CF4255877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1912F5-ED34-4086-AFD3-98345E994D12}"/>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6" name="Footer Placeholder 5">
            <a:extLst>
              <a:ext uri="{FF2B5EF4-FFF2-40B4-BE49-F238E27FC236}">
                <a16:creationId xmlns:a16="http://schemas.microsoft.com/office/drawing/2014/main" id="{A6FBBFD0-79F9-4299-AD81-E9174C7FE0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722E34-6A7F-471A-A1ED-2CD7C92DD4A7}"/>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2698983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56C7C-29F5-461D-9478-A8C441E3A4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FE6177-30AD-44AF-AE7B-0B60C8BC85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3E231BB-807F-4170-B73D-35B945F2CCD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4E0A86-E247-4ED3-B80B-D1F01C619B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6A298D3-F257-4F8B-9AA2-1FB485FB842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3759CA-54C8-4530-BCB2-F1F063E3032B}"/>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8" name="Footer Placeholder 7">
            <a:extLst>
              <a:ext uri="{FF2B5EF4-FFF2-40B4-BE49-F238E27FC236}">
                <a16:creationId xmlns:a16="http://schemas.microsoft.com/office/drawing/2014/main" id="{282209C5-ADFE-4BB8-BF27-CD0BD5AFDF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C0238B0-11C5-4133-B810-B6DCBAC66B8B}"/>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712359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EBB88-BE43-44A5-A440-4539E42347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6552EA-CB74-4C1F-86C0-B7778A293C4B}"/>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4" name="Footer Placeholder 3">
            <a:extLst>
              <a:ext uri="{FF2B5EF4-FFF2-40B4-BE49-F238E27FC236}">
                <a16:creationId xmlns:a16="http://schemas.microsoft.com/office/drawing/2014/main" id="{695C17EC-1BFD-4074-8C1F-27ADA572AA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E67B4A-3715-44EB-9855-7B5AD32AC83B}"/>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237604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B1174D-A83A-47E0-8B59-F85122748D36}"/>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3" name="Footer Placeholder 2">
            <a:extLst>
              <a:ext uri="{FF2B5EF4-FFF2-40B4-BE49-F238E27FC236}">
                <a16:creationId xmlns:a16="http://schemas.microsoft.com/office/drawing/2014/main" id="{6B2D10D0-32B6-4A4C-A74A-586AD83637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4EDD19-BE3D-4F09-8A87-B8D12B658C98}"/>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1156620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DF257-C549-4541-92C4-75FF0B026F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5E6484-B73D-4576-B00B-44B6520D1B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E38DAF-D84D-4A1C-B833-B3892D1358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DAAEFE-21D6-4FE8-B3DD-81F53B069B44}"/>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6" name="Footer Placeholder 5">
            <a:extLst>
              <a:ext uri="{FF2B5EF4-FFF2-40B4-BE49-F238E27FC236}">
                <a16:creationId xmlns:a16="http://schemas.microsoft.com/office/drawing/2014/main" id="{2AB9E809-822A-4E6C-9E56-03A70B3AC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D9123C-C962-48F8-AEF3-6B004443453C}"/>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2972516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C2EFF-7253-4A13-A168-0A0DA20E04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146B8A-4371-4635-88EF-DBF5F8B99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DDA0237-4C0A-4B0D-AB78-2F26D0086F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6BAAE33-7C9A-4A41-9153-F11D79999D90}"/>
              </a:ext>
            </a:extLst>
          </p:cNvPr>
          <p:cNvSpPr>
            <a:spLocks noGrp="1"/>
          </p:cNvSpPr>
          <p:nvPr>
            <p:ph type="dt" sz="half" idx="10"/>
          </p:nvPr>
        </p:nvSpPr>
        <p:spPr/>
        <p:txBody>
          <a:bodyPr/>
          <a:lstStyle/>
          <a:p>
            <a:fld id="{1CFDCE75-11CC-4C78-AEF0-A4C36EE84337}" type="datetimeFigureOut">
              <a:rPr lang="en-US" smtClean="0"/>
              <a:t>7/2/2017</a:t>
            </a:fld>
            <a:endParaRPr lang="en-US"/>
          </a:p>
        </p:txBody>
      </p:sp>
      <p:sp>
        <p:nvSpPr>
          <p:cNvPr id="6" name="Footer Placeholder 5">
            <a:extLst>
              <a:ext uri="{FF2B5EF4-FFF2-40B4-BE49-F238E27FC236}">
                <a16:creationId xmlns:a16="http://schemas.microsoft.com/office/drawing/2014/main" id="{DD2A8DC0-CEF9-42CF-AD38-52FC2225A5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03CE35-B806-407E-888C-C8C01F8894FA}"/>
              </a:ext>
            </a:extLst>
          </p:cNvPr>
          <p:cNvSpPr>
            <a:spLocks noGrp="1"/>
          </p:cNvSpPr>
          <p:nvPr>
            <p:ph type="sldNum" sz="quarter" idx="12"/>
          </p:nvPr>
        </p:nvSpPr>
        <p:spPr/>
        <p:txBody>
          <a:bodyPr/>
          <a:lstStyle/>
          <a:p>
            <a:fld id="{5321F5F5-DBCF-4FF9-B20E-BF4A70A0BAB1}" type="slidenum">
              <a:rPr lang="en-US" smtClean="0"/>
              <a:t>‹#›</a:t>
            </a:fld>
            <a:endParaRPr lang="en-US"/>
          </a:p>
        </p:txBody>
      </p:sp>
    </p:spTree>
    <p:extLst>
      <p:ext uri="{BB962C8B-B14F-4D97-AF65-F5344CB8AC3E}">
        <p14:creationId xmlns:p14="http://schemas.microsoft.com/office/powerpoint/2010/main" val="780435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C9933B-4C02-45E3-B653-8AF413B7F8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138526-9BF9-41E9-9C5C-2DB10EC97A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46C11E-C7D9-4723-A18D-5C8D3782E3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DCE75-11CC-4C78-AEF0-A4C36EE84337}" type="datetimeFigureOut">
              <a:rPr lang="en-US" smtClean="0"/>
              <a:t>7/2/2017</a:t>
            </a:fld>
            <a:endParaRPr lang="en-US"/>
          </a:p>
        </p:txBody>
      </p:sp>
      <p:sp>
        <p:nvSpPr>
          <p:cNvPr id="5" name="Footer Placeholder 4">
            <a:extLst>
              <a:ext uri="{FF2B5EF4-FFF2-40B4-BE49-F238E27FC236}">
                <a16:creationId xmlns:a16="http://schemas.microsoft.com/office/drawing/2014/main" id="{9F06E1FF-F274-4A57-A34A-C19EA94CFE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FD07391-53CE-4335-A7BA-13F90BE120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1F5F5-DBCF-4FF9-B20E-BF4A70A0BAB1}" type="slidenum">
              <a:rPr lang="en-US" smtClean="0"/>
              <a:t>‹#›</a:t>
            </a:fld>
            <a:endParaRPr lang="en-US"/>
          </a:p>
        </p:txBody>
      </p:sp>
    </p:spTree>
    <p:extLst>
      <p:ext uri="{BB962C8B-B14F-4D97-AF65-F5344CB8AC3E}">
        <p14:creationId xmlns:p14="http://schemas.microsoft.com/office/powerpoint/2010/main" val="2639101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F2FB850-41DF-4462-94B4-8BAD1599FFB6}"/>
              </a:ext>
            </a:extLst>
          </p:cNvPr>
          <p:cNvPicPr>
            <a:picLocks noChangeAspect="1"/>
          </p:cNvPicPr>
          <p:nvPr/>
        </p:nvPicPr>
        <p:blipFill>
          <a:blip r:embed="rId3"/>
          <a:stretch>
            <a:fillRect/>
          </a:stretch>
        </p:blipFill>
        <p:spPr>
          <a:xfrm>
            <a:off x="7092985" y="2160728"/>
            <a:ext cx="4260814" cy="3355391"/>
          </a:xfrm>
          <a:prstGeom prst="rect">
            <a:avLst/>
          </a:prstGeom>
        </p:spPr>
      </p:pic>
      <p:sp>
        <p:nvSpPr>
          <p:cNvPr id="3" name="Freeform: Shape 2">
            <a:extLst>
              <a:ext uri="{FF2B5EF4-FFF2-40B4-BE49-F238E27FC236}">
                <a16:creationId xmlns:a16="http://schemas.microsoft.com/office/drawing/2014/main" id="{040E8E33-FCC9-4700-AE82-86E9907E215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0"/>
            <a:ext cx="7539895"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Freeform: Shape 3">
            <a:extLst>
              <a:ext uri="{FF2B5EF4-FFF2-40B4-BE49-F238E27FC236}">
                <a16:creationId xmlns:a16="http://schemas.microsoft.com/office/drawing/2014/main" id="{1E07C891-1C1A-4BE3-9A08-866E61E6563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7092985"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itle 1">
            <a:extLst>
              <a:ext uri="{FF2B5EF4-FFF2-40B4-BE49-F238E27FC236}">
                <a16:creationId xmlns:a16="http://schemas.microsoft.com/office/drawing/2014/main" id="{E5A8394A-B3F3-4A17-BBB7-DAB54892D65A}"/>
              </a:ext>
            </a:extLst>
          </p:cNvPr>
          <p:cNvSpPr txBox="1">
            <a:spLocks/>
          </p:cNvSpPr>
          <p:nvPr/>
        </p:nvSpPr>
        <p:spPr>
          <a:xfrm>
            <a:off x="838199" y="365125"/>
            <a:ext cx="5529943"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chemeClr val="bg1"/>
                </a:solidFill>
              </a:rPr>
              <a:t>Recruitment</a:t>
            </a:r>
            <a:endParaRPr lang="en-US" dirty="0">
              <a:solidFill>
                <a:schemeClr val="bg1"/>
              </a:solidFill>
            </a:endParaRPr>
          </a:p>
        </p:txBody>
      </p:sp>
      <p:sp>
        <p:nvSpPr>
          <p:cNvPr id="6" name="Content Placeholder 2">
            <a:extLst>
              <a:ext uri="{FF2B5EF4-FFF2-40B4-BE49-F238E27FC236}">
                <a16:creationId xmlns:a16="http://schemas.microsoft.com/office/drawing/2014/main" id="{0FC3E26B-A81C-48C1-BEF9-9896FCCA2BAD}"/>
              </a:ext>
            </a:extLst>
          </p:cNvPr>
          <p:cNvSpPr txBox="1">
            <a:spLocks/>
          </p:cNvSpPr>
          <p:nvPr/>
        </p:nvSpPr>
        <p:spPr>
          <a:xfrm>
            <a:off x="838199" y="1825625"/>
            <a:ext cx="4128169" cy="339951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70000"/>
              </a:lnSpc>
            </a:pPr>
            <a:r>
              <a:rPr lang="en-US" sz="2000">
                <a:solidFill>
                  <a:schemeClr val="bg1"/>
                </a:solidFill>
              </a:rPr>
              <a:t>Recruitment refers to the overall process of attracting, selecting and appointing suitable candidates for jobs within an organization</a:t>
            </a:r>
          </a:p>
          <a:p>
            <a:pPr>
              <a:lnSpc>
                <a:spcPct val="70000"/>
              </a:lnSpc>
            </a:pPr>
            <a:r>
              <a:rPr lang="en-US" sz="2000">
                <a:solidFill>
                  <a:schemeClr val="bg1"/>
                </a:solidFill>
              </a:rPr>
              <a:t>Process </a:t>
            </a:r>
          </a:p>
          <a:p>
            <a:pPr lvl="1">
              <a:lnSpc>
                <a:spcPct val="70000"/>
              </a:lnSpc>
              <a:buFont typeface="Wingdings" panose="05000000000000000000" pitchFamily="2" charset="2"/>
              <a:buChar char="Ø"/>
            </a:pPr>
            <a:r>
              <a:rPr lang="en-US" sz="2000">
                <a:solidFill>
                  <a:schemeClr val="bg1"/>
                </a:solidFill>
              </a:rPr>
              <a:t>Job analysis</a:t>
            </a:r>
          </a:p>
          <a:p>
            <a:pPr lvl="1">
              <a:lnSpc>
                <a:spcPct val="70000"/>
              </a:lnSpc>
              <a:buFont typeface="Wingdings" panose="05000000000000000000" pitchFamily="2" charset="2"/>
              <a:buChar char="Ø"/>
            </a:pPr>
            <a:r>
              <a:rPr lang="en-US" sz="2000">
                <a:solidFill>
                  <a:schemeClr val="bg1"/>
                </a:solidFill>
              </a:rPr>
              <a:t>Sourcing</a:t>
            </a:r>
          </a:p>
          <a:p>
            <a:pPr lvl="1">
              <a:lnSpc>
                <a:spcPct val="70000"/>
              </a:lnSpc>
              <a:buFont typeface="Wingdings" panose="05000000000000000000" pitchFamily="2" charset="2"/>
              <a:buChar char="Ø"/>
            </a:pPr>
            <a:r>
              <a:rPr lang="en-US" sz="2000">
                <a:solidFill>
                  <a:schemeClr val="bg1"/>
                </a:solidFill>
              </a:rPr>
              <a:t>Screening and selection</a:t>
            </a:r>
          </a:p>
          <a:p>
            <a:pPr>
              <a:lnSpc>
                <a:spcPct val="70000"/>
              </a:lnSpc>
            </a:pPr>
            <a:r>
              <a:rPr lang="en-US" sz="2000">
                <a:solidFill>
                  <a:schemeClr val="bg1"/>
                </a:solidFill>
              </a:rPr>
              <a:t>Approaches</a:t>
            </a:r>
          </a:p>
          <a:p>
            <a:pPr lvl="1">
              <a:lnSpc>
                <a:spcPct val="70000"/>
              </a:lnSpc>
              <a:buFont typeface="Wingdings" panose="05000000000000000000" pitchFamily="2" charset="2"/>
              <a:buChar char="Ø"/>
            </a:pPr>
            <a:r>
              <a:rPr lang="en-US" sz="2000">
                <a:solidFill>
                  <a:schemeClr val="bg1"/>
                </a:solidFill>
              </a:rPr>
              <a:t>Internal recruitment</a:t>
            </a:r>
          </a:p>
          <a:p>
            <a:pPr lvl="1">
              <a:lnSpc>
                <a:spcPct val="70000"/>
              </a:lnSpc>
              <a:buFont typeface="Wingdings" panose="05000000000000000000" pitchFamily="2" charset="2"/>
              <a:buChar char="Ø"/>
            </a:pPr>
            <a:r>
              <a:rPr lang="en-US" sz="2000">
                <a:solidFill>
                  <a:schemeClr val="bg1"/>
                </a:solidFill>
              </a:rPr>
              <a:t>Employee referral program</a:t>
            </a:r>
          </a:p>
          <a:p>
            <a:pPr lvl="1">
              <a:lnSpc>
                <a:spcPct val="70000"/>
              </a:lnSpc>
              <a:buFont typeface="Wingdings" panose="05000000000000000000" pitchFamily="2" charset="2"/>
              <a:buChar char="Ø"/>
            </a:pPr>
            <a:r>
              <a:rPr lang="en-US" sz="2000">
                <a:solidFill>
                  <a:schemeClr val="bg1"/>
                </a:solidFill>
              </a:rPr>
              <a:t>Social recruiting</a:t>
            </a:r>
          </a:p>
          <a:p>
            <a:pPr lvl="1">
              <a:lnSpc>
                <a:spcPct val="70000"/>
              </a:lnSpc>
            </a:pPr>
            <a:endParaRPr lang="en-US" sz="1900">
              <a:solidFill>
                <a:schemeClr val="bg1"/>
              </a:solidFill>
            </a:endParaRPr>
          </a:p>
          <a:p>
            <a:pPr>
              <a:lnSpc>
                <a:spcPct val="70000"/>
              </a:lnSpc>
            </a:pPr>
            <a:endParaRPr lang="en-US" sz="1900">
              <a:solidFill>
                <a:schemeClr val="bg1"/>
              </a:solidFill>
            </a:endParaRPr>
          </a:p>
          <a:p>
            <a:pPr marL="0" indent="0">
              <a:lnSpc>
                <a:spcPct val="70000"/>
              </a:lnSpc>
              <a:buFont typeface="Arial" panose="020B0604020202020204" pitchFamily="34" charset="0"/>
              <a:buNone/>
            </a:pPr>
            <a:endParaRPr lang="en-US" sz="1900" dirty="0">
              <a:solidFill>
                <a:schemeClr val="bg1"/>
              </a:solidFill>
            </a:endParaRPr>
          </a:p>
        </p:txBody>
      </p:sp>
    </p:spTree>
    <p:extLst>
      <p:ext uri="{BB962C8B-B14F-4D97-AF65-F5344CB8AC3E}">
        <p14:creationId xmlns:p14="http://schemas.microsoft.com/office/powerpoint/2010/main" val="3115518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CACAFA0-0A26-468B-83F9-E0E94789B7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4742" y="1828800"/>
            <a:ext cx="4469258" cy="4419600"/>
          </a:xfrm>
          <a:prstGeom prst="rect">
            <a:avLst/>
          </a:prstGeom>
        </p:spPr>
      </p:pic>
      <p:sp>
        <p:nvSpPr>
          <p:cNvPr id="3" name="Title 1">
            <a:extLst>
              <a:ext uri="{FF2B5EF4-FFF2-40B4-BE49-F238E27FC236}">
                <a16:creationId xmlns:a16="http://schemas.microsoft.com/office/drawing/2014/main" id="{525A1E41-AE32-4DC2-8A7B-EC926604D2D8}"/>
              </a:ext>
            </a:extLst>
          </p:cNvPr>
          <p:cNvSpPr txBox="1">
            <a:spLocks/>
          </p:cNvSpPr>
          <p:nvPr/>
        </p:nvSpPr>
        <p:spPr>
          <a:xfrm>
            <a:off x="457200" y="0"/>
            <a:ext cx="8229600" cy="11430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i="1" u="sng"/>
              <a:t>Constructing Ideal Candidate Profiles </a:t>
            </a:r>
            <a:endParaRPr lang="en-US" i="1" u="sng" dirty="0"/>
          </a:p>
        </p:txBody>
      </p:sp>
      <p:sp>
        <p:nvSpPr>
          <p:cNvPr id="4" name="Content Placeholder 2">
            <a:extLst>
              <a:ext uri="{FF2B5EF4-FFF2-40B4-BE49-F238E27FC236}">
                <a16:creationId xmlns:a16="http://schemas.microsoft.com/office/drawing/2014/main" id="{451FD7CD-9928-4760-93EC-9DE15B918E2A}"/>
              </a:ext>
            </a:extLst>
          </p:cNvPr>
          <p:cNvSpPr txBox="1">
            <a:spLocks/>
          </p:cNvSpPr>
          <p:nvPr/>
        </p:nvSpPr>
        <p:spPr>
          <a:xfrm>
            <a:off x="228600" y="1295400"/>
            <a:ext cx="4800600" cy="541020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t>Impression from the candidate’s interview</a:t>
            </a:r>
          </a:p>
          <a:p>
            <a:r>
              <a:rPr lang="en-US" b="1"/>
              <a:t>Suitability to key company’s selection criteria</a:t>
            </a:r>
          </a:p>
          <a:p>
            <a:r>
              <a:rPr lang="en-US" b="1"/>
              <a:t>Career highlights &amp; achievements</a:t>
            </a:r>
          </a:p>
          <a:p>
            <a:r>
              <a:rPr lang="en-US" b="1"/>
              <a:t>Relevant skills and/or qualifications </a:t>
            </a:r>
          </a:p>
          <a:p>
            <a:r>
              <a:rPr lang="en-US" b="1"/>
              <a:t>Previous employer comment </a:t>
            </a:r>
          </a:p>
          <a:p>
            <a:r>
              <a:rPr lang="en-US" b="1"/>
              <a:t>Salary expectations</a:t>
            </a:r>
          </a:p>
          <a:p>
            <a:r>
              <a:rPr lang="en-US" b="1"/>
              <a:t>Candidate availability</a:t>
            </a:r>
          </a:p>
          <a:p>
            <a:r>
              <a:rPr lang="en-US" b="1"/>
              <a:t>General recommendation</a:t>
            </a:r>
            <a:endParaRPr lang="en-US" b="1" dirty="0"/>
          </a:p>
        </p:txBody>
      </p:sp>
    </p:spTree>
    <p:extLst>
      <p:ext uri="{BB962C8B-B14F-4D97-AF65-F5344CB8AC3E}">
        <p14:creationId xmlns:p14="http://schemas.microsoft.com/office/powerpoint/2010/main" val="3244931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22266-0134-4597-BCAC-04CCA3520E91}"/>
              </a:ext>
            </a:extLst>
          </p:cNvPr>
          <p:cNvSpPr txBox="1">
            <a:spLocks/>
          </p:cNvSpPr>
          <p:nvPr/>
        </p:nvSpPr>
        <p:spPr>
          <a:xfrm>
            <a:off x="457200" y="274638"/>
            <a:ext cx="8229600" cy="11430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6 best sourcing techniques</a:t>
            </a:r>
            <a:endParaRPr lang="en-US" dirty="0"/>
          </a:p>
        </p:txBody>
      </p:sp>
      <p:sp>
        <p:nvSpPr>
          <p:cNvPr id="3" name="Content Placeholder 2">
            <a:extLst>
              <a:ext uri="{FF2B5EF4-FFF2-40B4-BE49-F238E27FC236}">
                <a16:creationId xmlns:a16="http://schemas.microsoft.com/office/drawing/2014/main" id="{FF4CB5AC-4482-4635-8D76-F866000631CF}"/>
              </a:ext>
            </a:extLst>
          </p:cNvPr>
          <p:cNvSpPr txBox="1">
            <a:spLocks/>
          </p:cNvSpPr>
          <p:nvPr/>
        </p:nvSpPr>
        <p:spPr>
          <a:xfrm>
            <a:off x="457200" y="1600200"/>
            <a:ext cx="8229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Sourcing candidates through a recruiting database.</a:t>
            </a:r>
          </a:p>
          <a:p>
            <a:r>
              <a:rPr lang="en-US"/>
              <a:t>Sourcing candidates through social media.</a:t>
            </a:r>
          </a:p>
          <a:p>
            <a:r>
              <a:rPr lang="en-US"/>
              <a:t>Sourcing candidates through online job postings.</a:t>
            </a:r>
          </a:p>
          <a:p>
            <a:r>
              <a:rPr lang="en-US"/>
              <a:t>Sourcing candidates via referrals.</a:t>
            </a:r>
          </a:p>
          <a:p>
            <a:r>
              <a:rPr lang="en-US"/>
              <a:t>Sourcing candidates from within the organization.</a:t>
            </a:r>
          </a:p>
          <a:p>
            <a:r>
              <a:rPr lang="en-US"/>
              <a:t>Sourcing candidates through a recruiter network. </a:t>
            </a:r>
            <a:endParaRPr lang="en-US" dirty="0"/>
          </a:p>
        </p:txBody>
      </p:sp>
    </p:spTree>
    <p:extLst>
      <p:ext uri="{BB962C8B-B14F-4D97-AF65-F5344CB8AC3E}">
        <p14:creationId xmlns:p14="http://schemas.microsoft.com/office/powerpoint/2010/main" val="2206744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8F560-8864-47BF-BC18-2400336E1AA5}"/>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Building the Ideal Candidate Profile</a:t>
            </a:r>
            <a:endParaRPr lang="en-US" dirty="0"/>
          </a:p>
        </p:txBody>
      </p:sp>
      <p:sp>
        <p:nvSpPr>
          <p:cNvPr id="3" name="Content Placeholder 2">
            <a:extLst>
              <a:ext uri="{FF2B5EF4-FFF2-40B4-BE49-F238E27FC236}">
                <a16:creationId xmlns:a16="http://schemas.microsoft.com/office/drawing/2014/main" id="{9F9F082F-F49B-403D-930C-FB55FC19D114}"/>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Understand what the candidate’s work duties will include (Karrera, 2016)</a:t>
            </a:r>
          </a:p>
          <a:p>
            <a:r>
              <a:rPr lang="en-US"/>
              <a:t>Understand the company</a:t>
            </a:r>
          </a:p>
          <a:p>
            <a:r>
              <a:rPr lang="en-US"/>
              <a:t>ID Key Traits</a:t>
            </a:r>
          </a:p>
          <a:p>
            <a:r>
              <a:rPr lang="en-US"/>
              <a:t>Spend the additional time and effort on you the recruiters part should equate to a better candidate</a:t>
            </a:r>
            <a:endParaRPr lang="en-US" dirty="0"/>
          </a:p>
        </p:txBody>
      </p:sp>
    </p:spTree>
    <p:extLst>
      <p:ext uri="{BB962C8B-B14F-4D97-AF65-F5344CB8AC3E}">
        <p14:creationId xmlns:p14="http://schemas.microsoft.com/office/powerpoint/2010/main" val="2345843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t>Screening and Interviewing Candidates</a:t>
            </a:r>
          </a:p>
        </p:txBody>
      </p:sp>
      <p:sp>
        <p:nvSpPr>
          <p:cNvPr id="3" name="Content Placeholder 2"/>
          <p:cNvSpPr>
            <a:spLocks noGrp="1"/>
          </p:cNvSpPr>
          <p:nvPr>
            <p:ph idx="1"/>
          </p:nvPr>
        </p:nvSpPr>
        <p:spPr/>
        <p:txBody>
          <a:bodyPr/>
          <a:lstStyle/>
          <a:p>
            <a:r>
              <a:rPr lang="en-US" dirty="0"/>
              <a:t>Job Description.</a:t>
            </a:r>
          </a:p>
          <a:p>
            <a:r>
              <a:rPr lang="en-US" dirty="0"/>
              <a:t>Screening Questions</a:t>
            </a:r>
          </a:p>
          <a:p>
            <a:r>
              <a:rPr lang="en-US" dirty="0"/>
              <a:t>Top Candidates</a:t>
            </a:r>
          </a:p>
          <a:p>
            <a:r>
              <a:rPr lang="en-US" dirty="0"/>
              <a:t>Telephone Interviews </a:t>
            </a:r>
          </a:p>
          <a:p>
            <a:r>
              <a:rPr lang="en-US" dirty="0"/>
              <a:t>Multiple or Panel Interviews</a:t>
            </a:r>
          </a:p>
          <a:p>
            <a:r>
              <a:rPr lang="en-US" dirty="0"/>
              <a:t>Develop a Guide</a:t>
            </a:r>
          </a:p>
          <a:p>
            <a:r>
              <a:rPr lang="en-US" dirty="0"/>
              <a:t>Listen and Observe</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74080" y="1811600"/>
            <a:ext cx="4597974" cy="3522400"/>
          </a:xfrm>
          <a:prstGeom prst="rect">
            <a:avLst/>
          </a:prstGeom>
        </p:spPr>
      </p:pic>
    </p:spTree>
    <p:extLst>
      <p:ext uri="{BB962C8B-B14F-4D97-AF65-F5344CB8AC3E}">
        <p14:creationId xmlns:p14="http://schemas.microsoft.com/office/powerpoint/2010/main" val="1288446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23068B2-4284-42F8-B682-A40023FDC9D6}"/>
              </a:ext>
            </a:extLst>
          </p:cNvPr>
          <p:cNvSpPr/>
          <p:nvPr/>
        </p:nvSpPr>
        <p:spPr>
          <a:xfrm>
            <a:off x="5974813" y="3244334"/>
            <a:ext cx="242374" cy="369332"/>
          </a:xfrm>
          <a:prstGeom prst="rect">
            <a:avLst/>
          </a:prstGeom>
        </p:spPr>
        <p:txBody>
          <a:bodyPr wrap="none">
            <a:spAutoFit/>
          </a:bodyPr>
          <a:lstStyle/>
          <a:p>
            <a:r>
              <a:rPr lang="en-US" dirty="0">
                <a:solidFill>
                  <a:srgbClr val="000000"/>
                </a:solidFill>
                <a:latin typeface="Times New Roman" panose="02020603050405020304" pitchFamily="18" charset="0"/>
              </a:rPr>
              <a:t> </a:t>
            </a:r>
            <a:endParaRPr lang="en-US" dirty="0"/>
          </a:p>
        </p:txBody>
      </p:sp>
      <p:sp>
        <p:nvSpPr>
          <p:cNvPr id="3" name="Rectangle 2">
            <a:extLst>
              <a:ext uri="{FF2B5EF4-FFF2-40B4-BE49-F238E27FC236}">
                <a16:creationId xmlns:a16="http://schemas.microsoft.com/office/drawing/2014/main" id="{6AE7404D-6889-4839-9ABF-87DE9CE86DBA}"/>
              </a:ext>
            </a:extLst>
          </p:cNvPr>
          <p:cNvSpPr/>
          <p:nvPr/>
        </p:nvSpPr>
        <p:spPr>
          <a:xfrm>
            <a:off x="5974813" y="3244334"/>
            <a:ext cx="242374" cy="369332"/>
          </a:xfrm>
          <a:prstGeom prst="rect">
            <a:avLst/>
          </a:prstGeom>
        </p:spPr>
        <p:txBody>
          <a:bodyPr wrap="none">
            <a:spAutoFit/>
          </a:bodyPr>
          <a:lstStyle/>
          <a:p>
            <a:r>
              <a:rPr lang="en-US" dirty="0">
                <a:solidFill>
                  <a:srgbClr val="000000"/>
                </a:solidFill>
                <a:latin typeface="Times New Roman" panose="02020603050405020304" pitchFamily="18" charset="0"/>
              </a:rPr>
              <a:t> </a:t>
            </a:r>
            <a:endParaRPr lang="en-US" dirty="0"/>
          </a:p>
        </p:txBody>
      </p:sp>
      <p:sp>
        <p:nvSpPr>
          <p:cNvPr id="4" name="Rectangle 3">
            <a:extLst>
              <a:ext uri="{FF2B5EF4-FFF2-40B4-BE49-F238E27FC236}">
                <a16:creationId xmlns:a16="http://schemas.microsoft.com/office/drawing/2014/main" id="{25E1D59F-45B0-437A-BCFC-FD7545E84AE9}"/>
              </a:ext>
            </a:extLst>
          </p:cNvPr>
          <p:cNvSpPr/>
          <p:nvPr/>
        </p:nvSpPr>
        <p:spPr>
          <a:xfrm>
            <a:off x="5974813" y="3244334"/>
            <a:ext cx="405880" cy="369332"/>
          </a:xfrm>
          <a:prstGeom prst="rect">
            <a:avLst/>
          </a:prstGeom>
        </p:spPr>
        <p:txBody>
          <a:bodyPr wrap="none">
            <a:spAutoFit/>
          </a:bodyPr>
          <a:lstStyle/>
          <a:p>
            <a:r>
              <a:rPr lang="en-US" dirty="0">
                <a:solidFill>
                  <a:srgbClr val="000000"/>
                </a:solidFill>
                <a:latin typeface="Times New Roman" panose="02020603050405020304" pitchFamily="18" charset="0"/>
              </a:rPr>
              <a:t> </a:t>
            </a:r>
            <a:r>
              <a:rPr lang="en-US" dirty="0"/>
              <a:t>   </a:t>
            </a:r>
          </a:p>
        </p:txBody>
      </p:sp>
      <p:sp>
        <p:nvSpPr>
          <p:cNvPr id="5" name="Rectangle 4">
            <a:extLst>
              <a:ext uri="{FF2B5EF4-FFF2-40B4-BE49-F238E27FC236}">
                <a16:creationId xmlns:a16="http://schemas.microsoft.com/office/drawing/2014/main" id="{A1175135-9A0F-493A-8132-F2AAAE01DF3F}"/>
              </a:ext>
            </a:extLst>
          </p:cNvPr>
          <p:cNvSpPr/>
          <p:nvPr/>
        </p:nvSpPr>
        <p:spPr>
          <a:xfrm>
            <a:off x="5974813" y="3244334"/>
            <a:ext cx="242374" cy="369332"/>
          </a:xfrm>
          <a:prstGeom prst="rect">
            <a:avLst/>
          </a:prstGeom>
        </p:spPr>
        <p:txBody>
          <a:bodyPr wrap="none">
            <a:spAutoFit/>
          </a:bodyPr>
          <a:lstStyle/>
          <a:p>
            <a:r>
              <a:rPr lang="en-US" dirty="0">
                <a:solidFill>
                  <a:srgbClr val="000000"/>
                </a:solidFill>
                <a:latin typeface="Times New Roman" panose="02020603050405020304" pitchFamily="18" charset="0"/>
              </a:rPr>
              <a:t> </a:t>
            </a:r>
            <a:endParaRPr lang="en-US" dirty="0"/>
          </a:p>
        </p:txBody>
      </p:sp>
      <p:sp>
        <p:nvSpPr>
          <p:cNvPr id="6" name="Rectangle 5">
            <a:extLst>
              <a:ext uri="{FF2B5EF4-FFF2-40B4-BE49-F238E27FC236}">
                <a16:creationId xmlns:a16="http://schemas.microsoft.com/office/drawing/2014/main" id="{472CB8F9-6260-44D2-9F9A-E999827F40AF}"/>
              </a:ext>
            </a:extLst>
          </p:cNvPr>
          <p:cNvSpPr/>
          <p:nvPr/>
        </p:nvSpPr>
        <p:spPr>
          <a:xfrm>
            <a:off x="5974813" y="3244334"/>
            <a:ext cx="242374" cy="369332"/>
          </a:xfrm>
          <a:prstGeom prst="rect">
            <a:avLst/>
          </a:prstGeom>
        </p:spPr>
        <p:txBody>
          <a:bodyPr wrap="none">
            <a:spAutoFit/>
          </a:bodyPr>
          <a:lstStyle/>
          <a:p>
            <a:r>
              <a:rPr lang="en-US" dirty="0">
                <a:solidFill>
                  <a:srgbClr val="000000"/>
                </a:solidFill>
                <a:latin typeface="Times New Roman" panose="02020603050405020304" pitchFamily="18" charset="0"/>
              </a:rPr>
              <a:t> </a:t>
            </a:r>
            <a:endParaRPr lang="en-US" dirty="0"/>
          </a:p>
        </p:txBody>
      </p:sp>
      <p:sp>
        <p:nvSpPr>
          <p:cNvPr id="7" name="Title 1">
            <a:extLst>
              <a:ext uri="{FF2B5EF4-FFF2-40B4-BE49-F238E27FC236}">
                <a16:creationId xmlns:a16="http://schemas.microsoft.com/office/drawing/2014/main" id="{F2532831-6C52-4E61-B5CE-B57ED4BD5102}"/>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Verifying Employment and Work History</a:t>
            </a:r>
            <a:endParaRPr lang="en-US" dirty="0"/>
          </a:p>
        </p:txBody>
      </p:sp>
      <p:sp>
        <p:nvSpPr>
          <p:cNvPr id="8" name="Content Placeholder 2">
            <a:extLst>
              <a:ext uri="{FF2B5EF4-FFF2-40B4-BE49-F238E27FC236}">
                <a16:creationId xmlns:a16="http://schemas.microsoft.com/office/drawing/2014/main" id="{9E191443-7DF0-4041-B06C-68EFED9B4901}"/>
              </a:ext>
            </a:extLst>
          </p:cNvPr>
          <p:cNvSpPr txBox="1">
            <a:spLocks/>
          </p:cNvSpPr>
          <p:nvPr/>
        </p:nvSpPr>
        <p:spPr>
          <a:xfrm>
            <a:off x="838200" y="1825625"/>
            <a:ext cx="10515600" cy="4351338"/>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Prior work history is a good predictor of future performance</a:t>
            </a:r>
          </a:p>
          <a:p>
            <a:r>
              <a:rPr lang="en-US"/>
              <a:t>An Employment History Check verifies title and tenure</a:t>
            </a:r>
          </a:p>
          <a:p>
            <a:r>
              <a:rPr lang="en-US"/>
              <a:t>Reasons for leaving and eligibility for rehire are also confirmed. Potential problem areas may be revealed.</a:t>
            </a:r>
          </a:p>
          <a:p>
            <a:r>
              <a:rPr lang="en-US"/>
              <a:t> The Employment History Verification report helps confirm whether the applicant has the work history and experience needed to succeed in the job. </a:t>
            </a:r>
          </a:p>
          <a:p>
            <a:r>
              <a:rPr lang="en-US"/>
              <a:t>It also provides an opportunity for prior employers to share their views of the applicant as an employee. </a:t>
            </a:r>
            <a:br>
              <a:rPr lang="en-US"/>
            </a:br>
            <a:endParaRPr lang="en-US" dirty="0"/>
          </a:p>
        </p:txBody>
      </p:sp>
    </p:spTree>
    <p:extLst>
      <p:ext uri="{BB962C8B-B14F-4D97-AF65-F5344CB8AC3E}">
        <p14:creationId xmlns:p14="http://schemas.microsoft.com/office/powerpoint/2010/main" val="2493473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36A483-D449-464A-A74D-84B66A24C8EE}"/>
              </a:ext>
            </a:extLst>
          </p:cNvPr>
          <p:cNvSpPr/>
          <p:nvPr/>
        </p:nvSpPr>
        <p:spPr>
          <a:xfrm>
            <a:off x="3048000" y="1051811"/>
            <a:ext cx="6096000" cy="4754378"/>
          </a:xfrm>
          <a:prstGeom prst="rect">
            <a:avLst/>
          </a:prstGeom>
        </p:spPr>
        <p:txBody>
          <a:bodyPr>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Reference</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http://recruitloop.com/blog/the-seven-stages-of-the-modern-recruiting-workflow/</a:t>
            </a:r>
          </a:p>
          <a:p>
            <a:pPr>
              <a:lnSpc>
                <a:spcPct val="107000"/>
              </a:lnSpc>
              <a:spcAft>
                <a:spcPts val="800"/>
              </a:spcAft>
            </a:pPr>
            <a:r>
              <a:rPr lang="en-US" dirty="0" err="1">
                <a:latin typeface="Calibri" panose="020F0502020204030204" pitchFamily="34" charset="0"/>
                <a:ea typeface="Calibri" panose="020F0502020204030204" pitchFamily="34" charset="0"/>
                <a:cs typeface="Times New Roman" panose="02020603050405020304" pitchFamily="18" charset="0"/>
              </a:rPr>
              <a:t>Slezak</a:t>
            </a:r>
            <a:r>
              <a:rPr lang="en-US" dirty="0">
                <a:latin typeface="Calibri" panose="020F0502020204030204" pitchFamily="34" charset="0"/>
                <a:ea typeface="Calibri" panose="020F0502020204030204" pitchFamily="34" charset="0"/>
                <a:cs typeface="Times New Roman" panose="02020603050405020304" pitchFamily="18" charset="0"/>
              </a:rPr>
              <a:t>, P. (2016).  10 Simple Steps to Writing a Powerful Candidate Profile.  Retrieved from http://recruitloop.com/blog/recruiter-tips-how-to-write-a-powerful-candidate-profile/</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Deutsch, M. (2016).  What is a Recruitment Sourcing Strategy.  Retrieved from https://www.topechelon.com/blog/recruiter-training/recruitment-sourcing-strategy/</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Karrera, M. (2016).  Recruiting Tips:  How to Create an Ideal Candidate Profile.  Retrieved from: http://www.careeraddict.com/create-ideal-candidate-profile</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http://managementhelp.org/staffing/screening.htm</a:t>
            </a:r>
          </a:p>
        </p:txBody>
      </p:sp>
    </p:spTree>
    <p:extLst>
      <p:ext uri="{BB962C8B-B14F-4D97-AF65-F5344CB8AC3E}">
        <p14:creationId xmlns:p14="http://schemas.microsoft.com/office/powerpoint/2010/main" val="438413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1120</Words>
  <Application>Microsoft Office PowerPoint</Application>
  <PresentationFormat>Widescreen</PresentationFormat>
  <Paragraphs>119</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Screening and Interviewing Candidates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lawrencedeee@yahoo.com</dc:creator>
  <cp:lastModifiedBy>lawrencedeee@yahoo.com</cp:lastModifiedBy>
  <cp:revision>8</cp:revision>
  <dcterms:created xsi:type="dcterms:W3CDTF">2017-07-02T19:30:56Z</dcterms:created>
  <dcterms:modified xsi:type="dcterms:W3CDTF">2017-07-02T21:55:56Z</dcterms:modified>
</cp:coreProperties>
</file>