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257" r:id="rId3"/>
    <p:sldId id="268" r:id="rId4"/>
    <p:sldId id="269" r:id="rId5"/>
    <p:sldId id="270" r:id="rId6"/>
    <p:sldId id="281" r:id="rId7"/>
    <p:sldId id="279" r:id="rId8"/>
    <p:sldId id="280" r:id="rId9"/>
    <p:sldId id="278" r:id="rId10"/>
    <p:sldId id="276" r:id="rId11"/>
    <p:sldId id="282" r:id="rId12"/>
    <p:sldId id="283" r:id="rId13"/>
    <p:sldId id="272" r:id="rId14"/>
    <p:sldId id="273" r:id="rId15"/>
    <p:sldId id="274" r:id="rId16"/>
    <p:sldId id="275" r:id="rId17"/>
    <p:sldId id="267" r:id="rId18"/>
  </p:sldIdLst>
  <p:sldSz cx="9144000" cy="6858000" type="screen4x3"/>
  <p:notesSz cx="7077075" cy="9369425"/>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1">
          <p15:clr>
            <a:srgbClr val="A4A3A4"/>
          </p15:clr>
        </p15:guide>
        <p15:guide id="2" pos="222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00000"/>
    <a:srgbClr val="993366"/>
    <a:srgbClr val="009999"/>
    <a:srgbClr val="9900CC"/>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7085" autoAdjust="0"/>
    <p:restoredTop sz="66093" autoAdjust="0"/>
  </p:normalViewPr>
  <p:slideViewPr>
    <p:cSldViewPr>
      <p:cViewPr>
        <p:scale>
          <a:sx n="73" d="100"/>
          <a:sy n="73" d="100"/>
        </p:scale>
        <p:origin x="1976" y="36"/>
      </p:cViewPr>
      <p:guideLst>
        <p:guide orient="horz" pos="2160"/>
        <p:guide pos="2880"/>
      </p:guideLst>
    </p:cSldViewPr>
  </p:slideViewPr>
  <p:outlineViewPr>
    <p:cViewPr>
      <p:scale>
        <a:sx n="33" d="100"/>
        <a:sy n="33" d="100"/>
      </p:scale>
      <p:origin x="0" y="167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766" y="-102"/>
      </p:cViewPr>
      <p:guideLst>
        <p:guide orient="horz" pos="2951"/>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471"/>
          </a:xfrm>
          <a:prstGeom prst="rect">
            <a:avLst/>
          </a:prstGeom>
        </p:spPr>
        <p:txBody>
          <a:bodyPr vert="horz" lIns="93973" tIns="46986" rIns="93973" bIns="46986"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471"/>
          </a:xfrm>
          <a:prstGeom prst="rect">
            <a:avLst/>
          </a:prstGeom>
        </p:spPr>
        <p:txBody>
          <a:bodyPr vert="horz" lIns="93973" tIns="46986" rIns="93973" bIns="46986" rtlCol="0"/>
          <a:lstStyle>
            <a:lvl1pPr algn="r">
              <a:defRPr sz="1200"/>
            </a:lvl1pPr>
          </a:lstStyle>
          <a:p>
            <a:fld id="{BAF394FC-7749-445D-B839-EA26EEA8F519}" type="datetimeFigureOut">
              <a:rPr lang="en-US" smtClean="0"/>
              <a:pPr/>
              <a:t>6/27/2017</a:t>
            </a:fld>
            <a:endParaRPr lang="en-US"/>
          </a:p>
        </p:txBody>
      </p:sp>
      <p:sp>
        <p:nvSpPr>
          <p:cNvPr id="4" name="Footer Placeholder 3"/>
          <p:cNvSpPr>
            <a:spLocks noGrp="1"/>
          </p:cNvSpPr>
          <p:nvPr>
            <p:ph type="ftr" sz="quarter" idx="2"/>
          </p:nvPr>
        </p:nvSpPr>
        <p:spPr>
          <a:xfrm>
            <a:off x="0" y="8899328"/>
            <a:ext cx="3066733" cy="468471"/>
          </a:xfrm>
          <a:prstGeom prst="rect">
            <a:avLst/>
          </a:prstGeom>
        </p:spPr>
        <p:txBody>
          <a:bodyPr vert="horz" lIns="93973" tIns="46986" rIns="93973" bIns="46986"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9328"/>
            <a:ext cx="3066733" cy="468471"/>
          </a:xfrm>
          <a:prstGeom prst="rect">
            <a:avLst/>
          </a:prstGeom>
        </p:spPr>
        <p:txBody>
          <a:bodyPr vert="horz" lIns="93973" tIns="46986" rIns="93973" bIns="46986" rtlCol="0" anchor="b"/>
          <a:lstStyle>
            <a:lvl1pPr algn="r">
              <a:defRPr sz="1200"/>
            </a:lvl1pPr>
          </a:lstStyle>
          <a:p>
            <a:fld id="{1A676770-DDE2-46F8-AC92-15062C3E8DD8}" type="slidenum">
              <a:rPr lang="en-US" smtClean="0"/>
              <a:pPr/>
              <a:t>‹#›</a:t>
            </a:fld>
            <a:endParaRPr lang="en-US"/>
          </a:p>
        </p:txBody>
      </p:sp>
    </p:spTree>
    <p:extLst>
      <p:ext uri="{BB962C8B-B14F-4D97-AF65-F5344CB8AC3E}">
        <p14:creationId xmlns:p14="http://schemas.microsoft.com/office/powerpoint/2010/main" val="216729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471"/>
          </a:xfrm>
          <a:prstGeom prst="rect">
            <a:avLst/>
          </a:prstGeom>
        </p:spPr>
        <p:txBody>
          <a:bodyPr vert="horz" lIns="93973" tIns="46986" rIns="93973" bIns="46986" rtlCol="0"/>
          <a:lstStyle>
            <a:lvl1pPr algn="l">
              <a:defRPr sz="1200"/>
            </a:lvl1pPr>
          </a:lstStyle>
          <a:p>
            <a:endParaRPr lang="en-US"/>
          </a:p>
        </p:txBody>
      </p:sp>
      <p:sp>
        <p:nvSpPr>
          <p:cNvPr id="3" name="Date Placeholder 2"/>
          <p:cNvSpPr>
            <a:spLocks noGrp="1"/>
          </p:cNvSpPr>
          <p:nvPr>
            <p:ph type="dt" idx="1"/>
          </p:nvPr>
        </p:nvSpPr>
        <p:spPr>
          <a:xfrm>
            <a:off x="4008705" y="0"/>
            <a:ext cx="3066733" cy="468471"/>
          </a:xfrm>
          <a:prstGeom prst="rect">
            <a:avLst/>
          </a:prstGeom>
        </p:spPr>
        <p:txBody>
          <a:bodyPr vert="horz" lIns="93973" tIns="46986" rIns="93973" bIns="46986" rtlCol="0"/>
          <a:lstStyle>
            <a:lvl1pPr algn="r">
              <a:defRPr sz="1200"/>
            </a:lvl1pPr>
          </a:lstStyle>
          <a:p>
            <a:fld id="{2ED624CF-DBD7-488D-B686-7417ADFE7574}" type="datetimeFigureOut">
              <a:rPr lang="en-US" smtClean="0"/>
              <a:pPr/>
              <a:t>6/27/2017</a:t>
            </a:fld>
            <a:endParaRPr lang="en-US"/>
          </a:p>
        </p:txBody>
      </p:sp>
      <p:sp>
        <p:nvSpPr>
          <p:cNvPr id="4" name="Slide Image Placeholder 3"/>
          <p:cNvSpPr>
            <a:spLocks noGrp="1" noRot="1" noChangeAspect="1"/>
          </p:cNvSpPr>
          <p:nvPr>
            <p:ph type="sldImg" idx="2"/>
          </p:nvPr>
        </p:nvSpPr>
        <p:spPr>
          <a:xfrm>
            <a:off x="1196975" y="703263"/>
            <a:ext cx="4683125" cy="3513137"/>
          </a:xfrm>
          <a:prstGeom prst="rect">
            <a:avLst/>
          </a:prstGeom>
          <a:noFill/>
          <a:ln w="12700">
            <a:solidFill>
              <a:prstClr val="black"/>
            </a:solidFill>
          </a:ln>
        </p:spPr>
        <p:txBody>
          <a:bodyPr vert="horz" lIns="93973" tIns="46986" rIns="93973" bIns="46986" rtlCol="0" anchor="ctr"/>
          <a:lstStyle/>
          <a:p>
            <a:endParaRPr lang="en-US"/>
          </a:p>
        </p:txBody>
      </p:sp>
      <p:sp>
        <p:nvSpPr>
          <p:cNvPr id="5" name="Notes Placeholder 4"/>
          <p:cNvSpPr>
            <a:spLocks noGrp="1"/>
          </p:cNvSpPr>
          <p:nvPr>
            <p:ph type="body" sz="quarter" idx="3"/>
          </p:nvPr>
        </p:nvSpPr>
        <p:spPr>
          <a:xfrm>
            <a:off x="707708" y="4450477"/>
            <a:ext cx="5661660" cy="4216241"/>
          </a:xfrm>
          <a:prstGeom prst="rect">
            <a:avLst/>
          </a:prstGeom>
        </p:spPr>
        <p:txBody>
          <a:bodyPr vert="horz" lIns="93973" tIns="46986" rIns="93973" bIns="4698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9328"/>
            <a:ext cx="3066733" cy="468471"/>
          </a:xfrm>
          <a:prstGeom prst="rect">
            <a:avLst/>
          </a:prstGeom>
        </p:spPr>
        <p:txBody>
          <a:bodyPr vert="horz" lIns="93973" tIns="46986" rIns="93973" bIns="4698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9328"/>
            <a:ext cx="3066733" cy="468471"/>
          </a:xfrm>
          <a:prstGeom prst="rect">
            <a:avLst/>
          </a:prstGeom>
        </p:spPr>
        <p:txBody>
          <a:bodyPr vert="horz" lIns="93973" tIns="46986" rIns="93973" bIns="46986" rtlCol="0" anchor="b"/>
          <a:lstStyle>
            <a:lvl1pPr algn="r">
              <a:defRPr sz="1200"/>
            </a:lvl1pPr>
          </a:lstStyle>
          <a:p>
            <a:fld id="{5C42EBD4-AF63-4AA0-83DF-7ACC19CF8E70}" type="slidenum">
              <a:rPr lang="en-US" smtClean="0"/>
              <a:pPr/>
              <a:t>‹#›</a:t>
            </a:fld>
            <a:endParaRPr lang="en-US"/>
          </a:p>
        </p:txBody>
      </p:sp>
    </p:spTree>
    <p:extLst>
      <p:ext uri="{BB962C8B-B14F-4D97-AF65-F5344CB8AC3E}">
        <p14:creationId xmlns:p14="http://schemas.microsoft.com/office/powerpoint/2010/main" val="1655965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p:txBody>
      </p:sp>
      <p:sp>
        <p:nvSpPr>
          <p:cNvPr id="4" name="Slide Number Placeholder 3"/>
          <p:cNvSpPr>
            <a:spLocks noGrp="1"/>
          </p:cNvSpPr>
          <p:nvPr>
            <p:ph type="sldNum" sz="quarter" idx="10"/>
          </p:nvPr>
        </p:nvSpPr>
        <p:spPr/>
        <p:txBody>
          <a:bodyPr/>
          <a:lstStyle/>
          <a:p>
            <a:fld id="{5C42EBD4-AF63-4AA0-83DF-7ACC19CF8E7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Walmart’s innovation comes from its wholesale saving from the surrounding retailers and the vast selection of items. Its entrepreneurship outdoes the other stores by keeping the prices of their products low, avoiding being too focused in meeting the organizational goals and ensuring that all the customers are very comfortable while being served in their organizations. </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strategies laid by Walmart stores are aimed at both company and customer goals.</a:t>
            </a:r>
          </a:p>
          <a:p>
            <a:r>
              <a:rPr lang="en-US" altLang="en-US" dirty="0"/>
              <a:t>The low cost strategy aims at providing the customer with cheaper goods for better living, while high volume strategy  aims at producing various huge amounts of goods to clients in return for revenue to the company.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The strategic analysis and choice of Walmart has aimed in providing the clients with the best prices for their products so as to ensure that the customers are comfortable and satisfied.</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11</a:t>
            </a:fld>
            <a:endParaRPr lang="en-US"/>
          </a:p>
        </p:txBody>
      </p:sp>
    </p:spTree>
    <p:extLst>
      <p:ext uri="{BB962C8B-B14F-4D97-AF65-F5344CB8AC3E}">
        <p14:creationId xmlns:p14="http://schemas.microsoft.com/office/powerpoint/2010/main" val="104830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Walmart has 3 generic business strategies which include; overall cost leadership, focus strategy and the differentiation strategy.  </a:t>
            </a:r>
          </a:p>
          <a:p>
            <a:r>
              <a:rPr lang="en-US" altLang="en-US" dirty="0"/>
              <a:t>All these strategies fall under five forces which include buyer power, threats of substitution, supplier power, rivalry and threats of new entry. </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12</a:t>
            </a:fld>
            <a:endParaRPr lang="en-US"/>
          </a:p>
        </p:txBody>
      </p:sp>
    </p:spTree>
    <p:extLst>
      <p:ext uri="{BB962C8B-B14F-4D97-AF65-F5344CB8AC3E}">
        <p14:creationId xmlns:p14="http://schemas.microsoft.com/office/powerpoint/2010/main" val="3897637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a:p>
            <a:r>
              <a:rPr lang="en-US" altLang="en-US" dirty="0"/>
              <a:t>Walmart aims at expanding its stores in all countries and states in all over the world. </a:t>
            </a:r>
          </a:p>
          <a:p>
            <a:r>
              <a:rPr lang="en-US" altLang="en-US" dirty="0"/>
              <a:t>The company aims at being the number one shopping store that will provide the cheapest prices for its clients to save money and better their lives.</a:t>
            </a:r>
          </a:p>
          <a:p>
            <a:r>
              <a:rPr lang="en-US" altLang="en-US" dirty="0"/>
              <a:t>It is also working hard to deliver customer goods at their door</a:t>
            </a:r>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a:p>
            <a:r>
              <a:rPr lang="en-US" altLang="en-US" dirty="0" err="1"/>
              <a:t>Walmarts</a:t>
            </a:r>
            <a:r>
              <a:rPr lang="en-US" altLang="en-US" dirty="0"/>
              <a:t>’ short term objectives include ensuring that every customer leaves the store happy and comfortable.</a:t>
            </a:r>
          </a:p>
          <a:p>
            <a:r>
              <a:rPr lang="en-US" altLang="en-US" dirty="0"/>
              <a:t>Another objective is to make sure that every new product in the market is introduced in their stores so that clients have everything they want once they visit to buy from the stores.</a:t>
            </a:r>
          </a:p>
          <a:p>
            <a:r>
              <a:rPr lang="en-US" altLang="en-US" dirty="0"/>
              <a:t>It also aims to retail prices that are customer friendly compare to other stores so as to beat the competition.</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p:txBody>
      </p:sp>
      <p:sp>
        <p:nvSpPr>
          <p:cNvPr id="4" name="Slide Number Placeholder 3"/>
          <p:cNvSpPr>
            <a:spLocks noGrp="1"/>
          </p:cNvSpPr>
          <p:nvPr>
            <p:ph type="sldNum" sz="quarter" idx="10"/>
          </p:nvPr>
        </p:nvSpPr>
        <p:spPr/>
        <p:txBody>
          <a:bodyPr/>
          <a:lstStyle/>
          <a:p>
            <a:fld id="{5C42EBD4-AF63-4AA0-83DF-7ACC19CF8E70}"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The core competitive advantage of the company is the low price strategy and alignment of all its strategies toward low price strategy and low cost leadership. The various initiatives by the CEO saw the company achieve great strides in the company. Walmart applies its business model in all its activities. </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p:txBody>
      </p:sp>
      <p:sp>
        <p:nvSpPr>
          <p:cNvPr id="4" name="Slide Number Placeholder 3"/>
          <p:cNvSpPr>
            <a:spLocks noGrp="1"/>
          </p:cNvSpPr>
          <p:nvPr>
            <p:ph type="sldNum" sz="quarter" idx="10"/>
          </p:nvPr>
        </p:nvSpPr>
        <p:spPr/>
        <p:txBody>
          <a:bodyPr/>
          <a:lstStyle/>
          <a:p>
            <a:fld id="{5C42EBD4-AF63-4AA0-83DF-7ACC19CF8E70}"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p:txBody>
      </p:sp>
      <p:sp>
        <p:nvSpPr>
          <p:cNvPr id="4" name="Slide Number Placeholder 3"/>
          <p:cNvSpPr>
            <a:spLocks noGrp="1"/>
          </p:cNvSpPr>
          <p:nvPr>
            <p:ph type="sldNum" sz="quarter" idx="10"/>
          </p:nvPr>
        </p:nvSpPr>
        <p:spPr/>
        <p:txBody>
          <a:bodyPr/>
          <a:lstStyle/>
          <a:p>
            <a:fld id="{5C42EBD4-AF63-4AA0-83DF-7ACC19CF8E7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Walmart was branded in 2008 from Wal-Mart Stores, Inc. in 2008; it is a multinational retailer corporation from America with large warehouse stores and discount departmental stores. The paper is going to talk about the Walmart company. It will discuss some of the things such as the company background, leadership and culture, internal and external analysis, innovation, strategic analysis, mission and vision statements and corporate social responsibilities.</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 </a:t>
            </a:r>
          </a:p>
          <a:p>
            <a:pPr marL="274320" indent="-274320" fontAlgn="auto">
              <a:spcAft>
                <a:spcPts val="0"/>
              </a:spcAft>
              <a:buClr>
                <a:schemeClr val="accent3"/>
              </a:buClr>
              <a:buFont typeface="Wingdings 2"/>
              <a:buChar char=""/>
              <a:defRPr/>
            </a:pPr>
            <a:r>
              <a:rPr lang="en-US" dirty="0"/>
              <a:t>Wal-Mart is a multinational retailer corporation situated in United States operating chains of various large discount warehouse and department stores. </a:t>
            </a:r>
          </a:p>
          <a:p>
            <a:pPr marL="274320" indent="-274320" fontAlgn="auto">
              <a:spcAft>
                <a:spcPts val="0"/>
              </a:spcAft>
              <a:buClr>
                <a:schemeClr val="accent3"/>
              </a:buClr>
              <a:buFont typeface="Wingdings 2"/>
              <a:buChar char=""/>
              <a:defRPr/>
            </a:pPr>
            <a:r>
              <a:rPr lang="en-US" dirty="0"/>
              <a:t>According to the Forbes magazine, Wal-Mart is considered to be the 18</a:t>
            </a:r>
            <a:r>
              <a:rPr lang="en-US" baseline="30000" dirty="0"/>
              <a:t>th</a:t>
            </a:r>
            <a:r>
              <a:rPr lang="en-US" dirty="0"/>
              <a:t> world’s largest public corporation and the largest worldwide ranked by revenue. </a:t>
            </a:r>
          </a:p>
          <a:p>
            <a:pPr marL="274320" indent="-274320" fontAlgn="auto">
              <a:spcAft>
                <a:spcPts val="0"/>
              </a:spcAft>
              <a:buClr>
                <a:schemeClr val="accent3"/>
              </a:buClr>
              <a:buFont typeface="Wingdings 2"/>
              <a:buChar char=""/>
              <a:defRPr/>
            </a:pPr>
            <a:r>
              <a:rPr lang="en-US" dirty="0"/>
              <a:t>Walmart is the third largest public retailer corporation and the biggest private employer with 2.1 million employees in the world. Walmart is a family owned business, operated and controlled by the Walton family with 48% stake.</a:t>
            </a:r>
          </a:p>
          <a:p>
            <a:pPr marL="274320" indent="-274320" fontAlgn="auto">
              <a:spcAft>
                <a:spcPts val="0"/>
              </a:spcAft>
              <a:buClr>
                <a:schemeClr val="accent3"/>
              </a:buClr>
              <a:buFont typeface="Wingdings 2"/>
              <a:buChar char=""/>
              <a:defRPr/>
            </a:pPr>
            <a:r>
              <a:rPr lang="en-US" dirty="0"/>
              <a:t>Wal-Mart recruits over 2 million employees worldwide making them biggest private employer and the largest retailer (KNEER, 2009:4).	</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Notes:</a:t>
            </a:r>
          </a:p>
          <a:p>
            <a:r>
              <a:rPr lang="en-US" altLang="en-US" dirty="0"/>
              <a:t>Mission statement: the company’s mission statement is to save people’s money so that they can live better.</a:t>
            </a:r>
          </a:p>
          <a:p>
            <a:r>
              <a:rPr lang="en-US" altLang="en-US" dirty="0"/>
              <a:t>Vision statement: the company's’ vision statement is working together to lower the cost of living for everyone and give each of them the chance save and live a better life.</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Walmart has always been successful due to its organizational leadership.</a:t>
            </a:r>
          </a:p>
          <a:p>
            <a:r>
              <a:rPr lang="en-US" altLang="en-US" dirty="0"/>
              <a:t> The top leadership in this organization entails the chief executive officer, (CEO), senior officers and board of directors. </a:t>
            </a:r>
          </a:p>
          <a:p>
            <a:r>
              <a:rPr lang="en-US" altLang="en-US" dirty="0"/>
              <a:t>The president and CEO of Walmart is called Scott Lee.</a:t>
            </a:r>
          </a:p>
          <a:p>
            <a:r>
              <a:rPr lang="en-US" altLang="en-US" dirty="0"/>
              <a:t>Walmart has evidenced a lot of success in the past years because of its leadership and organizational culture which is always in a good state.</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6</a:t>
            </a:fld>
            <a:endParaRPr lang="en-US"/>
          </a:p>
        </p:txBody>
      </p:sp>
    </p:spTree>
    <p:extLst>
      <p:ext uri="{BB962C8B-B14F-4D97-AF65-F5344CB8AC3E}">
        <p14:creationId xmlns:p14="http://schemas.microsoft.com/office/powerpoint/2010/main" val="1190321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fontAlgn="auto">
              <a:spcAft>
                <a:spcPts val="0"/>
              </a:spcAft>
              <a:buClr>
                <a:schemeClr val="accent3"/>
              </a:buClr>
              <a:buFont typeface="Wingdings 2"/>
              <a:buNone/>
              <a:defRPr/>
            </a:pPr>
            <a:r>
              <a:rPr lang="en-US" dirty="0"/>
              <a:t>For its associates, Wal-Mart has established “value plan” type of insurance which is both inexpensive and available to some of the employees. This form of insurance was set up due to considerable cultural confrontation by the low paid part-time employees and a few employees who qualify for full time benefits. </a:t>
            </a:r>
          </a:p>
          <a:p>
            <a:pPr marL="0" indent="0" fontAlgn="auto">
              <a:spcAft>
                <a:spcPts val="0"/>
              </a:spcAft>
              <a:buClr>
                <a:schemeClr val="accent3"/>
              </a:buClr>
              <a:buFont typeface="Wingdings 2"/>
              <a:buNone/>
              <a:defRPr/>
            </a:pPr>
            <a:r>
              <a:rPr lang="en-US" dirty="0"/>
              <a:t>For its customers, the company has three critical elements in their approach to customer service including ten-foot rule, sundown rule and everyday low prices.  </a:t>
            </a:r>
          </a:p>
          <a:p>
            <a:pPr marL="0" indent="0" fontAlgn="auto">
              <a:spcAft>
                <a:spcPts val="0"/>
              </a:spcAft>
              <a:buClr>
                <a:schemeClr val="accent3"/>
              </a:buClr>
              <a:buFont typeface="Wingdings 2"/>
              <a:buNone/>
              <a:defRPr/>
            </a:pPr>
            <a:r>
              <a:rPr lang="en-US" dirty="0"/>
              <a:t>Under the 10-foot rule, whenever an employee comes within 10 feet of a customer, they are expected to interact with the customer by saying hallo or offering to help (KNEER, 2009:10). </a:t>
            </a:r>
          </a:p>
          <a:p>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7</a:t>
            </a:fld>
            <a:endParaRPr lang="en-US"/>
          </a:p>
        </p:txBody>
      </p:sp>
    </p:spTree>
    <p:extLst>
      <p:ext uri="{BB962C8B-B14F-4D97-AF65-F5344CB8AC3E}">
        <p14:creationId xmlns:p14="http://schemas.microsoft.com/office/powerpoint/2010/main" val="2030669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t>Opportunities include: </a:t>
            </a:r>
          </a:p>
          <a:p>
            <a:pPr>
              <a:spcBef>
                <a:spcPct val="0"/>
              </a:spcBef>
            </a:pPr>
            <a:r>
              <a:rPr lang="en-US" altLang="en-US" dirty="0"/>
              <a:t>The growth in online shopping, the growth of retail market in upcoming markets, and the increase awareness of their brand to the customers around the world.</a:t>
            </a:r>
          </a:p>
          <a:p>
            <a:pPr>
              <a:spcBef>
                <a:spcPct val="0"/>
              </a:spcBef>
            </a:pPr>
            <a:r>
              <a:rPr lang="en-US" altLang="en-US" dirty="0"/>
              <a:t>Threats include</a:t>
            </a:r>
          </a:p>
          <a:p>
            <a:pPr>
              <a:spcBef>
                <a:spcPct val="0"/>
              </a:spcBef>
            </a:pPr>
            <a:r>
              <a:rPr lang="en-US" altLang="en-US" dirty="0"/>
              <a:t>The rise in the prices of their products, the increased competition from online competitors and</a:t>
            </a:r>
            <a:r>
              <a:rPr lang="en-US" altLang="en-US" baseline="0" dirty="0"/>
              <a:t> other retail competitor’s such as </a:t>
            </a:r>
            <a:r>
              <a:rPr lang="en-US" altLang="en-US" baseline="0" dirty="0" err="1"/>
              <a:t>Sams</a:t>
            </a:r>
            <a:r>
              <a:rPr lang="en-US" altLang="en-US" baseline="0" dirty="0"/>
              <a:t> Club and target. One stop shops.</a:t>
            </a:r>
            <a:endParaRPr lang="en-US" dirty="0"/>
          </a:p>
        </p:txBody>
      </p:sp>
      <p:sp>
        <p:nvSpPr>
          <p:cNvPr id="4" name="Slide Number Placeholder 3"/>
          <p:cNvSpPr>
            <a:spLocks noGrp="1"/>
          </p:cNvSpPr>
          <p:nvPr>
            <p:ph type="sldNum" sz="quarter" idx="10"/>
          </p:nvPr>
        </p:nvSpPr>
        <p:spPr/>
        <p:txBody>
          <a:bodyPr/>
          <a:lstStyle/>
          <a:p>
            <a:fld id="{5C42EBD4-AF63-4AA0-83DF-7ACC19CF8E70}" type="slidenum">
              <a:rPr lang="en-US" smtClean="0"/>
              <a:pPr/>
              <a:t>8</a:t>
            </a:fld>
            <a:endParaRPr lang="en-US"/>
          </a:p>
        </p:txBody>
      </p:sp>
    </p:spTree>
    <p:extLst>
      <p:ext uri="{BB962C8B-B14F-4D97-AF65-F5344CB8AC3E}">
        <p14:creationId xmlns:p14="http://schemas.microsoft.com/office/powerpoint/2010/main" val="3601255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Notes:</a:t>
            </a:r>
          </a:p>
          <a:p>
            <a:pPr>
              <a:spcBef>
                <a:spcPct val="0"/>
              </a:spcBef>
            </a:pPr>
            <a:r>
              <a:rPr lang="en-US" altLang="en-US" dirty="0"/>
              <a:t>Strengths</a:t>
            </a:r>
          </a:p>
          <a:p>
            <a:pPr>
              <a:spcBef>
                <a:spcPct val="0"/>
              </a:spcBef>
            </a:pPr>
            <a:r>
              <a:rPr lang="en-US" altLang="en-US" dirty="0"/>
              <a:t>The company is more competent in IT systems, they have wide range of products in the market thus are able to meet all customers needs, the have a nice cost leadership strategy, and has international operations thus being able to serve all clients in the entire world. The company also has a strong buyer power.</a:t>
            </a:r>
          </a:p>
          <a:p>
            <a:pPr>
              <a:spcBef>
                <a:spcPct val="0"/>
              </a:spcBef>
            </a:pPr>
            <a:r>
              <a:rPr lang="en-US" altLang="en-US" dirty="0"/>
              <a:t>Weaknesses </a:t>
            </a:r>
          </a:p>
          <a:p>
            <a:pPr>
              <a:spcBef>
                <a:spcPct val="0"/>
              </a:spcBef>
            </a:pPr>
            <a:r>
              <a:rPr lang="en-US" altLang="en-US" dirty="0"/>
              <a:t>The company has high employment turnover, it also faces negative publicity, labor relation lawsuits and little differentiation </a:t>
            </a:r>
          </a:p>
          <a:p>
            <a:pPr eaLnBrk="1" hangingPunct="1">
              <a:spcBef>
                <a:spcPct val="0"/>
              </a:spcBef>
            </a:pPr>
            <a:endParaRPr lang="en-US" dirty="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205B23E-CD8C-486D-BDE3-009BF8C210A6}" type="slidenum">
              <a:rPr lang="en-US" smtClean="0"/>
              <a:pPr fontAlgn="base">
                <a:spcBef>
                  <a:spcPct val="0"/>
                </a:spcBef>
                <a:spcAft>
                  <a:spcPct val="0"/>
                </a:spcAft>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DD5DE1B-ED44-4B8E-AEF5-925B093FE593}" type="datetimeFigureOut">
              <a:rPr lang="en-US" smtClean="0"/>
              <a:pPr/>
              <a:t>6/27/2017</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3C027BD-6CD8-40F3-8A27-6E7A82F393D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C027BD-6CD8-40F3-8A27-6E7A82F393D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C027BD-6CD8-40F3-8A27-6E7A82F393D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C027BD-6CD8-40F3-8A27-6E7A82F393D9}" type="slidenum">
              <a:rPr lang="en-US" smtClean="0"/>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C027BD-6CD8-40F3-8A27-6E7A82F393D9}"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C027BD-6CD8-40F3-8A27-6E7A82F393D9}" type="slidenum">
              <a:rPr lang="en-US" smtClean="0"/>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3C027BD-6CD8-40F3-8A27-6E7A82F393D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3C027BD-6CD8-40F3-8A27-6E7A82F393D9}" type="slidenum">
              <a:rPr lang="en-US" smtClean="0"/>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D5DE1B-ED44-4B8E-AEF5-925B093FE593}" type="datetimeFigureOut">
              <a:rPr lang="en-US" smtClean="0"/>
              <a:pPr/>
              <a:t>6/27/2017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3C027BD-6CD8-40F3-8A27-6E7A82F393D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DD5DE1B-ED44-4B8E-AEF5-925B093FE593}" type="datetimeFigureOut">
              <a:rPr lang="en-US" smtClean="0"/>
              <a:pPr/>
              <a:t>6/27/2017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C027BD-6CD8-40F3-8A27-6E7A82F393D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fld id="{EDD5DE1B-ED44-4B8E-AEF5-925B093FE593}" type="datetimeFigureOut">
              <a:rPr lang="en-US" smtClean="0"/>
              <a:pPr/>
              <a:t>6/27/2017</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3C027BD-6CD8-40F3-8A27-6E7A82F393D9}"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DD5DE1B-ED44-4B8E-AEF5-925B093FE593}" type="datetimeFigureOut">
              <a:rPr lang="en-US" smtClean="0"/>
              <a:pPr/>
              <a:t>6/27/2017</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3C027BD-6CD8-40F3-8A27-6E7A82F393D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wmf"/><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829761"/>
          </a:xfrm>
        </p:spPr>
        <p:txBody>
          <a:bodyPr>
            <a:normAutofit/>
          </a:bodyPr>
          <a:lstStyle/>
          <a:p>
            <a:pPr algn="ctr"/>
            <a:r>
              <a:rPr lang="en-US" sz="2800" i="1" dirty="0">
                <a:solidFill>
                  <a:srgbClr val="0070C0"/>
                </a:solidFill>
              </a:rPr>
              <a:t>Unit Ten: The Strategic Plan </a:t>
            </a:r>
            <a:endParaRPr lang="en-US" sz="2800" b="1" i="1" dirty="0">
              <a:solidFill>
                <a:srgbClr val="0070C0"/>
              </a:solidFill>
            </a:endParaRPr>
          </a:p>
        </p:txBody>
      </p:sp>
      <p:sp>
        <p:nvSpPr>
          <p:cNvPr id="3" name="Subtitle 2"/>
          <p:cNvSpPr>
            <a:spLocks noGrp="1"/>
          </p:cNvSpPr>
          <p:nvPr>
            <p:ph type="subTitle" idx="1"/>
          </p:nvPr>
        </p:nvSpPr>
        <p:spPr>
          <a:xfrm>
            <a:off x="685800" y="3611606"/>
            <a:ext cx="7772400" cy="2179593"/>
          </a:xfrm>
        </p:spPr>
        <p:txBody>
          <a:bodyPr>
            <a:normAutofit/>
          </a:bodyPr>
          <a:lstStyle/>
          <a:p>
            <a:pPr algn="ctr"/>
            <a:r>
              <a:rPr lang="en-US" sz="2400" b="1" i="1" dirty="0">
                <a:solidFill>
                  <a:srgbClr val="0070C0"/>
                </a:solidFill>
              </a:rPr>
              <a:t>MT460 Management Policy and Strategy</a:t>
            </a:r>
            <a:endParaRPr lang="en-US" sz="2000" b="1" i="1" dirty="0">
              <a:solidFill>
                <a:srgbClr val="0070C0"/>
              </a:solidFill>
            </a:endParaRPr>
          </a:p>
          <a:p>
            <a:pPr algn="ctr"/>
            <a:r>
              <a:rPr lang="en-US" sz="2400" b="1" i="1" dirty="0">
                <a:solidFill>
                  <a:schemeClr val="accent2">
                    <a:lumMod val="50000"/>
                  </a:schemeClr>
                </a:solidFill>
              </a:rPr>
              <a:t>Final Assignment: Fortune 1000 Company</a:t>
            </a:r>
            <a:endParaRPr lang="en-US" sz="2400" b="1" i="1" dirty="0">
              <a:solidFill>
                <a:srgbClr val="FF0000"/>
              </a:solidFill>
            </a:endParaRPr>
          </a:p>
          <a:p>
            <a:pPr algn="ctr"/>
            <a:r>
              <a:rPr lang="en-US" sz="2400" b="1" i="1" dirty="0">
                <a:solidFill>
                  <a:srgbClr val="FF0000"/>
                </a:solidFill>
              </a:rPr>
              <a:t>Learner: Nitasha Clinton</a:t>
            </a:r>
            <a:endParaRPr lang="en-US" sz="2400" b="1" i="1" dirty="0">
              <a:solidFill>
                <a:schemeClr val="accent2">
                  <a:lumMod val="50000"/>
                </a:schemeClr>
              </a:solidFill>
            </a:endParaRPr>
          </a:p>
        </p:txBody>
      </p:sp>
      <p:pic>
        <p:nvPicPr>
          <p:cNvPr id="1026" name="Picture 2"/>
          <p:cNvPicPr>
            <a:picLocks noChangeAspect="1" noChangeArrowheads="1"/>
          </p:cNvPicPr>
          <p:nvPr/>
        </p:nvPicPr>
        <p:blipFill>
          <a:blip r:embed="rId4" cstate="print"/>
          <a:srcRect/>
          <a:stretch>
            <a:fillRect/>
          </a:stretch>
        </p:blipFill>
        <p:spPr bwMode="auto">
          <a:xfrm>
            <a:off x="457200" y="609600"/>
            <a:ext cx="4191000" cy="838200"/>
          </a:xfrm>
          <a:prstGeom prst="rect">
            <a:avLst/>
          </a:prstGeom>
          <a:noFill/>
          <a:ln w="9525">
            <a:noFill/>
            <a:miter lim="800000"/>
            <a:headEnd/>
            <a:tailEnd/>
          </a:ln>
        </p:spPr>
      </p:pic>
      <p:pic>
        <p:nvPicPr>
          <p:cNvPr id="4" name="Picture 2" descr="C:\Users\Andryce\AppData\Local\Microsoft\Windows\Temporary Internet Files\Content.IE5\DN3G2200\MC900020014[1].wmf"/>
          <p:cNvPicPr>
            <a:picLocks noChangeAspect="1" noChangeArrowheads="1"/>
          </p:cNvPicPr>
          <p:nvPr/>
        </p:nvPicPr>
        <p:blipFill>
          <a:blip r:embed="rId5" cstate="print"/>
          <a:srcRect/>
          <a:stretch>
            <a:fillRect/>
          </a:stretch>
        </p:blipFill>
        <p:spPr bwMode="auto">
          <a:xfrm>
            <a:off x="1295400" y="4800600"/>
            <a:ext cx="1757881" cy="1176744"/>
          </a:xfrm>
          <a:prstGeom prst="rect">
            <a:avLst/>
          </a:prstGeom>
          <a:noFill/>
        </p:spPr>
      </p:pic>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Innovation:</a:t>
            </a:r>
          </a:p>
          <a:p>
            <a:pPr lvl="1"/>
            <a:r>
              <a:rPr lang="en-US" dirty="0"/>
              <a:t>Wholesale savings </a:t>
            </a:r>
          </a:p>
          <a:p>
            <a:pPr lvl="1"/>
            <a:r>
              <a:rPr lang="en-US" dirty="0"/>
              <a:t>Vast selection of items</a:t>
            </a:r>
            <a:endParaRPr lang="en-US" dirty="0"/>
          </a:p>
          <a:p>
            <a:r>
              <a:rPr lang="en-US" dirty="0"/>
              <a:t>Entrepreneurship:</a:t>
            </a:r>
          </a:p>
          <a:p>
            <a:pPr lvl="1"/>
            <a:r>
              <a:rPr lang="en-US" dirty="0"/>
              <a:t>Product prices low</a:t>
            </a:r>
          </a:p>
          <a:p>
            <a:pPr lvl="1"/>
            <a:r>
              <a:rPr lang="en-US" dirty="0"/>
              <a:t>Avoiding being to focused</a:t>
            </a:r>
          </a:p>
          <a:p>
            <a:pPr lvl="1"/>
            <a:r>
              <a:rPr lang="en-US" dirty="0"/>
              <a:t>Customer service</a:t>
            </a:r>
          </a:p>
          <a:p>
            <a:pPr lvl="1"/>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Innovation and Entrepreneurship</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Strategy aimed at customer and company goals.</a:t>
            </a:r>
          </a:p>
          <a:p>
            <a:r>
              <a:rPr lang="en-US" dirty="0"/>
              <a:t>Low cost strategy.</a:t>
            </a:r>
          </a:p>
          <a:p>
            <a:r>
              <a:rPr lang="en-US" dirty="0"/>
              <a:t>High Volume strategy.</a:t>
            </a:r>
          </a:p>
          <a:p>
            <a:endParaRPr lang="en-US" dirty="0"/>
          </a:p>
          <a:p>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Strategic Analysis and Choice</a:t>
            </a:r>
            <a:endParaRPr lang="en-US" sz="2800" dirty="0"/>
          </a:p>
        </p:txBody>
      </p:sp>
    </p:spTree>
    <p:extLst>
      <p:ext uri="{BB962C8B-B14F-4D97-AF65-F5344CB8AC3E}">
        <p14:creationId xmlns:p14="http://schemas.microsoft.com/office/powerpoint/2010/main" val="2879144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3 Generic business </a:t>
            </a:r>
            <a:r>
              <a:rPr lang="en-US" dirty="0" err="1"/>
              <a:t>Startegies</a:t>
            </a:r>
            <a:endParaRPr lang="en-US" dirty="0"/>
          </a:p>
          <a:p>
            <a:pPr lvl="1"/>
            <a:r>
              <a:rPr lang="en-US" dirty="0"/>
              <a:t>Overall cost leadership</a:t>
            </a:r>
          </a:p>
          <a:p>
            <a:pPr lvl="1"/>
            <a:r>
              <a:rPr lang="en-US" dirty="0"/>
              <a:t>Focus strategy</a:t>
            </a:r>
          </a:p>
          <a:p>
            <a:pPr lvl="1"/>
            <a:r>
              <a:rPr lang="en-US" dirty="0"/>
              <a:t>Differentiation strategy</a:t>
            </a:r>
          </a:p>
          <a:p>
            <a:pPr lvl="1"/>
            <a:endParaRPr lang="en-US" dirty="0"/>
          </a:p>
          <a:p>
            <a:r>
              <a:rPr lang="en-US" dirty="0"/>
              <a:t>Five Forces:</a:t>
            </a:r>
          </a:p>
          <a:p>
            <a:pPr lvl="1"/>
            <a:r>
              <a:rPr lang="en-US" dirty="0"/>
              <a:t>Buyer power</a:t>
            </a:r>
          </a:p>
          <a:p>
            <a:pPr lvl="1"/>
            <a:r>
              <a:rPr lang="en-US" dirty="0"/>
              <a:t>Threats of </a:t>
            </a:r>
            <a:r>
              <a:rPr lang="en-US" dirty="0" err="1"/>
              <a:t>substitutuion</a:t>
            </a:r>
            <a:endParaRPr lang="en-US" dirty="0"/>
          </a:p>
          <a:p>
            <a:pPr lvl="1"/>
            <a:r>
              <a:rPr lang="en-US" dirty="0"/>
              <a:t>Supplier power</a:t>
            </a:r>
          </a:p>
          <a:p>
            <a:pPr lvl="1"/>
            <a:r>
              <a:rPr lang="en-US" dirty="0"/>
              <a:t>Rivalry </a:t>
            </a:r>
          </a:p>
          <a:p>
            <a:pPr lvl="1"/>
            <a:r>
              <a:rPr lang="en-US" dirty="0"/>
              <a:t>Threats of new entry</a:t>
            </a:r>
          </a:p>
        </p:txBody>
      </p:sp>
      <p:sp>
        <p:nvSpPr>
          <p:cNvPr id="3" name="Title 2"/>
          <p:cNvSpPr>
            <a:spLocks noGrp="1"/>
          </p:cNvSpPr>
          <p:nvPr>
            <p:ph type="title"/>
          </p:nvPr>
        </p:nvSpPr>
        <p:spPr/>
        <p:txBody>
          <a:bodyPr>
            <a:normAutofit/>
          </a:bodyPr>
          <a:lstStyle/>
          <a:p>
            <a:r>
              <a:rPr lang="en-US" sz="2800" i="1" dirty="0">
                <a:solidFill>
                  <a:srgbClr val="0070C0"/>
                </a:solidFill>
              </a:rPr>
              <a:t>Generic and Grand Strategies</a:t>
            </a:r>
            <a:endParaRPr lang="en-US" sz="2800" dirty="0"/>
          </a:p>
        </p:txBody>
      </p:sp>
    </p:spTree>
    <p:extLst>
      <p:ext uri="{BB962C8B-B14F-4D97-AF65-F5344CB8AC3E}">
        <p14:creationId xmlns:p14="http://schemas.microsoft.com/office/powerpoint/2010/main" val="2801225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a:t>World wide expansion</a:t>
            </a:r>
          </a:p>
          <a:p>
            <a:r>
              <a:rPr lang="en-US" altLang="en-US" dirty="0"/>
              <a:t>Strives to be number one in low prices.</a:t>
            </a:r>
          </a:p>
          <a:p>
            <a:r>
              <a:rPr lang="en-US" altLang="en-US" dirty="0"/>
              <a:t>Home delivery (2-day)</a:t>
            </a:r>
          </a:p>
          <a:p>
            <a:endParaRPr lang="en-US" dirty="0"/>
          </a:p>
        </p:txBody>
      </p:sp>
      <p:sp>
        <p:nvSpPr>
          <p:cNvPr id="3" name="Title 2"/>
          <p:cNvSpPr>
            <a:spLocks noGrp="1"/>
          </p:cNvSpPr>
          <p:nvPr>
            <p:ph type="title"/>
          </p:nvPr>
        </p:nvSpPr>
        <p:spPr/>
        <p:txBody>
          <a:bodyPr>
            <a:noAutofit/>
          </a:bodyPr>
          <a:lstStyle/>
          <a:p>
            <a:r>
              <a:rPr lang="en-US" sz="2800" i="1" dirty="0">
                <a:solidFill>
                  <a:srgbClr val="0070C0"/>
                </a:solidFill>
              </a:rPr>
              <a:t>Long Term Objectives and Strategies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altLang="en-US" dirty="0"/>
              <a:t>short term objectives: satisfied customers</a:t>
            </a:r>
          </a:p>
          <a:p>
            <a:r>
              <a:rPr lang="en-US" altLang="en-US" dirty="0"/>
              <a:t>Another objective is to make sure that every new product in the market is introduced in their stores so that clients have everything they want once they visit to buy from the stores.</a:t>
            </a:r>
          </a:p>
          <a:p>
            <a:r>
              <a:rPr lang="en-US" altLang="en-US" dirty="0"/>
              <a:t>It also aims to retail prices that are customer friendly compare to other stores so as to beat the competition.</a:t>
            </a:r>
          </a:p>
          <a:p>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Short-Term Objectives, Functional Tactics, and Implementation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Restructuring, Reengineering, and Refocusing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Conclusion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373563"/>
          </a:xfrm>
        </p:spPr>
        <p:txBody>
          <a:bodyPr>
            <a:normAutofit/>
          </a:bodyPr>
          <a:lstStyle/>
          <a:p>
            <a:pPr>
              <a:buNone/>
            </a:pPr>
            <a:endParaRPr lang="en-US" sz="2600" dirty="0">
              <a:solidFill>
                <a:srgbClr val="002060"/>
              </a:solidFill>
              <a:latin typeface="Times New Roman" pitchFamily="18" charset="0"/>
              <a:cs typeface="Times New Roman" pitchFamily="18" charset="0"/>
            </a:endParaRPr>
          </a:p>
          <a:p>
            <a:pPr marL="0" indent="-457200">
              <a:lnSpc>
                <a:spcPct val="200000"/>
              </a:lnSpc>
              <a:spcBef>
                <a:spcPts val="0"/>
              </a:spcBef>
              <a:buNone/>
            </a:pPr>
            <a:r>
              <a:rPr lang="en-US" sz="2000" dirty="0">
                <a:latin typeface="Times New Roman" pitchFamily="18" charset="0"/>
                <a:cs typeface="Times New Roman" pitchFamily="18" charset="0"/>
              </a:rPr>
              <a:t>Pearce, J. A., &amp; Robinson, R. B. (2013). </a:t>
            </a:r>
            <a:r>
              <a:rPr lang="en-US" sz="2000" i="1" dirty="0">
                <a:latin typeface="Times New Roman" pitchFamily="18" charset="0"/>
                <a:cs typeface="Times New Roman" pitchFamily="18" charset="0"/>
              </a:rPr>
              <a:t>Planning for domestic &amp; global 	competition. </a:t>
            </a:r>
            <a:r>
              <a:rPr lang="en-US" sz="2000" dirty="0">
                <a:latin typeface="Times New Roman" pitchFamily="18" charset="0"/>
                <a:cs typeface="Times New Roman" pitchFamily="18" charset="0"/>
              </a:rPr>
              <a:t>(13</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ed.). New York, NY: McGraw-Hill/Irwin.</a:t>
            </a:r>
          </a:p>
          <a:p>
            <a:pPr marL="0" indent="-457200">
              <a:lnSpc>
                <a:spcPct val="200000"/>
              </a:lnSpc>
              <a:spcBef>
                <a:spcPts val="0"/>
              </a:spcBef>
            </a:pPr>
            <a:endParaRPr lang="en-US" sz="1400" dirty="0">
              <a:solidFill>
                <a:srgbClr val="002060"/>
              </a:solidFill>
              <a:latin typeface="Times New Roman" pitchFamily="18" charset="0"/>
              <a:cs typeface="Times New Roman" pitchFamily="18" charset="0"/>
            </a:endParaRPr>
          </a:p>
          <a:p>
            <a:endParaRPr lang="en-US" sz="2600" dirty="0">
              <a:solidFill>
                <a:srgbClr val="002060"/>
              </a:solidFill>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r>
              <a:rPr lang="en-US" sz="2800" i="1" dirty="0">
                <a:solidFill>
                  <a:srgbClr val="0070C0"/>
                </a:solidFill>
              </a:rPr>
              <a:t>References</a:t>
            </a:r>
          </a:p>
        </p:txBody>
      </p:sp>
      <p:pic>
        <p:nvPicPr>
          <p:cNvPr id="2050" name="Picture 2" descr="C:\Users\Andryce\AppData\Local\Microsoft\Windows\Temporary Internet Files\Content.IE5\Q4819AEH\MC900198062[1].wmf"/>
          <p:cNvPicPr>
            <a:picLocks noChangeAspect="1" noChangeArrowheads="1"/>
          </p:cNvPicPr>
          <p:nvPr/>
        </p:nvPicPr>
        <p:blipFill>
          <a:blip r:embed="rId3" cstate="print"/>
          <a:srcRect/>
          <a:stretch>
            <a:fillRect/>
          </a:stretch>
        </p:blipFill>
        <p:spPr bwMode="auto">
          <a:xfrm>
            <a:off x="6248400" y="4572000"/>
            <a:ext cx="1524000" cy="143323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sz="2000" b="1" i="1" dirty="0">
                <a:solidFill>
                  <a:srgbClr val="800000"/>
                </a:solidFill>
              </a:rPr>
              <a:t>Introduction</a:t>
            </a:r>
          </a:p>
          <a:p>
            <a:r>
              <a:rPr lang="en-US" sz="2000" b="1" i="1" dirty="0">
                <a:solidFill>
                  <a:srgbClr val="0000FF"/>
                </a:solidFill>
              </a:rPr>
              <a:t>Company Background</a:t>
            </a:r>
          </a:p>
          <a:p>
            <a:r>
              <a:rPr lang="en-US" sz="2000" b="1" i="1" dirty="0">
                <a:solidFill>
                  <a:srgbClr val="800000"/>
                </a:solidFill>
              </a:rPr>
              <a:t>Company Vision &amp; Mission Statements</a:t>
            </a:r>
          </a:p>
          <a:p>
            <a:r>
              <a:rPr lang="en-US" sz="2000" b="1" i="1" dirty="0">
                <a:solidFill>
                  <a:srgbClr val="0000FF"/>
                </a:solidFill>
              </a:rPr>
              <a:t>Leadership and Organizational Culture</a:t>
            </a:r>
          </a:p>
          <a:p>
            <a:r>
              <a:rPr lang="en-US" sz="2000" b="1" i="1" dirty="0">
                <a:solidFill>
                  <a:srgbClr val="800000"/>
                </a:solidFill>
              </a:rPr>
              <a:t>Corporate Social Responsibility, Business Ethics, and Policies Empowering Action</a:t>
            </a:r>
          </a:p>
          <a:p>
            <a:r>
              <a:rPr lang="en-US" sz="2000" b="1" i="1" dirty="0">
                <a:solidFill>
                  <a:srgbClr val="0000FF"/>
                </a:solidFill>
              </a:rPr>
              <a:t>External Analysis (Opportunities and Threats) and Global Environment</a:t>
            </a:r>
          </a:p>
          <a:p>
            <a:r>
              <a:rPr lang="en-US" sz="2000" b="1" i="1" dirty="0">
                <a:solidFill>
                  <a:srgbClr val="800000"/>
                </a:solidFill>
              </a:rPr>
              <a:t>Internal Analysis (Strengths and Weaknesses), Strategic Control, and Continuous Improvement</a:t>
            </a:r>
          </a:p>
          <a:p>
            <a:r>
              <a:rPr lang="en-US" sz="2000" b="1" i="1" dirty="0">
                <a:solidFill>
                  <a:srgbClr val="0000FF"/>
                </a:solidFill>
              </a:rPr>
              <a:t>Innovation and Entrepreneurship</a:t>
            </a:r>
          </a:p>
          <a:p>
            <a:r>
              <a:rPr lang="en-US" sz="2000" b="1" i="1" dirty="0">
                <a:solidFill>
                  <a:srgbClr val="800000"/>
                </a:solidFill>
              </a:rPr>
              <a:t>Strategic Analysis and Choice</a:t>
            </a:r>
          </a:p>
          <a:p>
            <a:r>
              <a:rPr lang="en-US" sz="2000" b="1" i="1" dirty="0">
                <a:solidFill>
                  <a:srgbClr val="0000FF"/>
                </a:solidFill>
              </a:rPr>
              <a:t>Generic and Grand Strategies</a:t>
            </a:r>
          </a:p>
          <a:p>
            <a:r>
              <a:rPr lang="en-US" sz="2000" b="1" i="1" dirty="0">
                <a:solidFill>
                  <a:srgbClr val="800000"/>
                </a:solidFill>
              </a:rPr>
              <a:t>Long-Term Objectives and Strategies</a:t>
            </a:r>
          </a:p>
          <a:p>
            <a:r>
              <a:rPr lang="en-US" sz="2000" b="1" i="1" dirty="0">
                <a:solidFill>
                  <a:srgbClr val="0000FF"/>
                </a:solidFill>
              </a:rPr>
              <a:t>Short-Term Objectives, Functional Tactics, and Implementation</a:t>
            </a:r>
          </a:p>
          <a:p>
            <a:r>
              <a:rPr lang="en-US" sz="2000" b="1" i="1" dirty="0">
                <a:solidFill>
                  <a:srgbClr val="800000"/>
                </a:solidFill>
              </a:rPr>
              <a:t>Restructuring, Reengineering, and Refocusing</a:t>
            </a:r>
          </a:p>
          <a:p>
            <a:r>
              <a:rPr lang="en-US" sz="2000" b="1" i="1" dirty="0">
                <a:solidFill>
                  <a:srgbClr val="0000FF"/>
                </a:solidFill>
              </a:rPr>
              <a:t>Conclusion</a:t>
            </a:r>
            <a:endParaRPr lang="en-US" sz="2400" b="1" i="1" dirty="0">
              <a:solidFill>
                <a:srgbClr val="0000FF"/>
              </a:solidFill>
            </a:endParaRPr>
          </a:p>
        </p:txBody>
      </p:sp>
      <p:sp>
        <p:nvSpPr>
          <p:cNvPr id="2" name="Title 1"/>
          <p:cNvSpPr>
            <a:spLocks noGrp="1"/>
          </p:cNvSpPr>
          <p:nvPr>
            <p:ph type="title"/>
          </p:nvPr>
        </p:nvSpPr>
        <p:spPr/>
        <p:txBody>
          <a:bodyPr>
            <a:normAutofit/>
          </a:bodyPr>
          <a:lstStyle/>
          <a:p>
            <a:r>
              <a:rPr lang="en-US" sz="2800" i="1" dirty="0">
                <a:solidFill>
                  <a:srgbClr val="0070C0"/>
                </a:solidFill>
              </a:rPr>
              <a:t>Strategic Plan</a:t>
            </a:r>
            <a:r>
              <a:rPr lang="en-US" sz="2800" b="1" i="1" dirty="0">
                <a:solidFill>
                  <a:srgbClr val="0070C0"/>
                </a:solidFill>
              </a:rPr>
              <a:t> Agenda</a:t>
            </a:r>
          </a:p>
        </p:txBody>
      </p:sp>
      <p:pic>
        <p:nvPicPr>
          <p:cNvPr id="1026" name="Picture 2" descr="C:\Users\Andryce\AppData\Local\Microsoft\Windows\Temporary Internet Files\Content.IE5\S0INBLTL\MC900055300[1].wmf"/>
          <p:cNvPicPr>
            <a:picLocks noChangeAspect="1" noChangeArrowheads="1"/>
          </p:cNvPicPr>
          <p:nvPr/>
        </p:nvPicPr>
        <p:blipFill>
          <a:blip r:embed="rId3" cstate="print"/>
          <a:srcRect/>
          <a:stretch>
            <a:fillRect/>
          </a:stretch>
        </p:blipFill>
        <p:spPr bwMode="auto">
          <a:xfrm rot="21112058">
            <a:off x="5362108" y="505999"/>
            <a:ext cx="1881612" cy="160849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Wal-Mart</a:t>
            </a:r>
          </a:p>
          <a:p>
            <a:r>
              <a:rPr lang="en-US" dirty="0"/>
              <a:t>Branded in 2008</a:t>
            </a:r>
          </a:p>
          <a:p>
            <a:r>
              <a:rPr lang="en-US" dirty="0"/>
              <a:t>Multinational retailer corporation</a:t>
            </a:r>
          </a:p>
          <a:p>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Introduction</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Multinational Retail Corporation</a:t>
            </a:r>
          </a:p>
          <a:p>
            <a:r>
              <a:rPr lang="en-US" dirty="0"/>
              <a:t>18</a:t>
            </a:r>
            <a:r>
              <a:rPr lang="en-US" baseline="30000" dirty="0"/>
              <a:t>th</a:t>
            </a:r>
            <a:r>
              <a:rPr lang="en-US" dirty="0"/>
              <a:t> World Largest Corporation</a:t>
            </a:r>
          </a:p>
          <a:p>
            <a:r>
              <a:rPr lang="en-US" dirty="0"/>
              <a:t>Family owned business (Walton Family)</a:t>
            </a:r>
          </a:p>
          <a:p>
            <a:r>
              <a:rPr lang="en-US" dirty="0"/>
              <a:t>Over 2.1 million employees</a:t>
            </a:r>
          </a:p>
          <a:p>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Company Background</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a:t>Mission statement: the company’s mission statement is to save people’s money so that they can live better.</a:t>
            </a:r>
          </a:p>
          <a:p>
            <a:r>
              <a:rPr lang="en-US" altLang="en-US" dirty="0"/>
              <a:t>Vision statement: the company's’ vision statement is working together to lower the cost of living for everyone and give each of them the chance save and live a better life.</a:t>
            </a:r>
          </a:p>
          <a:p>
            <a:endParaRPr lang="en-US" dirty="0"/>
          </a:p>
        </p:txBody>
      </p:sp>
      <p:sp>
        <p:nvSpPr>
          <p:cNvPr id="3" name="Title 2"/>
          <p:cNvSpPr>
            <a:spLocks noGrp="1"/>
          </p:cNvSpPr>
          <p:nvPr>
            <p:ph type="title"/>
          </p:nvPr>
        </p:nvSpPr>
        <p:spPr/>
        <p:txBody>
          <a:bodyPr>
            <a:normAutofit/>
          </a:bodyPr>
          <a:lstStyle/>
          <a:p>
            <a:r>
              <a:rPr lang="en-US" sz="2800" i="1" dirty="0">
                <a:solidFill>
                  <a:srgbClr val="0070C0"/>
                </a:solidFill>
              </a:rPr>
              <a:t>Company Vision and Mission Statements</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Organizational Leadership</a:t>
            </a:r>
          </a:p>
          <a:p>
            <a:r>
              <a:rPr lang="en-US" altLang="en-US" dirty="0"/>
              <a:t>The president and CEO of Walmart is called Scott Lee.</a:t>
            </a:r>
          </a:p>
          <a:p>
            <a:r>
              <a:rPr lang="en-US" altLang="en-US" dirty="0"/>
              <a:t>Evidenced a lot of success because of its leadership and organizational culture.</a:t>
            </a:r>
          </a:p>
          <a:p>
            <a:endParaRPr lang="en-US" altLang="en-US" dirty="0"/>
          </a:p>
          <a:p>
            <a:endParaRPr lang="en-US" dirty="0"/>
          </a:p>
          <a:p>
            <a:endParaRPr lang="en-US" dirty="0"/>
          </a:p>
        </p:txBody>
      </p:sp>
      <p:sp>
        <p:nvSpPr>
          <p:cNvPr id="3" name="Title 2"/>
          <p:cNvSpPr>
            <a:spLocks noGrp="1"/>
          </p:cNvSpPr>
          <p:nvPr>
            <p:ph type="title"/>
          </p:nvPr>
        </p:nvSpPr>
        <p:spPr/>
        <p:txBody>
          <a:bodyPr>
            <a:noAutofit/>
          </a:bodyPr>
          <a:lstStyle/>
          <a:p>
            <a:r>
              <a:rPr lang="en-US" sz="2800" i="1" dirty="0">
                <a:solidFill>
                  <a:srgbClr val="0070C0"/>
                </a:solidFill>
              </a:rPr>
              <a:t>Leadership and Organizational Culture</a:t>
            </a:r>
            <a:endParaRPr lang="en-US" sz="2800" dirty="0"/>
          </a:p>
        </p:txBody>
      </p:sp>
    </p:spTree>
    <p:extLst>
      <p:ext uri="{BB962C8B-B14F-4D97-AF65-F5344CB8AC3E}">
        <p14:creationId xmlns:p14="http://schemas.microsoft.com/office/powerpoint/2010/main" val="2816190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Value Plan Insurance</a:t>
            </a:r>
          </a:p>
          <a:p>
            <a:r>
              <a:rPr lang="en-US" dirty="0"/>
              <a:t>Three critical elements to customer service:</a:t>
            </a:r>
          </a:p>
          <a:p>
            <a:pPr lvl="1"/>
            <a:r>
              <a:rPr lang="en-US" dirty="0"/>
              <a:t>Ten Foot Rule</a:t>
            </a:r>
          </a:p>
          <a:p>
            <a:pPr lvl="1"/>
            <a:r>
              <a:rPr lang="en-US" dirty="0"/>
              <a:t>Sundown Rule</a:t>
            </a:r>
          </a:p>
          <a:p>
            <a:pPr lvl="1"/>
            <a:r>
              <a:rPr lang="en-US" dirty="0"/>
              <a:t>Everyday Low Prices</a:t>
            </a:r>
          </a:p>
          <a:p>
            <a:pPr lvl="1"/>
            <a:endParaRPr lang="en-US" dirty="0"/>
          </a:p>
          <a:p>
            <a:pPr marL="393192" lvl="1" indent="0">
              <a:buNone/>
            </a:pPr>
            <a:endParaRPr lang="en-US" dirty="0"/>
          </a:p>
          <a:p>
            <a:pPr lvl="1"/>
            <a:endParaRPr lang="en-US" dirty="0"/>
          </a:p>
          <a:p>
            <a:endParaRPr lang="en-US" dirty="0"/>
          </a:p>
        </p:txBody>
      </p:sp>
      <p:sp>
        <p:nvSpPr>
          <p:cNvPr id="3" name="Title 2"/>
          <p:cNvSpPr>
            <a:spLocks noGrp="1"/>
          </p:cNvSpPr>
          <p:nvPr>
            <p:ph type="title"/>
          </p:nvPr>
        </p:nvSpPr>
        <p:spPr/>
        <p:txBody>
          <a:bodyPr>
            <a:noAutofit/>
          </a:bodyPr>
          <a:lstStyle/>
          <a:p>
            <a:r>
              <a:rPr lang="en-US" sz="2800" i="1" dirty="0">
                <a:solidFill>
                  <a:srgbClr val="0070C0"/>
                </a:solidFill>
              </a:rPr>
              <a:t>Corporate Social Responsibility, Business Ethics, and Policies Empowering Action</a:t>
            </a:r>
          </a:p>
        </p:txBody>
      </p:sp>
    </p:spTree>
    <p:extLst>
      <p:ext uri="{BB962C8B-B14F-4D97-AF65-F5344CB8AC3E}">
        <p14:creationId xmlns:p14="http://schemas.microsoft.com/office/powerpoint/2010/main" val="3549531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t>Oppertunities</a:t>
            </a:r>
            <a:r>
              <a:rPr lang="en-US" dirty="0"/>
              <a:t>:</a:t>
            </a:r>
          </a:p>
          <a:p>
            <a:pPr lvl="1"/>
            <a:r>
              <a:rPr lang="en-US" dirty="0"/>
              <a:t>Growth in online shopping</a:t>
            </a:r>
          </a:p>
          <a:p>
            <a:pPr lvl="1"/>
            <a:r>
              <a:rPr lang="en-US" dirty="0"/>
              <a:t>Growth of retail market</a:t>
            </a:r>
          </a:p>
          <a:p>
            <a:pPr lvl="1"/>
            <a:r>
              <a:rPr lang="en-US" dirty="0"/>
              <a:t>World wide brand awareness</a:t>
            </a:r>
          </a:p>
          <a:p>
            <a:pPr marL="393192" lvl="1" indent="0">
              <a:buNone/>
            </a:pPr>
            <a:endParaRPr lang="en-US" dirty="0"/>
          </a:p>
          <a:p>
            <a:r>
              <a:rPr lang="en-US" dirty="0"/>
              <a:t>Threats:</a:t>
            </a:r>
          </a:p>
          <a:p>
            <a:pPr lvl="1"/>
            <a:r>
              <a:rPr lang="en-US" dirty="0"/>
              <a:t>Economy </a:t>
            </a:r>
          </a:p>
          <a:p>
            <a:pPr lvl="1"/>
            <a:r>
              <a:rPr lang="en-US" dirty="0"/>
              <a:t>Product pricing </a:t>
            </a:r>
          </a:p>
          <a:p>
            <a:pPr lvl="1"/>
            <a:r>
              <a:rPr lang="en-US" dirty="0"/>
              <a:t>Online and large retail competitors (Sam’s Club, Target, etc.)</a:t>
            </a:r>
          </a:p>
          <a:p>
            <a:pPr marL="109728" indent="0">
              <a:buNone/>
            </a:pPr>
            <a:endParaRPr lang="en-US" dirty="0"/>
          </a:p>
          <a:p>
            <a:pPr marL="393192" lvl="1" indent="0">
              <a:buNone/>
            </a:pPr>
            <a:endParaRPr lang="en-US" dirty="0"/>
          </a:p>
          <a:p>
            <a:pPr lvl="1"/>
            <a:endParaRPr lang="en-US" dirty="0"/>
          </a:p>
        </p:txBody>
      </p:sp>
      <p:sp>
        <p:nvSpPr>
          <p:cNvPr id="3" name="Title 2"/>
          <p:cNvSpPr>
            <a:spLocks noGrp="1"/>
          </p:cNvSpPr>
          <p:nvPr>
            <p:ph type="title"/>
          </p:nvPr>
        </p:nvSpPr>
        <p:spPr/>
        <p:txBody>
          <a:bodyPr>
            <a:noAutofit/>
          </a:bodyPr>
          <a:lstStyle/>
          <a:p>
            <a:r>
              <a:rPr lang="en-US" sz="2800" i="1" dirty="0">
                <a:solidFill>
                  <a:srgbClr val="0070C0"/>
                </a:solidFill>
              </a:rPr>
              <a:t>External Analysis (Opportunities and Threats) and Global Environment</a:t>
            </a:r>
            <a:endParaRPr lang="en-US" sz="2800" dirty="0"/>
          </a:p>
        </p:txBody>
      </p:sp>
    </p:spTree>
    <p:extLst>
      <p:ext uri="{BB962C8B-B14F-4D97-AF65-F5344CB8AC3E}">
        <p14:creationId xmlns:p14="http://schemas.microsoft.com/office/powerpoint/2010/main" val="2807727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fontAlgn="auto" hangingPunct="1">
              <a:spcAft>
                <a:spcPts val="0"/>
              </a:spcAft>
              <a:defRPr/>
            </a:pPr>
            <a:r>
              <a:rPr lang="en-US" sz="2800" i="1" dirty="0">
                <a:solidFill>
                  <a:srgbClr val="0070C0"/>
                </a:solidFill>
              </a:rPr>
              <a:t>Internal Analysis (Strengths and Weaknesses), Strategic Control, and Continuous Improvement</a:t>
            </a:r>
          </a:p>
        </p:txBody>
      </p:sp>
      <p:sp>
        <p:nvSpPr>
          <p:cNvPr id="2" name="Content Placeholder 1"/>
          <p:cNvSpPr>
            <a:spLocks noGrp="1"/>
          </p:cNvSpPr>
          <p:nvPr>
            <p:ph idx="1"/>
          </p:nvPr>
        </p:nvSpPr>
        <p:spPr/>
        <p:txBody>
          <a:bodyPr>
            <a:normAutofit/>
          </a:bodyPr>
          <a:lstStyle/>
          <a:p>
            <a:r>
              <a:rPr lang="en-US" dirty="0"/>
              <a:t>Strengths:</a:t>
            </a:r>
          </a:p>
          <a:p>
            <a:pPr lvl="1"/>
            <a:r>
              <a:rPr lang="en-US" altLang="en-US" dirty="0"/>
              <a:t>competent in IT systems</a:t>
            </a:r>
          </a:p>
          <a:p>
            <a:pPr lvl="1"/>
            <a:r>
              <a:rPr lang="en-US" dirty="0"/>
              <a:t>Wide range of products (one stop shop)</a:t>
            </a:r>
          </a:p>
          <a:p>
            <a:pPr lvl="1"/>
            <a:r>
              <a:rPr lang="en-US" dirty="0"/>
              <a:t>Cost leadership strategy</a:t>
            </a:r>
          </a:p>
          <a:p>
            <a:pPr lvl="1"/>
            <a:r>
              <a:rPr lang="en-US" dirty="0"/>
              <a:t>International Operations</a:t>
            </a:r>
            <a:endParaRPr lang="en-US" dirty="0"/>
          </a:p>
          <a:p>
            <a:r>
              <a:rPr lang="en-US" dirty="0" err="1"/>
              <a:t>Weaknessess</a:t>
            </a:r>
            <a:r>
              <a:rPr lang="en-US" dirty="0"/>
              <a:t>:</a:t>
            </a:r>
          </a:p>
          <a:p>
            <a:pPr lvl="1"/>
            <a:r>
              <a:rPr lang="en-US" dirty="0"/>
              <a:t>High employee turnover</a:t>
            </a:r>
          </a:p>
          <a:p>
            <a:pPr lvl="1"/>
            <a:r>
              <a:rPr lang="en-US" dirty="0"/>
              <a:t>Negative publicity</a:t>
            </a:r>
          </a:p>
          <a:p>
            <a:pPr lvl="1"/>
            <a:r>
              <a:rPr lang="en-US" dirty="0"/>
              <a:t>Labor relation lawsuits</a:t>
            </a:r>
          </a:p>
          <a:p>
            <a:pPr lvl="1"/>
            <a:r>
              <a:rPr lang="en-US" dirty="0"/>
              <a:t>Little differentiation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447</TotalTime>
  <Words>1505</Words>
  <Application>Microsoft Office PowerPoint</Application>
  <PresentationFormat>On-screen Show (4:3)</PresentationFormat>
  <Paragraphs>171</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Calibri</vt:lpstr>
      <vt:lpstr>Lucida Sans Unicode</vt:lpstr>
      <vt:lpstr>Times New Roman</vt:lpstr>
      <vt:lpstr>Verdana</vt:lpstr>
      <vt:lpstr>Wingdings 2</vt:lpstr>
      <vt:lpstr>Wingdings 3</vt:lpstr>
      <vt:lpstr>Concourse</vt:lpstr>
      <vt:lpstr>Unit Ten: The Strategic Plan </vt:lpstr>
      <vt:lpstr>Strategic Plan Agenda</vt:lpstr>
      <vt:lpstr>Introduction</vt:lpstr>
      <vt:lpstr>Company Background</vt:lpstr>
      <vt:lpstr>Company Vision and Mission Statements</vt:lpstr>
      <vt:lpstr>Leadership and Organizational Culture</vt:lpstr>
      <vt:lpstr>Corporate Social Responsibility, Business Ethics, and Policies Empowering Action</vt:lpstr>
      <vt:lpstr>External Analysis (Opportunities and Threats) and Global Environment</vt:lpstr>
      <vt:lpstr>Internal Analysis (Strengths and Weaknesses), Strategic Control, and Continuous Improvement</vt:lpstr>
      <vt:lpstr>Innovation and Entrepreneurship</vt:lpstr>
      <vt:lpstr>Strategic Analysis and Choice</vt:lpstr>
      <vt:lpstr>Generic and Grand Strategies</vt:lpstr>
      <vt:lpstr>Long Term Objectives and Strategies</vt:lpstr>
      <vt:lpstr>Short-Term Objectives, Functional Tactics, and Implementation</vt:lpstr>
      <vt:lpstr>Restructuring, Reengineering, and Refocusing</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MT499!</dc:title>
  <dc:creator>Andryce</dc:creator>
  <cp:lastModifiedBy>Nitasha Clinton</cp:lastModifiedBy>
  <cp:revision>84</cp:revision>
  <cp:lastPrinted>2013-07-31T22:24:03Z</cp:lastPrinted>
  <dcterms:created xsi:type="dcterms:W3CDTF">2009-12-03T01:06:14Z</dcterms:created>
  <dcterms:modified xsi:type="dcterms:W3CDTF">2017-06-28T01:44:25Z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92A19873-F212-4E2C-9458-A428FCA12898</vt:lpwstr>
  </property>
  <property fmtid="{D5CDD505-2E9C-101B-9397-08002B2CF9AE}" pid="3" name="ArticulatePath">
    <vt:lpwstr>MT460_Unit_10_Final_Project_PPT_Template April 2014</vt:lpwstr>
  </property>
</Properties>
</file>