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3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68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3DEAA-9109-DB4D-9119-549AB6127C42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2E74-6CC2-5A47-B3C4-004BCE061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3DEAA-9109-DB4D-9119-549AB6127C42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2E74-6CC2-5A47-B3C4-004BCE061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22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3DEAA-9109-DB4D-9119-549AB6127C42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2E74-6CC2-5A47-B3C4-004BCE061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090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3DEAA-9109-DB4D-9119-549AB6127C42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2E74-6CC2-5A47-B3C4-004BCE061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293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3DEAA-9109-DB4D-9119-549AB6127C42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2E74-6CC2-5A47-B3C4-004BCE061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36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3DEAA-9109-DB4D-9119-549AB6127C42}" type="datetimeFigureOut">
              <a:rPr lang="en-US" smtClean="0"/>
              <a:t>9/7/16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2E74-6CC2-5A47-B3C4-004BCE061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730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3DEAA-9109-DB4D-9119-549AB6127C42}" type="datetimeFigureOut">
              <a:rPr lang="en-US" smtClean="0"/>
              <a:t>9/7/16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2E74-6CC2-5A47-B3C4-004BCE061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756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3DEAA-9109-DB4D-9119-549AB6127C42}" type="datetimeFigureOut">
              <a:rPr lang="en-US" smtClean="0"/>
              <a:t>9/7/16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2E74-6CC2-5A47-B3C4-004BCE061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51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3DEAA-9109-DB4D-9119-549AB6127C42}" type="datetimeFigureOut">
              <a:rPr lang="en-US" smtClean="0"/>
              <a:t>9/7/16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2E74-6CC2-5A47-B3C4-004BCE061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41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3DEAA-9109-DB4D-9119-549AB6127C42}" type="datetimeFigureOut">
              <a:rPr lang="en-US" smtClean="0"/>
              <a:t>9/7/16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2E74-6CC2-5A47-B3C4-004BCE061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3DEAA-9109-DB4D-9119-549AB6127C42}" type="datetimeFigureOut">
              <a:rPr lang="en-US" smtClean="0"/>
              <a:t>9/7/16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2E74-6CC2-5A47-B3C4-004BCE061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765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3DEAA-9109-DB4D-9119-549AB6127C42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B2E74-6CC2-5A47-B3C4-004BCE061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770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54001"/>
            <a:ext cx="8077200" cy="727363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</a:rPr>
              <a:t>Evolution of Healthcare Leadership Standards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636" y="1166091"/>
            <a:ext cx="8093364" cy="5195454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American College of Healthcare Executives (ACHE) recognized the critical and urgent need to identify and organize a system of administrative practice  standards in the field of healthcare management.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b="1" dirty="0" smtClean="0">
                <a:solidFill>
                  <a:schemeClr val="tx2"/>
                </a:solidFill>
              </a:rPr>
              <a:t>Initial discussions and investigation began in the mid 1990s.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b="1" dirty="0" smtClean="0">
                <a:solidFill>
                  <a:schemeClr val="tx2"/>
                </a:solidFill>
              </a:rPr>
              <a:t>Recognition that the healthcare industry was fast becoming too complex and involved to rely on commonly held beliefs of  management and leadership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b="1" dirty="0" smtClean="0">
                <a:solidFill>
                  <a:schemeClr val="tx2"/>
                </a:solidFill>
              </a:rPr>
              <a:t>Major questions emerged in this initial conceptual phase: 1. how should valid standards be determined; 2. would these standards be generic or discipline specific; 3. are there common standards for other healthcare professionals beyond the membership of ACHE?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210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8271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</a:rPr>
              <a:t>Interconnection and Interdependence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992910"/>
            <a:ext cx="8455891" cy="58650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There are common themes that run throughout all of these healthcare management and administrative competency collections.</a:t>
            </a:r>
          </a:p>
          <a:p>
            <a:pPr marL="0" indent="0">
              <a:buNone/>
            </a:pPr>
            <a:r>
              <a:rPr lang="en-US" sz="2000" dirty="0" smtClean="0"/>
              <a:t>In 2015 ACHE developed what it called its </a:t>
            </a:r>
            <a:r>
              <a:rPr lang="en-US" sz="2000" b="1" dirty="0" smtClean="0">
                <a:solidFill>
                  <a:schemeClr val="tx2"/>
                </a:solidFill>
              </a:rPr>
              <a:t>“Emerging Leadership Competencies” </a:t>
            </a:r>
            <a:r>
              <a:rPr lang="en-US" sz="2000" dirty="0" smtClean="0"/>
              <a:t>that pulled together these interconnected themes.</a:t>
            </a:r>
          </a:p>
          <a:p>
            <a:pPr marL="0" indent="0">
              <a:buNone/>
            </a:pPr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All leadership practice needs to be visionary and adaptive</a:t>
            </a: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Building loyalty and trust is essential for quality management and leadership</a:t>
            </a: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Healthcare administrators must constantly engage in self-mastery and lifelong learning</a:t>
            </a: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Strategic thinking is paramount for success</a:t>
            </a:r>
          </a:p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 All administrative functions need to be done with masterful execution 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710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999"/>
            <a:ext cx="8229600" cy="831273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</a:rPr>
              <a:t>Initial Decisions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8272"/>
            <a:ext cx="8229600" cy="54725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It quickly became clear that other professional associations in healthcare management faced the same pressures and had the same set of mandates as those of American College (ACHE).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It also become clear that such an enterprise would require shared resources, commitment, and expertise from other organizations similar to ACHE in their purpose and mission.</a:t>
            </a:r>
          </a:p>
          <a:p>
            <a:pPr marL="0" indent="0">
              <a:buNone/>
            </a:pPr>
            <a:r>
              <a:rPr lang="en-US" sz="2400" dirty="0" smtClean="0"/>
              <a:t>In 2002 the </a:t>
            </a:r>
            <a:r>
              <a:rPr lang="en-US" sz="2400" b="1" dirty="0" smtClean="0">
                <a:solidFill>
                  <a:schemeClr val="tx2"/>
                </a:solidFill>
              </a:rPr>
              <a:t>Healthcare Leadership Alliance </a:t>
            </a:r>
            <a:r>
              <a:rPr lang="en-US" sz="2400" dirty="0" smtClean="0"/>
              <a:t>was formed to undertake this project.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457201" y="4814456"/>
            <a:ext cx="8186756" cy="1431636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0"/>
            <a:endCxn id="4" idx="2"/>
          </p:cNvCxnSpPr>
          <p:nvPr/>
        </p:nvCxnSpPr>
        <p:spPr>
          <a:xfrm>
            <a:off x="4550579" y="4814456"/>
            <a:ext cx="0" cy="14316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824181" y="4814456"/>
            <a:ext cx="0" cy="14316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255819" y="4814456"/>
            <a:ext cx="0" cy="14316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818909" y="4814456"/>
            <a:ext cx="0" cy="14316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227455" y="4814456"/>
            <a:ext cx="11545" cy="14316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54182" y="4941455"/>
            <a:ext cx="811512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  American           American              American          Healthcare          Healthcare             Medical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College of        Association of      Organization         Financial           Information             Group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Executives           Physician               of Nurse       Management       and Manage-      Management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                Leadership            Executives       Association       </a:t>
            </a:r>
            <a:r>
              <a:rPr lang="en-US" sz="1600" dirty="0" err="1" smtClean="0"/>
              <a:t>ment</a:t>
            </a:r>
            <a:r>
              <a:rPr lang="en-US" sz="1600" dirty="0" smtClean="0"/>
              <a:t> Systems         Association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                                                                                                            Society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21441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908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</a:rPr>
              <a:t>        Healthcare Leadership Alliance (HLA)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73728"/>
            <a:ext cx="8328891" cy="50524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HLA is a consortium of premier professional healthcare administrative associations representing over 140,000 professional managers in the healthcare industry.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tx2"/>
                </a:solidFill>
              </a:rPr>
              <a:t>Purpose: </a:t>
            </a:r>
            <a:r>
              <a:rPr lang="en-US" sz="2400" dirty="0" smtClean="0"/>
              <a:t>to represent broad administrative roles across hospital administration, medical practice administration, nursing administration, healthcare financial management, and healthcare information management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tx2"/>
                </a:solidFill>
              </a:rPr>
              <a:t>Charter: </a:t>
            </a:r>
            <a:r>
              <a:rPr lang="en-US" sz="2400" dirty="0" smtClean="0"/>
              <a:t>to develop a directory of administrative competencies common to all healthcare professionals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646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9817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</a:rPr>
              <a:t>HLA Directory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04455"/>
            <a:ext cx="8375073" cy="56688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In 2005 the first directory of competencies in healthcare administration was published: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 smtClean="0">
                <a:solidFill>
                  <a:schemeClr val="tx2"/>
                </a:solidFill>
              </a:rPr>
              <a:t>Contained 232 competencies common to all healthcare 			professionals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2"/>
                </a:solidFill>
              </a:rPr>
              <a:t>	</a:t>
            </a:r>
            <a:r>
              <a:rPr lang="en-US" sz="2400" b="1" dirty="0" smtClean="0">
                <a:solidFill>
                  <a:schemeClr val="tx2"/>
                </a:solidFill>
              </a:rPr>
              <a:t>68 additional competencies were added as specific to 				certain disciplines in healthcare management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2"/>
                </a:solidFill>
              </a:rPr>
              <a:t>	</a:t>
            </a:r>
            <a:r>
              <a:rPr lang="en-US" sz="2400" b="1" dirty="0" smtClean="0">
                <a:solidFill>
                  <a:schemeClr val="tx2"/>
                </a:solidFill>
              </a:rPr>
              <a:t>Forms of psychometric research such as job analysis were 		used to identify the competencies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2"/>
                </a:solidFill>
              </a:rPr>
              <a:t>	</a:t>
            </a:r>
            <a:r>
              <a:rPr lang="en-US" sz="2400" b="1" dirty="0" smtClean="0">
                <a:solidFill>
                  <a:schemeClr val="tx2"/>
                </a:solidFill>
              </a:rPr>
              <a:t>Competencies were grouped into 5 domains: 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2"/>
                </a:solidFill>
              </a:rPr>
              <a:t>	</a:t>
            </a:r>
            <a:r>
              <a:rPr lang="en-US" sz="2400" b="1" dirty="0" smtClean="0">
                <a:solidFill>
                  <a:schemeClr val="tx2"/>
                </a:solidFill>
              </a:rPr>
              <a:t>			</a:t>
            </a:r>
            <a:r>
              <a:rPr lang="en-US" sz="2000" b="1" dirty="0" smtClean="0">
                <a:solidFill>
                  <a:schemeClr val="tx2"/>
                </a:solidFill>
              </a:rPr>
              <a:t>1. Communication and relationship management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tx2"/>
                </a:solidFill>
              </a:rPr>
              <a:t>	</a:t>
            </a:r>
            <a:r>
              <a:rPr lang="en-US" sz="2000" b="1" dirty="0" smtClean="0">
                <a:solidFill>
                  <a:schemeClr val="tx2"/>
                </a:solidFill>
              </a:rPr>
              <a:t>			2. Leadership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tx2"/>
                </a:solidFill>
              </a:rPr>
              <a:t>	</a:t>
            </a:r>
            <a:r>
              <a:rPr lang="en-US" sz="2000" b="1" dirty="0" smtClean="0">
                <a:solidFill>
                  <a:schemeClr val="tx2"/>
                </a:solidFill>
              </a:rPr>
              <a:t>			3. Professionalism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tx2"/>
                </a:solidFill>
              </a:rPr>
              <a:t>	</a:t>
            </a:r>
            <a:r>
              <a:rPr lang="en-US" sz="2000" b="1" dirty="0" smtClean="0">
                <a:solidFill>
                  <a:schemeClr val="tx2"/>
                </a:solidFill>
              </a:rPr>
              <a:t>			4. Knowledge of </a:t>
            </a:r>
            <a:r>
              <a:rPr lang="en-US" sz="2000" b="1" dirty="0">
                <a:solidFill>
                  <a:schemeClr val="tx2"/>
                </a:solidFill>
              </a:rPr>
              <a:t>h</a:t>
            </a:r>
            <a:r>
              <a:rPr lang="en-US" sz="2000" b="1" dirty="0" smtClean="0">
                <a:solidFill>
                  <a:schemeClr val="tx2"/>
                </a:solidFill>
              </a:rPr>
              <a:t>ealthcare environment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tx2"/>
                </a:solidFill>
              </a:rPr>
              <a:t>	</a:t>
            </a:r>
            <a:r>
              <a:rPr lang="en-US" sz="2000" b="1" dirty="0" smtClean="0">
                <a:solidFill>
                  <a:schemeClr val="tx2"/>
                </a:solidFill>
              </a:rPr>
              <a:t>			5. Business skills and knowledge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tx2"/>
                </a:solidFill>
              </a:rPr>
              <a:t>	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340942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5998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</a:rPr>
              <a:t>Competency Directory Organization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1455"/>
            <a:ext cx="8229600" cy="53224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Five areas of information are presented for each competency: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623455" y="1651000"/>
            <a:ext cx="1985818" cy="4802908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623455" y="2528455"/>
            <a:ext cx="198581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623455" y="3544455"/>
            <a:ext cx="1985818" cy="11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23455" y="4514273"/>
            <a:ext cx="1985818" cy="1154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23455" y="5518727"/>
            <a:ext cx="198581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57200" y="1928091"/>
            <a:ext cx="1594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  </a:t>
            </a:r>
            <a:r>
              <a:rPr lang="en-US" sz="2000" b="1" dirty="0" smtClean="0">
                <a:solidFill>
                  <a:srgbClr val="1F497D"/>
                </a:solidFill>
              </a:rPr>
              <a:t>Domain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492554" y="2932545"/>
            <a:ext cx="1558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   </a:t>
            </a:r>
            <a:r>
              <a:rPr lang="en-US" sz="2000" b="1" dirty="0" smtClean="0">
                <a:solidFill>
                  <a:srgbClr val="1F497D"/>
                </a:solidFill>
              </a:rPr>
              <a:t>Cluster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3902364"/>
            <a:ext cx="18226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</a:t>
            </a:r>
            <a:r>
              <a:rPr lang="en-US" sz="2000" b="1" dirty="0" smtClean="0">
                <a:solidFill>
                  <a:schemeClr val="tx2"/>
                </a:solidFill>
              </a:rPr>
              <a:t>Association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" y="4814455"/>
            <a:ext cx="1655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 </a:t>
            </a:r>
            <a:r>
              <a:rPr lang="en-US" sz="2000" b="1" dirty="0" smtClean="0">
                <a:solidFill>
                  <a:schemeClr val="tx2"/>
                </a:solidFill>
              </a:rPr>
              <a:t>Keyword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92554" y="5738091"/>
            <a:ext cx="18312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sz="2000" b="1" dirty="0" smtClean="0">
                <a:solidFill>
                  <a:schemeClr val="tx2"/>
                </a:solidFill>
              </a:rPr>
              <a:t>Competency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886364" y="1651000"/>
            <a:ext cx="5937668" cy="45243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Domain is one of 5 broad categories into which all </a:t>
            </a:r>
          </a:p>
          <a:p>
            <a:r>
              <a:rPr lang="en-US" dirty="0"/>
              <a:t>c</a:t>
            </a:r>
            <a:r>
              <a:rPr lang="en-US" dirty="0" smtClean="0"/>
              <a:t>ompetencies are grouped</a:t>
            </a:r>
          </a:p>
          <a:p>
            <a:endParaRPr lang="en-US" dirty="0"/>
          </a:p>
          <a:p>
            <a:r>
              <a:rPr lang="en-US" dirty="0" smtClean="0"/>
              <a:t>Cluster is a subcategory within a domain that further</a:t>
            </a:r>
          </a:p>
          <a:p>
            <a:r>
              <a:rPr lang="en-US" dirty="0" smtClean="0"/>
              <a:t>Identifies what aspect of health administration a competency</a:t>
            </a:r>
          </a:p>
          <a:p>
            <a:r>
              <a:rPr lang="en-US" dirty="0"/>
              <a:t>r</a:t>
            </a:r>
            <a:r>
              <a:rPr lang="en-US" dirty="0" smtClean="0"/>
              <a:t>epresents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Association is one of the six professional organizations that</a:t>
            </a:r>
          </a:p>
          <a:p>
            <a:r>
              <a:rPr lang="en-US" dirty="0"/>
              <a:t>m</a:t>
            </a:r>
            <a:r>
              <a:rPr lang="en-US" dirty="0" smtClean="0"/>
              <a:t>akeup the consortium of HLA</a:t>
            </a:r>
          </a:p>
          <a:p>
            <a:endParaRPr lang="en-US" dirty="0"/>
          </a:p>
          <a:p>
            <a:r>
              <a:rPr lang="en-US" dirty="0" smtClean="0"/>
              <a:t>Summarize the topic areas covered in the competency</a:t>
            </a:r>
          </a:p>
          <a:p>
            <a:r>
              <a:rPr lang="en-US" dirty="0"/>
              <a:t>s</a:t>
            </a:r>
            <a:r>
              <a:rPr lang="en-US" dirty="0" smtClean="0"/>
              <a:t>tatements</a:t>
            </a:r>
          </a:p>
          <a:p>
            <a:endParaRPr lang="en-US" dirty="0" smtClean="0"/>
          </a:p>
          <a:p>
            <a:r>
              <a:rPr lang="en-US" dirty="0" smtClean="0"/>
              <a:t>Set of skills, knowledge, and abilities that are generic and </a:t>
            </a:r>
          </a:p>
          <a:p>
            <a:r>
              <a:rPr lang="en-US" dirty="0"/>
              <a:t>t</a:t>
            </a:r>
            <a:r>
              <a:rPr lang="en-US" dirty="0" smtClean="0"/>
              <a:t>ranscend organizational settings</a:t>
            </a:r>
          </a:p>
        </p:txBody>
      </p:sp>
    </p:spTree>
    <p:extLst>
      <p:ext uri="{BB962C8B-B14F-4D97-AF65-F5344CB8AC3E}">
        <p14:creationId xmlns:p14="http://schemas.microsoft.com/office/powerpoint/2010/main" val="3116763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3635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</a:rPr>
              <a:t>Directory Example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9091"/>
            <a:ext cx="8227498" cy="557377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457200" y="1039091"/>
            <a:ext cx="8229600" cy="106643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2135909" y="1039091"/>
            <a:ext cx="5712" cy="1066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3777916" y="1039091"/>
            <a:ext cx="8993" cy="1066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437909" y="1021650"/>
            <a:ext cx="0" cy="10838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7026442" y="1039091"/>
            <a:ext cx="16286" cy="1066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7091" y="13623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77091" y="1443182"/>
            <a:ext cx="84076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</a:t>
            </a:r>
            <a:r>
              <a:rPr lang="en-US" sz="2000" b="1" dirty="0" smtClean="0">
                <a:solidFill>
                  <a:schemeClr val="tx2"/>
                </a:solidFill>
              </a:rPr>
              <a:t>Domain               Cluster            Association           Keyword        Competency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10800000" flipV="1">
            <a:off x="1142999" y="4952087"/>
            <a:ext cx="6821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b="1" dirty="0" smtClean="0">
                <a:solidFill>
                  <a:schemeClr val="tx2"/>
                </a:solidFill>
              </a:rPr>
              <a:t>The current directory published in 2015 contains 802 competency statements </a:t>
            </a:r>
            <a:r>
              <a:rPr lang="en-US" b="1" dirty="0" smtClean="0">
                <a:solidFill>
                  <a:schemeClr val="tx2"/>
                </a:solidFill>
              </a:rPr>
              <a:t>all representing </a:t>
            </a:r>
            <a:r>
              <a:rPr lang="en-US" b="1" dirty="0" smtClean="0">
                <a:solidFill>
                  <a:schemeClr val="tx2"/>
                </a:solidFill>
              </a:rPr>
              <a:t>one of the five domains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7091" y="2428799"/>
            <a:ext cx="84076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</a:t>
            </a:r>
          </a:p>
          <a:p>
            <a:endParaRPr lang="en-US" dirty="0"/>
          </a:p>
          <a:p>
            <a:r>
              <a:rPr lang="en-US" dirty="0" smtClean="0"/>
              <a:t>    Communication       Relationship                ACHE              Collaboration              Build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and              Management                                                                       collaborate</a:t>
            </a:r>
          </a:p>
          <a:p>
            <a:r>
              <a:rPr lang="en-US" dirty="0"/>
              <a:t> </a:t>
            </a:r>
            <a:r>
              <a:rPr lang="en-US" dirty="0" smtClean="0"/>
              <a:t>       Relationship                                                                                                      relationships</a:t>
            </a:r>
          </a:p>
          <a:p>
            <a:r>
              <a:rPr lang="en-US" dirty="0"/>
              <a:t> </a:t>
            </a:r>
            <a:r>
              <a:rPr lang="en-US" dirty="0" smtClean="0"/>
              <a:t>     Management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299411" y="2105526"/>
            <a:ext cx="0" cy="9023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959768" y="2105526"/>
            <a:ext cx="0" cy="9023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4" idx="2"/>
          </p:cNvCxnSpPr>
          <p:nvPr/>
        </p:nvCxnSpPr>
        <p:spPr>
          <a:xfrm>
            <a:off x="4572000" y="2105526"/>
            <a:ext cx="12032" cy="9023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244389" y="2105526"/>
            <a:ext cx="12032" cy="9023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7832558" y="2105526"/>
            <a:ext cx="12031" cy="9023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678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089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</a:rPr>
              <a:t>Dye/Garman : Critical Competencies for Health</a:t>
            </a:r>
            <a:br>
              <a:rPr lang="en-US" sz="3200" b="1" dirty="0" smtClean="0">
                <a:solidFill>
                  <a:schemeClr val="tx2"/>
                </a:solidFill>
              </a:rPr>
            </a:br>
            <a:r>
              <a:rPr lang="en-US" sz="3200" b="1" dirty="0" smtClean="0">
                <a:solidFill>
                  <a:schemeClr val="tx2"/>
                </a:solidFill>
              </a:rPr>
              <a:t>Care Executives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8456"/>
            <a:ext cx="8229600" cy="52647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A year after the first HLA Directory was published, Carson Dye and Andrew Garman developed a list of 16 competencies they believed were essential for managers and executives in healthcare. Their goal was to supplement the work that was being done  by the Healthcare Leadership Alliance.</a:t>
            </a:r>
          </a:p>
          <a:p>
            <a:pPr marL="0" indent="0">
              <a:buNone/>
            </a:pPr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000" dirty="0" smtClean="0"/>
              <a:t>Live by personal convictions                  9. Develop teams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Possess emotional intelligence           10. Energize staff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Be visionary						   11. Generate informal power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Communicate vision				   12. Build consensus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Earn loyalty and truth				   13. Make decisions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Listen like you mean it			   14. Drive for results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Give feedback				 	   15. Stimulate creativity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Mentor others					   16. Cultivate adaptability</a:t>
            </a:r>
          </a:p>
        </p:txBody>
      </p:sp>
    </p:spTree>
    <p:extLst>
      <p:ext uri="{BB962C8B-B14F-4D97-AF65-F5344CB8AC3E}">
        <p14:creationId xmlns:p14="http://schemas.microsoft.com/office/powerpoint/2010/main" val="1493082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43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</a:rPr>
              <a:t>National Center for Healthcare Leadership (NCHL)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7545"/>
            <a:ext cx="8229600" cy="55187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Between 2005 and 2010 NCHL developed its own competency model for leadership development for healthcare administrators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000" b="1" dirty="0" smtClean="0">
                <a:solidFill>
                  <a:schemeClr val="tx2"/>
                </a:solidFill>
              </a:rPr>
              <a:t>Respond to the growing calls for healthcare reform notably done through the Institute of Medicine’s seminal reports: </a:t>
            </a:r>
            <a:r>
              <a:rPr lang="en-US" sz="2000" b="1" i="1" dirty="0" smtClean="0">
                <a:solidFill>
                  <a:schemeClr val="tx2"/>
                </a:solidFill>
              </a:rPr>
              <a:t>To Err is Human </a:t>
            </a:r>
            <a:r>
              <a:rPr lang="en-US" sz="2000" b="1" dirty="0" smtClean="0">
                <a:solidFill>
                  <a:schemeClr val="tx2"/>
                </a:solidFill>
              </a:rPr>
              <a:t>(1999) and </a:t>
            </a:r>
            <a:r>
              <a:rPr lang="en-US" sz="2000" b="1" i="1" dirty="0" smtClean="0">
                <a:solidFill>
                  <a:schemeClr val="tx2"/>
                </a:solidFill>
              </a:rPr>
              <a:t>Crossing the Quality Chasm </a:t>
            </a:r>
            <a:r>
              <a:rPr lang="en-US" sz="2000" b="1" dirty="0" smtClean="0">
                <a:solidFill>
                  <a:schemeClr val="tx2"/>
                </a:solidFill>
              </a:rPr>
              <a:t>(2001)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Based on the critical thinking of top theorists, researchers, and practitioners in the field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Designed to address the future trends of health in the 21</a:t>
            </a:r>
            <a:r>
              <a:rPr lang="en-US" sz="2000" b="1" baseline="30000" dirty="0" smtClean="0">
                <a:solidFill>
                  <a:schemeClr val="tx2"/>
                </a:solidFill>
              </a:rPr>
              <a:t>st</a:t>
            </a:r>
            <a:r>
              <a:rPr lang="en-US" sz="2000" b="1" dirty="0" smtClean="0">
                <a:solidFill>
                  <a:schemeClr val="tx2"/>
                </a:solidFill>
              </a:rPr>
              <a:t> century </a:t>
            </a:r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2000" b="1" dirty="0" smtClean="0">
                <a:solidFill>
                  <a:schemeClr val="tx2"/>
                </a:solidFill>
              </a:rPr>
              <a:t>Competency model identified three major competency categories: Transformation, Execution, People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A total of 26 individual competencies were clustered in these 3 major competency categories</a:t>
            </a:r>
            <a:endParaRPr lang="en-US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083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0544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</a:rPr>
              <a:t>NCHL Competency Model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6818"/>
            <a:ext cx="8229600" cy="532245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85273" y="1258455"/>
            <a:ext cx="4087091" cy="2701636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560455" y="1258455"/>
            <a:ext cx="4126345" cy="2701636"/>
          </a:xfrm>
          <a:prstGeom prst="ellipse">
            <a:avLst/>
          </a:prstGeom>
          <a:solidFill>
            <a:srgbClr val="FFFFFF"/>
          </a:solidFill>
          <a:ln w="28575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667000" y="3198091"/>
            <a:ext cx="4548909" cy="2724727"/>
          </a:xfrm>
          <a:prstGeom prst="ellipse">
            <a:avLst/>
          </a:prstGeom>
          <a:solidFill>
            <a:srgbClr val="FFFFFF"/>
          </a:solidFill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85273" y="1466273"/>
            <a:ext cx="616196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              </a:t>
            </a:r>
            <a:r>
              <a:rPr lang="en-US" b="1" dirty="0" smtClean="0"/>
              <a:t>Transformation                                             Execution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                                                                  People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77636" y="1824182"/>
            <a:ext cx="2838901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            Achievement orientation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Analytical thinking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Community orientation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</a:t>
            </a:r>
            <a:r>
              <a:rPr lang="en-US" sz="1600" dirty="0"/>
              <a:t> </a:t>
            </a:r>
            <a:r>
              <a:rPr lang="en-US" sz="1600" dirty="0" smtClean="0"/>
              <a:t>Financial skills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Information seeking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Innovation thinking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Strategic thinking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91545" y="1824182"/>
            <a:ext cx="369693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Accountability         Change leadership</a:t>
            </a:r>
          </a:p>
          <a:p>
            <a:r>
              <a:rPr lang="en-US" sz="1400" dirty="0" smtClean="0"/>
              <a:t>Collaboration           Communication skills</a:t>
            </a:r>
          </a:p>
          <a:p>
            <a:r>
              <a:rPr lang="en-US" sz="1400" dirty="0" smtClean="0"/>
              <a:t>Impact/influence    IT management</a:t>
            </a:r>
          </a:p>
          <a:p>
            <a:r>
              <a:rPr lang="en-US" sz="1400" dirty="0" smtClean="0"/>
              <a:t>Initiative                   Organizational awareness</a:t>
            </a:r>
          </a:p>
          <a:p>
            <a:r>
              <a:rPr lang="en-US" sz="1400" dirty="0" smtClean="0"/>
              <a:t>Project </a:t>
            </a:r>
            <a:r>
              <a:rPr lang="en-US" sz="1400" dirty="0" err="1" smtClean="0"/>
              <a:t>managt</a:t>
            </a:r>
            <a:r>
              <a:rPr lang="en-US" sz="1400" dirty="0" smtClean="0"/>
              <a:t>.       Performance measurement</a:t>
            </a:r>
          </a:p>
          <a:p>
            <a:r>
              <a:rPr lang="en-US" sz="1400" dirty="0" smtClean="0"/>
              <a:t>Process </a:t>
            </a:r>
            <a:r>
              <a:rPr lang="en-US" sz="1400" dirty="0" err="1" smtClean="0"/>
              <a:t>managt</a:t>
            </a:r>
            <a:r>
              <a:rPr lang="en-US" sz="1400" dirty="0" smtClean="0"/>
              <a:t>.      Organizational </a:t>
            </a:r>
            <a:r>
              <a:rPr lang="en-US" sz="1400" dirty="0" err="1" smtClean="0"/>
              <a:t>developt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2921000" y="3670841"/>
            <a:ext cx="340122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   </a:t>
            </a:r>
            <a:r>
              <a:rPr lang="en-US" dirty="0"/>
              <a:t> </a:t>
            </a:r>
            <a:r>
              <a:rPr lang="en-US" sz="1600" dirty="0" smtClean="0"/>
              <a:t>Human resource management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Interpersonal understanding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Professionalism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Relationship building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Self confidence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Self development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Talent development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 Team leadership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375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785</Words>
  <Application>Microsoft Macintosh PowerPoint</Application>
  <PresentationFormat>On-screen Show (4:3)</PresentationFormat>
  <Paragraphs>125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Calibri</vt:lpstr>
      <vt:lpstr>Arial</vt:lpstr>
      <vt:lpstr>Office Theme</vt:lpstr>
      <vt:lpstr>Evolution of Healthcare Leadership Standards</vt:lpstr>
      <vt:lpstr>Initial Decisions</vt:lpstr>
      <vt:lpstr>        Healthcare Leadership Alliance (HLA)</vt:lpstr>
      <vt:lpstr>HLA Directory</vt:lpstr>
      <vt:lpstr>Competency Directory Organization</vt:lpstr>
      <vt:lpstr>Directory Example</vt:lpstr>
      <vt:lpstr>Dye/Garman : Critical Competencies for Health Care Executives</vt:lpstr>
      <vt:lpstr>National Center for Healthcare Leadership (NCHL)</vt:lpstr>
      <vt:lpstr>NCHL Competency Model</vt:lpstr>
      <vt:lpstr>Interconnection and Interdependence</vt:lpstr>
    </vt:vector>
  </TitlesOfParts>
  <Company>Saint Joseph's University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of Healthcare Leadership Standards</dc:title>
  <dc:creator>Jack Newhouse</dc:creator>
  <cp:lastModifiedBy>Microsoft Office User</cp:lastModifiedBy>
  <cp:revision>20</cp:revision>
  <dcterms:created xsi:type="dcterms:W3CDTF">2016-03-29T18:33:40Z</dcterms:created>
  <dcterms:modified xsi:type="dcterms:W3CDTF">2016-09-07T14:11:30Z</dcterms:modified>
</cp:coreProperties>
</file>