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4"/>
  </p:normalViewPr>
  <p:slideViewPr>
    <p:cSldViewPr snapToGrid="0" snapToObjects="1">
      <p:cViewPr varScale="1">
        <p:scale>
          <a:sx n="106" d="100"/>
          <a:sy n="106" d="100"/>
        </p:scale>
        <p:origin x="18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EBEE-1432-7546-9D25-15452049D570}" type="datetimeFigureOut">
              <a:rPr lang="en-US" smtClean="0"/>
              <a:t>9/7/16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32121-93E7-FF4D-8E91-4659D4F65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0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EBEE-1432-7546-9D25-15452049D570}" type="datetimeFigureOut">
              <a:rPr lang="en-US" smtClean="0"/>
              <a:t>9/7/16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32121-93E7-FF4D-8E91-4659D4F65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811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EBEE-1432-7546-9D25-15452049D570}" type="datetimeFigureOut">
              <a:rPr lang="en-US" smtClean="0"/>
              <a:t>9/7/16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32121-93E7-FF4D-8E91-4659D4F65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582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EBEE-1432-7546-9D25-15452049D570}" type="datetimeFigureOut">
              <a:rPr lang="en-US" smtClean="0"/>
              <a:t>9/7/16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32121-93E7-FF4D-8E91-4659D4F65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44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EBEE-1432-7546-9D25-15452049D570}" type="datetimeFigureOut">
              <a:rPr lang="en-US" smtClean="0"/>
              <a:t>9/7/16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32121-93E7-FF4D-8E91-4659D4F65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080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EBEE-1432-7546-9D25-15452049D570}" type="datetimeFigureOut">
              <a:rPr lang="en-US" smtClean="0"/>
              <a:t>9/7/16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32121-93E7-FF4D-8E91-4659D4F65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615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EBEE-1432-7546-9D25-15452049D570}" type="datetimeFigureOut">
              <a:rPr lang="en-US" smtClean="0"/>
              <a:t>9/7/16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32121-93E7-FF4D-8E91-4659D4F65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942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EBEE-1432-7546-9D25-15452049D570}" type="datetimeFigureOut">
              <a:rPr lang="en-US" smtClean="0"/>
              <a:t>9/7/16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32121-93E7-FF4D-8E91-4659D4F65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65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EBEE-1432-7546-9D25-15452049D570}" type="datetimeFigureOut">
              <a:rPr lang="en-US" smtClean="0"/>
              <a:t>9/7/16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32121-93E7-FF4D-8E91-4659D4F65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208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EBEE-1432-7546-9D25-15452049D570}" type="datetimeFigureOut">
              <a:rPr lang="en-US" smtClean="0"/>
              <a:t>9/7/16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32121-93E7-FF4D-8E91-4659D4F65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62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EBEE-1432-7546-9D25-15452049D570}" type="datetimeFigureOut">
              <a:rPr lang="en-US" smtClean="0"/>
              <a:t>9/7/16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32121-93E7-FF4D-8E91-4659D4F65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402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2EBEE-1432-7546-9D25-15452049D570}" type="datetimeFigureOut">
              <a:rPr lang="en-US" smtClean="0"/>
              <a:t>9/7/16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32121-93E7-FF4D-8E91-4659D4F65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31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4001"/>
            <a:ext cx="7772400" cy="623454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chemeClr val="tx2"/>
                </a:solidFill>
              </a:rPr>
              <a:t>Building Blocks of the ACHE Competencies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1" y="1004455"/>
            <a:ext cx="8019472" cy="5530272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The anatomy of competencies: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04636" y="1604818"/>
            <a:ext cx="4260244" cy="411018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4" idx="0"/>
            <a:endCxn id="4" idx="2"/>
          </p:cNvCxnSpPr>
          <p:nvPr/>
        </p:nvCxnSpPr>
        <p:spPr>
          <a:xfrm>
            <a:off x="3434758" y="1604818"/>
            <a:ext cx="0" cy="411018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3"/>
            <a:endCxn id="4" idx="1"/>
          </p:cNvCxnSpPr>
          <p:nvPr/>
        </p:nvCxnSpPr>
        <p:spPr>
          <a:xfrm flipH="1">
            <a:off x="1304636" y="3659909"/>
            <a:ext cx="426024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050636" y="1893455"/>
            <a:ext cx="442418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  </a:t>
            </a:r>
            <a:r>
              <a:rPr lang="en-US" b="1" dirty="0" smtClean="0">
                <a:solidFill>
                  <a:schemeClr val="tx2"/>
                </a:solidFill>
              </a:rPr>
              <a:t>KNOWLEDGE                 SKILLS</a:t>
            </a:r>
          </a:p>
          <a:p>
            <a:endParaRPr lang="en-US" b="1" dirty="0">
              <a:solidFill>
                <a:schemeClr val="tx2"/>
              </a:solidFill>
            </a:endParaRPr>
          </a:p>
          <a:p>
            <a:endParaRPr lang="en-US" b="1" dirty="0" smtClean="0">
              <a:solidFill>
                <a:schemeClr val="tx2"/>
              </a:solidFill>
            </a:endParaRPr>
          </a:p>
          <a:p>
            <a:endParaRPr lang="en-US" b="1" dirty="0">
              <a:solidFill>
                <a:schemeClr val="tx2"/>
              </a:solidFill>
            </a:endParaRPr>
          </a:p>
          <a:p>
            <a:endParaRPr lang="en-US" b="1" dirty="0" smtClean="0">
              <a:solidFill>
                <a:schemeClr val="tx2"/>
              </a:solidFill>
            </a:endParaRPr>
          </a:p>
          <a:p>
            <a:endParaRPr lang="en-US" b="1" dirty="0">
              <a:solidFill>
                <a:schemeClr val="tx2"/>
              </a:solidFill>
            </a:endParaRPr>
          </a:p>
          <a:p>
            <a:endParaRPr lang="en-US" b="1" dirty="0" smtClean="0">
              <a:solidFill>
                <a:schemeClr val="tx2"/>
              </a:solidFill>
            </a:endParaRPr>
          </a:p>
          <a:p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smtClean="0">
                <a:solidFill>
                  <a:schemeClr val="tx2"/>
                </a:solidFill>
              </a:rPr>
              <a:t>     ABILITIES                        CHARACTERISTICS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131455" y="2228273"/>
            <a:ext cx="4433425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sz="1600" dirty="0" smtClean="0"/>
              <a:t>That which is known           Behaviors and actions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through cognitive                performed in ways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thinking, understand-         that are observable,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</a:t>
            </a:r>
            <a:r>
              <a:rPr lang="en-US" sz="1600" dirty="0" err="1" smtClean="0"/>
              <a:t>ing</a:t>
            </a:r>
            <a:r>
              <a:rPr lang="en-US" sz="1600" dirty="0" smtClean="0"/>
              <a:t> and mental                     </a:t>
            </a:r>
            <a:r>
              <a:rPr lang="en-US" sz="1600" dirty="0" err="1" smtClean="0"/>
              <a:t>trackable</a:t>
            </a:r>
            <a:r>
              <a:rPr lang="en-US" sz="1600" dirty="0" smtClean="0"/>
              <a:t>, and may be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analysis                                  documented                              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131455" y="4201779"/>
            <a:ext cx="4512373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</a:t>
            </a:r>
            <a:r>
              <a:rPr lang="en-US" sz="1600" dirty="0" smtClean="0"/>
              <a:t>The capacity to apply        Conditions that are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knowledge in the               present defining the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utilization of skills so         context for the practice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that the behavior is           of knowledge, skills,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directed, intentional         abilities</a:t>
            </a:r>
          </a:p>
        </p:txBody>
      </p:sp>
      <p:sp>
        <p:nvSpPr>
          <p:cNvPr id="14" name="Right Brace 13"/>
          <p:cNvSpPr/>
          <p:nvPr/>
        </p:nvSpPr>
        <p:spPr>
          <a:xfrm>
            <a:off x="5818909" y="1604818"/>
            <a:ext cx="762000" cy="4110182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580909" y="3452091"/>
            <a:ext cx="17848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Competency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278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5089"/>
          </a:xfrm>
        </p:spPr>
        <p:txBody>
          <a:bodyPr>
            <a:noAutofit/>
          </a:bodyPr>
          <a:lstStyle/>
          <a:p>
            <a:pPr algn="l"/>
            <a:r>
              <a:rPr lang="en-US" sz="3200" b="1" dirty="0" smtClean="0">
                <a:solidFill>
                  <a:srgbClr val="1F497D"/>
                </a:solidFill>
              </a:rPr>
              <a:t>Competencies in Healthcare Administration</a:t>
            </a:r>
            <a:endParaRPr lang="en-US" sz="3200" b="1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4456"/>
            <a:ext cx="8229600" cy="5472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Viewed as a whole, competencies in healthcare administration most commonly represent some aspect of five specific themes:</a:t>
            </a:r>
          </a:p>
          <a:p>
            <a:pPr marL="457200" indent="-457200">
              <a:buAutoNum type="arabicPeriod"/>
            </a:pPr>
            <a:r>
              <a:rPr lang="en-US" sz="2400" b="1" dirty="0" smtClean="0">
                <a:solidFill>
                  <a:schemeClr val="tx2"/>
                </a:solidFill>
              </a:rPr>
              <a:t>Values </a:t>
            </a:r>
            <a:r>
              <a:rPr lang="en-US" sz="2000" b="1" dirty="0" smtClean="0">
                <a:solidFill>
                  <a:schemeClr val="tx2"/>
                </a:solidFill>
              </a:rPr>
              <a:t>– integrity and ethics</a:t>
            </a:r>
            <a:endParaRPr lang="en-US" sz="2400" b="1" dirty="0" smtClean="0">
              <a:solidFill>
                <a:schemeClr val="tx2"/>
              </a:solidFill>
            </a:endParaRPr>
          </a:p>
          <a:p>
            <a:pPr marL="457200" indent="-457200">
              <a:buAutoNum type="arabicPeriod"/>
            </a:pPr>
            <a:r>
              <a:rPr lang="en-US" sz="2400" b="1" dirty="0" smtClean="0">
                <a:solidFill>
                  <a:schemeClr val="tx2"/>
                </a:solidFill>
              </a:rPr>
              <a:t>Cognition – </a:t>
            </a:r>
            <a:r>
              <a:rPr lang="en-US" sz="2000" b="1" dirty="0" smtClean="0">
                <a:solidFill>
                  <a:schemeClr val="tx2"/>
                </a:solidFill>
              </a:rPr>
              <a:t>thinking and problem solving</a:t>
            </a:r>
            <a:endParaRPr lang="en-US" sz="2400" b="1" dirty="0" smtClean="0">
              <a:solidFill>
                <a:schemeClr val="tx2"/>
              </a:solidFill>
            </a:endParaRPr>
          </a:p>
          <a:p>
            <a:pPr marL="457200" indent="-457200">
              <a:buAutoNum type="arabicPeriod"/>
            </a:pPr>
            <a:r>
              <a:rPr lang="en-US" sz="2400" b="1" dirty="0" smtClean="0">
                <a:solidFill>
                  <a:schemeClr val="tx2"/>
                </a:solidFill>
              </a:rPr>
              <a:t>Interpersonal behavior – </a:t>
            </a:r>
            <a:r>
              <a:rPr lang="en-US" sz="2000" b="1" dirty="0" smtClean="0">
                <a:solidFill>
                  <a:schemeClr val="tx2"/>
                </a:solidFill>
              </a:rPr>
              <a:t>communicating and listening</a:t>
            </a:r>
            <a:endParaRPr lang="en-US" sz="2400" b="1" dirty="0" smtClean="0">
              <a:solidFill>
                <a:schemeClr val="tx2"/>
              </a:solidFill>
            </a:endParaRPr>
          </a:p>
          <a:p>
            <a:pPr marL="457200" indent="-457200">
              <a:buAutoNum type="arabicPeriod"/>
            </a:pPr>
            <a:r>
              <a:rPr lang="en-US" sz="2400" b="1" dirty="0" smtClean="0">
                <a:solidFill>
                  <a:schemeClr val="tx2"/>
                </a:solidFill>
              </a:rPr>
              <a:t>Valuing diversity </a:t>
            </a:r>
            <a:r>
              <a:rPr lang="en-US" sz="2000" b="1" dirty="0" smtClean="0">
                <a:solidFill>
                  <a:schemeClr val="tx2"/>
                </a:solidFill>
              </a:rPr>
              <a:t>– tolerance and respect</a:t>
            </a:r>
            <a:endParaRPr lang="en-US" sz="2400" b="1" dirty="0" smtClean="0">
              <a:solidFill>
                <a:schemeClr val="tx2"/>
              </a:solidFill>
            </a:endParaRPr>
          </a:p>
          <a:p>
            <a:pPr marL="457200" indent="-457200">
              <a:buAutoNum type="arabicPeriod"/>
            </a:pPr>
            <a:r>
              <a:rPr lang="en-US" sz="2400" b="1" dirty="0" smtClean="0">
                <a:solidFill>
                  <a:schemeClr val="tx2"/>
                </a:solidFill>
              </a:rPr>
              <a:t>Change orientation</a:t>
            </a:r>
            <a:r>
              <a:rPr lang="en-US" sz="2000" b="1" dirty="0" smtClean="0">
                <a:solidFill>
                  <a:schemeClr val="tx2"/>
                </a:solidFill>
              </a:rPr>
              <a:t> – strategic planning and risk taking</a:t>
            </a:r>
            <a:endParaRPr lang="en-US" sz="24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Regardless of the domain of healthcare administration as described by ACHE, competencies in this field usually speak to one or more of the five themes listed here.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70610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72089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chemeClr val="tx2"/>
                </a:solidFill>
              </a:rPr>
              <a:t>How to Think about Competencies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6092"/>
            <a:ext cx="8467436" cy="49600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chemeClr val="tx2"/>
                </a:solidFill>
              </a:rPr>
              <a:t>A Competency is:</a:t>
            </a:r>
          </a:p>
          <a:p>
            <a:r>
              <a:rPr lang="en-US" sz="2400" dirty="0" smtClean="0"/>
              <a:t>involves a collection of human responses to one’s surrounding including what one knows, how one acts, and the decision to understand when, where, and how to apply this knowledge and skill</a:t>
            </a:r>
          </a:p>
          <a:p>
            <a:r>
              <a:rPr lang="en-US" sz="2400" dirty="0"/>
              <a:t>a</a:t>
            </a:r>
            <a:r>
              <a:rPr lang="en-US" sz="2400" dirty="0" smtClean="0"/>
              <a:t>cquired over time through mindful practice, processing of feedback, and more dedicated practice</a:t>
            </a:r>
          </a:p>
          <a:p>
            <a:r>
              <a:rPr lang="en-US" sz="2400" dirty="0" smtClean="0"/>
              <a:t>Represents a goal for human performance and being that assures degrees of success if mastered and practiced</a:t>
            </a:r>
          </a:p>
          <a:p>
            <a:r>
              <a:rPr lang="en-US" sz="2400" dirty="0" smtClean="0"/>
              <a:t>signifies a level of accomplishment valued by others both in specific professional environments, as well as in the general community 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5357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273</Words>
  <Application>Microsoft Macintosh PowerPoint</Application>
  <PresentationFormat>On-screen Show (4:3)</PresentationFormat>
  <Paragraphs>38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Building Blocks of the ACHE Competencies</vt:lpstr>
      <vt:lpstr>Competencies in Healthcare Administration</vt:lpstr>
      <vt:lpstr>How to Think about Competencies</vt:lpstr>
    </vt:vector>
  </TitlesOfParts>
  <Company>Saint Joseph's University</Company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Blocks of the ACHE Competencies</dc:title>
  <dc:creator>Jack Newhouse</dc:creator>
  <cp:lastModifiedBy>Microsoft Office User</cp:lastModifiedBy>
  <cp:revision>5</cp:revision>
  <dcterms:created xsi:type="dcterms:W3CDTF">2016-03-31T13:45:22Z</dcterms:created>
  <dcterms:modified xsi:type="dcterms:W3CDTF">2016-09-07T13:33:15Z</dcterms:modified>
</cp:coreProperties>
</file>