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1.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4.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9.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3.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3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35.xml" ContentType="application/vnd.openxmlformats-officedocument.presentationml.notesSlide+xml"/>
  <Override PartName="/ppt/tags/tag7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9" r:id="rId3"/>
    <p:sldId id="266" r:id="rId4"/>
    <p:sldId id="260" r:id="rId5"/>
    <p:sldId id="261" r:id="rId6"/>
    <p:sldId id="262" r:id="rId7"/>
    <p:sldId id="263" r:id="rId8"/>
    <p:sldId id="281" r:id="rId9"/>
    <p:sldId id="280" r:id="rId10"/>
    <p:sldId id="264" r:id="rId11"/>
    <p:sldId id="265" r:id="rId12"/>
    <p:sldId id="282" r:id="rId13"/>
    <p:sldId id="283" r:id="rId14"/>
    <p:sldId id="287" r:id="rId15"/>
    <p:sldId id="286" r:id="rId16"/>
    <p:sldId id="284" r:id="rId17"/>
    <p:sldId id="288" r:id="rId18"/>
    <p:sldId id="285" r:id="rId19"/>
    <p:sldId id="289" r:id="rId20"/>
    <p:sldId id="290" r:id="rId21"/>
    <p:sldId id="291" r:id="rId22"/>
    <p:sldId id="292" r:id="rId23"/>
    <p:sldId id="293" r:id="rId24"/>
    <p:sldId id="295" r:id="rId25"/>
    <p:sldId id="294" r:id="rId26"/>
    <p:sldId id="296" r:id="rId27"/>
    <p:sldId id="297" r:id="rId28"/>
    <p:sldId id="298" r:id="rId29"/>
    <p:sldId id="299" r:id="rId30"/>
    <p:sldId id="300" r:id="rId31"/>
    <p:sldId id="301" r:id="rId32"/>
    <p:sldId id="302" r:id="rId33"/>
    <p:sldId id="303" r:id="rId34"/>
    <p:sldId id="304" r:id="rId35"/>
    <p:sldId id="305"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450" autoAdjust="0"/>
  </p:normalViewPr>
  <p:slideViewPr>
    <p:cSldViewPr snapToGrid="0">
      <p:cViewPr varScale="1">
        <p:scale>
          <a:sx n="66" d="100"/>
          <a:sy n="66" d="100"/>
        </p:scale>
        <p:origin x="96" y="162"/>
      </p:cViewPr>
      <p:guideLst>
        <p:guide orient="horz" pos="2160"/>
        <p:guide pos="3840"/>
      </p:guideLst>
    </p:cSldViewPr>
  </p:slideViewPr>
  <p:outlineViewPr>
    <p:cViewPr>
      <p:scale>
        <a:sx n="33" d="100"/>
        <a:sy n="33" d="100"/>
      </p:scale>
      <p:origin x="0" y="212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CBA5D-9D4E-4D0E-89A1-9626C94F3EB3}" type="datetimeFigureOut">
              <a:rPr lang="en-US" smtClean="0"/>
              <a:pPr/>
              <a:t>6/29/2017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D2614-2FC9-4082-948C-C088977A9AFC}" type="slidenum">
              <a:rPr lang="en-US" smtClean="0"/>
              <a:pPr/>
              <a:t>‹#›</a:t>
            </a:fld>
            <a:endParaRPr lang="en-US"/>
          </a:p>
        </p:txBody>
      </p:sp>
    </p:spTree>
    <p:extLst>
      <p:ext uri="{BB962C8B-B14F-4D97-AF65-F5344CB8AC3E}">
        <p14:creationId xmlns:p14="http://schemas.microsoft.com/office/powerpoint/2010/main" val="4018864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a:t>
            </a:fld>
            <a:endParaRPr lang="en-US"/>
          </a:p>
        </p:txBody>
      </p:sp>
    </p:spTree>
    <p:extLst>
      <p:ext uri="{BB962C8B-B14F-4D97-AF65-F5344CB8AC3E}">
        <p14:creationId xmlns:p14="http://schemas.microsoft.com/office/powerpoint/2010/main" val="2176376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10</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11</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12</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13</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14</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15</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16</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17</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18</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19</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D2614-2FC9-4082-948C-C088977A9AFC}" type="slidenum">
              <a:rPr lang="en-US" smtClean="0"/>
              <a:pPr/>
              <a:t>2</a:t>
            </a:fld>
            <a:endParaRPr lang="en-US"/>
          </a:p>
        </p:txBody>
      </p:sp>
    </p:spTree>
    <p:extLst>
      <p:ext uri="{BB962C8B-B14F-4D97-AF65-F5344CB8AC3E}">
        <p14:creationId xmlns:p14="http://schemas.microsoft.com/office/powerpoint/2010/main" val="903804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20</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21</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22</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23</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24</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25</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26</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27</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28</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29</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3</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30</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31</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32</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33</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34</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35</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4</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5</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6</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7</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8</a:t>
            </a:fld>
            <a:endParaRPr lang="en-US"/>
          </a:p>
        </p:txBody>
      </p:sp>
    </p:spTree>
    <p:extLst>
      <p:ext uri="{BB962C8B-B14F-4D97-AF65-F5344CB8AC3E}">
        <p14:creationId xmlns:p14="http://schemas.microsoft.com/office/powerpoint/2010/main" val="406775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445D2614-2FC9-4082-948C-C088977A9AFC}" type="slidenum">
              <a:rPr lang="en-US" smtClean="0"/>
              <a:pPr/>
              <a:t>9</a:t>
            </a:fld>
            <a:endParaRPr lang="en-US"/>
          </a:p>
        </p:txBody>
      </p:sp>
    </p:spTree>
    <p:extLst>
      <p:ext uri="{BB962C8B-B14F-4D97-AF65-F5344CB8AC3E}">
        <p14:creationId xmlns:p14="http://schemas.microsoft.com/office/powerpoint/2010/main" val="40677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45831"/>
            <a:ext cx="12192000" cy="7620000"/>
          </a:xfrm>
          <a:prstGeom prst="rect">
            <a:avLst/>
          </a:prstGeom>
          <a:effectLst>
            <a:outerShdw blurRad="50800" dist="50800" dir="5400000" algn="ctr" rotWithShape="0">
              <a:srgbClr val="E6E6E6"/>
            </a:outerShdw>
          </a:effectLst>
        </p:spPr>
      </p:pic>
      <p:sp>
        <p:nvSpPr>
          <p:cNvPr id="2" name="Title 1"/>
          <p:cNvSpPr>
            <a:spLocks noGrp="1"/>
          </p:cNvSpPr>
          <p:nvPr>
            <p:ph type="ctrTitle"/>
          </p:nvPr>
        </p:nvSpPr>
        <p:spPr>
          <a:xfrm>
            <a:off x="717175" y="2867793"/>
            <a:ext cx="9144000" cy="2387600"/>
          </a:xfrm>
        </p:spPr>
        <p:txBody>
          <a:bodyPr anchor="b">
            <a:normAutofit/>
          </a:bodyPr>
          <a:lstStyle>
            <a:lvl1pPr algn="l">
              <a:defRPr sz="4800">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717175" y="5347468"/>
            <a:ext cx="9144000" cy="48586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custDataLst>
      <p:tags r:id="rId1"/>
    </p:custDataLst>
    <p:extLst>
      <p:ext uri="{BB962C8B-B14F-4D97-AF65-F5344CB8AC3E}">
        <p14:creationId xmlns:p14="http://schemas.microsoft.com/office/powerpoint/2010/main" val="71780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a:extLst>
              <a:ext uri="{28A0092B-C50C-407E-A947-70E740481C1C}">
                <a14:useLocalDpi xmlns:a14="http://schemas.microsoft.com/office/drawing/2010/main" val="0"/>
              </a:ext>
            </a:extLst>
          </a:blip>
          <a:srcRect t="87475" r="28404" b="10443"/>
          <a:stretch/>
        </p:blipFill>
        <p:spPr>
          <a:xfrm>
            <a:off x="-79946" y="6097999"/>
            <a:ext cx="8814217" cy="143543"/>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74177" y="5916268"/>
            <a:ext cx="2958059" cy="465894"/>
          </a:xfrm>
          <a:prstGeom prst="rect">
            <a:avLst/>
          </a:prstGeom>
        </p:spPr>
      </p:pic>
      <p:sp>
        <p:nvSpPr>
          <p:cNvPr id="4" name="Title 1"/>
          <p:cNvSpPr>
            <a:spLocks noGrp="1"/>
          </p:cNvSpPr>
          <p:nvPr>
            <p:ph type="title"/>
          </p:nvPr>
        </p:nvSpPr>
        <p:spPr>
          <a:xfrm>
            <a:off x="838200" y="293150"/>
            <a:ext cx="10515600" cy="1075765"/>
          </a:xfrm>
        </p:spPr>
        <p:txBody>
          <a:bodyPr>
            <a:normAutofit/>
          </a:bodyPr>
          <a:lstStyle>
            <a:lvl1pPr algn="ctr">
              <a:defRPr sz="4800">
                <a:latin typeface="+mn-lt"/>
              </a:defRPr>
            </a:lvl1pPr>
          </a:lstStyle>
          <a:p>
            <a:r>
              <a:rPr lang="en-US" dirty="0"/>
              <a:t>Click to edit Master title style</a:t>
            </a:r>
          </a:p>
        </p:txBody>
      </p:sp>
      <p:sp>
        <p:nvSpPr>
          <p:cNvPr id="6" name="Content Placeholder 2"/>
          <p:cNvSpPr>
            <a:spLocks noGrp="1"/>
          </p:cNvSpPr>
          <p:nvPr>
            <p:ph idx="1"/>
          </p:nvPr>
        </p:nvSpPr>
        <p:spPr>
          <a:xfrm>
            <a:off x="838200" y="1492624"/>
            <a:ext cx="10515600" cy="4383303"/>
          </a:xfrm>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372863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t="87475" r="28404" b="10443"/>
          <a:stretch/>
        </p:blipFill>
        <p:spPr>
          <a:xfrm>
            <a:off x="-79946" y="6097999"/>
            <a:ext cx="8814217" cy="143543"/>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874177" y="5916268"/>
            <a:ext cx="2958059" cy="465894"/>
          </a:xfrm>
          <a:prstGeom prst="rect">
            <a:avLst/>
          </a:prstGeom>
        </p:spPr>
      </p:pic>
      <p:sp>
        <p:nvSpPr>
          <p:cNvPr id="10" name="Title 1"/>
          <p:cNvSpPr>
            <a:spLocks noGrp="1"/>
          </p:cNvSpPr>
          <p:nvPr>
            <p:ph type="title"/>
          </p:nvPr>
        </p:nvSpPr>
        <p:spPr>
          <a:xfrm>
            <a:off x="838200" y="293150"/>
            <a:ext cx="10515600" cy="1065003"/>
          </a:xfrm>
        </p:spPr>
        <p:txBody>
          <a:bodyPr>
            <a:normAutofit/>
          </a:bodyPr>
          <a:lstStyle>
            <a:lvl1pPr algn="ctr">
              <a:defRPr sz="4800">
                <a:solidFill>
                  <a:schemeClr val="tx1"/>
                </a:solidFill>
                <a:latin typeface="+mn-lt"/>
              </a:defRPr>
            </a:lvl1pPr>
          </a:lstStyle>
          <a:p>
            <a:r>
              <a:rPr lang="en-US" dirty="0"/>
              <a:t>Click to edit Master title style</a:t>
            </a:r>
          </a:p>
        </p:txBody>
      </p:sp>
      <p:sp>
        <p:nvSpPr>
          <p:cNvPr id="3" name="Content Placeholder 2"/>
          <p:cNvSpPr>
            <a:spLocks noGrp="1"/>
          </p:cNvSpPr>
          <p:nvPr>
            <p:ph sz="half" idx="1"/>
          </p:nvPr>
        </p:nvSpPr>
        <p:spPr>
          <a:xfrm>
            <a:off x="838200" y="1492625"/>
            <a:ext cx="5181600" cy="4370288"/>
          </a:xfrm>
        </p:spPr>
        <p:txBody>
          <a:bodyPr>
            <a:normAutofit/>
          </a:bodyPr>
          <a:lstStyle>
            <a:lvl1pPr>
              <a:defRPr sz="3200"/>
            </a:lvl1pPr>
            <a:lvl2pPr>
              <a:defRPr sz="2800"/>
            </a:lvl2pPr>
            <a:lvl3pPr>
              <a:defRPr sz="2400"/>
            </a:lvl3pPr>
            <a:lvl4pPr>
              <a:defRPr sz="2000"/>
            </a:lvl4pPr>
            <a:lvl5pP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492625"/>
            <a:ext cx="5181600" cy="4370288"/>
          </a:xfrm>
        </p:spPr>
        <p:txBody>
          <a:bodyPr>
            <a:normAutofit/>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9319731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45831"/>
            <a:ext cx="12192000" cy="7620000"/>
          </a:xfrm>
          <a:prstGeom prst="rect">
            <a:avLst/>
          </a:prstGeom>
          <a:effectLst>
            <a:outerShdw blurRad="50800" dist="50800" dir="5400000" algn="ctr" rotWithShape="0">
              <a:srgbClr val="E6E6E6"/>
            </a:outerShdw>
          </a:effectLst>
        </p:spPr>
      </p:pic>
      <p:sp>
        <p:nvSpPr>
          <p:cNvPr id="2" name="Title Placeholder 1"/>
          <p:cNvSpPr>
            <a:spLocks noGrp="1"/>
          </p:cNvSpPr>
          <p:nvPr>
            <p:ph type="title"/>
          </p:nvPr>
        </p:nvSpPr>
        <p:spPr>
          <a:xfrm>
            <a:off x="838200" y="3592419"/>
            <a:ext cx="10515600" cy="190473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5497158"/>
            <a:ext cx="10515600" cy="679804"/>
          </a:xfrm>
          <a:prstGeom prst="rect">
            <a:avLst/>
          </a:prstGeom>
        </p:spPr>
        <p:txBody>
          <a:bodyPr vert="horz" lIns="91440" tIns="45720" rIns="91440" bIns="45720" rtlCol="0">
            <a:normAutofit/>
          </a:bodyPr>
          <a:lstStyle/>
          <a:p>
            <a:pPr lvl="0"/>
            <a:r>
              <a:rPr lang="en-US" dirty="0"/>
              <a:t>Edit Master text styles</a:t>
            </a:r>
          </a:p>
        </p:txBody>
      </p:sp>
    </p:spTree>
    <p:custDataLst>
      <p:tags r:id="rId5"/>
    </p:custDataLst>
    <p:extLst>
      <p:ext uri="{BB962C8B-B14F-4D97-AF65-F5344CB8AC3E}">
        <p14:creationId xmlns:p14="http://schemas.microsoft.com/office/powerpoint/2010/main" val="422549943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Lst>
  <p:txStyles>
    <p:titleStyle>
      <a:lvl1pPr algn="l" defTabSz="914400" rtl="0" eaLnBrk="1" latinLnBrk="0" hangingPunct="1">
        <a:lnSpc>
          <a:spcPct val="90000"/>
        </a:lnSpc>
        <a:spcBef>
          <a:spcPct val="0"/>
        </a:spcBef>
        <a:buNone/>
        <a:defRPr sz="4400"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hyperlink" Target="http://cnx.org/content/col11627/lates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6.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Lecture </a:t>
            </a:r>
            <a:r>
              <a:rPr lang="en-US"/>
              <a:t>Note #4: </a:t>
            </a:r>
            <a:r>
              <a:rPr lang="en-US" dirty="0"/>
              <a:t>Competition</a:t>
            </a:r>
          </a:p>
        </p:txBody>
      </p:sp>
      <p:sp>
        <p:nvSpPr>
          <p:cNvPr id="3" name="Subtitle 2"/>
          <p:cNvSpPr>
            <a:spLocks noGrp="1"/>
          </p:cNvSpPr>
          <p:nvPr>
            <p:ph type="subTitle" idx="1"/>
          </p:nvPr>
        </p:nvSpPr>
        <p:spPr/>
        <p:txBody>
          <a:bodyPr/>
          <a:lstStyle/>
          <a:p>
            <a:endParaRPr lang="en-US"/>
          </a:p>
        </p:txBody>
      </p:sp>
    </p:spTree>
    <p:custDataLst>
      <p:tags r:id="rId1"/>
    </p:custDataLst>
    <p:extLst>
      <p:ext uri="{BB962C8B-B14F-4D97-AF65-F5344CB8AC3E}">
        <p14:creationId xmlns:p14="http://schemas.microsoft.com/office/powerpoint/2010/main" val="4259455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Competitive Markets</a:t>
            </a:r>
          </a:p>
        </p:txBody>
      </p:sp>
      <p:sp>
        <p:nvSpPr>
          <p:cNvPr id="3" name="Content Placeholder 2"/>
          <p:cNvSpPr>
            <a:spLocks noGrp="1"/>
          </p:cNvSpPr>
          <p:nvPr>
            <p:ph idx="1"/>
          </p:nvPr>
        </p:nvSpPr>
        <p:spPr/>
        <p:txBody>
          <a:bodyPr/>
          <a:lstStyle/>
          <a:p>
            <a:r>
              <a:rPr lang="en-US" dirty="0">
                <a:solidFill>
                  <a:schemeClr val="tx1"/>
                </a:solidFill>
              </a:rPr>
              <a:t>For a competitive firm, marginal revenue is just the market price!</a:t>
            </a:r>
          </a:p>
          <a:p>
            <a:r>
              <a:rPr lang="en-US" dirty="0">
                <a:solidFill>
                  <a:schemeClr val="tx1"/>
                </a:solidFill>
              </a:rPr>
              <a:t>Since the firm takes the price as given, each additional unit of output sold fetches exactly P.</a:t>
            </a:r>
          </a:p>
          <a:p>
            <a:r>
              <a:rPr lang="en-US" dirty="0">
                <a:solidFill>
                  <a:schemeClr val="tx1"/>
                </a:solidFill>
              </a:rPr>
              <a:t>In perfect competition P=MR.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Supply Decision of  Competitive Firm</a:t>
            </a:r>
          </a:p>
        </p:txBody>
      </p:sp>
      <p:sp>
        <p:nvSpPr>
          <p:cNvPr id="3" name="Content Placeholder 2"/>
          <p:cNvSpPr>
            <a:spLocks noGrp="1"/>
          </p:cNvSpPr>
          <p:nvPr>
            <p:ph idx="1"/>
          </p:nvPr>
        </p:nvSpPr>
        <p:spPr/>
        <p:txBody>
          <a:bodyPr>
            <a:normAutofit/>
          </a:bodyPr>
          <a:lstStyle/>
          <a:p>
            <a:r>
              <a:rPr lang="en-US" dirty="0">
                <a:solidFill>
                  <a:schemeClr val="tx1"/>
                </a:solidFill>
              </a:rPr>
              <a:t>A competitive firm's pricing decision is made ahead of time by the market fundamentals</a:t>
            </a:r>
          </a:p>
          <a:p>
            <a:r>
              <a:rPr lang="en-US" dirty="0">
                <a:solidFill>
                  <a:schemeClr val="tx1"/>
                </a:solidFill>
              </a:rPr>
              <a:t>Essentially firms need only focus on their quantity (supply) decision when the market is perfectly competitive</a:t>
            </a:r>
          </a:p>
          <a:p>
            <a:r>
              <a:rPr lang="en-US" dirty="0">
                <a:solidFill>
                  <a:schemeClr val="tx1"/>
                </a:solidFill>
              </a:rPr>
              <a:t>For a given market price, </a:t>
            </a:r>
            <a:r>
              <a:rPr lang="en-US" dirty="0" err="1">
                <a:solidFill>
                  <a:schemeClr val="tx1"/>
                </a:solidFill>
              </a:rPr>
              <a:t>p</a:t>
            </a:r>
            <a:r>
              <a:rPr lang="en-US" dirty="0">
                <a:solidFill>
                  <a:schemeClr val="tx1"/>
                </a:solidFill>
              </a:rPr>
              <a:t>, we want to find the quantity where profits are maximized.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 Profit Maximization</a:t>
            </a: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 Okay, well if price equals marginal revenue, how does the firm optimize to maximize profits?</a:t>
            </a:r>
          </a:p>
          <a:p>
            <a:r>
              <a:rPr lang="en-US" dirty="0">
                <a:solidFill>
                  <a:schemeClr val="tx1"/>
                </a:solidFill>
              </a:rPr>
              <a:t>The competitive firm takes the price (and marginal revenue) as given and looks to the costs side to determine its behavior. </a:t>
            </a:r>
          </a:p>
          <a:p>
            <a:r>
              <a:rPr lang="en-US" dirty="0">
                <a:solidFill>
                  <a:schemeClr val="tx1"/>
                </a:solidFill>
              </a:rPr>
              <a:t>Recall from earlier in the course we said that optimizing requires decision makers to choose the level where marginal benefit equals marginal cost?</a:t>
            </a:r>
          </a:p>
          <a:p>
            <a:r>
              <a:rPr lang="en-US" dirty="0">
                <a:solidFill>
                  <a:schemeClr val="tx1"/>
                </a:solidFill>
              </a:rPr>
              <a:t>MB = MC</a:t>
            </a:r>
          </a:p>
          <a:p>
            <a:r>
              <a:rPr lang="en-US" dirty="0">
                <a:solidFill>
                  <a:schemeClr val="tx1"/>
                </a:solidFill>
              </a:rPr>
              <a:t>A competitive firm does the same, but now marginal benefit is just marginal revenue.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Competition</a:t>
            </a:r>
          </a:p>
        </p:txBody>
      </p:sp>
      <p:sp>
        <p:nvSpPr>
          <p:cNvPr id="3" name="Content Placeholder 2"/>
          <p:cNvSpPr>
            <a:spLocks noGrp="1"/>
          </p:cNvSpPr>
          <p:nvPr>
            <p:ph idx="1"/>
          </p:nvPr>
        </p:nvSpPr>
        <p:spPr/>
        <p:txBody>
          <a:bodyPr>
            <a:normAutofit/>
          </a:bodyPr>
          <a:lstStyle/>
          <a:p>
            <a:r>
              <a:rPr lang="en-US" dirty="0">
                <a:solidFill>
                  <a:schemeClr val="tx1"/>
                </a:solidFill>
              </a:rPr>
              <a:t>The competitive firm, indeed every firm, wishes to produce where MR =MC. </a:t>
            </a:r>
          </a:p>
          <a:p>
            <a:r>
              <a:rPr lang="en-US" dirty="0">
                <a:solidFill>
                  <a:schemeClr val="tx1"/>
                </a:solidFill>
              </a:rPr>
              <a:t>Recall that MC varies with output level, </a:t>
            </a:r>
            <a:r>
              <a:rPr lang="en-US" dirty="0" err="1">
                <a:solidFill>
                  <a:schemeClr val="tx1"/>
                </a:solidFill>
              </a:rPr>
              <a:t>q</a:t>
            </a:r>
            <a:r>
              <a:rPr lang="en-US" dirty="0">
                <a:solidFill>
                  <a:schemeClr val="tx1"/>
                </a:solidFill>
              </a:rPr>
              <a:t>.</a:t>
            </a:r>
          </a:p>
          <a:p>
            <a:r>
              <a:rPr lang="en-US" dirty="0">
                <a:solidFill>
                  <a:schemeClr val="tx1"/>
                </a:solidFill>
              </a:rPr>
              <a:t>If MR&gt;MC, the firm should produce more output</a:t>
            </a:r>
          </a:p>
          <a:p>
            <a:r>
              <a:rPr lang="en-US" dirty="0">
                <a:solidFill>
                  <a:schemeClr val="tx1"/>
                </a:solidFill>
              </a:rPr>
              <a:t>If MR&lt; MC, the firm should produce less output</a:t>
            </a:r>
          </a:p>
          <a:p>
            <a:r>
              <a:rPr lang="en-US" dirty="0">
                <a:solidFill>
                  <a:schemeClr val="tx1"/>
                </a:solidFill>
              </a:rPr>
              <a:t>The competitive firm looks to its cost curve and produces the output corresponding to the point where MR = P=MC</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normAutofit/>
          </a:bodyPr>
          <a:lstStyle/>
          <a:p>
            <a:r>
              <a:rPr lang="en-US" dirty="0">
                <a:solidFill>
                  <a:schemeClr val="tx1"/>
                </a:solidFill>
              </a:rPr>
              <a:t>This has implications for the firm's supply curve</a:t>
            </a:r>
          </a:p>
          <a:p>
            <a:r>
              <a:rPr lang="en-US" dirty="0">
                <a:solidFill>
                  <a:schemeClr val="tx1"/>
                </a:solidFill>
              </a:rPr>
              <a:t>Since the firm's marginal cost curve determines the quantity the firm is willing to produce for any price, it is also the competitive firm's supply curve!</a:t>
            </a:r>
          </a:p>
          <a:p>
            <a:r>
              <a:rPr lang="en-US" dirty="0">
                <a:solidFill>
                  <a:schemeClr val="tx1"/>
                </a:solidFill>
              </a:rPr>
              <a:t>Actually, a competitive firm's supply curve is the portion of the marginal cost curve lying above the average variable cost curve.</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Supply Curve for Competitive Firm</a:t>
            </a:r>
          </a:p>
        </p:txBody>
      </p:sp>
      <p:pic>
        <p:nvPicPr>
          <p:cNvPr id="4" name="Content Placeholder 3" descr="SupplyCurve.jpg"/>
          <p:cNvPicPr>
            <a:picLocks noGrp="1" noChangeAspect="1"/>
          </p:cNvPicPr>
          <p:nvPr>
            <p:ph idx="1"/>
          </p:nvPr>
        </p:nvPicPr>
        <p:blipFill>
          <a:blip r:embed="rId4"/>
          <a:srcRect l="-49845" r="-49845"/>
          <a:stretch>
            <a:fillRect/>
          </a:stretch>
        </p:blipFill>
        <p:spPr/>
      </p:pic>
    </p:spTree>
    <p:custDataLst>
      <p:tags r:id="rId1"/>
    </p:custDataLst>
    <p:extLst>
      <p:ext uri="{BB962C8B-B14F-4D97-AF65-F5344CB8AC3E}">
        <p14:creationId xmlns:p14="http://schemas.microsoft.com/office/powerpoint/2010/main" val="2498257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solidFill>
              </a:rPr>
              <a:t>Competition</a:t>
            </a:r>
          </a:p>
        </p:txBody>
      </p:sp>
      <p:sp>
        <p:nvSpPr>
          <p:cNvPr id="3" name="Content Placeholder 2"/>
          <p:cNvSpPr>
            <a:spLocks noGrp="1"/>
          </p:cNvSpPr>
          <p:nvPr>
            <p:ph idx="1"/>
          </p:nvPr>
        </p:nvSpPr>
        <p:spPr/>
        <p:txBody>
          <a:bodyPr>
            <a:normAutofit/>
          </a:bodyPr>
          <a:lstStyle/>
          <a:p>
            <a:r>
              <a:rPr lang="en-US" dirty="0">
                <a:solidFill>
                  <a:schemeClr val="tx1"/>
                </a:solidFill>
              </a:rPr>
              <a:t>When P </a:t>
            </a:r>
            <a:r>
              <a:rPr lang="en-US" u="sng" dirty="0">
                <a:solidFill>
                  <a:schemeClr val="tx1"/>
                </a:solidFill>
              </a:rPr>
              <a:t>&gt;</a:t>
            </a:r>
            <a:r>
              <a:rPr lang="en-US" dirty="0">
                <a:solidFill>
                  <a:schemeClr val="tx1"/>
                </a:solidFill>
              </a:rPr>
              <a:t> AVC, the firm will produce</a:t>
            </a:r>
          </a:p>
          <a:p>
            <a:r>
              <a:rPr lang="en-US" dirty="0">
                <a:solidFill>
                  <a:schemeClr val="tx1"/>
                </a:solidFill>
              </a:rPr>
              <a:t>When P&lt;AVC, the firm will shut down in the short run and exit in the long-run</a:t>
            </a:r>
          </a:p>
          <a:p>
            <a:r>
              <a:rPr lang="en-US" dirty="0">
                <a:solidFill>
                  <a:schemeClr val="tx1"/>
                </a:solidFill>
              </a:rPr>
              <a:t>This is our 'shut-down' rule. </a:t>
            </a:r>
          </a:p>
          <a:p>
            <a:r>
              <a:rPr lang="en-US" dirty="0">
                <a:solidFill>
                  <a:schemeClr val="tx1"/>
                </a:solidFill>
              </a:rPr>
              <a:t>Note: the firm continues to produce when P &gt; AVC, not just when P&gt;AC. Why?</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normAutofit/>
          </a:bodyPr>
          <a:lstStyle/>
          <a:p>
            <a:r>
              <a:rPr lang="en-US" dirty="0">
                <a:solidFill>
                  <a:schemeClr val="tx1"/>
                </a:solidFill>
              </a:rPr>
              <a:t> It is possible for price to lie above average variable cost but below average total cost</a:t>
            </a:r>
          </a:p>
          <a:p>
            <a:r>
              <a:rPr lang="en-US" dirty="0">
                <a:solidFill>
                  <a:schemeClr val="tx1"/>
                </a:solidFill>
              </a:rPr>
              <a:t>In other words we can get AVC &lt; P &lt; ATC, and since P &lt; ATC the firm makes a loss!</a:t>
            </a:r>
          </a:p>
          <a:p>
            <a:r>
              <a:rPr lang="en-US" dirty="0">
                <a:solidFill>
                  <a:schemeClr val="tx1"/>
                </a:solidFill>
              </a:rPr>
              <a:t>But we nevertheless assume the firm remains in the market in the short run (since P&lt;AVC is our shut-down rule).</a:t>
            </a:r>
          </a:p>
          <a:p>
            <a:r>
              <a:rPr lang="en-US" dirty="0">
                <a:solidFill>
                  <a:schemeClr val="tx1"/>
                </a:solidFill>
              </a:rPr>
              <a:t>What is going on?</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Well, if P&gt;AVC we know the firm is recovering variable costs.</a:t>
            </a:r>
          </a:p>
          <a:p>
            <a:r>
              <a:rPr lang="en-US" dirty="0">
                <a:solidFill>
                  <a:schemeClr val="tx1"/>
                </a:solidFill>
              </a:rPr>
              <a:t>It's not doing any worse by continuing to produce, in fact it does better!</a:t>
            </a:r>
          </a:p>
          <a:p>
            <a:r>
              <a:rPr lang="en-US" dirty="0">
                <a:solidFill>
                  <a:schemeClr val="tx1"/>
                </a:solidFill>
              </a:rPr>
              <a:t>Fixed costs are incurred either way, so those are paid regardless of the decision to produce </a:t>
            </a:r>
            <a:r>
              <a:rPr lang="en-US" dirty="0" err="1">
                <a:solidFill>
                  <a:schemeClr val="tx1"/>
                </a:solidFill>
              </a:rPr>
              <a:t>e.g</a:t>
            </a:r>
            <a:r>
              <a:rPr lang="en-US" b="1" dirty="0">
                <a:solidFill>
                  <a:schemeClr val="tx1"/>
                </a:solidFill>
              </a:rPr>
              <a:t> sunk cost</a:t>
            </a:r>
          </a:p>
          <a:p>
            <a:r>
              <a:rPr lang="en-US" dirty="0">
                <a:solidFill>
                  <a:schemeClr val="tx1"/>
                </a:solidFill>
              </a:rPr>
              <a:t>By continuing to produce, the firm is able to at least make back some portion of the (sunk) fixed costs and therefore 'loses less' than if it shut down.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A competitive firm’s profits</a:t>
            </a:r>
          </a:p>
        </p:txBody>
      </p:sp>
      <p:sp>
        <p:nvSpPr>
          <p:cNvPr id="3" name="Content Placeholder 2"/>
          <p:cNvSpPr>
            <a:spLocks noGrp="1"/>
          </p:cNvSpPr>
          <p:nvPr>
            <p:ph idx="1"/>
          </p:nvPr>
        </p:nvSpPr>
        <p:spPr/>
        <p:txBody>
          <a:bodyPr/>
          <a:lstStyle/>
          <a:p>
            <a:r>
              <a:rPr lang="en-US" dirty="0">
                <a:solidFill>
                  <a:schemeClr val="tx1"/>
                </a:solidFill>
              </a:rPr>
              <a:t>We can measure a competitive firm’s profits using the formula:</a:t>
            </a:r>
          </a:p>
          <a:p>
            <a:endParaRPr lang="en-US" dirty="0">
              <a:solidFill>
                <a:schemeClr val="tx1"/>
              </a:solidFill>
            </a:endParaRPr>
          </a:p>
          <a:p>
            <a:r>
              <a:rPr lang="en-US" dirty="0">
                <a:solidFill>
                  <a:schemeClr val="tx1"/>
                </a:solidFill>
              </a:rPr>
              <a:t>Profit = (Price – Average Total Cost) </a:t>
            </a:r>
            <a:r>
              <a:rPr lang="en-US" dirty="0" err="1">
                <a:solidFill>
                  <a:schemeClr val="tx1"/>
                </a:solidFill>
              </a:rPr>
              <a:t>x</a:t>
            </a:r>
            <a:r>
              <a:rPr lang="en-US" dirty="0">
                <a:solidFill>
                  <a:schemeClr val="tx1"/>
                </a:solidFill>
              </a:rPr>
              <a:t> Quantity</a:t>
            </a:r>
          </a:p>
          <a:p>
            <a:r>
              <a:rPr lang="en-US" dirty="0">
                <a:solidFill>
                  <a:schemeClr val="tx1"/>
                </a:solidFill>
              </a:rPr>
              <a:t>Profit = (P – ATC) </a:t>
            </a:r>
            <a:r>
              <a:rPr lang="en-US" dirty="0" err="1">
                <a:solidFill>
                  <a:schemeClr val="tx1"/>
                </a:solidFill>
              </a:rPr>
              <a:t>x</a:t>
            </a:r>
            <a:r>
              <a:rPr lang="en-US" dirty="0">
                <a:solidFill>
                  <a:schemeClr val="tx1"/>
                </a:solidFill>
              </a:rPr>
              <a:t> Q</a:t>
            </a:r>
          </a:p>
          <a:p>
            <a:r>
              <a:rPr lang="en-US" dirty="0">
                <a:solidFill>
                  <a:schemeClr val="tx1"/>
                </a:solidFill>
              </a:rPr>
              <a:t>Graphically this is just a rectangle!</a:t>
            </a:r>
          </a:p>
          <a:p>
            <a:r>
              <a:rPr lang="en-US" dirty="0">
                <a:solidFill>
                  <a:schemeClr val="tx1"/>
                </a:solidFill>
              </a:rPr>
              <a:t>Q is a distance on the horizontal, P-ATC is a height on the vertical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References</a:t>
            </a:r>
          </a:p>
        </p:txBody>
      </p:sp>
      <p:sp>
        <p:nvSpPr>
          <p:cNvPr id="3" name="Content Placeholder 2"/>
          <p:cNvSpPr>
            <a:spLocks noGrp="1"/>
          </p:cNvSpPr>
          <p:nvPr>
            <p:ph idx="1"/>
          </p:nvPr>
        </p:nvSpPr>
        <p:spPr/>
        <p:txBody>
          <a:bodyPr>
            <a:normAutofit fontScale="77500" lnSpcReduction="20000"/>
          </a:bodyPr>
          <a:lstStyle/>
          <a:p>
            <a:r>
              <a:rPr lang="en-US" dirty="0" err="1">
                <a:solidFill>
                  <a:schemeClr val="tx1"/>
                </a:solidFill>
              </a:rPr>
              <a:t>OpenStax</a:t>
            </a:r>
            <a:r>
              <a:rPr lang="en-US" dirty="0">
                <a:solidFill>
                  <a:schemeClr val="tx1"/>
                </a:solidFill>
              </a:rPr>
              <a:t> College, Principles of Microeconomics. </a:t>
            </a:r>
            <a:r>
              <a:rPr lang="en-US" dirty="0" err="1">
                <a:solidFill>
                  <a:schemeClr val="tx1"/>
                </a:solidFill>
              </a:rPr>
              <a:t>OpenStax</a:t>
            </a:r>
            <a:r>
              <a:rPr lang="en-US" dirty="0">
                <a:solidFill>
                  <a:schemeClr val="tx1"/>
                </a:solidFill>
              </a:rPr>
              <a:t> College. 19 March 2014. </a:t>
            </a:r>
            <a:r>
              <a:rPr lang="en-US" dirty="0">
                <a:solidFill>
                  <a:schemeClr val="tx1"/>
                </a:solidFill>
                <a:hlinkClick r:id="rId4"/>
              </a:rPr>
              <a:t>http://cnx.org/content/col11627/latest</a:t>
            </a:r>
            <a:endParaRPr lang="en-US" dirty="0">
              <a:solidFill>
                <a:schemeClr val="tx1"/>
              </a:solidFill>
            </a:endParaRPr>
          </a:p>
          <a:p>
            <a:r>
              <a:rPr lang="en-US" sz="3200" kern="1200" dirty="0" err="1">
                <a:solidFill>
                  <a:schemeClr val="tx1"/>
                </a:solidFill>
                <a:effectLst/>
                <a:latin typeface="+mn-lt"/>
                <a:ea typeface="+mn-ea"/>
                <a:cs typeface="+mn-cs"/>
              </a:rPr>
              <a:t>N.Gregory</a:t>
            </a:r>
            <a:r>
              <a:rPr lang="en-US" sz="3200" kern="1200" dirty="0">
                <a:solidFill>
                  <a:schemeClr val="tx1"/>
                </a:solidFill>
                <a:effectLst/>
                <a:latin typeface="+mn-lt"/>
                <a:ea typeface="+mn-ea"/>
                <a:cs typeface="+mn-cs"/>
              </a:rPr>
              <a:t> </a:t>
            </a:r>
            <a:r>
              <a:rPr lang="en-US" sz="3200" kern="1200" dirty="0" err="1">
                <a:solidFill>
                  <a:schemeClr val="tx1"/>
                </a:solidFill>
                <a:effectLst/>
                <a:latin typeface="+mn-lt"/>
                <a:ea typeface="+mn-ea"/>
                <a:cs typeface="+mn-cs"/>
              </a:rPr>
              <a:t>Mankiw</a:t>
            </a:r>
            <a:r>
              <a:rPr lang="en-US" sz="3200" kern="1200" dirty="0">
                <a:solidFill>
                  <a:schemeClr val="tx1"/>
                </a:solidFill>
                <a:effectLst/>
                <a:latin typeface="+mn-lt"/>
                <a:ea typeface="+mn-ea"/>
                <a:cs typeface="+mn-cs"/>
              </a:rPr>
              <a:t>, 2009, ``Principles of Economics'' 5th edition South-Western</a:t>
            </a:r>
          </a:p>
          <a:p>
            <a:r>
              <a:rPr lang="en-US" sz="3200" kern="1200" dirty="0">
                <a:solidFill>
                  <a:schemeClr val="tx1"/>
                </a:solidFill>
                <a:effectLst/>
                <a:latin typeface="+mn-lt"/>
                <a:ea typeface="+mn-ea"/>
                <a:cs typeface="+mn-cs"/>
              </a:rPr>
              <a:t>Robin Bade &amp; Michael </a:t>
            </a:r>
            <a:r>
              <a:rPr lang="en-US" sz="3200" kern="1200" dirty="0" err="1">
                <a:solidFill>
                  <a:schemeClr val="tx1"/>
                </a:solidFill>
                <a:effectLst/>
                <a:latin typeface="+mn-lt"/>
                <a:ea typeface="+mn-ea"/>
                <a:cs typeface="+mn-cs"/>
              </a:rPr>
              <a:t>Parkin</a:t>
            </a:r>
            <a:r>
              <a:rPr lang="en-US" sz="3200" kern="1200" dirty="0">
                <a:solidFill>
                  <a:schemeClr val="tx1"/>
                </a:solidFill>
                <a:effectLst/>
                <a:latin typeface="+mn-lt"/>
                <a:ea typeface="+mn-ea"/>
                <a:cs typeface="+mn-cs"/>
              </a:rPr>
              <a:t>, 2015, ``Foundations of Microeconomics'' 7th edition Pearson</a:t>
            </a:r>
          </a:p>
          <a:p>
            <a:r>
              <a:rPr lang="en-US" sz="3200" kern="1200" dirty="0">
                <a:solidFill>
                  <a:schemeClr val="tx1"/>
                </a:solidFill>
                <a:effectLst/>
                <a:latin typeface="+mn-lt"/>
                <a:ea typeface="+mn-ea"/>
                <a:cs typeface="+mn-cs"/>
              </a:rPr>
              <a:t>R. Glenn Hubbard &amp; Anthony Patrick O'Brien, 2013, ``Economics'' 4th edition, Pearson</a:t>
            </a:r>
          </a:p>
          <a:p>
            <a:r>
              <a:rPr lang="en-US" sz="3200" kern="1200" dirty="0">
                <a:solidFill>
                  <a:schemeClr val="tx1"/>
                </a:solidFill>
                <a:effectLst/>
                <a:latin typeface="+mn-lt"/>
                <a:ea typeface="+mn-ea"/>
                <a:cs typeface="+mn-cs"/>
              </a:rPr>
              <a:t>McConnell &amp; Brue, 2008, ``Economics'' 17th edition McGraw-Hill</a:t>
            </a:r>
          </a:p>
          <a:p>
            <a:r>
              <a:rPr lang="en-US" sz="3200" kern="1200" dirty="0" err="1">
                <a:solidFill>
                  <a:schemeClr val="tx1"/>
                </a:solidFill>
                <a:effectLst/>
                <a:latin typeface="+mn-lt"/>
                <a:ea typeface="+mn-ea"/>
                <a:cs typeface="+mn-cs"/>
              </a:rPr>
              <a:t>T.Cowen</a:t>
            </a:r>
            <a:r>
              <a:rPr lang="en-US" sz="3200" kern="1200" dirty="0">
                <a:solidFill>
                  <a:schemeClr val="tx1"/>
                </a:solidFill>
                <a:effectLst/>
                <a:latin typeface="+mn-lt"/>
                <a:ea typeface="+mn-ea"/>
                <a:cs typeface="+mn-cs"/>
              </a:rPr>
              <a:t> &amp; </a:t>
            </a:r>
            <a:r>
              <a:rPr lang="en-US" sz="3200" kern="1200" dirty="0" err="1">
                <a:solidFill>
                  <a:schemeClr val="tx1"/>
                </a:solidFill>
                <a:effectLst/>
                <a:latin typeface="+mn-lt"/>
                <a:ea typeface="+mn-ea"/>
                <a:cs typeface="+mn-cs"/>
              </a:rPr>
              <a:t>A.Tabarrok</a:t>
            </a:r>
            <a:r>
              <a:rPr lang="en-US" sz="3200" kern="1200" dirty="0">
                <a:solidFill>
                  <a:schemeClr val="tx1"/>
                </a:solidFill>
                <a:effectLst/>
                <a:latin typeface="+mn-lt"/>
                <a:ea typeface="+mn-ea"/>
                <a:cs typeface="+mn-cs"/>
              </a:rPr>
              <a:t>, 2015, ``Modern Principles of Economics'' 3rd edition Worth Publishers</a:t>
            </a:r>
          </a:p>
          <a:p>
            <a:r>
              <a:rPr lang="en-US" sz="3200" kern="1200" dirty="0">
                <a:solidFill>
                  <a:schemeClr val="tx1"/>
                </a:solidFill>
                <a:effectLst/>
                <a:latin typeface="+mn-lt"/>
                <a:ea typeface="+mn-ea"/>
                <a:cs typeface="+mn-cs"/>
              </a:rPr>
              <a:t>David </a:t>
            </a:r>
            <a:r>
              <a:rPr lang="en-US" sz="3200" kern="1200" dirty="0" err="1">
                <a:solidFill>
                  <a:schemeClr val="tx1"/>
                </a:solidFill>
                <a:effectLst/>
                <a:latin typeface="+mn-lt"/>
                <a:ea typeface="+mn-ea"/>
                <a:cs typeface="+mn-cs"/>
              </a:rPr>
              <a:t>Besanko</a:t>
            </a:r>
            <a:r>
              <a:rPr lang="en-US" sz="3200" kern="1200" dirty="0">
                <a:solidFill>
                  <a:schemeClr val="tx1"/>
                </a:solidFill>
                <a:effectLst/>
                <a:latin typeface="+mn-lt"/>
                <a:ea typeface="+mn-ea"/>
                <a:cs typeface="+mn-cs"/>
              </a:rPr>
              <a:t> &amp; Ronald R. </a:t>
            </a:r>
            <a:r>
              <a:rPr lang="en-US" sz="3200" kern="1200" dirty="0" err="1">
                <a:solidFill>
                  <a:schemeClr val="tx1"/>
                </a:solidFill>
                <a:effectLst/>
                <a:latin typeface="+mn-lt"/>
                <a:ea typeface="+mn-ea"/>
                <a:cs typeface="+mn-cs"/>
              </a:rPr>
              <a:t>Braeutigam</a:t>
            </a:r>
            <a:r>
              <a:rPr lang="en-US" sz="3200" kern="1200" dirty="0">
                <a:solidFill>
                  <a:schemeClr val="tx1"/>
                </a:solidFill>
                <a:effectLst/>
                <a:latin typeface="+mn-lt"/>
                <a:ea typeface="+mn-ea"/>
                <a:cs typeface="+mn-cs"/>
              </a:rPr>
              <a:t>, 2011, ``Microeconomics'' 4th edition Wiley</a:t>
            </a:r>
          </a:p>
          <a:p>
            <a:endParaRPr lang="en-US" dirty="0">
              <a:solidFill>
                <a:schemeClr val="tx1"/>
              </a:solidFill>
            </a:endParaRPr>
          </a:p>
        </p:txBody>
      </p:sp>
    </p:spTree>
    <p:custDataLst>
      <p:tags r:id="rId1"/>
    </p:custDataLst>
    <p:extLst>
      <p:ext uri="{BB962C8B-B14F-4D97-AF65-F5344CB8AC3E}">
        <p14:creationId xmlns:p14="http://schemas.microsoft.com/office/powerpoint/2010/main" val="2546682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 Numerical Example</a:t>
            </a:r>
          </a:p>
        </p:txBody>
      </p:sp>
      <p:sp>
        <p:nvSpPr>
          <p:cNvPr id="3" name="Content Placeholder 2"/>
          <p:cNvSpPr>
            <a:spLocks noGrp="1"/>
          </p:cNvSpPr>
          <p:nvPr>
            <p:ph idx="1"/>
          </p:nvPr>
        </p:nvSpPr>
        <p:spPr/>
        <p:txBody>
          <a:bodyPr/>
          <a:lstStyle/>
          <a:p>
            <a:r>
              <a:rPr lang="en-US" dirty="0">
                <a:solidFill>
                  <a:schemeClr val="tx1"/>
                </a:solidFill>
              </a:rPr>
              <a:t>Suppose a firm has the following cost structure:</a:t>
            </a:r>
          </a:p>
          <a:p>
            <a:endParaRPr lang="en-US" dirty="0">
              <a:solidFill>
                <a:schemeClr val="tx1"/>
              </a:solidFill>
            </a:endParaRPr>
          </a:p>
        </p:txBody>
      </p:sp>
      <p:graphicFrame>
        <p:nvGraphicFramePr>
          <p:cNvPr id="5" name="Table 4"/>
          <p:cNvGraphicFramePr>
            <a:graphicFrameLocks noGrp="1"/>
          </p:cNvGraphicFramePr>
          <p:nvPr/>
        </p:nvGraphicFramePr>
        <p:xfrm>
          <a:off x="2383692" y="2302283"/>
          <a:ext cx="6857998" cy="4023360"/>
        </p:xfrm>
        <a:graphic>
          <a:graphicData uri="http://schemas.openxmlformats.org/drawingml/2006/table">
            <a:tbl>
              <a:tblPr firstRow="1" bandRow="1">
                <a:tableStyleId>{5C22544A-7EE6-4342-B048-85BDC9FD1C3A}</a:tableStyleId>
              </a:tblPr>
              <a:tblGrid>
                <a:gridCol w="979714">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979714">
                  <a:extLst>
                    <a:ext uri="{9D8B030D-6E8A-4147-A177-3AD203B41FA5}">
                      <a16:colId xmlns:a16="http://schemas.microsoft.com/office/drawing/2014/main" val="20002"/>
                    </a:ext>
                  </a:extLst>
                </a:gridCol>
                <a:gridCol w="979714">
                  <a:extLst>
                    <a:ext uri="{9D8B030D-6E8A-4147-A177-3AD203B41FA5}">
                      <a16:colId xmlns:a16="http://schemas.microsoft.com/office/drawing/2014/main" val="20003"/>
                    </a:ext>
                  </a:extLst>
                </a:gridCol>
                <a:gridCol w="979714">
                  <a:extLst>
                    <a:ext uri="{9D8B030D-6E8A-4147-A177-3AD203B41FA5}">
                      <a16:colId xmlns:a16="http://schemas.microsoft.com/office/drawing/2014/main" val="20004"/>
                    </a:ext>
                  </a:extLst>
                </a:gridCol>
                <a:gridCol w="979714">
                  <a:extLst>
                    <a:ext uri="{9D8B030D-6E8A-4147-A177-3AD203B41FA5}">
                      <a16:colId xmlns:a16="http://schemas.microsoft.com/office/drawing/2014/main" val="20005"/>
                    </a:ext>
                  </a:extLst>
                </a:gridCol>
                <a:gridCol w="979714">
                  <a:extLst>
                    <a:ext uri="{9D8B030D-6E8A-4147-A177-3AD203B41FA5}">
                      <a16:colId xmlns:a16="http://schemas.microsoft.com/office/drawing/2014/main" val="20006"/>
                    </a:ext>
                  </a:extLst>
                </a:gridCol>
              </a:tblGrid>
              <a:tr h="284492">
                <a:tc>
                  <a:txBody>
                    <a:bodyPr/>
                    <a:lstStyle/>
                    <a:p>
                      <a:r>
                        <a:rPr lang="en-US" dirty="0"/>
                        <a:t>Q</a:t>
                      </a:r>
                    </a:p>
                  </a:txBody>
                  <a:tcPr/>
                </a:tc>
                <a:tc>
                  <a:txBody>
                    <a:bodyPr/>
                    <a:lstStyle/>
                    <a:p>
                      <a:r>
                        <a:rPr lang="en-US" dirty="0"/>
                        <a:t>TC</a:t>
                      </a:r>
                    </a:p>
                  </a:txBody>
                  <a:tcPr/>
                </a:tc>
                <a:tc>
                  <a:txBody>
                    <a:bodyPr/>
                    <a:lstStyle/>
                    <a:p>
                      <a:r>
                        <a:rPr lang="en-US" dirty="0"/>
                        <a:t>FC</a:t>
                      </a:r>
                    </a:p>
                  </a:txBody>
                  <a:tcPr/>
                </a:tc>
                <a:tc>
                  <a:txBody>
                    <a:bodyPr/>
                    <a:lstStyle/>
                    <a:p>
                      <a:r>
                        <a:rPr lang="en-US" dirty="0"/>
                        <a:t>VC</a:t>
                      </a:r>
                    </a:p>
                  </a:txBody>
                  <a:tcPr/>
                </a:tc>
                <a:tc>
                  <a:txBody>
                    <a:bodyPr/>
                    <a:lstStyle/>
                    <a:p>
                      <a:r>
                        <a:rPr lang="en-US" dirty="0"/>
                        <a:t>ATC</a:t>
                      </a:r>
                    </a:p>
                  </a:txBody>
                  <a:tcPr/>
                </a:tc>
                <a:tc>
                  <a:txBody>
                    <a:bodyPr/>
                    <a:lstStyle/>
                    <a:p>
                      <a:r>
                        <a:rPr lang="en-US" dirty="0"/>
                        <a:t>AVC</a:t>
                      </a:r>
                    </a:p>
                  </a:txBody>
                  <a:tcPr/>
                </a:tc>
                <a:tc>
                  <a:txBody>
                    <a:bodyPr/>
                    <a:lstStyle/>
                    <a:p>
                      <a:r>
                        <a:rPr lang="en-US" dirty="0"/>
                        <a:t>MC</a:t>
                      </a:r>
                    </a:p>
                  </a:txBody>
                  <a:tcPr/>
                </a:tc>
                <a:extLst>
                  <a:ext uri="{0D108BD9-81ED-4DB2-BD59-A6C34878D82A}">
                    <a16:rowId xmlns:a16="http://schemas.microsoft.com/office/drawing/2014/main" val="10000"/>
                  </a:ext>
                </a:extLst>
              </a:tr>
              <a:tr h="284492">
                <a:tc>
                  <a:txBody>
                    <a:bodyPr/>
                    <a:lstStyle/>
                    <a:p>
                      <a:r>
                        <a:rPr lang="en-US" dirty="0"/>
                        <a:t>0</a:t>
                      </a:r>
                    </a:p>
                  </a:txBody>
                  <a:tcPr/>
                </a:tc>
                <a:tc>
                  <a:txBody>
                    <a:bodyPr/>
                    <a:lstStyle/>
                    <a:p>
                      <a:r>
                        <a:rPr lang="en-US" dirty="0"/>
                        <a:t>10</a:t>
                      </a:r>
                    </a:p>
                  </a:txBody>
                  <a:tcPr/>
                </a:tc>
                <a:tc>
                  <a:txBody>
                    <a:bodyPr/>
                    <a:lstStyle/>
                    <a:p>
                      <a:r>
                        <a:rPr lang="en-US" dirty="0"/>
                        <a:t>10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extLst>
                  <a:ext uri="{0D108BD9-81ED-4DB2-BD59-A6C34878D82A}">
                    <a16:rowId xmlns:a16="http://schemas.microsoft.com/office/drawing/2014/main" val="10001"/>
                  </a:ext>
                </a:extLst>
              </a:tr>
              <a:tr h="284492">
                <a:tc>
                  <a:txBody>
                    <a:bodyPr/>
                    <a:lstStyle/>
                    <a:p>
                      <a:r>
                        <a:rPr lang="en-US" dirty="0"/>
                        <a:t>1 </a:t>
                      </a:r>
                    </a:p>
                  </a:txBody>
                  <a:tcPr/>
                </a:tc>
                <a:tc>
                  <a:txBody>
                    <a:bodyPr/>
                    <a:lstStyle/>
                    <a:p>
                      <a:r>
                        <a:rPr lang="en-US" dirty="0"/>
                        <a:t>20</a:t>
                      </a:r>
                    </a:p>
                  </a:txBody>
                  <a:tcPr/>
                </a:tc>
                <a:tc>
                  <a:txBody>
                    <a:bodyPr/>
                    <a:lstStyle/>
                    <a:p>
                      <a:r>
                        <a:rPr lang="en-US" dirty="0"/>
                        <a:t>10</a:t>
                      </a:r>
                    </a:p>
                  </a:txBody>
                  <a:tcPr/>
                </a:tc>
                <a:tc>
                  <a:txBody>
                    <a:bodyPr/>
                    <a:lstStyle/>
                    <a:p>
                      <a:r>
                        <a:rPr lang="en-US" dirty="0"/>
                        <a:t>10</a:t>
                      </a:r>
                    </a:p>
                  </a:txBody>
                  <a:tcPr/>
                </a:tc>
                <a:tc>
                  <a:txBody>
                    <a:bodyPr/>
                    <a:lstStyle/>
                    <a:p>
                      <a:r>
                        <a:rPr lang="en-US" dirty="0"/>
                        <a:t>20</a:t>
                      </a:r>
                    </a:p>
                  </a:txBody>
                  <a:tcPr/>
                </a:tc>
                <a:tc>
                  <a:txBody>
                    <a:bodyPr/>
                    <a:lstStyle/>
                    <a:p>
                      <a:r>
                        <a:rPr lang="en-US" dirty="0"/>
                        <a:t>10</a:t>
                      </a:r>
                    </a:p>
                  </a:txBody>
                  <a:tcPr/>
                </a:tc>
                <a:tc>
                  <a:txBody>
                    <a:bodyPr/>
                    <a:lstStyle/>
                    <a:p>
                      <a:r>
                        <a:rPr lang="en-US" dirty="0"/>
                        <a:t>10</a:t>
                      </a:r>
                    </a:p>
                  </a:txBody>
                  <a:tcPr/>
                </a:tc>
                <a:extLst>
                  <a:ext uri="{0D108BD9-81ED-4DB2-BD59-A6C34878D82A}">
                    <a16:rowId xmlns:a16="http://schemas.microsoft.com/office/drawing/2014/main" val="10002"/>
                  </a:ext>
                </a:extLst>
              </a:tr>
              <a:tr h="284492">
                <a:tc>
                  <a:txBody>
                    <a:bodyPr/>
                    <a:lstStyle/>
                    <a:p>
                      <a:r>
                        <a:rPr lang="en-US" dirty="0"/>
                        <a:t>2</a:t>
                      </a:r>
                    </a:p>
                  </a:txBody>
                  <a:tcPr/>
                </a:tc>
                <a:tc>
                  <a:txBody>
                    <a:bodyPr/>
                    <a:lstStyle/>
                    <a:p>
                      <a:r>
                        <a:rPr lang="en-US" dirty="0"/>
                        <a:t>25</a:t>
                      </a:r>
                    </a:p>
                  </a:txBody>
                  <a:tcPr/>
                </a:tc>
                <a:tc>
                  <a:txBody>
                    <a:bodyPr/>
                    <a:lstStyle/>
                    <a:p>
                      <a:r>
                        <a:rPr lang="en-US" dirty="0"/>
                        <a:t>10</a:t>
                      </a:r>
                    </a:p>
                  </a:txBody>
                  <a:tcPr/>
                </a:tc>
                <a:tc>
                  <a:txBody>
                    <a:bodyPr/>
                    <a:lstStyle/>
                    <a:p>
                      <a:r>
                        <a:rPr lang="en-US" dirty="0"/>
                        <a:t>15</a:t>
                      </a:r>
                    </a:p>
                  </a:txBody>
                  <a:tcPr/>
                </a:tc>
                <a:tc>
                  <a:txBody>
                    <a:bodyPr/>
                    <a:lstStyle/>
                    <a:p>
                      <a:r>
                        <a:rPr lang="en-US" dirty="0"/>
                        <a:t>12.5</a:t>
                      </a:r>
                    </a:p>
                  </a:txBody>
                  <a:tcPr/>
                </a:tc>
                <a:tc>
                  <a:txBody>
                    <a:bodyPr/>
                    <a:lstStyle/>
                    <a:p>
                      <a:r>
                        <a:rPr lang="en-US" dirty="0"/>
                        <a:t>7.5</a:t>
                      </a:r>
                    </a:p>
                  </a:txBody>
                  <a:tcPr/>
                </a:tc>
                <a:tc>
                  <a:txBody>
                    <a:bodyPr/>
                    <a:lstStyle/>
                    <a:p>
                      <a:r>
                        <a:rPr lang="en-US" dirty="0"/>
                        <a:t>5</a:t>
                      </a:r>
                    </a:p>
                  </a:txBody>
                  <a:tcPr/>
                </a:tc>
                <a:extLst>
                  <a:ext uri="{0D108BD9-81ED-4DB2-BD59-A6C34878D82A}">
                    <a16:rowId xmlns:a16="http://schemas.microsoft.com/office/drawing/2014/main" val="10003"/>
                  </a:ext>
                </a:extLst>
              </a:tr>
              <a:tr h="284492">
                <a:tc>
                  <a:txBody>
                    <a:bodyPr/>
                    <a:lstStyle/>
                    <a:p>
                      <a:r>
                        <a:rPr lang="en-US" dirty="0"/>
                        <a:t>3</a:t>
                      </a:r>
                    </a:p>
                  </a:txBody>
                  <a:tcPr/>
                </a:tc>
                <a:tc>
                  <a:txBody>
                    <a:bodyPr/>
                    <a:lstStyle/>
                    <a:p>
                      <a:r>
                        <a:rPr lang="en-US" dirty="0"/>
                        <a:t>29</a:t>
                      </a:r>
                    </a:p>
                  </a:txBody>
                  <a:tcPr/>
                </a:tc>
                <a:tc>
                  <a:txBody>
                    <a:bodyPr/>
                    <a:lstStyle/>
                    <a:p>
                      <a:r>
                        <a:rPr lang="en-US" dirty="0"/>
                        <a:t>10</a:t>
                      </a:r>
                    </a:p>
                  </a:txBody>
                  <a:tcPr/>
                </a:tc>
                <a:tc>
                  <a:txBody>
                    <a:bodyPr/>
                    <a:lstStyle/>
                    <a:p>
                      <a:r>
                        <a:rPr lang="en-US" dirty="0"/>
                        <a:t>19</a:t>
                      </a:r>
                    </a:p>
                  </a:txBody>
                  <a:tcPr/>
                </a:tc>
                <a:tc>
                  <a:txBody>
                    <a:bodyPr/>
                    <a:lstStyle/>
                    <a:p>
                      <a:r>
                        <a:rPr lang="en-US" dirty="0"/>
                        <a:t>9.7</a:t>
                      </a:r>
                    </a:p>
                  </a:txBody>
                  <a:tcPr/>
                </a:tc>
                <a:tc>
                  <a:txBody>
                    <a:bodyPr/>
                    <a:lstStyle/>
                    <a:p>
                      <a:r>
                        <a:rPr lang="en-US" dirty="0"/>
                        <a:t>6.33</a:t>
                      </a:r>
                    </a:p>
                  </a:txBody>
                  <a:tcPr/>
                </a:tc>
                <a:tc>
                  <a:txBody>
                    <a:bodyPr/>
                    <a:lstStyle/>
                    <a:p>
                      <a:r>
                        <a:rPr lang="en-US" dirty="0"/>
                        <a:t>4</a:t>
                      </a:r>
                    </a:p>
                  </a:txBody>
                  <a:tcPr/>
                </a:tc>
                <a:extLst>
                  <a:ext uri="{0D108BD9-81ED-4DB2-BD59-A6C34878D82A}">
                    <a16:rowId xmlns:a16="http://schemas.microsoft.com/office/drawing/2014/main" val="10004"/>
                  </a:ext>
                </a:extLst>
              </a:tr>
              <a:tr h="284492">
                <a:tc>
                  <a:txBody>
                    <a:bodyPr/>
                    <a:lstStyle/>
                    <a:p>
                      <a:r>
                        <a:rPr lang="en-US" dirty="0"/>
                        <a:t>4</a:t>
                      </a:r>
                    </a:p>
                  </a:txBody>
                  <a:tcPr/>
                </a:tc>
                <a:tc>
                  <a:txBody>
                    <a:bodyPr/>
                    <a:lstStyle/>
                    <a:p>
                      <a:r>
                        <a:rPr lang="en-US" dirty="0"/>
                        <a:t>32</a:t>
                      </a:r>
                    </a:p>
                  </a:txBody>
                  <a:tcPr/>
                </a:tc>
                <a:tc>
                  <a:txBody>
                    <a:bodyPr/>
                    <a:lstStyle/>
                    <a:p>
                      <a:r>
                        <a:rPr lang="en-US" dirty="0"/>
                        <a:t>10</a:t>
                      </a:r>
                    </a:p>
                  </a:txBody>
                  <a:tcPr/>
                </a:tc>
                <a:tc>
                  <a:txBody>
                    <a:bodyPr/>
                    <a:lstStyle/>
                    <a:p>
                      <a:r>
                        <a:rPr lang="en-US" dirty="0"/>
                        <a:t>22</a:t>
                      </a:r>
                    </a:p>
                  </a:txBody>
                  <a:tcPr/>
                </a:tc>
                <a:tc>
                  <a:txBody>
                    <a:bodyPr/>
                    <a:lstStyle/>
                    <a:p>
                      <a:r>
                        <a:rPr lang="en-US" dirty="0"/>
                        <a:t>8</a:t>
                      </a:r>
                    </a:p>
                  </a:txBody>
                  <a:tcPr/>
                </a:tc>
                <a:tc>
                  <a:txBody>
                    <a:bodyPr/>
                    <a:lstStyle/>
                    <a:p>
                      <a:r>
                        <a:rPr lang="en-US" dirty="0"/>
                        <a:t>5.5</a:t>
                      </a:r>
                    </a:p>
                  </a:txBody>
                  <a:tcPr/>
                </a:tc>
                <a:tc>
                  <a:txBody>
                    <a:bodyPr/>
                    <a:lstStyle/>
                    <a:p>
                      <a:r>
                        <a:rPr lang="en-US" dirty="0"/>
                        <a:t>3</a:t>
                      </a:r>
                    </a:p>
                  </a:txBody>
                  <a:tcPr/>
                </a:tc>
                <a:extLst>
                  <a:ext uri="{0D108BD9-81ED-4DB2-BD59-A6C34878D82A}">
                    <a16:rowId xmlns:a16="http://schemas.microsoft.com/office/drawing/2014/main" val="10005"/>
                  </a:ext>
                </a:extLst>
              </a:tr>
              <a:tr h="284492">
                <a:tc>
                  <a:txBody>
                    <a:bodyPr/>
                    <a:lstStyle/>
                    <a:p>
                      <a:r>
                        <a:rPr lang="en-US" dirty="0"/>
                        <a:t>5</a:t>
                      </a:r>
                    </a:p>
                  </a:txBody>
                  <a:tcPr/>
                </a:tc>
                <a:tc>
                  <a:txBody>
                    <a:bodyPr/>
                    <a:lstStyle/>
                    <a:p>
                      <a:r>
                        <a:rPr lang="en-US" dirty="0"/>
                        <a:t>39</a:t>
                      </a:r>
                    </a:p>
                  </a:txBody>
                  <a:tcPr/>
                </a:tc>
                <a:tc>
                  <a:txBody>
                    <a:bodyPr/>
                    <a:lstStyle/>
                    <a:p>
                      <a:r>
                        <a:rPr lang="en-US" dirty="0"/>
                        <a:t>10</a:t>
                      </a:r>
                    </a:p>
                  </a:txBody>
                  <a:tcPr/>
                </a:tc>
                <a:tc>
                  <a:txBody>
                    <a:bodyPr/>
                    <a:lstStyle/>
                    <a:p>
                      <a:r>
                        <a:rPr lang="en-US" dirty="0"/>
                        <a:t>29</a:t>
                      </a:r>
                    </a:p>
                  </a:txBody>
                  <a:tcPr/>
                </a:tc>
                <a:tc>
                  <a:txBody>
                    <a:bodyPr/>
                    <a:lstStyle/>
                    <a:p>
                      <a:r>
                        <a:rPr lang="en-US" dirty="0"/>
                        <a:t>7.8</a:t>
                      </a:r>
                    </a:p>
                  </a:txBody>
                  <a:tcPr/>
                </a:tc>
                <a:tc>
                  <a:txBody>
                    <a:bodyPr/>
                    <a:lstStyle/>
                    <a:p>
                      <a:r>
                        <a:rPr lang="en-US" dirty="0"/>
                        <a:t>5.8</a:t>
                      </a:r>
                    </a:p>
                  </a:txBody>
                  <a:tcPr/>
                </a:tc>
                <a:tc>
                  <a:txBody>
                    <a:bodyPr/>
                    <a:lstStyle/>
                    <a:p>
                      <a:r>
                        <a:rPr lang="en-US" dirty="0"/>
                        <a:t>7</a:t>
                      </a:r>
                    </a:p>
                  </a:txBody>
                  <a:tcPr/>
                </a:tc>
                <a:extLst>
                  <a:ext uri="{0D108BD9-81ED-4DB2-BD59-A6C34878D82A}">
                    <a16:rowId xmlns:a16="http://schemas.microsoft.com/office/drawing/2014/main" val="10006"/>
                  </a:ext>
                </a:extLst>
              </a:tr>
              <a:tr h="284492">
                <a:tc>
                  <a:txBody>
                    <a:bodyPr/>
                    <a:lstStyle/>
                    <a:p>
                      <a:r>
                        <a:rPr lang="en-US" dirty="0"/>
                        <a:t>6</a:t>
                      </a:r>
                    </a:p>
                  </a:txBody>
                  <a:tcPr/>
                </a:tc>
                <a:tc>
                  <a:txBody>
                    <a:bodyPr/>
                    <a:lstStyle/>
                    <a:p>
                      <a:r>
                        <a:rPr lang="en-US" dirty="0"/>
                        <a:t>49</a:t>
                      </a:r>
                    </a:p>
                  </a:txBody>
                  <a:tcPr/>
                </a:tc>
                <a:tc>
                  <a:txBody>
                    <a:bodyPr/>
                    <a:lstStyle/>
                    <a:p>
                      <a:r>
                        <a:rPr lang="en-US" dirty="0"/>
                        <a:t>10</a:t>
                      </a:r>
                    </a:p>
                  </a:txBody>
                  <a:tcPr/>
                </a:tc>
                <a:tc>
                  <a:txBody>
                    <a:bodyPr/>
                    <a:lstStyle/>
                    <a:p>
                      <a:r>
                        <a:rPr lang="en-US" dirty="0"/>
                        <a:t>39</a:t>
                      </a:r>
                    </a:p>
                  </a:txBody>
                  <a:tcPr/>
                </a:tc>
                <a:tc>
                  <a:txBody>
                    <a:bodyPr/>
                    <a:lstStyle/>
                    <a:p>
                      <a:r>
                        <a:rPr lang="en-US" dirty="0"/>
                        <a:t>8.17</a:t>
                      </a:r>
                    </a:p>
                  </a:txBody>
                  <a:tcPr/>
                </a:tc>
                <a:tc>
                  <a:txBody>
                    <a:bodyPr/>
                    <a:lstStyle/>
                    <a:p>
                      <a:r>
                        <a:rPr lang="en-US" dirty="0"/>
                        <a:t>6.5</a:t>
                      </a:r>
                    </a:p>
                  </a:txBody>
                  <a:tcPr/>
                </a:tc>
                <a:tc>
                  <a:txBody>
                    <a:bodyPr/>
                    <a:lstStyle/>
                    <a:p>
                      <a:r>
                        <a:rPr lang="en-US" dirty="0"/>
                        <a:t>10</a:t>
                      </a:r>
                    </a:p>
                  </a:txBody>
                  <a:tcPr/>
                </a:tc>
                <a:extLst>
                  <a:ext uri="{0D108BD9-81ED-4DB2-BD59-A6C34878D82A}">
                    <a16:rowId xmlns:a16="http://schemas.microsoft.com/office/drawing/2014/main" val="10007"/>
                  </a:ext>
                </a:extLst>
              </a:tr>
              <a:tr h="284492">
                <a:tc>
                  <a:txBody>
                    <a:bodyPr/>
                    <a:lstStyle/>
                    <a:p>
                      <a:r>
                        <a:rPr lang="en-US" dirty="0"/>
                        <a:t>7</a:t>
                      </a:r>
                    </a:p>
                  </a:txBody>
                  <a:tcPr/>
                </a:tc>
                <a:tc>
                  <a:txBody>
                    <a:bodyPr/>
                    <a:lstStyle/>
                    <a:p>
                      <a:r>
                        <a:rPr lang="en-US" dirty="0"/>
                        <a:t>63</a:t>
                      </a:r>
                    </a:p>
                  </a:txBody>
                  <a:tcPr/>
                </a:tc>
                <a:tc>
                  <a:txBody>
                    <a:bodyPr/>
                    <a:lstStyle/>
                    <a:p>
                      <a:r>
                        <a:rPr lang="en-US" dirty="0"/>
                        <a:t>10</a:t>
                      </a:r>
                    </a:p>
                  </a:txBody>
                  <a:tcPr/>
                </a:tc>
                <a:tc>
                  <a:txBody>
                    <a:bodyPr/>
                    <a:lstStyle/>
                    <a:p>
                      <a:r>
                        <a:rPr lang="en-US" dirty="0"/>
                        <a:t>53</a:t>
                      </a:r>
                    </a:p>
                  </a:txBody>
                  <a:tcPr/>
                </a:tc>
                <a:tc>
                  <a:txBody>
                    <a:bodyPr/>
                    <a:lstStyle/>
                    <a:p>
                      <a:r>
                        <a:rPr lang="en-US" dirty="0"/>
                        <a:t>9</a:t>
                      </a:r>
                    </a:p>
                  </a:txBody>
                  <a:tcPr/>
                </a:tc>
                <a:tc>
                  <a:txBody>
                    <a:bodyPr/>
                    <a:lstStyle/>
                    <a:p>
                      <a:r>
                        <a:rPr lang="en-US" dirty="0"/>
                        <a:t>7.57</a:t>
                      </a:r>
                    </a:p>
                  </a:txBody>
                  <a:tcPr/>
                </a:tc>
                <a:tc>
                  <a:txBody>
                    <a:bodyPr/>
                    <a:lstStyle/>
                    <a:p>
                      <a:r>
                        <a:rPr lang="en-US" dirty="0"/>
                        <a:t>14</a:t>
                      </a:r>
                    </a:p>
                  </a:txBody>
                  <a:tcPr/>
                </a:tc>
                <a:extLst>
                  <a:ext uri="{0D108BD9-81ED-4DB2-BD59-A6C34878D82A}">
                    <a16:rowId xmlns:a16="http://schemas.microsoft.com/office/drawing/2014/main" val="10008"/>
                  </a:ext>
                </a:extLst>
              </a:tr>
              <a:tr h="284492">
                <a:tc>
                  <a:txBody>
                    <a:bodyPr/>
                    <a:lstStyle/>
                    <a:p>
                      <a:r>
                        <a:rPr lang="en-US" dirty="0"/>
                        <a:t>8</a:t>
                      </a:r>
                    </a:p>
                  </a:txBody>
                  <a:tcPr/>
                </a:tc>
                <a:tc>
                  <a:txBody>
                    <a:bodyPr/>
                    <a:lstStyle/>
                    <a:p>
                      <a:r>
                        <a:rPr lang="en-US" dirty="0"/>
                        <a:t>83</a:t>
                      </a:r>
                    </a:p>
                  </a:txBody>
                  <a:tcPr/>
                </a:tc>
                <a:tc>
                  <a:txBody>
                    <a:bodyPr/>
                    <a:lstStyle/>
                    <a:p>
                      <a:r>
                        <a:rPr lang="en-US" dirty="0"/>
                        <a:t>10</a:t>
                      </a:r>
                    </a:p>
                  </a:txBody>
                  <a:tcPr/>
                </a:tc>
                <a:tc>
                  <a:txBody>
                    <a:bodyPr/>
                    <a:lstStyle/>
                    <a:p>
                      <a:r>
                        <a:rPr lang="en-US" dirty="0"/>
                        <a:t>73</a:t>
                      </a:r>
                    </a:p>
                  </a:txBody>
                  <a:tcPr/>
                </a:tc>
                <a:tc>
                  <a:txBody>
                    <a:bodyPr/>
                    <a:lstStyle/>
                    <a:p>
                      <a:r>
                        <a:rPr lang="en-US" dirty="0"/>
                        <a:t>10.38</a:t>
                      </a:r>
                    </a:p>
                  </a:txBody>
                  <a:tcPr/>
                </a:tc>
                <a:tc>
                  <a:txBody>
                    <a:bodyPr/>
                    <a:lstStyle/>
                    <a:p>
                      <a:r>
                        <a:rPr lang="en-US" dirty="0"/>
                        <a:t>9.13</a:t>
                      </a:r>
                    </a:p>
                  </a:txBody>
                  <a:tcPr/>
                </a:tc>
                <a:tc>
                  <a:txBody>
                    <a:bodyPr/>
                    <a:lstStyle/>
                    <a:p>
                      <a:r>
                        <a:rPr lang="en-US" dirty="0"/>
                        <a:t>20</a:t>
                      </a:r>
                    </a:p>
                  </a:txBody>
                  <a:tcPr/>
                </a:tc>
                <a:extLst>
                  <a:ext uri="{0D108BD9-81ED-4DB2-BD59-A6C34878D82A}">
                    <a16:rowId xmlns:a16="http://schemas.microsoft.com/office/drawing/2014/main" val="10009"/>
                  </a:ext>
                </a:extLst>
              </a:tr>
              <a:tr h="284492">
                <a:tc>
                  <a:txBody>
                    <a:bodyPr/>
                    <a:lstStyle/>
                    <a:p>
                      <a:r>
                        <a:rPr lang="en-US" dirty="0"/>
                        <a:t>9</a:t>
                      </a:r>
                    </a:p>
                  </a:txBody>
                  <a:tcPr/>
                </a:tc>
                <a:tc>
                  <a:txBody>
                    <a:bodyPr/>
                    <a:lstStyle/>
                    <a:p>
                      <a:r>
                        <a:rPr lang="en-US" dirty="0"/>
                        <a:t>108</a:t>
                      </a:r>
                    </a:p>
                  </a:txBody>
                  <a:tcPr/>
                </a:tc>
                <a:tc>
                  <a:txBody>
                    <a:bodyPr/>
                    <a:lstStyle/>
                    <a:p>
                      <a:r>
                        <a:rPr lang="en-US" dirty="0"/>
                        <a:t>10</a:t>
                      </a:r>
                    </a:p>
                  </a:txBody>
                  <a:tcPr/>
                </a:tc>
                <a:tc>
                  <a:txBody>
                    <a:bodyPr/>
                    <a:lstStyle/>
                    <a:p>
                      <a:r>
                        <a:rPr lang="en-US" dirty="0"/>
                        <a:t>98</a:t>
                      </a:r>
                    </a:p>
                  </a:txBody>
                  <a:tcPr/>
                </a:tc>
                <a:tc>
                  <a:txBody>
                    <a:bodyPr/>
                    <a:lstStyle/>
                    <a:p>
                      <a:r>
                        <a:rPr lang="en-US" dirty="0"/>
                        <a:t>12</a:t>
                      </a:r>
                    </a:p>
                  </a:txBody>
                  <a:tcPr/>
                </a:tc>
                <a:tc>
                  <a:txBody>
                    <a:bodyPr/>
                    <a:lstStyle/>
                    <a:p>
                      <a:r>
                        <a:rPr lang="en-US" dirty="0"/>
                        <a:t>10.89</a:t>
                      </a:r>
                    </a:p>
                  </a:txBody>
                  <a:tcPr/>
                </a:tc>
                <a:tc>
                  <a:txBody>
                    <a:bodyPr/>
                    <a:lstStyle/>
                    <a:p>
                      <a:r>
                        <a:rPr lang="en-US" dirty="0"/>
                        <a:t>25</a:t>
                      </a:r>
                    </a:p>
                  </a:txBody>
                  <a:tcPr/>
                </a:tc>
                <a:extLst>
                  <a:ext uri="{0D108BD9-81ED-4DB2-BD59-A6C34878D82A}">
                    <a16:rowId xmlns:a16="http://schemas.microsoft.com/office/drawing/2014/main" val="10010"/>
                  </a:ext>
                </a:extLst>
              </a:tr>
            </a:tbl>
          </a:graphicData>
        </a:graphic>
      </p:graphicFrame>
    </p:spTree>
    <p:custDataLst>
      <p:tags r:id="rId1"/>
    </p:custDataLst>
    <p:extLst>
      <p:ext uri="{BB962C8B-B14F-4D97-AF65-F5344CB8AC3E}">
        <p14:creationId xmlns:p14="http://schemas.microsoft.com/office/powerpoint/2010/main" val="2498257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 Numerical Example</a:t>
            </a:r>
          </a:p>
        </p:txBody>
      </p:sp>
      <p:sp>
        <p:nvSpPr>
          <p:cNvPr id="3" name="Content Placeholder 2"/>
          <p:cNvSpPr>
            <a:spLocks noGrp="1"/>
          </p:cNvSpPr>
          <p:nvPr>
            <p:ph idx="1"/>
          </p:nvPr>
        </p:nvSpPr>
        <p:spPr/>
        <p:txBody>
          <a:bodyPr/>
          <a:lstStyle/>
          <a:p>
            <a:r>
              <a:rPr lang="en-US" dirty="0">
                <a:solidFill>
                  <a:schemeClr val="tx1"/>
                </a:solidFill>
              </a:rPr>
              <a:t>Find the firm's optimal quantity and profits when P=$14</a:t>
            </a:r>
          </a:p>
          <a:p>
            <a:endParaRPr lang="en-US" dirty="0">
              <a:solidFill>
                <a:schemeClr val="tx1"/>
              </a:solidFill>
            </a:endParaRPr>
          </a:p>
          <a:p>
            <a:r>
              <a:rPr lang="en-US" dirty="0">
                <a:solidFill>
                  <a:schemeClr val="tx1"/>
                </a:solidFill>
              </a:rPr>
              <a:t>Find the firm's optimal quantity and profits when P=$7</a:t>
            </a:r>
          </a:p>
          <a:p>
            <a:endParaRPr lang="en-US" dirty="0">
              <a:solidFill>
                <a:schemeClr val="tx1"/>
              </a:solidFill>
            </a:endParaRPr>
          </a:p>
          <a:p>
            <a:r>
              <a:rPr lang="en-US" dirty="0">
                <a:solidFill>
                  <a:schemeClr val="tx1"/>
                </a:solidFill>
              </a:rPr>
              <a:t>Find the firm's optimal quantity and profits when P=$3</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r>
              <a:rPr lang="en-US" baseline="0" dirty="0">
                <a:solidFill>
                  <a:schemeClr val="tx1"/>
                </a:solidFill>
              </a:rPr>
              <a:t> Numerical Example</a:t>
            </a:r>
            <a:endParaRPr lang="en-US" dirty="0">
              <a:solidFill>
                <a:schemeClr val="tx1"/>
              </a:solidFill>
            </a:endParaRPr>
          </a:p>
        </p:txBody>
      </p:sp>
      <p:sp>
        <p:nvSpPr>
          <p:cNvPr id="3" name="Content Placeholder 2"/>
          <p:cNvSpPr>
            <a:spLocks noGrp="1"/>
          </p:cNvSpPr>
          <p:nvPr>
            <p:ph idx="1"/>
          </p:nvPr>
        </p:nvSpPr>
        <p:spPr/>
        <p:txBody>
          <a:bodyPr/>
          <a:lstStyle/>
          <a:p>
            <a:r>
              <a:rPr lang="en-US" dirty="0">
                <a:solidFill>
                  <a:schemeClr val="tx1"/>
                </a:solidFill>
              </a:rPr>
              <a:t>When $P=14$, the firms sets P=MC=14 and produces Q=7</a:t>
            </a:r>
          </a:p>
          <a:p>
            <a:endParaRPr lang="en-US" dirty="0">
              <a:solidFill>
                <a:schemeClr val="tx1"/>
              </a:solidFill>
            </a:endParaRPr>
          </a:p>
          <a:p>
            <a:r>
              <a:rPr lang="en-US" dirty="0">
                <a:solidFill>
                  <a:schemeClr val="tx1"/>
                </a:solidFill>
              </a:rPr>
              <a:t>Profit is given by: (P-ATC) </a:t>
            </a:r>
            <a:r>
              <a:rPr lang="en-US" dirty="0" err="1">
                <a:solidFill>
                  <a:schemeClr val="tx1"/>
                </a:solidFill>
              </a:rPr>
              <a:t>x</a:t>
            </a:r>
            <a:r>
              <a:rPr lang="en-US" dirty="0">
                <a:solidFill>
                  <a:schemeClr val="tx1"/>
                </a:solidFill>
              </a:rPr>
              <a:t> Q which is: </a:t>
            </a:r>
          </a:p>
          <a:p>
            <a:endParaRPr lang="en-US" dirty="0">
              <a:solidFill>
                <a:schemeClr val="tx1"/>
              </a:solidFill>
            </a:endParaRPr>
          </a:p>
          <a:p>
            <a:r>
              <a:rPr lang="en-US" dirty="0">
                <a:solidFill>
                  <a:schemeClr val="tx1"/>
                </a:solidFill>
              </a:rPr>
              <a:t>Profit = (14-9) \times 7 = 35</a:t>
            </a:r>
          </a:p>
          <a:p>
            <a:endParaRPr lang="en-US" dirty="0">
              <a:solidFill>
                <a:schemeClr val="tx1"/>
              </a:solidFill>
            </a:endParaRPr>
          </a:p>
          <a:p>
            <a:r>
              <a:rPr lang="en-US" dirty="0">
                <a:solidFill>
                  <a:schemeClr val="tx1"/>
                </a:solidFill>
              </a:rPr>
              <a:t>The firm earns positive economic profits.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Competition: Numerical Example (Graph)</a:t>
            </a:r>
          </a:p>
        </p:txBody>
      </p:sp>
      <p:pic>
        <p:nvPicPr>
          <p:cNvPr id="4" name="Content Placeholder 3" descr="EconProfit.jpg"/>
          <p:cNvPicPr>
            <a:picLocks noGrp="1" noChangeAspect="1"/>
          </p:cNvPicPr>
          <p:nvPr>
            <p:ph idx="1"/>
          </p:nvPr>
        </p:nvPicPr>
        <p:blipFill>
          <a:blip r:embed="rId4"/>
          <a:srcRect l="-29903" r="-29903"/>
          <a:stretch>
            <a:fillRect/>
          </a:stretch>
        </p:blipFill>
        <p:spPr/>
      </p:pic>
    </p:spTree>
    <p:custDataLst>
      <p:tags r:id="rId1"/>
    </p:custDataLst>
    <p:extLst>
      <p:ext uri="{BB962C8B-B14F-4D97-AF65-F5344CB8AC3E}">
        <p14:creationId xmlns:p14="http://schemas.microsoft.com/office/powerpoint/2010/main" val="2498257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 Numerical Example</a:t>
            </a:r>
          </a:p>
        </p:txBody>
      </p:sp>
      <p:sp>
        <p:nvSpPr>
          <p:cNvPr id="3" name="Content Placeholder 2"/>
          <p:cNvSpPr>
            <a:spLocks noGrp="1"/>
          </p:cNvSpPr>
          <p:nvPr>
            <p:ph idx="1"/>
          </p:nvPr>
        </p:nvSpPr>
        <p:spPr/>
        <p:txBody>
          <a:bodyPr>
            <a:normAutofit/>
          </a:bodyPr>
          <a:lstStyle/>
          <a:p>
            <a:r>
              <a:rPr lang="en-US" dirty="0">
                <a:solidFill>
                  <a:schemeClr val="tx1"/>
                </a:solidFill>
              </a:rPr>
              <a:t>When P=7, the firms sets P=MC=7 and produces Q=5</a:t>
            </a:r>
          </a:p>
          <a:p>
            <a:r>
              <a:rPr lang="en-US" dirty="0">
                <a:solidFill>
                  <a:schemeClr val="tx1"/>
                </a:solidFill>
              </a:rPr>
              <a:t>Profit is given by: (P-ATC </a:t>
            </a:r>
            <a:r>
              <a:rPr lang="en-US" dirty="0" err="1">
                <a:solidFill>
                  <a:schemeClr val="tx1"/>
                </a:solidFill>
              </a:rPr>
              <a:t>x</a:t>
            </a:r>
            <a:r>
              <a:rPr lang="en-US" dirty="0">
                <a:solidFill>
                  <a:schemeClr val="tx1"/>
                </a:solidFill>
              </a:rPr>
              <a:t> Q which is: </a:t>
            </a:r>
          </a:p>
          <a:p>
            <a:r>
              <a:rPr lang="en-US" dirty="0">
                <a:solidFill>
                  <a:schemeClr val="tx1"/>
                </a:solidFill>
              </a:rPr>
              <a:t>Profit= (7-7.8 </a:t>
            </a:r>
            <a:r>
              <a:rPr lang="en-US" dirty="0" err="1">
                <a:solidFill>
                  <a:schemeClr val="tx1"/>
                </a:solidFill>
              </a:rPr>
              <a:t>x</a:t>
            </a:r>
            <a:r>
              <a:rPr lang="en-US" dirty="0">
                <a:solidFill>
                  <a:schemeClr val="tx1"/>
                </a:solidFill>
              </a:rPr>
              <a:t> 5 = -4</a:t>
            </a:r>
          </a:p>
          <a:p>
            <a:r>
              <a:rPr lang="en-US" dirty="0">
                <a:solidFill>
                  <a:schemeClr val="tx1"/>
                </a:solidFill>
              </a:rPr>
              <a:t>The firm earns a loss. </a:t>
            </a:r>
          </a:p>
          <a:p>
            <a:r>
              <a:rPr lang="en-US" dirty="0">
                <a:solidFill>
                  <a:schemeClr val="tx1"/>
                </a:solidFill>
              </a:rPr>
              <a:t>But it still decides to produce Q&gt;0 since P=7 &gt; 5.8 = AVC.</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Competition: Numerical Example (Graph)</a:t>
            </a:r>
          </a:p>
        </p:txBody>
      </p:sp>
      <p:pic>
        <p:nvPicPr>
          <p:cNvPr id="4" name="Content Placeholder 3" descr="EconLoss.jpg"/>
          <p:cNvPicPr>
            <a:picLocks noGrp="1" noChangeAspect="1"/>
          </p:cNvPicPr>
          <p:nvPr>
            <p:ph idx="1"/>
          </p:nvPr>
        </p:nvPicPr>
        <p:blipFill>
          <a:blip r:embed="rId4"/>
          <a:srcRect l="-32707" r="-32707"/>
          <a:stretch>
            <a:fillRect/>
          </a:stretch>
        </p:blipFill>
        <p:spPr/>
      </p:pic>
    </p:spTree>
    <p:custDataLst>
      <p:tags r:id="rId1"/>
    </p:custDataLst>
    <p:extLst>
      <p:ext uri="{BB962C8B-B14F-4D97-AF65-F5344CB8AC3E}">
        <p14:creationId xmlns:p14="http://schemas.microsoft.com/office/powerpoint/2010/main" val="2498257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 Numerical Example</a:t>
            </a:r>
          </a:p>
        </p:txBody>
      </p:sp>
      <p:sp>
        <p:nvSpPr>
          <p:cNvPr id="3" name="Content Placeholder 2"/>
          <p:cNvSpPr>
            <a:spLocks noGrp="1"/>
          </p:cNvSpPr>
          <p:nvPr>
            <p:ph idx="1"/>
          </p:nvPr>
        </p:nvSpPr>
        <p:spPr/>
        <p:txBody>
          <a:bodyPr>
            <a:normAutofit/>
          </a:bodyPr>
          <a:lstStyle/>
          <a:p>
            <a:r>
              <a:rPr lang="en-US" dirty="0">
                <a:solidFill>
                  <a:schemeClr val="tx1"/>
                </a:solidFill>
              </a:rPr>
              <a:t> When P=3, the firms sets P=MC=3 and produces Q=4</a:t>
            </a:r>
          </a:p>
          <a:p>
            <a:r>
              <a:rPr lang="en-US" dirty="0">
                <a:solidFill>
                  <a:schemeClr val="tx1"/>
                </a:solidFill>
              </a:rPr>
              <a:t>Profit is given by: (P-ATC) </a:t>
            </a:r>
            <a:r>
              <a:rPr lang="en-US" dirty="0" err="1">
                <a:solidFill>
                  <a:schemeClr val="tx1"/>
                </a:solidFill>
              </a:rPr>
              <a:t>x</a:t>
            </a:r>
            <a:r>
              <a:rPr lang="en-US" dirty="0">
                <a:solidFill>
                  <a:schemeClr val="tx1"/>
                </a:solidFill>
              </a:rPr>
              <a:t> Q which is: </a:t>
            </a:r>
          </a:p>
          <a:p>
            <a:r>
              <a:rPr lang="en-US" dirty="0">
                <a:solidFill>
                  <a:schemeClr val="tx1"/>
                </a:solidFill>
              </a:rPr>
              <a:t>Profit = (3-8) </a:t>
            </a:r>
            <a:r>
              <a:rPr lang="en-US" dirty="0" err="1">
                <a:solidFill>
                  <a:schemeClr val="tx1"/>
                </a:solidFill>
              </a:rPr>
              <a:t>x</a:t>
            </a:r>
            <a:r>
              <a:rPr lang="en-US" dirty="0">
                <a:solidFill>
                  <a:schemeClr val="tx1"/>
                </a:solidFill>
              </a:rPr>
              <a:t> 4 = -20</a:t>
            </a:r>
          </a:p>
          <a:p>
            <a:r>
              <a:rPr lang="en-US" dirty="0">
                <a:solidFill>
                  <a:schemeClr val="tx1"/>
                </a:solidFill>
              </a:rPr>
              <a:t>But wait! Note that P = 3 &lt; 5.5 = AVC, so the firm shuts down, Q=0.</a:t>
            </a:r>
          </a:p>
          <a:p>
            <a:r>
              <a:rPr lang="en-US" dirty="0">
                <a:solidFill>
                  <a:schemeClr val="tx1"/>
                </a:solidFill>
              </a:rPr>
              <a:t>By shutting down the firm incurs a loss only of its fixed cost, Profit = -10.</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tx1"/>
                </a:solidFill>
              </a:rPr>
              <a:t>Competition: Numerical Example (Graph) BIG</a:t>
            </a:r>
            <a:r>
              <a:rPr lang="en-US" baseline="0" dirty="0">
                <a:solidFill>
                  <a:schemeClr val="tx1"/>
                </a:solidFill>
              </a:rPr>
              <a:t> LOSS</a:t>
            </a:r>
            <a:endParaRPr lang="en-US" dirty="0">
              <a:solidFill>
                <a:schemeClr val="tx1"/>
              </a:solidFill>
            </a:endParaRPr>
          </a:p>
        </p:txBody>
      </p:sp>
      <p:pic>
        <p:nvPicPr>
          <p:cNvPr id="4" name="Content Placeholder 3" descr="BigEconLoss.jpg"/>
          <p:cNvPicPr>
            <a:picLocks noGrp="1" noChangeAspect="1"/>
          </p:cNvPicPr>
          <p:nvPr>
            <p:ph idx="1"/>
          </p:nvPr>
        </p:nvPicPr>
        <p:blipFill>
          <a:blip r:embed="rId4"/>
          <a:srcRect l="-32140" r="-32140"/>
          <a:stretch>
            <a:fillRect/>
          </a:stretch>
        </p:blipFill>
        <p:spPr/>
      </p:pic>
    </p:spTree>
    <p:custDataLst>
      <p:tags r:id="rId1"/>
    </p:custDataLst>
    <p:extLst>
      <p:ext uri="{BB962C8B-B14F-4D97-AF65-F5344CB8AC3E}">
        <p14:creationId xmlns:p14="http://schemas.microsoft.com/office/powerpoint/2010/main" val="2498257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kern="1200" dirty="0">
                <a:solidFill>
                  <a:srgbClr val="000000"/>
                </a:solidFill>
                <a:latin typeface="+mn-lt"/>
                <a:ea typeface="+mj-ea"/>
                <a:cs typeface="+mj-cs"/>
              </a:rPr>
              <a:t>Competition: Long Run </a:t>
            </a:r>
            <a:endParaRPr lang="en-US" dirty="0">
              <a:solidFill>
                <a:srgbClr val="000000"/>
              </a:solidFill>
            </a:endParaRP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We assume in the long run all inefficient firms do exit the market</a:t>
            </a:r>
          </a:p>
          <a:p>
            <a:r>
              <a:rPr lang="en-US" dirty="0">
                <a:solidFill>
                  <a:schemeClr val="tx1"/>
                </a:solidFill>
              </a:rPr>
              <a:t>The long run equilibrium prediction is for price to equal the minimum average total cost of the most efficient firm remaining in the market</a:t>
            </a:r>
          </a:p>
          <a:p>
            <a:r>
              <a:rPr lang="en-US" dirty="0">
                <a:solidFill>
                  <a:schemeClr val="tx1"/>
                </a:solidFill>
              </a:rPr>
              <a:t>In this situation, all remaining firms make zero profits. </a:t>
            </a:r>
          </a:p>
          <a:p>
            <a:r>
              <a:rPr lang="en-US" dirty="0">
                <a:solidFill>
                  <a:schemeClr val="tx1"/>
                </a:solidFill>
              </a:rPr>
              <a:t>If there were profits, new entry would compete these profits away</a:t>
            </a:r>
          </a:p>
          <a:p>
            <a:r>
              <a:rPr lang="en-US" dirty="0">
                <a:solidFill>
                  <a:schemeClr val="tx1"/>
                </a:solidFill>
              </a:rPr>
              <a:t>If there were losses, exit would eliminate the inefficient firms.</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Competition: </a:t>
            </a:r>
            <a:r>
              <a:rPr lang="en-US" sz="4800" kern="1200" dirty="0">
                <a:solidFill>
                  <a:srgbClr val="000000"/>
                </a:solidFill>
                <a:latin typeface="+mn-lt"/>
                <a:ea typeface="+mj-ea"/>
                <a:cs typeface="+mj-cs"/>
              </a:rPr>
              <a:t>Long Run</a:t>
            </a:r>
            <a:r>
              <a:rPr lang="en-US" dirty="0">
                <a:solidFill>
                  <a:srgbClr val="000000"/>
                </a:solidFill>
              </a:rPr>
              <a:t> </a:t>
            </a:r>
          </a:p>
        </p:txBody>
      </p:sp>
      <p:pic>
        <p:nvPicPr>
          <p:cNvPr id="4" name="Content Placeholder 3" descr="entryexit.jpg"/>
          <p:cNvPicPr>
            <a:picLocks noGrp="1" noChangeAspect="1"/>
          </p:cNvPicPr>
          <p:nvPr>
            <p:ph idx="1"/>
          </p:nvPr>
        </p:nvPicPr>
        <p:blipFill>
          <a:blip r:embed="rId4"/>
          <a:srcRect l="-20860" r="-20860"/>
          <a:stretch>
            <a:fillRect/>
          </a:stretch>
        </p:blipFill>
        <p:spPr/>
      </p:pic>
    </p:spTree>
    <p:custDataLst>
      <p:tags r:id="rId1"/>
    </p:custDataLst>
    <p:extLst>
      <p:ext uri="{BB962C8B-B14F-4D97-AF65-F5344CB8AC3E}">
        <p14:creationId xmlns:p14="http://schemas.microsoft.com/office/powerpoint/2010/main" val="2498257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lstStyle/>
          <a:p>
            <a:r>
              <a:rPr lang="en-US" dirty="0">
                <a:solidFill>
                  <a:schemeClr val="tx1"/>
                </a:solidFill>
              </a:rPr>
              <a:t>What we’ll cover today:</a:t>
            </a:r>
          </a:p>
          <a:p>
            <a:pPr lvl="1"/>
            <a:r>
              <a:rPr lang="en-US" dirty="0"/>
              <a:t>Competitive markets</a:t>
            </a:r>
          </a:p>
          <a:p>
            <a:pPr lvl="1"/>
            <a:r>
              <a:rPr lang="en-US" dirty="0">
                <a:solidFill>
                  <a:schemeClr val="tx1"/>
                </a:solidFill>
              </a:rPr>
              <a:t>Profit maximization for a competitive firm</a:t>
            </a:r>
          </a:p>
          <a:p>
            <a:pPr lvl="1"/>
            <a:r>
              <a:rPr lang="en-US" dirty="0"/>
              <a:t>Entry and exit</a:t>
            </a:r>
          </a:p>
          <a:p>
            <a:pPr lvl="1"/>
            <a:r>
              <a:rPr lang="en-US" dirty="0">
                <a:solidFill>
                  <a:schemeClr val="tx1"/>
                </a:solidFill>
              </a:rPr>
              <a:t>Long run competitive equili</a:t>
            </a:r>
            <a:r>
              <a:rPr lang="en-US" dirty="0"/>
              <a:t>brium</a:t>
            </a:r>
            <a:endParaRPr lang="en-US" dirty="0">
              <a:solidFill>
                <a:schemeClr val="tx1"/>
              </a:solidFill>
            </a:endParaRP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Competition: </a:t>
            </a:r>
            <a:r>
              <a:rPr lang="en-US" sz="4800" kern="1200" dirty="0">
                <a:solidFill>
                  <a:srgbClr val="000000"/>
                </a:solidFill>
                <a:latin typeface="+mn-lt"/>
                <a:ea typeface="+mj-ea"/>
                <a:cs typeface="+mj-cs"/>
              </a:rPr>
              <a:t>Long Run</a:t>
            </a:r>
            <a:r>
              <a:rPr lang="en-US" dirty="0">
                <a:solidFill>
                  <a:srgbClr val="000000"/>
                </a:solidFill>
              </a:rPr>
              <a:t> </a:t>
            </a:r>
          </a:p>
        </p:txBody>
      </p:sp>
      <p:sp>
        <p:nvSpPr>
          <p:cNvPr id="3" name="Content Placeholder 2"/>
          <p:cNvSpPr>
            <a:spLocks noGrp="1"/>
          </p:cNvSpPr>
          <p:nvPr>
            <p:ph idx="1"/>
          </p:nvPr>
        </p:nvSpPr>
        <p:spPr/>
        <p:txBody>
          <a:bodyPr/>
          <a:lstStyle/>
          <a:p>
            <a:r>
              <a:rPr lang="en-US" dirty="0">
                <a:solidFill>
                  <a:schemeClr val="tx1"/>
                </a:solidFill>
              </a:rPr>
              <a:t>Firms continue to produce while making zero profits because we're talking about </a:t>
            </a:r>
            <a:r>
              <a:rPr lang="en-US" b="1" dirty="0">
                <a:solidFill>
                  <a:schemeClr val="tx1"/>
                </a:solidFill>
              </a:rPr>
              <a:t>economic profits</a:t>
            </a:r>
          </a:p>
          <a:p>
            <a:r>
              <a:rPr lang="en-US" dirty="0">
                <a:solidFill>
                  <a:schemeClr val="tx1"/>
                </a:solidFill>
              </a:rPr>
              <a:t>We are assuming that in the long run all remaining firms are covering all opportunity costs</a:t>
            </a:r>
          </a:p>
          <a:p>
            <a:r>
              <a:rPr lang="en-US" dirty="0">
                <a:solidFill>
                  <a:schemeClr val="tx1"/>
                </a:solidFill>
              </a:rPr>
              <a:t>These producers are at least as well off continuing to produce as doing anything else</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Competition: </a:t>
            </a:r>
            <a:r>
              <a:rPr lang="en-US" sz="4800" kern="1200" dirty="0">
                <a:solidFill>
                  <a:srgbClr val="000000"/>
                </a:solidFill>
                <a:latin typeface="+mn-lt"/>
                <a:ea typeface="+mj-ea"/>
                <a:cs typeface="+mj-cs"/>
              </a:rPr>
              <a:t>Long Run</a:t>
            </a:r>
            <a:r>
              <a:rPr lang="en-US" dirty="0">
                <a:solidFill>
                  <a:srgbClr val="000000"/>
                </a:solidFill>
              </a:rPr>
              <a:t> </a:t>
            </a:r>
          </a:p>
        </p:txBody>
      </p:sp>
      <p:sp>
        <p:nvSpPr>
          <p:cNvPr id="3" name="Content Placeholder 2"/>
          <p:cNvSpPr>
            <a:spLocks noGrp="1"/>
          </p:cNvSpPr>
          <p:nvPr>
            <p:ph idx="1"/>
          </p:nvPr>
        </p:nvSpPr>
        <p:spPr/>
        <p:txBody>
          <a:bodyPr>
            <a:normAutofit/>
          </a:bodyPr>
          <a:lstStyle/>
          <a:p>
            <a:r>
              <a:rPr lang="en-US" dirty="0">
                <a:solidFill>
                  <a:schemeClr val="tx1"/>
                </a:solidFill>
              </a:rPr>
              <a:t>So what happens to the market equilibrium in the long run?</a:t>
            </a:r>
          </a:p>
          <a:p>
            <a:r>
              <a:rPr lang="en-US" dirty="0">
                <a:solidFill>
                  <a:schemeClr val="tx1"/>
                </a:solidFill>
              </a:rPr>
              <a:t>We're after a point where there is going to be zero economic profit. </a:t>
            </a:r>
          </a:p>
          <a:p>
            <a:r>
              <a:rPr lang="en-US" dirty="0">
                <a:solidFill>
                  <a:schemeClr val="tx1"/>
                </a:solidFill>
              </a:rPr>
              <a:t>We have a situation where there's strong competition, firms can optimize their operating scale, and there's entry and exit.</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Competition: </a:t>
            </a:r>
            <a:r>
              <a:rPr lang="en-US" sz="4800" kern="1200" dirty="0">
                <a:solidFill>
                  <a:srgbClr val="000000"/>
                </a:solidFill>
                <a:latin typeface="+mn-lt"/>
                <a:ea typeface="+mj-ea"/>
                <a:cs typeface="+mj-cs"/>
              </a:rPr>
              <a:t>Long Run</a:t>
            </a:r>
            <a:r>
              <a:rPr lang="en-US" dirty="0">
                <a:solidFill>
                  <a:srgbClr val="000000"/>
                </a:solidFill>
              </a:rPr>
              <a:t> </a:t>
            </a:r>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What does this fierce competition look like? </a:t>
            </a:r>
          </a:p>
          <a:p>
            <a:r>
              <a:rPr lang="en-US" dirty="0">
                <a:solidFill>
                  <a:schemeClr val="tx1"/>
                </a:solidFill>
              </a:rPr>
              <a:t>Well, each firm is going to try to undercut its rivals. To do this effectively, each firm needs to choose its operating size to exhaust economies of scale as efficient firms have lower costs. </a:t>
            </a:r>
          </a:p>
          <a:p>
            <a:r>
              <a:rPr lang="en-US" dirty="0">
                <a:solidFill>
                  <a:schemeClr val="tx1"/>
                </a:solidFill>
              </a:rPr>
              <a:t>When does entry and exit stop? At the point where there's zero economic profits: no further potential gains to induce entry, no losses to induce exit. </a:t>
            </a:r>
          </a:p>
          <a:p>
            <a:r>
              <a:rPr lang="en-US" dirty="0">
                <a:solidFill>
                  <a:schemeClr val="tx1"/>
                </a:solidFill>
              </a:rPr>
              <a:t>Here the price is going to be just high enough to cover the costs of the most efficient firms, these firms just break-even.</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Competition: </a:t>
            </a:r>
            <a:r>
              <a:rPr lang="en-US" sz="4800" kern="1200" dirty="0">
                <a:solidFill>
                  <a:srgbClr val="000000"/>
                </a:solidFill>
                <a:latin typeface="+mn-lt"/>
                <a:ea typeface="+mj-ea"/>
                <a:cs typeface="+mj-cs"/>
              </a:rPr>
              <a:t>Long Run</a:t>
            </a:r>
            <a:r>
              <a:rPr lang="en-US" dirty="0">
                <a:solidFill>
                  <a:srgbClr val="000000"/>
                </a:solidFill>
              </a:rPr>
              <a:t> </a:t>
            </a:r>
          </a:p>
        </p:txBody>
      </p:sp>
      <p:sp>
        <p:nvSpPr>
          <p:cNvPr id="3" name="Content Placeholder 2"/>
          <p:cNvSpPr>
            <a:spLocks noGrp="1"/>
          </p:cNvSpPr>
          <p:nvPr>
            <p:ph idx="1"/>
          </p:nvPr>
        </p:nvSpPr>
        <p:spPr/>
        <p:txBody>
          <a:bodyPr>
            <a:normAutofit fontScale="85000" lnSpcReduction="10000"/>
          </a:bodyPr>
          <a:lstStyle/>
          <a:p>
            <a:r>
              <a:rPr lang="en-US" dirty="0">
                <a:solidFill>
                  <a:schemeClr val="tx1"/>
                </a:solidFill>
              </a:rPr>
              <a:t>What happened to our MR=MC assumption?? We still have it! </a:t>
            </a:r>
          </a:p>
          <a:p>
            <a:r>
              <a:rPr lang="en-US" dirty="0">
                <a:solidFill>
                  <a:schemeClr val="tx1"/>
                </a:solidFill>
              </a:rPr>
              <a:t>The market is competitive so the additional benefit from selling another unit, the marginal revenue, is just the market price. Hence: P = MR = MC</a:t>
            </a:r>
          </a:p>
          <a:p>
            <a:r>
              <a:rPr lang="en-US" dirty="0">
                <a:solidFill>
                  <a:schemeClr val="tx1"/>
                </a:solidFill>
              </a:rPr>
              <a:t>Furthermore, the firm's marginal cost curve intersects the minimum of its average total cost curve (and also, separately, the minimum of its average variable cost curve). So firms undercut rivals right down to the point where P = MC. </a:t>
            </a:r>
          </a:p>
          <a:p>
            <a:r>
              <a:rPr lang="en-US" dirty="0">
                <a:solidFill>
                  <a:schemeClr val="tx1"/>
                </a:solidFill>
              </a:rPr>
              <a:t>But this is the long run world where firms are free to vary their use of production inputs in order to minimize their costs by operating as efficiently as possible.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Competition: </a:t>
            </a:r>
            <a:r>
              <a:rPr lang="en-US" sz="4800" kern="1200" dirty="0">
                <a:solidFill>
                  <a:srgbClr val="000000"/>
                </a:solidFill>
                <a:latin typeface="+mn-lt"/>
                <a:ea typeface="+mj-ea"/>
                <a:cs typeface="+mj-cs"/>
              </a:rPr>
              <a:t>Long Run</a:t>
            </a:r>
            <a:r>
              <a:rPr lang="en-US" dirty="0">
                <a:solidFill>
                  <a:srgbClr val="000000"/>
                </a:solidFill>
              </a:rPr>
              <a:t> </a:t>
            </a:r>
          </a:p>
        </p:txBody>
      </p:sp>
      <p:sp>
        <p:nvSpPr>
          <p:cNvPr id="3" name="Content Placeholder 2"/>
          <p:cNvSpPr>
            <a:spLocks noGrp="1"/>
          </p:cNvSpPr>
          <p:nvPr>
            <p:ph idx="1"/>
          </p:nvPr>
        </p:nvSpPr>
        <p:spPr/>
        <p:txBody>
          <a:bodyPr>
            <a:normAutofit fontScale="92500" lnSpcReduction="10000"/>
          </a:bodyPr>
          <a:lstStyle/>
          <a:p>
            <a:r>
              <a:rPr lang="en-US" dirty="0">
                <a:solidFill>
                  <a:schemeClr val="tx1"/>
                </a:solidFill>
              </a:rPr>
              <a:t>The long run competitive equilibrium occurs at a price equal to the marginal cost of the most efficient firms which is the minimum of the average total cost curve such that firms remaining in the market are operating at the efficient scale and earning zero economic profits. </a:t>
            </a:r>
          </a:p>
          <a:p>
            <a:r>
              <a:rPr lang="en-US" dirty="0">
                <a:solidFill>
                  <a:schemeClr val="tx1"/>
                </a:solidFill>
              </a:rPr>
              <a:t>Relative to the short run pictures we had been drawing, the long run equilibrium occurs at the `short-run breakeven point'...of </a:t>
            </a:r>
            <a:r>
              <a:rPr lang="en-US" b="1" dirty="0">
                <a:solidFill>
                  <a:schemeClr val="tx1"/>
                </a:solidFill>
              </a:rPr>
              <a:t>the most efficient firms </a:t>
            </a:r>
            <a:r>
              <a:rPr lang="en-US" dirty="0">
                <a:solidFill>
                  <a:schemeClr val="tx1"/>
                </a:solidFill>
              </a:rPr>
              <a:t>firms in the market.</a:t>
            </a:r>
          </a:p>
          <a:p>
            <a:r>
              <a:rPr lang="en-US" dirty="0">
                <a:solidFill>
                  <a:schemeClr val="tx1"/>
                </a:solidFill>
              </a:rPr>
              <a:t>All less efficient firms have higher break-even points and therefore would be making losses if they remained in the market. </a:t>
            </a:r>
          </a:p>
          <a:p>
            <a:endParaRPr lang="en-US" dirty="0">
              <a:solidFill>
                <a:schemeClr val="tx1"/>
              </a:solidFill>
            </a:endParaRP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Competition: </a:t>
            </a:r>
            <a:r>
              <a:rPr lang="en-US" sz="4800" kern="1200" dirty="0">
                <a:solidFill>
                  <a:srgbClr val="000000"/>
                </a:solidFill>
                <a:latin typeface="+mn-lt"/>
                <a:ea typeface="+mj-ea"/>
                <a:cs typeface="+mj-cs"/>
              </a:rPr>
              <a:t>Long Run</a:t>
            </a:r>
            <a:r>
              <a:rPr lang="en-US" dirty="0">
                <a:solidFill>
                  <a:srgbClr val="000000"/>
                </a:solidFill>
              </a:rPr>
              <a:t> </a:t>
            </a:r>
          </a:p>
        </p:txBody>
      </p:sp>
      <p:pic>
        <p:nvPicPr>
          <p:cNvPr id="4" name="Content Placeholder 3" descr="LongRunSupply.jpg"/>
          <p:cNvPicPr>
            <a:picLocks noGrp="1" noChangeAspect="1"/>
          </p:cNvPicPr>
          <p:nvPr>
            <p:ph idx="1"/>
          </p:nvPr>
        </p:nvPicPr>
        <p:blipFill>
          <a:blip r:embed="rId4"/>
          <a:srcRect l="-20404" r="-20404"/>
          <a:stretch>
            <a:fillRect/>
          </a:stretch>
        </p:blipFill>
        <p:spPr/>
      </p:pic>
    </p:spTree>
    <p:custDataLst>
      <p:tags r:id="rId1"/>
    </p:custDataLst>
    <p:extLst>
      <p:ext uri="{BB962C8B-B14F-4D97-AF65-F5344CB8AC3E}">
        <p14:creationId xmlns:p14="http://schemas.microsoft.com/office/powerpoint/2010/main" val="2498257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normAutofit/>
          </a:bodyPr>
          <a:lstStyle/>
          <a:p>
            <a:r>
              <a:rPr lang="en-US" dirty="0">
                <a:solidFill>
                  <a:schemeClr val="tx1"/>
                </a:solidFill>
              </a:rPr>
              <a:t>Perfect competition requires:</a:t>
            </a:r>
          </a:p>
          <a:p>
            <a:r>
              <a:rPr lang="en-US" dirty="0">
                <a:solidFill>
                  <a:schemeClr val="tx1"/>
                </a:solidFill>
              </a:rPr>
              <a:t>Many buyers and many sellers</a:t>
            </a:r>
          </a:p>
          <a:p>
            <a:r>
              <a:rPr lang="en-US" dirty="0">
                <a:solidFill>
                  <a:schemeClr val="tx1"/>
                </a:solidFill>
              </a:rPr>
              <a:t>Free entry and exit</a:t>
            </a:r>
          </a:p>
          <a:p>
            <a:r>
              <a:rPr lang="en-US" dirty="0">
                <a:solidFill>
                  <a:schemeClr val="tx1"/>
                </a:solidFill>
              </a:rPr>
              <a:t>Perfect information about prices and quality</a:t>
            </a:r>
          </a:p>
          <a:p>
            <a:r>
              <a:rPr lang="en-US" dirty="0">
                <a:solidFill>
                  <a:schemeClr val="tx1"/>
                </a:solidFill>
              </a:rPr>
              <a:t>Identical products</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normAutofit/>
          </a:bodyPr>
          <a:lstStyle/>
          <a:p>
            <a:r>
              <a:rPr lang="en-US" dirty="0">
                <a:solidFill>
                  <a:schemeClr val="tx1"/>
                </a:solidFill>
              </a:rPr>
              <a:t>We assume that no single buyer or seller can exert an effect on the market price or quantity</a:t>
            </a:r>
          </a:p>
          <a:p>
            <a:r>
              <a:rPr lang="en-US" dirty="0">
                <a:solidFill>
                  <a:schemeClr val="tx1"/>
                </a:solidFill>
              </a:rPr>
              <a:t>Firms are assumed to be </a:t>
            </a:r>
            <a:r>
              <a:rPr lang="en-US" b="1" dirty="0">
                <a:solidFill>
                  <a:schemeClr val="tx1"/>
                </a:solidFill>
              </a:rPr>
              <a:t>price takers</a:t>
            </a:r>
            <a:r>
              <a:rPr lang="en-US" dirty="0">
                <a:solidFill>
                  <a:schemeClr val="tx1"/>
                </a:solidFill>
              </a:rPr>
              <a:t>; they take the market price as given and focus only on their quantity decision. </a:t>
            </a:r>
          </a:p>
          <a:p>
            <a:r>
              <a:rPr lang="en-US" dirty="0">
                <a:solidFill>
                  <a:schemeClr val="tx1"/>
                </a:solidFill>
              </a:rPr>
              <a:t>Good examples would be the market for corn, wheat, milk, etc. No single farmer really affects the supply.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normAutofit/>
          </a:bodyPr>
          <a:lstStyle/>
          <a:p>
            <a:r>
              <a:rPr lang="en-US" dirty="0">
                <a:solidFill>
                  <a:schemeClr val="tx1"/>
                </a:solidFill>
              </a:rPr>
              <a:t>By the Law of Demand market demand curves are always </a:t>
            </a:r>
            <a:r>
              <a:rPr lang="en-US" dirty="0" err="1">
                <a:solidFill>
                  <a:schemeClr val="tx1"/>
                </a:solidFill>
              </a:rPr>
              <a:t>downsloping</a:t>
            </a:r>
            <a:endParaRPr lang="en-US" dirty="0">
              <a:solidFill>
                <a:schemeClr val="tx1"/>
              </a:solidFill>
            </a:endParaRPr>
          </a:p>
          <a:p>
            <a:r>
              <a:rPr lang="en-US" dirty="0">
                <a:solidFill>
                  <a:schemeClr val="tx1"/>
                </a:solidFill>
              </a:rPr>
              <a:t>Yet, we assume that each </a:t>
            </a:r>
            <a:r>
              <a:rPr lang="en-US" b="1" dirty="0">
                <a:solidFill>
                  <a:schemeClr val="tx1"/>
                </a:solidFill>
              </a:rPr>
              <a:t>individual </a:t>
            </a:r>
            <a:r>
              <a:rPr lang="en-US" dirty="0">
                <a:solidFill>
                  <a:schemeClr val="tx1"/>
                </a:solidFill>
              </a:rPr>
              <a:t>competitive firm faces a perfectly horizontal demand curve e.g. perfectly elastic demand:</a:t>
            </a:r>
          </a:p>
          <a:p>
            <a:pPr lvl="1"/>
            <a:r>
              <a:rPr lang="en-US" dirty="0">
                <a:solidFill>
                  <a:schemeClr val="tx1"/>
                </a:solidFill>
              </a:rPr>
              <a:t>If the competitive firm raises its price, it sells nothing</a:t>
            </a:r>
          </a:p>
          <a:p>
            <a:pPr lvl="1"/>
            <a:r>
              <a:rPr lang="en-US" dirty="0">
                <a:solidFill>
                  <a:schemeClr val="tx1"/>
                </a:solidFill>
              </a:rPr>
              <a:t>If the competitive firm lowers its price, it captures the entire market...but makes a loss!</a:t>
            </a:r>
          </a:p>
          <a:p>
            <a:r>
              <a:rPr lang="en-US" dirty="0">
                <a:solidFill>
                  <a:schemeClr val="tx1"/>
                </a:solidFill>
              </a:rPr>
              <a:t>And what price do we expect? </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Market and Individual Demands</a:t>
            </a:r>
          </a:p>
        </p:txBody>
      </p:sp>
      <p:pic>
        <p:nvPicPr>
          <p:cNvPr id="4" name="Content Placeholder 3" descr="CompetitiveDemand.jpg"/>
          <p:cNvPicPr>
            <a:picLocks noGrp="1" noChangeAspect="1"/>
          </p:cNvPicPr>
          <p:nvPr>
            <p:ph idx="1"/>
          </p:nvPr>
        </p:nvPicPr>
        <p:blipFill>
          <a:blip r:embed="rId4"/>
          <a:srcRect l="-28072" r="-28072"/>
          <a:stretch>
            <a:fillRect/>
          </a:stretch>
        </p:blipFill>
        <p:spPr/>
      </p:pic>
    </p:spTree>
    <p:custDataLst>
      <p:tags r:id="rId1"/>
    </p:custDataLst>
    <p:extLst>
      <p:ext uri="{BB962C8B-B14F-4D97-AF65-F5344CB8AC3E}">
        <p14:creationId xmlns:p14="http://schemas.microsoft.com/office/powerpoint/2010/main" val="249825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normAutofit lnSpcReduction="10000"/>
          </a:bodyPr>
          <a:lstStyle/>
          <a:p>
            <a:r>
              <a:rPr lang="en-US" dirty="0">
                <a:solidFill>
                  <a:schemeClr val="tx1"/>
                </a:solidFill>
              </a:rPr>
              <a:t>To understand how output (and price) is set by firms in a competitive market, we must first understand revenue for a competitive firm. </a:t>
            </a:r>
          </a:p>
          <a:p>
            <a:r>
              <a:rPr lang="en-US" dirty="0">
                <a:solidFill>
                  <a:schemeClr val="tx1"/>
                </a:solidFill>
              </a:rPr>
              <a:t>Revenue is defined as price times quantity or R=P </a:t>
            </a:r>
            <a:r>
              <a:rPr lang="en-US" dirty="0" err="1">
                <a:solidFill>
                  <a:schemeClr val="tx1"/>
                </a:solidFill>
              </a:rPr>
              <a:t>x</a:t>
            </a:r>
            <a:r>
              <a:rPr lang="en-US" dirty="0">
                <a:solidFill>
                  <a:schemeClr val="tx1"/>
                </a:solidFill>
              </a:rPr>
              <a:t> Q</a:t>
            </a:r>
          </a:p>
          <a:p>
            <a:r>
              <a:rPr lang="en-US" dirty="0">
                <a:solidFill>
                  <a:schemeClr val="tx1"/>
                </a:solidFill>
              </a:rPr>
              <a:t>Marginal revenue is the additional benefit a firm obtains by producing an additional unit of output</a:t>
            </a:r>
          </a:p>
          <a:p>
            <a:r>
              <a:rPr lang="en-US" dirty="0">
                <a:solidFill>
                  <a:schemeClr val="tx1"/>
                </a:solidFill>
              </a:rPr>
              <a:t>Marginal Revenue = Change in Total Revenue/Change in total output </a:t>
            </a:r>
          </a:p>
          <a:p>
            <a:r>
              <a:rPr lang="en-US" dirty="0">
                <a:solidFill>
                  <a:schemeClr val="tx1"/>
                </a:solidFill>
              </a:rPr>
              <a:t>MR= ΔR/ΔQ</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Competition</a:t>
            </a:r>
          </a:p>
        </p:txBody>
      </p:sp>
      <p:sp>
        <p:nvSpPr>
          <p:cNvPr id="3" name="Content Placeholder 2"/>
          <p:cNvSpPr>
            <a:spLocks noGrp="1"/>
          </p:cNvSpPr>
          <p:nvPr>
            <p:ph idx="1"/>
          </p:nvPr>
        </p:nvSpPr>
        <p:spPr/>
        <p:txBody>
          <a:bodyPr/>
          <a:lstStyle/>
          <a:p>
            <a:r>
              <a:rPr lang="en-US" dirty="0">
                <a:solidFill>
                  <a:schemeClr val="tx1"/>
                </a:solidFill>
              </a:rPr>
              <a:t>What is marginal revenue in a competitive market?</a:t>
            </a:r>
          </a:p>
          <a:p>
            <a:r>
              <a:rPr lang="en-US" dirty="0">
                <a:solidFill>
                  <a:schemeClr val="tx1"/>
                </a:solidFill>
              </a:rPr>
              <a:t>In other words, what is the additional revenue a firm gains by selling another unit of output?</a:t>
            </a:r>
          </a:p>
        </p:txBody>
      </p:sp>
    </p:spTree>
    <p:custDataLst>
      <p:tags r:id="rId1"/>
    </p:custDataLst>
    <p:extLst>
      <p:ext uri="{BB962C8B-B14F-4D97-AF65-F5344CB8AC3E}">
        <p14:creationId xmlns:p14="http://schemas.microsoft.com/office/powerpoint/2010/main" val="2498257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BACKING_FORM_KEY" val="462118-g:\coe ppt template.pptx"/>
  <p:tag name="ARTICULATE_PRESENTER_VERSION" val="7"/>
  <p:tag name="ARTICULATE_USED_PAGE_ORIENTATION" val="1"/>
  <p:tag name="ARTICULATE_USED_PAGE_SIZE" val="7"/>
  <p:tag name="ARTICULATE_REFERENCE_ID" val="b9f9623f-2fc4-4a79-bfde-5bf9596d011f"/>
  <p:tag name="ARTICULATE_SLIDE_COUNT" val="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4.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4.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4.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AUDIO_ID" val="257"/>
  <p:tag name="ARTICULATE_USED_LAYOUT" val="1"/>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4.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6.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AUDIO_ID" val="259"/>
  <p:tag name="ARTICULATE_USED_LAYOUT" val="2"/>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2.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260"/>
  <p:tag name="ARTICULATE_USED_LAYOUT" val="2"/>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1854</Words>
  <Application>Microsoft Office PowerPoint</Application>
  <PresentationFormat>Widescreen</PresentationFormat>
  <Paragraphs>261</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Lecture Note #4: Competition</vt:lpstr>
      <vt:lpstr>References</vt:lpstr>
      <vt:lpstr>Competition</vt:lpstr>
      <vt:lpstr>Competition</vt:lpstr>
      <vt:lpstr>Competition</vt:lpstr>
      <vt:lpstr>Competition</vt:lpstr>
      <vt:lpstr>Market and Individual Demands</vt:lpstr>
      <vt:lpstr>Competition</vt:lpstr>
      <vt:lpstr>Competition</vt:lpstr>
      <vt:lpstr>Competitive Markets</vt:lpstr>
      <vt:lpstr>Supply Decision of  Competitive Firm</vt:lpstr>
      <vt:lpstr>Competition: Profit Maximization</vt:lpstr>
      <vt:lpstr>Competition</vt:lpstr>
      <vt:lpstr>Competition</vt:lpstr>
      <vt:lpstr>Supply Curve for Competitive Firm</vt:lpstr>
      <vt:lpstr>Competition</vt:lpstr>
      <vt:lpstr>Competition</vt:lpstr>
      <vt:lpstr>Competition</vt:lpstr>
      <vt:lpstr>A competitive firm’s profits</vt:lpstr>
      <vt:lpstr>Competition: Numerical Example</vt:lpstr>
      <vt:lpstr>Competition: Numerical Example</vt:lpstr>
      <vt:lpstr>Competition: Numerical Example</vt:lpstr>
      <vt:lpstr>Competition: Numerical Example (Graph)</vt:lpstr>
      <vt:lpstr>Competition: Numerical Example</vt:lpstr>
      <vt:lpstr>Competition: Numerical Example (Graph)</vt:lpstr>
      <vt:lpstr>Competition: Numerical Example</vt:lpstr>
      <vt:lpstr>Competition: Numerical Example (Graph) BIG LOSS</vt:lpstr>
      <vt:lpstr>Competition: Long Run </vt:lpstr>
      <vt:lpstr>Competition: Long Run </vt:lpstr>
      <vt:lpstr>Competition: Long Run </vt:lpstr>
      <vt:lpstr>Competition: Long Run </vt:lpstr>
      <vt:lpstr>Competition: Long Run </vt:lpstr>
      <vt:lpstr>Competition: Long Run </vt:lpstr>
      <vt:lpstr>Competition: Long Run </vt:lpstr>
      <vt:lpstr>Competition: Long Run </vt:lpstr>
    </vt:vector>
  </TitlesOfParts>
  <Company>JWU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Austin</dc:creator>
  <cp:lastModifiedBy>Kailyn Charron</cp:lastModifiedBy>
  <cp:revision>46</cp:revision>
  <dcterms:created xsi:type="dcterms:W3CDTF">2016-07-21T20:59:53Z</dcterms:created>
  <dcterms:modified xsi:type="dcterms:W3CDTF">2017-06-29T18:03:25Z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F327B4AF-44C4-4B07-B049-156CC59D2E38</vt:lpwstr>
  </property>
  <property fmtid="{D5CDD505-2E9C-101B-9397-08002B2CF9AE}" pid="6" name="ArticulateProjectFull">
    <vt:lpwstr>C:\Users\taustin\Desktop\COE PPT Template.ppta</vt:lpwstr>
  </property>
</Properties>
</file>