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p:sldMasterIdLst>
    <p:sldMasterId id="2147483648" r:id="rId1"/>
  </p:sldMasterIdLst>
  <p:notesMasterIdLst>
    <p:notesMasterId r:id="rId4"/>
  </p:notesMasterIdLst>
  <p:handoutMasterIdLst>
    <p:handoutMasterId r:id="rId125"/>
  </p:handoutMasterIdLst>
  <p:sldIdLst>
    <p:sldId id="256" r:id="rId3"/>
    <p:sldId id="310" r:id="rId5"/>
    <p:sldId id="257" r:id="rId6"/>
    <p:sldId id="311" r:id="rId7"/>
    <p:sldId id="309" r:id="rId8"/>
    <p:sldId id="308" r:id="rId9"/>
    <p:sldId id="288"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 id="407" r:id="rId102"/>
    <p:sldId id="408" r:id="rId103"/>
    <p:sldId id="409" r:id="rId104"/>
    <p:sldId id="410" r:id="rId105"/>
    <p:sldId id="411" r:id="rId106"/>
    <p:sldId id="412" r:id="rId107"/>
    <p:sldId id="413" r:id="rId108"/>
    <p:sldId id="414" r:id="rId109"/>
    <p:sldId id="415" r:id="rId110"/>
    <p:sldId id="416" r:id="rId111"/>
    <p:sldId id="417" r:id="rId112"/>
    <p:sldId id="418" r:id="rId113"/>
    <p:sldId id="419" r:id="rId114"/>
    <p:sldId id="420" r:id="rId115"/>
    <p:sldId id="421" r:id="rId116"/>
    <p:sldId id="422" r:id="rId117"/>
    <p:sldId id="423" r:id="rId118"/>
    <p:sldId id="424" r:id="rId119"/>
    <p:sldId id="425" r:id="rId120"/>
    <p:sldId id="426" r:id="rId121"/>
    <p:sldId id="427" r:id="rId122"/>
    <p:sldId id="428" r:id="rId123"/>
    <p:sldId id="429" r:id="rId12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333300"/>
    <a:srgbClr val="1C1C1C"/>
    <a:srgbClr val="660033"/>
    <a:srgbClr val="003399"/>
    <a:srgbClr val="9999CC"/>
    <a:srgbClr val="B3B3D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03" autoAdjust="0"/>
    <p:restoredTop sz="94667" autoAdjust="0"/>
  </p:normalViewPr>
  <p:slideViewPr>
    <p:cSldViewPr>
      <p:cViewPr varScale="1">
        <p:scale>
          <a:sx n="88" d="100"/>
          <a:sy n="88" d="100"/>
        </p:scale>
        <p:origin x="1267" y="6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19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8" Type="http://schemas.openxmlformats.org/officeDocument/2006/relationships/tableStyles" Target="tableStyles.xml"/><Relationship Id="rId127" Type="http://schemas.openxmlformats.org/officeDocument/2006/relationships/viewProps" Target="viewProps.xml"/><Relationship Id="rId126" Type="http://schemas.openxmlformats.org/officeDocument/2006/relationships/presProps" Target="presProps.xml"/><Relationship Id="rId125" Type="http://schemas.openxmlformats.org/officeDocument/2006/relationships/handoutMaster" Target="handoutMasters/handoutMaster1.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9B3A6FC-C289-4460-B84F-B524075F79A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CA"/>
        </a:p>
      </dgm:t>
    </dgm:pt>
    <dgm:pt modelId="{6C670524-B5A0-4A9E-9B48-17F57AA0F277}">
      <dgm:prSet phldrT="[Text]" custT="1"/>
      <dgm:spPr>
        <a:solidFill>
          <a:schemeClr val="bg2"/>
        </a:solidFill>
      </dgm:spPr>
      <dgm:t>
        <a:bodyPr/>
        <a:lstStyle/>
        <a:p>
          <a:r>
            <a:rPr lang="en-CA" sz="1400" b="1" dirty="0" smtClean="0"/>
            <a:t>Use plain language</a:t>
          </a:r>
          <a:endParaRPr lang="en-CA" sz="1400" b="1" dirty="0"/>
        </a:p>
      </dgm:t>
    </dgm:pt>
    <dgm:pt modelId="{81016D1C-6E10-4B78-8174-D62A79529664}" cxnId="{CE6BFDB8-07B7-48CA-B6DA-ECCF0CE1C5F7}" type="parTrans">
      <dgm:prSet/>
      <dgm:spPr/>
      <dgm:t>
        <a:bodyPr/>
        <a:lstStyle/>
        <a:p>
          <a:endParaRPr lang="en-CA" sz="1800" b="1"/>
        </a:p>
      </dgm:t>
    </dgm:pt>
    <dgm:pt modelId="{19A82575-B09D-47D5-9934-04D72B5D7F0D}" cxnId="{CE6BFDB8-07B7-48CA-B6DA-ECCF0CE1C5F7}" type="sibTrans">
      <dgm:prSet/>
      <dgm:spPr>
        <a:ln>
          <a:solidFill>
            <a:schemeClr val="bg2"/>
          </a:solidFill>
        </a:ln>
      </dgm:spPr>
      <dgm:t>
        <a:bodyPr/>
        <a:lstStyle/>
        <a:p>
          <a:endParaRPr lang="en-CA" sz="1800" b="1"/>
        </a:p>
      </dgm:t>
    </dgm:pt>
    <dgm:pt modelId="{A10026C0-04CA-4A07-98C0-69CC826B1615}">
      <dgm:prSet phldrT="[Text]" custT="1"/>
      <dgm:spPr>
        <a:solidFill>
          <a:schemeClr val="bg2"/>
        </a:solidFill>
      </dgm:spPr>
      <dgm:t>
        <a:bodyPr/>
        <a:lstStyle/>
        <a:p>
          <a:r>
            <a:rPr lang="en-CA" sz="1400" b="1" dirty="0" smtClean="0"/>
            <a:t>Provide context</a:t>
          </a:r>
          <a:endParaRPr lang="en-CA" sz="1400" b="1" dirty="0"/>
        </a:p>
      </dgm:t>
    </dgm:pt>
    <dgm:pt modelId="{EC23B0F0-B665-48FC-B3B4-B27BA3BD357E}" cxnId="{FD311AF6-06B9-4FCD-AEAE-8781B23754DC}" type="parTrans">
      <dgm:prSet/>
      <dgm:spPr/>
      <dgm:t>
        <a:bodyPr/>
        <a:lstStyle/>
        <a:p>
          <a:endParaRPr lang="en-CA" sz="1800" b="1"/>
        </a:p>
      </dgm:t>
    </dgm:pt>
    <dgm:pt modelId="{6B5734D4-389D-477F-814F-EEC0EF8FAF0F}" cxnId="{FD311AF6-06B9-4FCD-AEAE-8781B23754DC}" type="sibTrans">
      <dgm:prSet/>
      <dgm:spPr>
        <a:ln>
          <a:solidFill>
            <a:schemeClr val="bg2"/>
          </a:solidFill>
        </a:ln>
      </dgm:spPr>
      <dgm:t>
        <a:bodyPr/>
        <a:lstStyle/>
        <a:p>
          <a:endParaRPr lang="en-CA" sz="1800" b="1"/>
        </a:p>
      </dgm:t>
    </dgm:pt>
    <dgm:pt modelId="{00F444FE-C386-485B-800F-BF7C7C6321A2}">
      <dgm:prSet phldrT="[Text]" custT="1"/>
      <dgm:spPr>
        <a:solidFill>
          <a:schemeClr val="bg2"/>
        </a:solidFill>
      </dgm:spPr>
      <dgm:t>
        <a:bodyPr/>
        <a:lstStyle/>
        <a:p>
          <a:r>
            <a:rPr lang="en-CA" sz="1400" b="1" dirty="0" smtClean="0"/>
            <a:t>Identify trends</a:t>
          </a:r>
          <a:endParaRPr lang="en-CA" sz="1400" b="1" dirty="0"/>
        </a:p>
      </dgm:t>
    </dgm:pt>
    <dgm:pt modelId="{68F12A9C-26AA-4545-B034-31154389B056}" cxnId="{E0695305-6CFB-4333-84CE-425B4BEBE083}" type="parTrans">
      <dgm:prSet/>
      <dgm:spPr/>
      <dgm:t>
        <a:bodyPr/>
        <a:lstStyle/>
        <a:p>
          <a:endParaRPr lang="en-CA" sz="1800" b="1"/>
        </a:p>
      </dgm:t>
    </dgm:pt>
    <dgm:pt modelId="{94CB1085-40F1-45F1-89BF-E884DBC68627}" cxnId="{E0695305-6CFB-4333-84CE-425B4BEBE083}" type="sibTrans">
      <dgm:prSet/>
      <dgm:spPr>
        <a:ln>
          <a:solidFill>
            <a:schemeClr val="bg2"/>
          </a:solidFill>
        </a:ln>
      </dgm:spPr>
      <dgm:t>
        <a:bodyPr/>
        <a:lstStyle/>
        <a:p>
          <a:endParaRPr lang="en-CA" sz="1800" b="1"/>
        </a:p>
      </dgm:t>
    </dgm:pt>
    <dgm:pt modelId="{59FBC502-379C-491B-8744-B58064128253}">
      <dgm:prSet phldrT="[Text]" custT="1"/>
      <dgm:spPr>
        <a:solidFill>
          <a:schemeClr val="bg2"/>
        </a:solidFill>
      </dgm:spPr>
      <dgm:t>
        <a:bodyPr/>
        <a:lstStyle/>
        <a:p>
          <a:r>
            <a:rPr lang="en-CA" sz="1400" b="1" dirty="0" smtClean="0"/>
            <a:t>Plan for review time</a:t>
          </a:r>
          <a:endParaRPr lang="en-CA" sz="1400" b="1" dirty="0"/>
        </a:p>
      </dgm:t>
    </dgm:pt>
    <dgm:pt modelId="{0863BAAB-A964-47FC-A9F4-B07C219C6AAD}" cxnId="{43C372DC-08C2-401C-AFBC-F065F13E36D8}" type="parTrans">
      <dgm:prSet/>
      <dgm:spPr/>
      <dgm:t>
        <a:bodyPr/>
        <a:lstStyle/>
        <a:p>
          <a:endParaRPr lang="en-CA" sz="1800" b="1"/>
        </a:p>
      </dgm:t>
    </dgm:pt>
    <dgm:pt modelId="{1FA78810-856C-4D40-9033-3C0B4BEBDBDF}" cxnId="{43C372DC-08C2-401C-AFBC-F065F13E36D8}" type="sibTrans">
      <dgm:prSet/>
      <dgm:spPr>
        <a:ln>
          <a:solidFill>
            <a:schemeClr val="bg2"/>
          </a:solidFill>
        </a:ln>
      </dgm:spPr>
      <dgm:t>
        <a:bodyPr/>
        <a:lstStyle/>
        <a:p>
          <a:endParaRPr lang="en-CA" sz="1800" b="1"/>
        </a:p>
      </dgm:t>
    </dgm:pt>
    <dgm:pt modelId="{09775303-C54C-44BA-8ADA-5C0A7D325C3C}">
      <dgm:prSet phldrT="[Text]" custT="1"/>
      <dgm:spPr>
        <a:solidFill>
          <a:schemeClr val="bg2"/>
        </a:solidFill>
      </dgm:spPr>
      <dgm:t>
        <a:bodyPr/>
        <a:lstStyle/>
        <a:p>
          <a:r>
            <a:rPr lang="en-CA" sz="1400" b="1" dirty="0" smtClean="0"/>
            <a:t>Forward-looking information</a:t>
          </a:r>
          <a:endParaRPr lang="en-CA" sz="1400" b="1" dirty="0"/>
        </a:p>
      </dgm:t>
    </dgm:pt>
    <dgm:pt modelId="{31D9C8E8-3E43-49E4-AF16-000BC53C38D3}" cxnId="{CE060094-8D58-4FC2-927D-108CC5B5C55E}" type="parTrans">
      <dgm:prSet/>
      <dgm:spPr/>
      <dgm:t>
        <a:bodyPr/>
        <a:lstStyle/>
        <a:p>
          <a:endParaRPr lang="en-CA" sz="1800" b="1"/>
        </a:p>
      </dgm:t>
    </dgm:pt>
    <dgm:pt modelId="{6A56EBF2-1749-43C2-8D51-66C7A71C9CA0}" cxnId="{CE060094-8D58-4FC2-927D-108CC5B5C55E}" type="sibTrans">
      <dgm:prSet/>
      <dgm:spPr>
        <a:ln>
          <a:solidFill>
            <a:schemeClr val="bg2"/>
          </a:solidFill>
        </a:ln>
      </dgm:spPr>
      <dgm:t>
        <a:bodyPr/>
        <a:lstStyle/>
        <a:p>
          <a:endParaRPr lang="en-CA" sz="1800" b="1"/>
        </a:p>
      </dgm:t>
    </dgm:pt>
    <dgm:pt modelId="{3851066A-E359-409C-B672-F20E33CC400D}">
      <dgm:prSet custT="1"/>
      <dgm:spPr>
        <a:solidFill>
          <a:schemeClr val="bg2"/>
        </a:solidFill>
        <a:ln>
          <a:solidFill>
            <a:schemeClr val="bg2"/>
          </a:solidFill>
        </a:ln>
      </dgm:spPr>
      <dgm:t>
        <a:bodyPr/>
        <a:lstStyle/>
        <a:p>
          <a:r>
            <a:rPr lang="en-CA" sz="1400" b="1" dirty="0" smtClean="0"/>
            <a:t>Focus on materiality</a:t>
          </a:r>
          <a:endParaRPr lang="en-CA" sz="1400" b="1" dirty="0"/>
        </a:p>
      </dgm:t>
    </dgm:pt>
    <dgm:pt modelId="{2447BAC0-3CC8-401D-894D-AF97C73B6CA7}" cxnId="{ABD24FC1-0E97-4117-9203-F797A71426EC}" type="parTrans">
      <dgm:prSet/>
      <dgm:spPr/>
      <dgm:t>
        <a:bodyPr/>
        <a:lstStyle/>
        <a:p>
          <a:endParaRPr lang="en-CA" sz="1800" b="1"/>
        </a:p>
      </dgm:t>
    </dgm:pt>
    <dgm:pt modelId="{F07B9847-37BF-4898-9F36-62D7625DB173}" cxnId="{ABD24FC1-0E97-4117-9203-F797A71426EC}" type="sibTrans">
      <dgm:prSet/>
      <dgm:spPr>
        <a:ln>
          <a:solidFill>
            <a:schemeClr val="bg2"/>
          </a:solidFill>
        </a:ln>
      </dgm:spPr>
      <dgm:t>
        <a:bodyPr/>
        <a:lstStyle/>
        <a:p>
          <a:endParaRPr lang="en-CA" sz="1800" b="1"/>
        </a:p>
      </dgm:t>
    </dgm:pt>
    <dgm:pt modelId="{BCFD1095-EBF2-42DE-BA73-C7CCDA482005}" type="pres">
      <dgm:prSet presAssocID="{09B3A6FC-C289-4460-B84F-B524075F79AB}" presName="cycle" presStyleCnt="0">
        <dgm:presLayoutVars>
          <dgm:dir/>
          <dgm:resizeHandles val="exact"/>
        </dgm:presLayoutVars>
      </dgm:prSet>
      <dgm:spPr/>
      <dgm:t>
        <a:bodyPr/>
        <a:lstStyle/>
        <a:p>
          <a:endParaRPr lang="en-CA"/>
        </a:p>
      </dgm:t>
    </dgm:pt>
    <dgm:pt modelId="{5112AC2D-64F2-4E0F-AF6E-9D7D84422142}" type="pres">
      <dgm:prSet presAssocID="{6C670524-B5A0-4A9E-9B48-17F57AA0F277}" presName="node" presStyleLbl="node1" presStyleIdx="0" presStyleCnt="6">
        <dgm:presLayoutVars>
          <dgm:bulletEnabled val="1"/>
        </dgm:presLayoutVars>
      </dgm:prSet>
      <dgm:spPr/>
      <dgm:t>
        <a:bodyPr/>
        <a:lstStyle/>
        <a:p>
          <a:endParaRPr lang="en-CA"/>
        </a:p>
      </dgm:t>
    </dgm:pt>
    <dgm:pt modelId="{AA509F5D-5D1D-4965-88ED-4AD64B336D90}" type="pres">
      <dgm:prSet presAssocID="{6C670524-B5A0-4A9E-9B48-17F57AA0F277}" presName="spNode" presStyleCnt="0"/>
      <dgm:spPr/>
    </dgm:pt>
    <dgm:pt modelId="{8C7AD59F-DBA1-46A6-B2F1-0A1BBEB20EDF}" type="pres">
      <dgm:prSet presAssocID="{19A82575-B09D-47D5-9934-04D72B5D7F0D}" presName="sibTrans" presStyleLbl="sibTrans1D1" presStyleIdx="0" presStyleCnt="6"/>
      <dgm:spPr/>
      <dgm:t>
        <a:bodyPr/>
        <a:lstStyle/>
        <a:p>
          <a:endParaRPr lang="en-CA"/>
        </a:p>
      </dgm:t>
    </dgm:pt>
    <dgm:pt modelId="{14167E97-1C2D-430B-8BC8-CC62366C61AC}" type="pres">
      <dgm:prSet presAssocID="{3851066A-E359-409C-B672-F20E33CC400D}" presName="node" presStyleLbl="node1" presStyleIdx="1" presStyleCnt="6">
        <dgm:presLayoutVars>
          <dgm:bulletEnabled val="1"/>
        </dgm:presLayoutVars>
      </dgm:prSet>
      <dgm:spPr/>
      <dgm:t>
        <a:bodyPr/>
        <a:lstStyle/>
        <a:p>
          <a:endParaRPr lang="en-CA"/>
        </a:p>
      </dgm:t>
    </dgm:pt>
    <dgm:pt modelId="{1017ECED-C73B-463F-A0BA-4D757DC7ADBD}" type="pres">
      <dgm:prSet presAssocID="{3851066A-E359-409C-B672-F20E33CC400D}" presName="spNode" presStyleCnt="0"/>
      <dgm:spPr/>
    </dgm:pt>
    <dgm:pt modelId="{07CE4682-FDAD-4EDF-A372-CADA7260E927}" type="pres">
      <dgm:prSet presAssocID="{F07B9847-37BF-4898-9F36-62D7625DB173}" presName="sibTrans" presStyleLbl="sibTrans1D1" presStyleIdx="1" presStyleCnt="6"/>
      <dgm:spPr/>
      <dgm:t>
        <a:bodyPr/>
        <a:lstStyle/>
        <a:p>
          <a:endParaRPr lang="en-CA"/>
        </a:p>
      </dgm:t>
    </dgm:pt>
    <dgm:pt modelId="{EE5CAB56-4473-470E-B475-8B0F3CE9EBAD}" type="pres">
      <dgm:prSet presAssocID="{A10026C0-04CA-4A07-98C0-69CC826B1615}" presName="node" presStyleLbl="node1" presStyleIdx="2" presStyleCnt="6">
        <dgm:presLayoutVars>
          <dgm:bulletEnabled val="1"/>
        </dgm:presLayoutVars>
      </dgm:prSet>
      <dgm:spPr/>
      <dgm:t>
        <a:bodyPr/>
        <a:lstStyle/>
        <a:p>
          <a:endParaRPr lang="en-CA"/>
        </a:p>
      </dgm:t>
    </dgm:pt>
    <dgm:pt modelId="{A5FE21E2-8A17-4D4E-8274-B881758ECBEF}" type="pres">
      <dgm:prSet presAssocID="{A10026C0-04CA-4A07-98C0-69CC826B1615}" presName="spNode" presStyleCnt="0"/>
      <dgm:spPr/>
    </dgm:pt>
    <dgm:pt modelId="{525AC997-FDE9-45F2-B06F-28308EB29BEB}" type="pres">
      <dgm:prSet presAssocID="{6B5734D4-389D-477F-814F-EEC0EF8FAF0F}" presName="sibTrans" presStyleLbl="sibTrans1D1" presStyleIdx="2" presStyleCnt="6"/>
      <dgm:spPr/>
      <dgm:t>
        <a:bodyPr/>
        <a:lstStyle/>
        <a:p>
          <a:endParaRPr lang="en-CA"/>
        </a:p>
      </dgm:t>
    </dgm:pt>
    <dgm:pt modelId="{F2754EAA-4AF7-47ED-AA2B-6D7FDB55D270}" type="pres">
      <dgm:prSet presAssocID="{00F444FE-C386-485B-800F-BF7C7C6321A2}" presName="node" presStyleLbl="node1" presStyleIdx="3" presStyleCnt="6">
        <dgm:presLayoutVars>
          <dgm:bulletEnabled val="1"/>
        </dgm:presLayoutVars>
      </dgm:prSet>
      <dgm:spPr/>
      <dgm:t>
        <a:bodyPr/>
        <a:lstStyle/>
        <a:p>
          <a:endParaRPr lang="en-CA"/>
        </a:p>
      </dgm:t>
    </dgm:pt>
    <dgm:pt modelId="{77AF5945-A4DA-4BC5-9CE0-9161E7921502}" type="pres">
      <dgm:prSet presAssocID="{00F444FE-C386-485B-800F-BF7C7C6321A2}" presName="spNode" presStyleCnt="0"/>
      <dgm:spPr/>
    </dgm:pt>
    <dgm:pt modelId="{BD24A102-830D-4AA7-BD3E-BB67583915E8}" type="pres">
      <dgm:prSet presAssocID="{94CB1085-40F1-45F1-89BF-E884DBC68627}" presName="sibTrans" presStyleLbl="sibTrans1D1" presStyleIdx="3" presStyleCnt="6"/>
      <dgm:spPr/>
      <dgm:t>
        <a:bodyPr/>
        <a:lstStyle/>
        <a:p>
          <a:endParaRPr lang="en-CA"/>
        </a:p>
      </dgm:t>
    </dgm:pt>
    <dgm:pt modelId="{9771565B-D9FB-4BFA-A2FB-B3BA2985AF0E}" type="pres">
      <dgm:prSet presAssocID="{59FBC502-379C-491B-8744-B58064128253}" presName="node" presStyleLbl="node1" presStyleIdx="4" presStyleCnt="6">
        <dgm:presLayoutVars>
          <dgm:bulletEnabled val="1"/>
        </dgm:presLayoutVars>
      </dgm:prSet>
      <dgm:spPr/>
      <dgm:t>
        <a:bodyPr/>
        <a:lstStyle/>
        <a:p>
          <a:endParaRPr lang="en-CA"/>
        </a:p>
      </dgm:t>
    </dgm:pt>
    <dgm:pt modelId="{41094D74-3EAF-46D2-B995-DEF41AC088D0}" type="pres">
      <dgm:prSet presAssocID="{59FBC502-379C-491B-8744-B58064128253}" presName="spNode" presStyleCnt="0"/>
      <dgm:spPr/>
    </dgm:pt>
    <dgm:pt modelId="{89753576-BBCC-46A3-B306-85AE5D45569B}" type="pres">
      <dgm:prSet presAssocID="{1FA78810-856C-4D40-9033-3C0B4BEBDBDF}" presName="sibTrans" presStyleLbl="sibTrans1D1" presStyleIdx="4" presStyleCnt="6"/>
      <dgm:spPr/>
      <dgm:t>
        <a:bodyPr/>
        <a:lstStyle/>
        <a:p>
          <a:endParaRPr lang="en-CA"/>
        </a:p>
      </dgm:t>
    </dgm:pt>
    <dgm:pt modelId="{90782FC6-377A-4CE9-98A7-12E687AC979E}" type="pres">
      <dgm:prSet presAssocID="{09775303-C54C-44BA-8ADA-5C0A7D325C3C}" presName="node" presStyleLbl="node1" presStyleIdx="5" presStyleCnt="6">
        <dgm:presLayoutVars>
          <dgm:bulletEnabled val="1"/>
        </dgm:presLayoutVars>
      </dgm:prSet>
      <dgm:spPr/>
      <dgm:t>
        <a:bodyPr/>
        <a:lstStyle/>
        <a:p>
          <a:endParaRPr lang="en-CA"/>
        </a:p>
      </dgm:t>
    </dgm:pt>
    <dgm:pt modelId="{2689DCEA-C42D-43DF-82DD-496CDAFA50A7}" type="pres">
      <dgm:prSet presAssocID="{09775303-C54C-44BA-8ADA-5C0A7D325C3C}" presName="spNode" presStyleCnt="0"/>
      <dgm:spPr/>
    </dgm:pt>
    <dgm:pt modelId="{A26693D0-0372-4742-ADC3-155E13EFB75E}" type="pres">
      <dgm:prSet presAssocID="{6A56EBF2-1749-43C2-8D51-66C7A71C9CA0}" presName="sibTrans" presStyleLbl="sibTrans1D1" presStyleIdx="5" presStyleCnt="6"/>
      <dgm:spPr/>
      <dgm:t>
        <a:bodyPr/>
        <a:lstStyle/>
        <a:p>
          <a:endParaRPr lang="en-CA"/>
        </a:p>
      </dgm:t>
    </dgm:pt>
  </dgm:ptLst>
  <dgm:cxnLst>
    <dgm:cxn modelId="{FD311AF6-06B9-4FCD-AEAE-8781B23754DC}" srcId="{09B3A6FC-C289-4460-B84F-B524075F79AB}" destId="{A10026C0-04CA-4A07-98C0-69CC826B1615}" srcOrd="2" destOrd="0" parTransId="{EC23B0F0-B665-48FC-B3B4-B27BA3BD357E}" sibTransId="{6B5734D4-389D-477F-814F-EEC0EF8FAF0F}"/>
    <dgm:cxn modelId="{0081F08A-0A03-40BE-B0DA-95A3B5C1E4DD}" type="presOf" srcId="{6A56EBF2-1749-43C2-8D51-66C7A71C9CA0}" destId="{A26693D0-0372-4742-ADC3-155E13EFB75E}" srcOrd="0" destOrd="0" presId="urn:microsoft.com/office/officeart/2005/8/layout/cycle6"/>
    <dgm:cxn modelId="{CE6BFDB8-07B7-48CA-B6DA-ECCF0CE1C5F7}" srcId="{09B3A6FC-C289-4460-B84F-B524075F79AB}" destId="{6C670524-B5A0-4A9E-9B48-17F57AA0F277}" srcOrd="0" destOrd="0" parTransId="{81016D1C-6E10-4B78-8174-D62A79529664}" sibTransId="{19A82575-B09D-47D5-9934-04D72B5D7F0D}"/>
    <dgm:cxn modelId="{664CE6A4-262C-4537-B5A5-0D31ED6DB713}" type="presOf" srcId="{1FA78810-856C-4D40-9033-3C0B4BEBDBDF}" destId="{89753576-BBCC-46A3-B306-85AE5D45569B}" srcOrd="0" destOrd="0" presId="urn:microsoft.com/office/officeart/2005/8/layout/cycle6"/>
    <dgm:cxn modelId="{DAF37675-EC64-48C7-A1BE-FCBB8DD0CA9F}" type="presOf" srcId="{A10026C0-04CA-4A07-98C0-69CC826B1615}" destId="{EE5CAB56-4473-470E-B475-8B0F3CE9EBAD}" srcOrd="0" destOrd="0" presId="urn:microsoft.com/office/officeart/2005/8/layout/cycle6"/>
    <dgm:cxn modelId="{76A06B66-8096-4604-99B2-A9C249F9F038}" type="presOf" srcId="{6B5734D4-389D-477F-814F-EEC0EF8FAF0F}" destId="{525AC997-FDE9-45F2-B06F-28308EB29BEB}" srcOrd="0" destOrd="0" presId="urn:microsoft.com/office/officeart/2005/8/layout/cycle6"/>
    <dgm:cxn modelId="{E0695305-6CFB-4333-84CE-425B4BEBE083}" srcId="{09B3A6FC-C289-4460-B84F-B524075F79AB}" destId="{00F444FE-C386-485B-800F-BF7C7C6321A2}" srcOrd="3" destOrd="0" parTransId="{68F12A9C-26AA-4545-B034-31154389B056}" sibTransId="{94CB1085-40F1-45F1-89BF-E884DBC68627}"/>
    <dgm:cxn modelId="{CCC3C669-42BD-48AB-A5E6-5F992B40ED29}" type="presOf" srcId="{09B3A6FC-C289-4460-B84F-B524075F79AB}" destId="{BCFD1095-EBF2-42DE-BA73-C7CCDA482005}" srcOrd="0" destOrd="0" presId="urn:microsoft.com/office/officeart/2005/8/layout/cycle6"/>
    <dgm:cxn modelId="{2B2E83E1-46A6-4359-9316-5D08F6D90F51}" type="presOf" srcId="{59FBC502-379C-491B-8744-B58064128253}" destId="{9771565B-D9FB-4BFA-A2FB-B3BA2985AF0E}" srcOrd="0" destOrd="0" presId="urn:microsoft.com/office/officeart/2005/8/layout/cycle6"/>
    <dgm:cxn modelId="{43C372DC-08C2-401C-AFBC-F065F13E36D8}" srcId="{09B3A6FC-C289-4460-B84F-B524075F79AB}" destId="{59FBC502-379C-491B-8744-B58064128253}" srcOrd="4" destOrd="0" parTransId="{0863BAAB-A964-47FC-A9F4-B07C219C6AAD}" sibTransId="{1FA78810-856C-4D40-9033-3C0B4BEBDBDF}"/>
    <dgm:cxn modelId="{ABD24FC1-0E97-4117-9203-F797A71426EC}" srcId="{09B3A6FC-C289-4460-B84F-B524075F79AB}" destId="{3851066A-E359-409C-B672-F20E33CC400D}" srcOrd="1" destOrd="0" parTransId="{2447BAC0-3CC8-401D-894D-AF97C73B6CA7}" sibTransId="{F07B9847-37BF-4898-9F36-62D7625DB173}"/>
    <dgm:cxn modelId="{1CA3605D-094E-49D6-8622-88F4AD154AD6}" type="presOf" srcId="{F07B9847-37BF-4898-9F36-62D7625DB173}" destId="{07CE4682-FDAD-4EDF-A372-CADA7260E927}" srcOrd="0" destOrd="0" presId="urn:microsoft.com/office/officeart/2005/8/layout/cycle6"/>
    <dgm:cxn modelId="{1A83F927-2C95-4F2F-8013-C5068CFFD283}" type="presOf" srcId="{3851066A-E359-409C-B672-F20E33CC400D}" destId="{14167E97-1C2D-430B-8BC8-CC62366C61AC}" srcOrd="0" destOrd="0" presId="urn:microsoft.com/office/officeart/2005/8/layout/cycle6"/>
    <dgm:cxn modelId="{3DD68BF0-0B16-4002-8747-87ADAFCDE531}" type="presOf" srcId="{00F444FE-C386-485B-800F-BF7C7C6321A2}" destId="{F2754EAA-4AF7-47ED-AA2B-6D7FDB55D270}" srcOrd="0" destOrd="0" presId="urn:microsoft.com/office/officeart/2005/8/layout/cycle6"/>
    <dgm:cxn modelId="{CE060094-8D58-4FC2-927D-108CC5B5C55E}" srcId="{09B3A6FC-C289-4460-B84F-B524075F79AB}" destId="{09775303-C54C-44BA-8ADA-5C0A7D325C3C}" srcOrd="5" destOrd="0" parTransId="{31D9C8E8-3E43-49E4-AF16-000BC53C38D3}" sibTransId="{6A56EBF2-1749-43C2-8D51-66C7A71C9CA0}"/>
    <dgm:cxn modelId="{224065CD-4067-4F35-974C-B7BC9EBB7EAF}" type="presOf" srcId="{94CB1085-40F1-45F1-89BF-E884DBC68627}" destId="{BD24A102-830D-4AA7-BD3E-BB67583915E8}" srcOrd="0" destOrd="0" presId="urn:microsoft.com/office/officeart/2005/8/layout/cycle6"/>
    <dgm:cxn modelId="{8BA4C414-16AC-4D31-91BC-CAEB44DCF3A0}" type="presOf" srcId="{09775303-C54C-44BA-8ADA-5C0A7D325C3C}" destId="{90782FC6-377A-4CE9-98A7-12E687AC979E}" srcOrd="0" destOrd="0" presId="urn:microsoft.com/office/officeart/2005/8/layout/cycle6"/>
    <dgm:cxn modelId="{91752E81-936B-4A1C-8267-4161FAA14AE4}" type="presOf" srcId="{6C670524-B5A0-4A9E-9B48-17F57AA0F277}" destId="{5112AC2D-64F2-4E0F-AF6E-9D7D84422142}" srcOrd="0" destOrd="0" presId="urn:microsoft.com/office/officeart/2005/8/layout/cycle6"/>
    <dgm:cxn modelId="{61949229-D89F-4F59-95D9-7A773DC014EB}" type="presOf" srcId="{19A82575-B09D-47D5-9934-04D72B5D7F0D}" destId="{8C7AD59F-DBA1-46A6-B2F1-0A1BBEB20EDF}" srcOrd="0" destOrd="0" presId="urn:microsoft.com/office/officeart/2005/8/layout/cycle6"/>
    <dgm:cxn modelId="{F092A1D9-DBB4-47DE-BB5F-B4EB4A6E5476}" type="presParOf" srcId="{BCFD1095-EBF2-42DE-BA73-C7CCDA482005}" destId="{5112AC2D-64F2-4E0F-AF6E-9D7D84422142}" srcOrd="0" destOrd="0" presId="urn:microsoft.com/office/officeart/2005/8/layout/cycle6"/>
    <dgm:cxn modelId="{976B52DE-9540-499E-AD6E-54FDEC0A406A}" type="presParOf" srcId="{BCFD1095-EBF2-42DE-BA73-C7CCDA482005}" destId="{AA509F5D-5D1D-4965-88ED-4AD64B336D90}" srcOrd="1" destOrd="0" presId="urn:microsoft.com/office/officeart/2005/8/layout/cycle6"/>
    <dgm:cxn modelId="{0A3A56C0-A64D-4C79-A4F7-CE293213A066}" type="presParOf" srcId="{BCFD1095-EBF2-42DE-BA73-C7CCDA482005}" destId="{8C7AD59F-DBA1-46A6-B2F1-0A1BBEB20EDF}" srcOrd="2" destOrd="0" presId="urn:microsoft.com/office/officeart/2005/8/layout/cycle6"/>
    <dgm:cxn modelId="{9925A4F0-350F-484D-8E7E-6F91DD079A12}" type="presParOf" srcId="{BCFD1095-EBF2-42DE-BA73-C7CCDA482005}" destId="{14167E97-1C2D-430B-8BC8-CC62366C61AC}" srcOrd="3" destOrd="0" presId="urn:microsoft.com/office/officeart/2005/8/layout/cycle6"/>
    <dgm:cxn modelId="{8927855C-FF81-4486-9605-9F395F84F389}" type="presParOf" srcId="{BCFD1095-EBF2-42DE-BA73-C7CCDA482005}" destId="{1017ECED-C73B-463F-A0BA-4D757DC7ADBD}" srcOrd="4" destOrd="0" presId="urn:microsoft.com/office/officeart/2005/8/layout/cycle6"/>
    <dgm:cxn modelId="{F8AB2DB6-1AD4-4F3D-8D82-928EBEEB1D9E}" type="presParOf" srcId="{BCFD1095-EBF2-42DE-BA73-C7CCDA482005}" destId="{07CE4682-FDAD-4EDF-A372-CADA7260E927}" srcOrd="5" destOrd="0" presId="urn:microsoft.com/office/officeart/2005/8/layout/cycle6"/>
    <dgm:cxn modelId="{3A5C4C34-47FD-4691-93F3-FA420F7F0538}" type="presParOf" srcId="{BCFD1095-EBF2-42DE-BA73-C7CCDA482005}" destId="{EE5CAB56-4473-470E-B475-8B0F3CE9EBAD}" srcOrd="6" destOrd="0" presId="urn:microsoft.com/office/officeart/2005/8/layout/cycle6"/>
    <dgm:cxn modelId="{90F944B6-9667-489D-824B-42FFC1C0E491}" type="presParOf" srcId="{BCFD1095-EBF2-42DE-BA73-C7CCDA482005}" destId="{A5FE21E2-8A17-4D4E-8274-B881758ECBEF}" srcOrd="7" destOrd="0" presId="urn:microsoft.com/office/officeart/2005/8/layout/cycle6"/>
    <dgm:cxn modelId="{445A1A66-CC58-43DC-BC4D-FA1CF2B20666}" type="presParOf" srcId="{BCFD1095-EBF2-42DE-BA73-C7CCDA482005}" destId="{525AC997-FDE9-45F2-B06F-28308EB29BEB}" srcOrd="8" destOrd="0" presId="urn:microsoft.com/office/officeart/2005/8/layout/cycle6"/>
    <dgm:cxn modelId="{48682404-B905-409A-8F40-3D809FBC3B1E}" type="presParOf" srcId="{BCFD1095-EBF2-42DE-BA73-C7CCDA482005}" destId="{F2754EAA-4AF7-47ED-AA2B-6D7FDB55D270}" srcOrd="9" destOrd="0" presId="urn:microsoft.com/office/officeart/2005/8/layout/cycle6"/>
    <dgm:cxn modelId="{D83E61AD-1688-4B48-9D5B-73FDB15C0734}" type="presParOf" srcId="{BCFD1095-EBF2-42DE-BA73-C7CCDA482005}" destId="{77AF5945-A4DA-4BC5-9CE0-9161E7921502}" srcOrd="10" destOrd="0" presId="urn:microsoft.com/office/officeart/2005/8/layout/cycle6"/>
    <dgm:cxn modelId="{AE926FC1-34A6-4DE0-9CE6-153F9E67D36A}" type="presParOf" srcId="{BCFD1095-EBF2-42DE-BA73-C7CCDA482005}" destId="{BD24A102-830D-4AA7-BD3E-BB67583915E8}" srcOrd="11" destOrd="0" presId="urn:microsoft.com/office/officeart/2005/8/layout/cycle6"/>
    <dgm:cxn modelId="{A4822180-82BF-48EF-A5E9-83B8492FDFC6}" type="presParOf" srcId="{BCFD1095-EBF2-42DE-BA73-C7CCDA482005}" destId="{9771565B-D9FB-4BFA-A2FB-B3BA2985AF0E}" srcOrd="12" destOrd="0" presId="urn:microsoft.com/office/officeart/2005/8/layout/cycle6"/>
    <dgm:cxn modelId="{D1A43546-14EB-4CCF-8583-841CBAF2673A}" type="presParOf" srcId="{BCFD1095-EBF2-42DE-BA73-C7CCDA482005}" destId="{41094D74-3EAF-46D2-B995-DEF41AC088D0}" srcOrd="13" destOrd="0" presId="urn:microsoft.com/office/officeart/2005/8/layout/cycle6"/>
    <dgm:cxn modelId="{6A74FE59-3B5F-4728-BA2A-3171799C2677}" type="presParOf" srcId="{BCFD1095-EBF2-42DE-BA73-C7CCDA482005}" destId="{89753576-BBCC-46A3-B306-85AE5D45569B}" srcOrd="14" destOrd="0" presId="urn:microsoft.com/office/officeart/2005/8/layout/cycle6"/>
    <dgm:cxn modelId="{EA51CF23-E799-45C2-A6EE-DCC168924D9B}" type="presParOf" srcId="{BCFD1095-EBF2-42DE-BA73-C7CCDA482005}" destId="{90782FC6-377A-4CE9-98A7-12E687AC979E}" srcOrd="15" destOrd="0" presId="urn:microsoft.com/office/officeart/2005/8/layout/cycle6"/>
    <dgm:cxn modelId="{34A43D97-C7A4-49F5-B511-28553EC02616}" type="presParOf" srcId="{BCFD1095-EBF2-42DE-BA73-C7CCDA482005}" destId="{2689DCEA-C42D-43DF-82DD-496CDAFA50A7}" srcOrd="16" destOrd="0" presId="urn:microsoft.com/office/officeart/2005/8/layout/cycle6"/>
    <dgm:cxn modelId="{7FC981BD-E5C0-49C7-AC2D-E81066E738D4}" type="presParOf" srcId="{BCFD1095-EBF2-42DE-BA73-C7CCDA482005}" destId="{A26693D0-0372-4742-ADC3-155E13EFB75E}" srcOrd="17"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77E7F6-AA07-4F3B-A630-B9D1AC2121CB}" type="doc">
      <dgm:prSet loTypeId="urn:microsoft.com/office/officeart/2005/8/layout/radial6" loCatId="cycle" qsTypeId="urn:microsoft.com/office/officeart/2005/8/quickstyle/simple1" qsCatId="simple" csTypeId="urn:microsoft.com/office/officeart/2005/8/colors/accent3_2" csCatId="accent3" phldr="1"/>
      <dgm:spPr/>
      <dgm:t>
        <a:bodyPr/>
        <a:lstStyle/>
        <a:p>
          <a:endParaRPr lang="en-CA"/>
        </a:p>
      </dgm:t>
    </dgm:pt>
    <dgm:pt modelId="{F1B35207-75F9-4000-9FC7-9B031B985ED3}">
      <dgm:prSet phldrT="[Text]" custT="1"/>
      <dgm:spPr/>
      <dgm:t>
        <a:bodyPr/>
        <a:lstStyle/>
        <a:p>
          <a:pPr algn="ctr"/>
          <a:r>
            <a:rPr lang="en-US" sz="2800" b="1" dirty="0" smtClean="0">
              <a:latin typeface="Times New Roman" panose="02020603050405020304" pitchFamily="18" charset="0"/>
              <a:cs typeface="Times New Roman" panose="02020603050405020304" pitchFamily="18" charset="0"/>
            </a:rPr>
            <a:t>Board of Directors</a:t>
          </a:r>
          <a:endParaRPr lang="en-CA" sz="2800" b="1" dirty="0">
            <a:latin typeface="Times New Roman" panose="02020603050405020304" pitchFamily="18" charset="0"/>
            <a:cs typeface="Times New Roman" panose="02020603050405020304" pitchFamily="18" charset="0"/>
          </a:endParaRPr>
        </a:p>
      </dgm:t>
    </dgm:pt>
    <dgm:pt modelId="{20B11885-7E8C-4555-9C55-68850BE81AA5}" cxnId="{8F121E3A-94D5-477D-B39F-95AEF581F864}" type="parTrans">
      <dgm:prSet/>
      <dgm:spPr/>
      <dgm:t>
        <a:bodyPr/>
        <a:lstStyle/>
        <a:p>
          <a:endParaRPr lang="en-CA"/>
        </a:p>
      </dgm:t>
    </dgm:pt>
    <dgm:pt modelId="{E39E6939-BEC4-42FD-A859-308B2E46391F}" cxnId="{8F121E3A-94D5-477D-B39F-95AEF581F864}" type="sibTrans">
      <dgm:prSet/>
      <dgm:spPr/>
      <dgm:t>
        <a:bodyPr/>
        <a:lstStyle/>
        <a:p>
          <a:endParaRPr lang="en-CA"/>
        </a:p>
      </dgm:t>
    </dgm:pt>
    <dgm:pt modelId="{4CBD7BF4-ACA5-4E52-8E9C-0636DA5733A9}">
      <dgm:prSet phldrT="[Text]" custT="1"/>
      <dgm:spPr>
        <a:solidFill>
          <a:schemeClr val="bg2">
            <a:lumMod val="25000"/>
          </a:schemeClr>
        </a:solidFill>
      </dgm:spPr>
      <dgm:t>
        <a:bodyPr/>
        <a:lstStyle/>
        <a:p>
          <a:r>
            <a:rPr lang="en-US" sz="1700" b="1" dirty="0" smtClean="0">
              <a:latin typeface="Times New Roman" panose="02020603050405020304" pitchFamily="18" charset="0"/>
              <a:cs typeface="Times New Roman" panose="02020603050405020304" pitchFamily="18" charset="0"/>
            </a:rPr>
            <a:t>Government</a:t>
          </a:r>
          <a:endParaRPr lang="en-CA" sz="1700" b="1" dirty="0">
            <a:latin typeface="Times New Roman" panose="02020603050405020304" pitchFamily="18" charset="0"/>
            <a:cs typeface="Times New Roman" panose="02020603050405020304" pitchFamily="18" charset="0"/>
          </a:endParaRPr>
        </a:p>
      </dgm:t>
    </dgm:pt>
    <dgm:pt modelId="{CF9C2D5B-7686-4474-A84C-6087420F4ADF}" cxnId="{2FD3F160-0DF3-4BB1-8C41-31BB20A7DF70}" type="parTrans">
      <dgm:prSet/>
      <dgm:spPr/>
      <dgm:t>
        <a:bodyPr/>
        <a:lstStyle/>
        <a:p>
          <a:endParaRPr lang="en-CA"/>
        </a:p>
      </dgm:t>
    </dgm:pt>
    <dgm:pt modelId="{AF436C4D-0521-47A4-894A-4B34A37D66DC}" cxnId="{2FD3F160-0DF3-4BB1-8C41-31BB20A7DF70}" type="sibTrans">
      <dgm:prSet/>
      <dgm:spPr/>
      <dgm:t>
        <a:bodyPr/>
        <a:lstStyle/>
        <a:p>
          <a:endParaRPr lang="en-CA"/>
        </a:p>
      </dgm:t>
    </dgm:pt>
    <dgm:pt modelId="{760153E5-3372-4E00-B21F-FA9AD72AAA14}">
      <dgm:prSet phldrT="[Text]" custT="1"/>
      <dgm:spPr>
        <a:solidFill>
          <a:schemeClr val="bg2">
            <a:lumMod val="25000"/>
          </a:schemeClr>
        </a:solidFill>
      </dgm:spPr>
      <dgm:t>
        <a:bodyPr/>
        <a:lstStyle/>
        <a:p>
          <a:r>
            <a:rPr lang="en-US" sz="1800" b="1" dirty="0" smtClean="0">
              <a:latin typeface="Times New Roman" panose="02020603050405020304" pitchFamily="18" charset="0"/>
              <a:cs typeface="Times New Roman" panose="02020603050405020304" pitchFamily="18" charset="0"/>
            </a:rPr>
            <a:t>Donors</a:t>
          </a:r>
          <a:endParaRPr lang="en-CA" sz="1800" b="1" dirty="0">
            <a:latin typeface="Times New Roman" panose="02020603050405020304" pitchFamily="18" charset="0"/>
            <a:cs typeface="Times New Roman" panose="02020603050405020304" pitchFamily="18" charset="0"/>
          </a:endParaRPr>
        </a:p>
      </dgm:t>
    </dgm:pt>
    <dgm:pt modelId="{3EDD2E37-8A33-4377-A580-801270DACABA}" cxnId="{666A53E9-1E43-4F1A-BC30-70A14F6B93FB}" type="parTrans">
      <dgm:prSet/>
      <dgm:spPr/>
      <dgm:t>
        <a:bodyPr/>
        <a:lstStyle/>
        <a:p>
          <a:endParaRPr lang="en-CA"/>
        </a:p>
      </dgm:t>
    </dgm:pt>
    <dgm:pt modelId="{5B23B145-F639-4BE4-A4BD-D35316DC03D6}" cxnId="{666A53E9-1E43-4F1A-BC30-70A14F6B93FB}" type="sibTrans">
      <dgm:prSet/>
      <dgm:spPr/>
      <dgm:t>
        <a:bodyPr/>
        <a:lstStyle/>
        <a:p>
          <a:endParaRPr lang="en-CA"/>
        </a:p>
      </dgm:t>
    </dgm:pt>
    <dgm:pt modelId="{C6523B50-0997-48BE-9982-8F9EA9654A48}">
      <dgm:prSet phldrT="[Text]" custT="1"/>
      <dgm:spPr>
        <a:solidFill>
          <a:schemeClr val="bg2">
            <a:lumMod val="25000"/>
          </a:schemeClr>
        </a:solidFill>
      </dgm:spPr>
      <dgm:t>
        <a:bodyPr/>
        <a:lstStyle/>
        <a:p>
          <a:r>
            <a:rPr lang="en-US" sz="1800" b="1" dirty="0" smtClean="0">
              <a:latin typeface="Times New Roman" panose="02020603050405020304" pitchFamily="18" charset="0"/>
              <a:cs typeface="Times New Roman" panose="02020603050405020304" pitchFamily="18" charset="0"/>
            </a:rPr>
            <a:t>Employees</a:t>
          </a:r>
          <a:endParaRPr lang="en-CA" sz="1800" b="1" dirty="0">
            <a:latin typeface="Times New Roman" panose="02020603050405020304" pitchFamily="18" charset="0"/>
            <a:cs typeface="Times New Roman" panose="02020603050405020304" pitchFamily="18" charset="0"/>
          </a:endParaRPr>
        </a:p>
      </dgm:t>
    </dgm:pt>
    <dgm:pt modelId="{4592D657-E11C-4A28-870E-0C6B4F920696}" cxnId="{D224ACB9-C1C2-4CB6-B7D0-B745C417F2FE}" type="parTrans">
      <dgm:prSet/>
      <dgm:spPr/>
      <dgm:t>
        <a:bodyPr/>
        <a:lstStyle/>
        <a:p>
          <a:endParaRPr lang="en-CA"/>
        </a:p>
      </dgm:t>
    </dgm:pt>
    <dgm:pt modelId="{74BC9007-35AD-4A07-8EAF-A42645F3EB6D}" cxnId="{D224ACB9-C1C2-4CB6-B7D0-B745C417F2FE}" type="sibTrans">
      <dgm:prSet/>
      <dgm:spPr/>
      <dgm:t>
        <a:bodyPr/>
        <a:lstStyle/>
        <a:p>
          <a:endParaRPr lang="en-CA"/>
        </a:p>
      </dgm:t>
    </dgm:pt>
    <dgm:pt modelId="{314F060E-A277-4F7E-891B-2A3DE46C8B2A}">
      <dgm:prSet phldrT="[Text]" custT="1"/>
      <dgm:spPr>
        <a:solidFill>
          <a:schemeClr val="bg2">
            <a:lumMod val="25000"/>
          </a:schemeClr>
        </a:solidFill>
      </dgm:spPr>
      <dgm:t>
        <a:bodyPr/>
        <a:lstStyle/>
        <a:p>
          <a:pPr algn="ctr"/>
          <a:r>
            <a:rPr lang="en-US" sz="1650" b="1" dirty="0" smtClean="0">
              <a:latin typeface="Times New Roman" panose="02020603050405020304" pitchFamily="18" charset="0"/>
              <a:cs typeface="Times New Roman" panose="02020603050405020304" pitchFamily="18" charset="0"/>
            </a:rPr>
            <a:t>Beneficiaries</a:t>
          </a:r>
          <a:endParaRPr lang="en-CA" sz="1650" b="1" dirty="0">
            <a:latin typeface="Times New Roman" panose="02020603050405020304" pitchFamily="18" charset="0"/>
            <a:cs typeface="Times New Roman" panose="02020603050405020304" pitchFamily="18" charset="0"/>
          </a:endParaRPr>
        </a:p>
      </dgm:t>
    </dgm:pt>
    <dgm:pt modelId="{465346D2-93C8-4133-BE8F-42A2933DAE12}" cxnId="{99FA478C-67E1-4E29-BCFF-4FEF30B215ED}" type="parTrans">
      <dgm:prSet/>
      <dgm:spPr/>
      <dgm:t>
        <a:bodyPr/>
        <a:lstStyle/>
        <a:p>
          <a:endParaRPr lang="en-CA"/>
        </a:p>
      </dgm:t>
    </dgm:pt>
    <dgm:pt modelId="{C4FEE457-D103-4556-AA33-36FEA1FB62D4}" cxnId="{99FA478C-67E1-4E29-BCFF-4FEF30B215ED}" type="sibTrans">
      <dgm:prSet/>
      <dgm:spPr/>
      <dgm:t>
        <a:bodyPr/>
        <a:lstStyle/>
        <a:p>
          <a:endParaRPr lang="en-CA"/>
        </a:p>
      </dgm:t>
    </dgm:pt>
    <dgm:pt modelId="{211CBE51-5BAD-44CA-8971-177FF7748CF0}">
      <dgm:prSet custT="1"/>
      <dgm:spPr>
        <a:solidFill>
          <a:schemeClr val="bg2">
            <a:lumMod val="25000"/>
          </a:schemeClr>
        </a:solidFill>
      </dgm:spPr>
      <dgm:t>
        <a:bodyPr/>
        <a:lstStyle/>
        <a:p>
          <a:r>
            <a:rPr lang="en-US" sz="1800" b="1" dirty="0" smtClean="0">
              <a:latin typeface="Times New Roman" panose="02020603050405020304" pitchFamily="18" charset="0"/>
              <a:cs typeface="Times New Roman" panose="02020603050405020304" pitchFamily="18" charset="0"/>
            </a:rPr>
            <a:t>Volunteers</a:t>
          </a:r>
          <a:endParaRPr lang="en-CA" sz="1800" b="1" dirty="0">
            <a:latin typeface="Times New Roman" panose="02020603050405020304" pitchFamily="18" charset="0"/>
            <a:cs typeface="Times New Roman" panose="02020603050405020304" pitchFamily="18" charset="0"/>
          </a:endParaRPr>
        </a:p>
      </dgm:t>
    </dgm:pt>
    <dgm:pt modelId="{E88F323B-C59A-4329-AC55-56880C7F19E2}" cxnId="{6CC55A3B-70DE-4442-AE16-55C6E32F82C7}" type="parTrans">
      <dgm:prSet/>
      <dgm:spPr/>
      <dgm:t>
        <a:bodyPr/>
        <a:lstStyle/>
        <a:p>
          <a:endParaRPr lang="en-CA"/>
        </a:p>
      </dgm:t>
    </dgm:pt>
    <dgm:pt modelId="{8ABF5203-0270-41EE-ADF7-9ECEB5C9CFFF}" cxnId="{6CC55A3B-70DE-4442-AE16-55C6E32F82C7}" type="sibTrans">
      <dgm:prSet/>
      <dgm:spPr/>
      <dgm:t>
        <a:bodyPr/>
        <a:lstStyle/>
        <a:p>
          <a:endParaRPr lang="en-CA"/>
        </a:p>
      </dgm:t>
    </dgm:pt>
    <dgm:pt modelId="{4BA072A8-F35B-49BD-A2D9-60615DDAECFE}" type="pres">
      <dgm:prSet presAssocID="{AD77E7F6-AA07-4F3B-A630-B9D1AC2121CB}" presName="Name0" presStyleCnt="0">
        <dgm:presLayoutVars>
          <dgm:chMax val="1"/>
          <dgm:dir/>
          <dgm:animLvl val="ctr"/>
          <dgm:resizeHandles val="exact"/>
        </dgm:presLayoutVars>
      </dgm:prSet>
      <dgm:spPr/>
      <dgm:t>
        <a:bodyPr/>
        <a:lstStyle/>
        <a:p>
          <a:endParaRPr lang="en-CA"/>
        </a:p>
      </dgm:t>
    </dgm:pt>
    <dgm:pt modelId="{B35FB03C-9DCE-4A4F-8C76-B35A920A5005}" type="pres">
      <dgm:prSet presAssocID="{F1B35207-75F9-4000-9FC7-9B031B985ED3}" presName="centerShape" presStyleLbl="node0" presStyleIdx="0" presStyleCnt="1" custScaleX="125832" custScaleY="125832" custLinFactNeighborY="1143"/>
      <dgm:spPr/>
      <dgm:t>
        <a:bodyPr/>
        <a:lstStyle/>
        <a:p>
          <a:endParaRPr lang="en-CA"/>
        </a:p>
      </dgm:t>
    </dgm:pt>
    <dgm:pt modelId="{DB29A795-9FBD-4EAD-9C36-4D0D55CD136F}" type="pres">
      <dgm:prSet presAssocID="{4CBD7BF4-ACA5-4E52-8E9C-0636DA5733A9}" presName="node" presStyleLbl="node1" presStyleIdx="0" presStyleCnt="5" custScaleX="125832" custScaleY="125832" custRadScaleRad="98857">
        <dgm:presLayoutVars>
          <dgm:bulletEnabled val="1"/>
        </dgm:presLayoutVars>
      </dgm:prSet>
      <dgm:spPr/>
      <dgm:t>
        <a:bodyPr/>
        <a:lstStyle/>
        <a:p>
          <a:endParaRPr lang="en-CA"/>
        </a:p>
      </dgm:t>
    </dgm:pt>
    <dgm:pt modelId="{58ED9B36-494E-440E-9F52-44B015918940}" type="pres">
      <dgm:prSet presAssocID="{4CBD7BF4-ACA5-4E52-8E9C-0636DA5733A9}" presName="dummy" presStyleCnt="0"/>
      <dgm:spPr/>
      <dgm:t>
        <a:bodyPr/>
        <a:lstStyle/>
        <a:p>
          <a:endParaRPr lang="en-US"/>
        </a:p>
      </dgm:t>
    </dgm:pt>
    <dgm:pt modelId="{2EC40691-BF74-4A9A-A995-B9F402F6AAF0}" type="pres">
      <dgm:prSet presAssocID="{AF436C4D-0521-47A4-894A-4B34A37D66DC}" presName="sibTrans" presStyleLbl="sibTrans2D1" presStyleIdx="0" presStyleCnt="5"/>
      <dgm:spPr/>
      <dgm:t>
        <a:bodyPr/>
        <a:lstStyle/>
        <a:p>
          <a:endParaRPr lang="en-CA"/>
        </a:p>
      </dgm:t>
    </dgm:pt>
    <dgm:pt modelId="{310CF995-6BB4-4CEE-AB64-5D839CC29DCA}" type="pres">
      <dgm:prSet presAssocID="{760153E5-3372-4E00-B21F-FA9AD72AAA14}" presName="node" presStyleLbl="node1" presStyleIdx="1" presStyleCnt="5" custScaleX="125832" custScaleY="125832" custRadScaleRad="100480" custRadScaleInc="-8390">
        <dgm:presLayoutVars>
          <dgm:bulletEnabled val="1"/>
        </dgm:presLayoutVars>
      </dgm:prSet>
      <dgm:spPr/>
      <dgm:t>
        <a:bodyPr/>
        <a:lstStyle/>
        <a:p>
          <a:endParaRPr lang="en-CA"/>
        </a:p>
      </dgm:t>
    </dgm:pt>
    <dgm:pt modelId="{82494B17-475D-43F2-BAED-6685D460E67A}" type="pres">
      <dgm:prSet presAssocID="{760153E5-3372-4E00-B21F-FA9AD72AAA14}" presName="dummy" presStyleCnt="0"/>
      <dgm:spPr/>
      <dgm:t>
        <a:bodyPr/>
        <a:lstStyle/>
        <a:p>
          <a:endParaRPr lang="en-US"/>
        </a:p>
      </dgm:t>
    </dgm:pt>
    <dgm:pt modelId="{434078FD-B0AE-4194-80C8-D85D4A5D1178}" type="pres">
      <dgm:prSet presAssocID="{5B23B145-F639-4BE4-A4BD-D35316DC03D6}" presName="sibTrans" presStyleLbl="sibTrans2D1" presStyleIdx="1" presStyleCnt="5"/>
      <dgm:spPr/>
      <dgm:t>
        <a:bodyPr/>
        <a:lstStyle/>
        <a:p>
          <a:endParaRPr lang="en-CA"/>
        </a:p>
      </dgm:t>
    </dgm:pt>
    <dgm:pt modelId="{FDC101C6-FD6F-47AD-9A84-473D2DA91B77}" type="pres">
      <dgm:prSet presAssocID="{C6523B50-0997-48BE-9982-8F9EA9654A48}" presName="node" presStyleLbl="node1" presStyleIdx="2" presStyleCnt="5" custScaleX="125832" custScaleY="125832" custRadScaleRad="105970" custRadScaleInc="-6228">
        <dgm:presLayoutVars>
          <dgm:bulletEnabled val="1"/>
        </dgm:presLayoutVars>
      </dgm:prSet>
      <dgm:spPr/>
      <dgm:t>
        <a:bodyPr/>
        <a:lstStyle/>
        <a:p>
          <a:endParaRPr lang="en-CA"/>
        </a:p>
      </dgm:t>
    </dgm:pt>
    <dgm:pt modelId="{E5EC19CE-1104-4933-A99E-5EF56B62C90D}" type="pres">
      <dgm:prSet presAssocID="{C6523B50-0997-48BE-9982-8F9EA9654A48}" presName="dummy" presStyleCnt="0"/>
      <dgm:spPr/>
      <dgm:t>
        <a:bodyPr/>
        <a:lstStyle/>
        <a:p>
          <a:endParaRPr lang="en-US"/>
        </a:p>
      </dgm:t>
    </dgm:pt>
    <dgm:pt modelId="{59B5073E-0585-4653-86AE-73018B02A44F}" type="pres">
      <dgm:prSet presAssocID="{74BC9007-35AD-4A07-8EAF-A42645F3EB6D}" presName="sibTrans" presStyleLbl="sibTrans2D1" presStyleIdx="2" presStyleCnt="5"/>
      <dgm:spPr/>
      <dgm:t>
        <a:bodyPr/>
        <a:lstStyle/>
        <a:p>
          <a:endParaRPr lang="en-CA"/>
        </a:p>
      </dgm:t>
    </dgm:pt>
    <dgm:pt modelId="{3D063994-8E7B-40C4-8B6E-7CA295BBB771}" type="pres">
      <dgm:prSet presAssocID="{211CBE51-5BAD-44CA-8971-177FF7748CF0}" presName="node" presStyleLbl="node1" presStyleIdx="3" presStyleCnt="5" custScaleX="125832" custScaleY="125832" custRadScaleRad="106040" custRadScaleInc="6434">
        <dgm:presLayoutVars>
          <dgm:bulletEnabled val="1"/>
        </dgm:presLayoutVars>
      </dgm:prSet>
      <dgm:spPr/>
      <dgm:t>
        <a:bodyPr/>
        <a:lstStyle/>
        <a:p>
          <a:endParaRPr lang="en-CA"/>
        </a:p>
      </dgm:t>
    </dgm:pt>
    <dgm:pt modelId="{1AB78F20-43F1-4C29-A7C5-1D8BF39F6634}" type="pres">
      <dgm:prSet presAssocID="{211CBE51-5BAD-44CA-8971-177FF7748CF0}" presName="dummy" presStyleCnt="0"/>
      <dgm:spPr/>
      <dgm:t>
        <a:bodyPr/>
        <a:lstStyle/>
        <a:p>
          <a:endParaRPr lang="en-US"/>
        </a:p>
      </dgm:t>
    </dgm:pt>
    <dgm:pt modelId="{C04E73B2-BD0F-4A98-8E42-6E4A32E78ED1}" type="pres">
      <dgm:prSet presAssocID="{8ABF5203-0270-41EE-ADF7-9ECEB5C9CFFF}" presName="sibTrans" presStyleLbl="sibTrans2D1" presStyleIdx="3" presStyleCnt="5"/>
      <dgm:spPr/>
      <dgm:t>
        <a:bodyPr/>
        <a:lstStyle/>
        <a:p>
          <a:endParaRPr lang="en-CA"/>
        </a:p>
      </dgm:t>
    </dgm:pt>
    <dgm:pt modelId="{F115999A-6189-4B54-BF62-A897324C0F97}" type="pres">
      <dgm:prSet presAssocID="{314F060E-A277-4F7E-891B-2A3DE46C8B2A}" presName="node" presStyleLbl="node1" presStyleIdx="4" presStyleCnt="5" custScaleX="125832" custScaleY="125832" custRadScaleRad="100594" custRadScaleInc="8291">
        <dgm:presLayoutVars>
          <dgm:bulletEnabled val="1"/>
        </dgm:presLayoutVars>
      </dgm:prSet>
      <dgm:spPr/>
      <dgm:t>
        <a:bodyPr/>
        <a:lstStyle/>
        <a:p>
          <a:endParaRPr lang="en-CA"/>
        </a:p>
      </dgm:t>
    </dgm:pt>
    <dgm:pt modelId="{99C16347-34F9-4213-84B5-2CA5B63C8A32}" type="pres">
      <dgm:prSet presAssocID="{314F060E-A277-4F7E-891B-2A3DE46C8B2A}" presName="dummy" presStyleCnt="0"/>
      <dgm:spPr/>
      <dgm:t>
        <a:bodyPr/>
        <a:lstStyle/>
        <a:p>
          <a:endParaRPr lang="en-US"/>
        </a:p>
      </dgm:t>
    </dgm:pt>
    <dgm:pt modelId="{95241A4D-5F6E-4826-BB5B-247B68CB6A32}" type="pres">
      <dgm:prSet presAssocID="{C4FEE457-D103-4556-AA33-36FEA1FB62D4}" presName="sibTrans" presStyleLbl="sibTrans2D1" presStyleIdx="4" presStyleCnt="5"/>
      <dgm:spPr/>
      <dgm:t>
        <a:bodyPr/>
        <a:lstStyle/>
        <a:p>
          <a:endParaRPr lang="en-CA"/>
        </a:p>
      </dgm:t>
    </dgm:pt>
  </dgm:ptLst>
  <dgm:cxnLst>
    <dgm:cxn modelId="{8F121E3A-94D5-477D-B39F-95AEF581F864}" srcId="{AD77E7F6-AA07-4F3B-A630-B9D1AC2121CB}" destId="{F1B35207-75F9-4000-9FC7-9B031B985ED3}" srcOrd="0" destOrd="0" parTransId="{20B11885-7E8C-4555-9C55-68850BE81AA5}" sibTransId="{E39E6939-BEC4-42FD-A859-308B2E46391F}"/>
    <dgm:cxn modelId="{CA6AC7B1-1ADE-FB40-92B0-AF86D9DA6206}" type="presOf" srcId="{AF436C4D-0521-47A4-894A-4B34A37D66DC}" destId="{2EC40691-BF74-4A9A-A995-B9F402F6AAF0}" srcOrd="0" destOrd="0" presId="urn:microsoft.com/office/officeart/2005/8/layout/radial6"/>
    <dgm:cxn modelId="{702D6C51-3CC9-134F-8F1D-695193EF1EB6}" type="presOf" srcId="{8ABF5203-0270-41EE-ADF7-9ECEB5C9CFFF}" destId="{C04E73B2-BD0F-4A98-8E42-6E4A32E78ED1}" srcOrd="0" destOrd="0" presId="urn:microsoft.com/office/officeart/2005/8/layout/radial6"/>
    <dgm:cxn modelId="{DCF77FDC-E892-E34D-AA70-0E2DCFCB3573}" type="presOf" srcId="{C6523B50-0997-48BE-9982-8F9EA9654A48}" destId="{FDC101C6-FD6F-47AD-9A84-473D2DA91B77}" srcOrd="0" destOrd="0" presId="urn:microsoft.com/office/officeart/2005/8/layout/radial6"/>
    <dgm:cxn modelId="{32FC6A31-475C-E446-98E4-26280C348D45}" type="presOf" srcId="{314F060E-A277-4F7E-891B-2A3DE46C8B2A}" destId="{F115999A-6189-4B54-BF62-A897324C0F97}" srcOrd="0" destOrd="0" presId="urn:microsoft.com/office/officeart/2005/8/layout/radial6"/>
    <dgm:cxn modelId="{6CC55A3B-70DE-4442-AE16-55C6E32F82C7}" srcId="{F1B35207-75F9-4000-9FC7-9B031B985ED3}" destId="{211CBE51-5BAD-44CA-8971-177FF7748CF0}" srcOrd="3" destOrd="0" parTransId="{E88F323B-C59A-4329-AC55-56880C7F19E2}" sibTransId="{8ABF5203-0270-41EE-ADF7-9ECEB5C9CFFF}"/>
    <dgm:cxn modelId="{666A53E9-1E43-4F1A-BC30-70A14F6B93FB}" srcId="{F1B35207-75F9-4000-9FC7-9B031B985ED3}" destId="{760153E5-3372-4E00-B21F-FA9AD72AAA14}" srcOrd="1" destOrd="0" parTransId="{3EDD2E37-8A33-4377-A580-801270DACABA}" sibTransId="{5B23B145-F639-4BE4-A4BD-D35316DC03D6}"/>
    <dgm:cxn modelId="{27591696-6F0C-F744-BF38-CD09F90982F8}" type="presOf" srcId="{F1B35207-75F9-4000-9FC7-9B031B985ED3}" destId="{B35FB03C-9DCE-4A4F-8C76-B35A920A5005}" srcOrd="0" destOrd="0" presId="urn:microsoft.com/office/officeart/2005/8/layout/radial6"/>
    <dgm:cxn modelId="{3411E183-DFE6-4E42-9211-8964D1973FB1}" type="presOf" srcId="{5B23B145-F639-4BE4-A4BD-D35316DC03D6}" destId="{434078FD-B0AE-4194-80C8-D85D4A5D1178}" srcOrd="0" destOrd="0" presId="urn:microsoft.com/office/officeart/2005/8/layout/radial6"/>
    <dgm:cxn modelId="{D224ACB9-C1C2-4CB6-B7D0-B745C417F2FE}" srcId="{F1B35207-75F9-4000-9FC7-9B031B985ED3}" destId="{C6523B50-0997-48BE-9982-8F9EA9654A48}" srcOrd="2" destOrd="0" parTransId="{4592D657-E11C-4A28-870E-0C6B4F920696}" sibTransId="{74BC9007-35AD-4A07-8EAF-A42645F3EB6D}"/>
    <dgm:cxn modelId="{EE05665D-261F-0C4F-9EC3-773ACD8DE4DD}" type="presOf" srcId="{C4FEE457-D103-4556-AA33-36FEA1FB62D4}" destId="{95241A4D-5F6E-4826-BB5B-247B68CB6A32}" srcOrd="0" destOrd="0" presId="urn:microsoft.com/office/officeart/2005/8/layout/radial6"/>
    <dgm:cxn modelId="{99FA478C-67E1-4E29-BCFF-4FEF30B215ED}" srcId="{F1B35207-75F9-4000-9FC7-9B031B985ED3}" destId="{314F060E-A277-4F7E-891B-2A3DE46C8B2A}" srcOrd="4" destOrd="0" parTransId="{465346D2-93C8-4133-BE8F-42A2933DAE12}" sibTransId="{C4FEE457-D103-4556-AA33-36FEA1FB62D4}"/>
    <dgm:cxn modelId="{3CDED83E-6D8D-404A-B191-017226E1B093}" type="presOf" srcId="{4CBD7BF4-ACA5-4E52-8E9C-0636DA5733A9}" destId="{DB29A795-9FBD-4EAD-9C36-4D0D55CD136F}" srcOrd="0" destOrd="0" presId="urn:microsoft.com/office/officeart/2005/8/layout/radial6"/>
    <dgm:cxn modelId="{2FD3F160-0DF3-4BB1-8C41-31BB20A7DF70}" srcId="{F1B35207-75F9-4000-9FC7-9B031B985ED3}" destId="{4CBD7BF4-ACA5-4E52-8E9C-0636DA5733A9}" srcOrd="0" destOrd="0" parTransId="{CF9C2D5B-7686-4474-A84C-6087420F4ADF}" sibTransId="{AF436C4D-0521-47A4-894A-4B34A37D66DC}"/>
    <dgm:cxn modelId="{81A346AD-D9C8-184F-9E1A-8760C6D67846}" type="presOf" srcId="{AD77E7F6-AA07-4F3B-A630-B9D1AC2121CB}" destId="{4BA072A8-F35B-49BD-A2D9-60615DDAECFE}" srcOrd="0" destOrd="0" presId="urn:microsoft.com/office/officeart/2005/8/layout/radial6"/>
    <dgm:cxn modelId="{15340408-059C-6045-A222-B1AFAEB6E535}" type="presOf" srcId="{211CBE51-5BAD-44CA-8971-177FF7748CF0}" destId="{3D063994-8E7B-40C4-8B6E-7CA295BBB771}" srcOrd="0" destOrd="0" presId="urn:microsoft.com/office/officeart/2005/8/layout/radial6"/>
    <dgm:cxn modelId="{B930CB3A-2F2F-244A-9AB2-891F49748642}" type="presOf" srcId="{74BC9007-35AD-4A07-8EAF-A42645F3EB6D}" destId="{59B5073E-0585-4653-86AE-73018B02A44F}" srcOrd="0" destOrd="0" presId="urn:microsoft.com/office/officeart/2005/8/layout/radial6"/>
    <dgm:cxn modelId="{40B15087-3504-6648-B317-68458941A09F}" type="presOf" srcId="{760153E5-3372-4E00-B21F-FA9AD72AAA14}" destId="{310CF995-6BB4-4CEE-AB64-5D839CC29DCA}" srcOrd="0" destOrd="0" presId="urn:microsoft.com/office/officeart/2005/8/layout/radial6"/>
    <dgm:cxn modelId="{02C6347A-6F01-CF41-8AF1-169BA14ED92F}" type="presParOf" srcId="{4BA072A8-F35B-49BD-A2D9-60615DDAECFE}" destId="{B35FB03C-9DCE-4A4F-8C76-B35A920A5005}" srcOrd="0" destOrd="0" presId="urn:microsoft.com/office/officeart/2005/8/layout/radial6"/>
    <dgm:cxn modelId="{3A06F222-646E-6848-A615-57C3E3224678}" type="presParOf" srcId="{4BA072A8-F35B-49BD-A2D9-60615DDAECFE}" destId="{DB29A795-9FBD-4EAD-9C36-4D0D55CD136F}" srcOrd="1" destOrd="0" presId="urn:microsoft.com/office/officeart/2005/8/layout/radial6"/>
    <dgm:cxn modelId="{FC32160D-91B8-8B48-9549-865C57D9B886}" type="presParOf" srcId="{4BA072A8-F35B-49BD-A2D9-60615DDAECFE}" destId="{58ED9B36-494E-440E-9F52-44B015918940}" srcOrd="2" destOrd="0" presId="urn:microsoft.com/office/officeart/2005/8/layout/radial6"/>
    <dgm:cxn modelId="{275CC0CF-CA33-CD47-96F2-C00B96EDF813}" type="presParOf" srcId="{4BA072A8-F35B-49BD-A2D9-60615DDAECFE}" destId="{2EC40691-BF74-4A9A-A995-B9F402F6AAF0}" srcOrd="3" destOrd="0" presId="urn:microsoft.com/office/officeart/2005/8/layout/radial6"/>
    <dgm:cxn modelId="{592DB17A-6075-7642-88EB-0067088B3A4B}" type="presParOf" srcId="{4BA072A8-F35B-49BD-A2D9-60615DDAECFE}" destId="{310CF995-6BB4-4CEE-AB64-5D839CC29DCA}" srcOrd="4" destOrd="0" presId="urn:microsoft.com/office/officeart/2005/8/layout/radial6"/>
    <dgm:cxn modelId="{206B8987-8106-2745-9BA1-6E5737EBA6A2}" type="presParOf" srcId="{4BA072A8-F35B-49BD-A2D9-60615DDAECFE}" destId="{82494B17-475D-43F2-BAED-6685D460E67A}" srcOrd="5" destOrd="0" presId="urn:microsoft.com/office/officeart/2005/8/layout/radial6"/>
    <dgm:cxn modelId="{B77C4F8A-E1EF-4448-943C-E17CB70993D6}" type="presParOf" srcId="{4BA072A8-F35B-49BD-A2D9-60615DDAECFE}" destId="{434078FD-B0AE-4194-80C8-D85D4A5D1178}" srcOrd="6" destOrd="0" presId="urn:microsoft.com/office/officeart/2005/8/layout/radial6"/>
    <dgm:cxn modelId="{F9B5CF48-A8B8-3B4D-ABFE-397336B4DC81}" type="presParOf" srcId="{4BA072A8-F35B-49BD-A2D9-60615DDAECFE}" destId="{FDC101C6-FD6F-47AD-9A84-473D2DA91B77}" srcOrd="7" destOrd="0" presId="urn:microsoft.com/office/officeart/2005/8/layout/radial6"/>
    <dgm:cxn modelId="{C1517BA4-7044-BD4B-8758-7CF003E8B965}" type="presParOf" srcId="{4BA072A8-F35B-49BD-A2D9-60615DDAECFE}" destId="{E5EC19CE-1104-4933-A99E-5EF56B62C90D}" srcOrd="8" destOrd="0" presId="urn:microsoft.com/office/officeart/2005/8/layout/radial6"/>
    <dgm:cxn modelId="{49D4D09A-8FA5-1040-91CE-2B7230F6A32C}" type="presParOf" srcId="{4BA072A8-F35B-49BD-A2D9-60615DDAECFE}" destId="{59B5073E-0585-4653-86AE-73018B02A44F}" srcOrd="9" destOrd="0" presId="urn:microsoft.com/office/officeart/2005/8/layout/radial6"/>
    <dgm:cxn modelId="{621A15C8-8CB1-024E-91E5-764A1B3D21C4}" type="presParOf" srcId="{4BA072A8-F35B-49BD-A2D9-60615DDAECFE}" destId="{3D063994-8E7B-40C4-8B6E-7CA295BBB771}" srcOrd="10" destOrd="0" presId="urn:microsoft.com/office/officeart/2005/8/layout/radial6"/>
    <dgm:cxn modelId="{E1C176DA-ECAF-AD46-B865-44B7C1B8790A}" type="presParOf" srcId="{4BA072A8-F35B-49BD-A2D9-60615DDAECFE}" destId="{1AB78F20-43F1-4C29-A7C5-1D8BF39F6634}" srcOrd="11" destOrd="0" presId="urn:microsoft.com/office/officeart/2005/8/layout/radial6"/>
    <dgm:cxn modelId="{0B30E3AF-294A-5F42-AD86-C857B29FFEC9}" type="presParOf" srcId="{4BA072A8-F35B-49BD-A2D9-60615DDAECFE}" destId="{C04E73B2-BD0F-4A98-8E42-6E4A32E78ED1}" srcOrd="12" destOrd="0" presId="urn:microsoft.com/office/officeart/2005/8/layout/radial6"/>
    <dgm:cxn modelId="{21D64380-11A3-AD40-A94A-278A3FC1C7AC}" type="presParOf" srcId="{4BA072A8-F35B-49BD-A2D9-60615DDAECFE}" destId="{F115999A-6189-4B54-BF62-A897324C0F97}" srcOrd="13" destOrd="0" presId="urn:microsoft.com/office/officeart/2005/8/layout/radial6"/>
    <dgm:cxn modelId="{36568C4E-9D64-6444-B3FF-8F6D565DF8B3}" type="presParOf" srcId="{4BA072A8-F35B-49BD-A2D9-60615DDAECFE}" destId="{99C16347-34F9-4213-84B5-2CA5B63C8A32}" srcOrd="14" destOrd="0" presId="urn:microsoft.com/office/officeart/2005/8/layout/radial6"/>
    <dgm:cxn modelId="{4018D192-DB18-BF42-9709-FB12A803BA82}" type="presParOf" srcId="{4BA072A8-F35B-49BD-A2D9-60615DDAECFE}" destId="{95241A4D-5F6E-4826-BB5B-247B68CB6A32}" srcOrd="15"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2AC2D-64F2-4E0F-AF6E-9D7D84422142}">
      <dsp:nvSpPr>
        <dsp:cNvPr id="0" name=""/>
        <dsp:cNvSpPr/>
      </dsp:nvSpPr>
      <dsp:spPr>
        <a:xfrm>
          <a:off x="2800089" y="795"/>
          <a:ext cx="1334020" cy="867113"/>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t>Use plain language</a:t>
          </a:r>
          <a:endParaRPr lang="en-CA" sz="1400" b="1" kern="1200" dirty="0"/>
        </a:p>
      </dsp:txBody>
      <dsp:txXfrm>
        <a:off x="2842418" y="43124"/>
        <a:ext cx="1249362" cy="782455"/>
      </dsp:txXfrm>
    </dsp:sp>
    <dsp:sp modelId="{8C7AD59F-DBA1-46A6-B2F1-0A1BBEB20EDF}">
      <dsp:nvSpPr>
        <dsp:cNvPr id="0" name=""/>
        <dsp:cNvSpPr/>
      </dsp:nvSpPr>
      <dsp:spPr>
        <a:xfrm>
          <a:off x="1424952" y="434352"/>
          <a:ext cx="4084295" cy="4084295"/>
        </a:xfrm>
        <a:custGeom>
          <a:avLst/>
          <a:gdLst/>
          <a:ahLst/>
          <a:cxnLst/>
          <a:rect l="0" t="0" r="0" b="0"/>
          <a:pathLst>
            <a:path>
              <a:moveTo>
                <a:pt x="2717675" y="114966"/>
              </a:moveTo>
              <a:arcTo wR="2042147" hR="2042147" stAng="17359014" swAng="1500441"/>
            </a:path>
          </a:pathLst>
        </a:custGeom>
        <a:noFill/>
        <a:ln w="9525" cap="flat" cmpd="sng" algn="ctr">
          <a:solidFill>
            <a:schemeClr val="bg2"/>
          </a:solidFill>
          <a:prstDash val="solid"/>
        </a:ln>
        <a:effectLst/>
      </dsp:spPr>
      <dsp:style>
        <a:lnRef idx="1">
          <a:scrgbClr r="0" g="0" b="0"/>
        </a:lnRef>
        <a:fillRef idx="0">
          <a:scrgbClr r="0" g="0" b="0"/>
        </a:fillRef>
        <a:effectRef idx="0">
          <a:scrgbClr r="0" g="0" b="0"/>
        </a:effectRef>
        <a:fontRef idx="minor"/>
      </dsp:style>
    </dsp:sp>
    <dsp:sp modelId="{14167E97-1C2D-430B-8BC8-CC62366C61AC}">
      <dsp:nvSpPr>
        <dsp:cNvPr id="0" name=""/>
        <dsp:cNvSpPr/>
      </dsp:nvSpPr>
      <dsp:spPr>
        <a:xfrm>
          <a:off x="4568641" y="1021869"/>
          <a:ext cx="1334020" cy="867113"/>
        </a:xfrm>
        <a:prstGeom prst="roundRect">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t>Focus on materiality</a:t>
          </a:r>
          <a:endParaRPr lang="en-CA" sz="1400" b="1" kern="1200" dirty="0"/>
        </a:p>
      </dsp:txBody>
      <dsp:txXfrm>
        <a:off x="4610970" y="1064198"/>
        <a:ext cx="1249362" cy="782455"/>
      </dsp:txXfrm>
    </dsp:sp>
    <dsp:sp modelId="{07CE4682-FDAD-4EDF-A372-CADA7260E927}">
      <dsp:nvSpPr>
        <dsp:cNvPr id="0" name=""/>
        <dsp:cNvSpPr/>
      </dsp:nvSpPr>
      <dsp:spPr>
        <a:xfrm>
          <a:off x="1424952" y="434352"/>
          <a:ext cx="4084295" cy="4084295"/>
        </a:xfrm>
        <a:custGeom>
          <a:avLst/>
          <a:gdLst/>
          <a:ahLst/>
          <a:cxnLst/>
          <a:rect l="0" t="0" r="0" b="0"/>
          <a:pathLst>
            <a:path>
              <a:moveTo>
                <a:pt x="4001304" y="1465893"/>
              </a:moveTo>
              <a:arcTo wR="2042147" hR="2042147" stAng="20616578" swAng="1966845"/>
            </a:path>
          </a:pathLst>
        </a:custGeom>
        <a:noFill/>
        <a:ln w="9525" cap="flat" cmpd="sng" algn="ctr">
          <a:solidFill>
            <a:schemeClr val="bg2"/>
          </a:solidFill>
          <a:prstDash val="solid"/>
        </a:ln>
        <a:effectLst/>
      </dsp:spPr>
      <dsp:style>
        <a:lnRef idx="1">
          <a:scrgbClr r="0" g="0" b="0"/>
        </a:lnRef>
        <a:fillRef idx="0">
          <a:scrgbClr r="0" g="0" b="0"/>
        </a:fillRef>
        <a:effectRef idx="0">
          <a:scrgbClr r="0" g="0" b="0"/>
        </a:effectRef>
        <a:fontRef idx="minor"/>
      </dsp:style>
    </dsp:sp>
    <dsp:sp modelId="{EE5CAB56-4473-470E-B475-8B0F3CE9EBAD}">
      <dsp:nvSpPr>
        <dsp:cNvPr id="0" name=""/>
        <dsp:cNvSpPr/>
      </dsp:nvSpPr>
      <dsp:spPr>
        <a:xfrm>
          <a:off x="4568641" y="3064016"/>
          <a:ext cx="1334020" cy="867113"/>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t>Provide context</a:t>
          </a:r>
          <a:endParaRPr lang="en-CA" sz="1400" b="1" kern="1200" dirty="0"/>
        </a:p>
      </dsp:txBody>
      <dsp:txXfrm>
        <a:off x="4610970" y="3106345"/>
        <a:ext cx="1249362" cy="782455"/>
      </dsp:txXfrm>
    </dsp:sp>
    <dsp:sp modelId="{525AC997-FDE9-45F2-B06F-28308EB29BEB}">
      <dsp:nvSpPr>
        <dsp:cNvPr id="0" name=""/>
        <dsp:cNvSpPr/>
      </dsp:nvSpPr>
      <dsp:spPr>
        <a:xfrm>
          <a:off x="1424952" y="434352"/>
          <a:ext cx="4084295" cy="4084295"/>
        </a:xfrm>
        <a:custGeom>
          <a:avLst/>
          <a:gdLst/>
          <a:ahLst/>
          <a:cxnLst/>
          <a:rect l="0" t="0" r="0" b="0"/>
          <a:pathLst>
            <a:path>
              <a:moveTo>
                <a:pt x="3469033" y="3503093"/>
              </a:moveTo>
              <a:arcTo wR="2042147" hR="2042147" stAng="2740545" swAng="1500441"/>
            </a:path>
          </a:pathLst>
        </a:custGeom>
        <a:noFill/>
        <a:ln w="9525" cap="flat" cmpd="sng" algn="ctr">
          <a:solidFill>
            <a:schemeClr val="bg2"/>
          </a:solidFill>
          <a:prstDash val="solid"/>
        </a:ln>
        <a:effectLst/>
      </dsp:spPr>
      <dsp:style>
        <a:lnRef idx="1">
          <a:scrgbClr r="0" g="0" b="0"/>
        </a:lnRef>
        <a:fillRef idx="0">
          <a:scrgbClr r="0" g="0" b="0"/>
        </a:fillRef>
        <a:effectRef idx="0">
          <a:scrgbClr r="0" g="0" b="0"/>
        </a:effectRef>
        <a:fontRef idx="minor"/>
      </dsp:style>
    </dsp:sp>
    <dsp:sp modelId="{F2754EAA-4AF7-47ED-AA2B-6D7FDB55D270}">
      <dsp:nvSpPr>
        <dsp:cNvPr id="0" name=""/>
        <dsp:cNvSpPr/>
      </dsp:nvSpPr>
      <dsp:spPr>
        <a:xfrm>
          <a:off x="2800089" y="4085090"/>
          <a:ext cx="1334020" cy="867113"/>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t>Identify trends</a:t>
          </a:r>
          <a:endParaRPr lang="en-CA" sz="1400" b="1" kern="1200" dirty="0"/>
        </a:p>
      </dsp:txBody>
      <dsp:txXfrm>
        <a:off x="2842418" y="4127419"/>
        <a:ext cx="1249362" cy="782455"/>
      </dsp:txXfrm>
    </dsp:sp>
    <dsp:sp modelId="{BD24A102-830D-4AA7-BD3E-BB67583915E8}">
      <dsp:nvSpPr>
        <dsp:cNvPr id="0" name=""/>
        <dsp:cNvSpPr/>
      </dsp:nvSpPr>
      <dsp:spPr>
        <a:xfrm>
          <a:off x="1424952" y="434352"/>
          <a:ext cx="4084295" cy="4084295"/>
        </a:xfrm>
        <a:custGeom>
          <a:avLst/>
          <a:gdLst/>
          <a:ahLst/>
          <a:cxnLst/>
          <a:rect l="0" t="0" r="0" b="0"/>
          <a:pathLst>
            <a:path>
              <a:moveTo>
                <a:pt x="1366619" y="3969328"/>
              </a:moveTo>
              <a:arcTo wR="2042147" hR="2042147" stAng="6559014" swAng="1500441"/>
            </a:path>
          </a:pathLst>
        </a:custGeom>
        <a:noFill/>
        <a:ln w="9525" cap="flat" cmpd="sng" algn="ctr">
          <a:solidFill>
            <a:schemeClr val="bg2"/>
          </a:solidFill>
          <a:prstDash val="solid"/>
        </a:ln>
        <a:effectLst/>
      </dsp:spPr>
      <dsp:style>
        <a:lnRef idx="1">
          <a:scrgbClr r="0" g="0" b="0"/>
        </a:lnRef>
        <a:fillRef idx="0">
          <a:scrgbClr r="0" g="0" b="0"/>
        </a:fillRef>
        <a:effectRef idx="0">
          <a:scrgbClr r="0" g="0" b="0"/>
        </a:effectRef>
        <a:fontRef idx="minor"/>
      </dsp:style>
    </dsp:sp>
    <dsp:sp modelId="{9771565B-D9FB-4BFA-A2FB-B3BA2985AF0E}">
      <dsp:nvSpPr>
        <dsp:cNvPr id="0" name=""/>
        <dsp:cNvSpPr/>
      </dsp:nvSpPr>
      <dsp:spPr>
        <a:xfrm>
          <a:off x="1031537" y="3064016"/>
          <a:ext cx="1334020" cy="867113"/>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t>Plan for review time</a:t>
          </a:r>
          <a:endParaRPr lang="en-CA" sz="1400" b="1" kern="1200" dirty="0"/>
        </a:p>
      </dsp:txBody>
      <dsp:txXfrm>
        <a:off x="1073866" y="3106345"/>
        <a:ext cx="1249362" cy="782455"/>
      </dsp:txXfrm>
    </dsp:sp>
    <dsp:sp modelId="{89753576-BBCC-46A3-B306-85AE5D45569B}">
      <dsp:nvSpPr>
        <dsp:cNvPr id="0" name=""/>
        <dsp:cNvSpPr/>
      </dsp:nvSpPr>
      <dsp:spPr>
        <a:xfrm>
          <a:off x="1424952" y="434352"/>
          <a:ext cx="4084295" cy="4084295"/>
        </a:xfrm>
        <a:custGeom>
          <a:avLst/>
          <a:gdLst/>
          <a:ahLst/>
          <a:cxnLst/>
          <a:rect l="0" t="0" r="0" b="0"/>
          <a:pathLst>
            <a:path>
              <a:moveTo>
                <a:pt x="82990" y="2618401"/>
              </a:moveTo>
              <a:arcTo wR="2042147" hR="2042147" stAng="9816578" swAng="1966845"/>
            </a:path>
          </a:pathLst>
        </a:custGeom>
        <a:noFill/>
        <a:ln w="9525" cap="flat" cmpd="sng" algn="ctr">
          <a:solidFill>
            <a:schemeClr val="bg2"/>
          </a:solidFill>
          <a:prstDash val="solid"/>
        </a:ln>
        <a:effectLst/>
      </dsp:spPr>
      <dsp:style>
        <a:lnRef idx="1">
          <a:scrgbClr r="0" g="0" b="0"/>
        </a:lnRef>
        <a:fillRef idx="0">
          <a:scrgbClr r="0" g="0" b="0"/>
        </a:fillRef>
        <a:effectRef idx="0">
          <a:scrgbClr r="0" g="0" b="0"/>
        </a:effectRef>
        <a:fontRef idx="minor"/>
      </dsp:style>
    </dsp:sp>
    <dsp:sp modelId="{90782FC6-377A-4CE9-98A7-12E687AC979E}">
      <dsp:nvSpPr>
        <dsp:cNvPr id="0" name=""/>
        <dsp:cNvSpPr/>
      </dsp:nvSpPr>
      <dsp:spPr>
        <a:xfrm>
          <a:off x="1031537" y="1021869"/>
          <a:ext cx="1334020" cy="867113"/>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t>Forward-looking information</a:t>
          </a:r>
          <a:endParaRPr lang="en-CA" sz="1400" b="1" kern="1200" dirty="0"/>
        </a:p>
      </dsp:txBody>
      <dsp:txXfrm>
        <a:off x="1073866" y="1064198"/>
        <a:ext cx="1249362" cy="782455"/>
      </dsp:txXfrm>
    </dsp:sp>
    <dsp:sp modelId="{A26693D0-0372-4742-ADC3-155E13EFB75E}">
      <dsp:nvSpPr>
        <dsp:cNvPr id="0" name=""/>
        <dsp:cNvSpPr/>
      </dsp:nvSpPr>
      <dsp:spPr>
        <a:xfrm>
          <a:off x="1424952" y="434352"/>
          <a:ext cx="4084295" cy="4084295"/>
        </a:xfrm>
        <a:custGeom>
          <a:avLst/>
          <a:gdLst/>
          <a:ahLst/>
          <a:cxnLst/>
          <a:rect l="0" t="0" r="0" b="0"/>
          <a:pathLst>
            <a:path>
              <a:moveTo>
                <a:pt x="615261" y="581201"/>
              </a:moveTo>
              <a:arcTo wR="2042147" hR="2042147" stAng="13540545" swAng="1500441"/>
            </a:path>
          </a:pathLst>
        </a:custGeom>
        <a:noFill/>
        <a:ln w="9525" cap="flat" cmpd="sng" algn="ctr">
          <a:solidFill>
            <a:schemeClr val="bg2"/>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41A4D-5F6E-4826-BB5B-247B68CB6A32}">
      <dsp:nvSpPr>
        <dsp:cNvPr id="0" name=""/>
        <dsp:cNvSpPr/>
      </dsp:nvSpPr>
      <dsp:spPr>
        <a:xfrm>
          <a:off x="1806147" y="672855"/>
          <a:ext cx="4210933" cy="4210933"/>
        </a:xfrm>
        <a:prstGeom prst="blockArc">
          <a:avLst>
            <a:gd name="adj1" fmla="val 12048556"/>
            <a:gd name="adj2" fmla="val 16236328"/>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4E73B2-BD0F-4A98-8E42-6E4A32E78ED1}">
      <dsp:nvSpPr>
        <dsp:cNvPr id="0" name=""/>
        <dsp:cNvSpPr/>
      </dsp:nvSpPr>
      <dsp:spPr>
        <a:xfrm>
          <a:off x="1790484" y="712806"/>
          <a:ext cx="4210933" cy="4210933"/>
        </a:xfrm>
        <a:prstGeom prst="blockArc">
          <a:avLst>
            <a:gd name="adj1" fmla="val 7734145"/>
            <a:gd name="adj2" fmla="val 12120289"/>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B5073E-0585-4653-86AE-73018B02A44F}">
      <dsp:nvSpPr>
        <dsp:cNvPr id="0" name=""/>
        <dsp:cNvSpPr/>
      </dsp:nvSpPr>
      <dsp:spPr>
        <a:xfrm>
          <a:off x="1826695" y="742716"/>
          <a:ext cx="4210933" cy="4210933"/>
        </a:xfrm>
        <a:prstGeom prst="blockArc">
          <a:avLst>
            <a:gd name="adj1" fmla="val 2987346"/>
            <a:gd name="adj2" fmla="val 7812654"/>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4078FD-B0AE-4194-80C8-D85D4A5D1178}">
      <dsp:nvSpPr>
        <dsp:cNvPr id="0" name=""/>
        <dsp:cNvSpPr/>
      </dsp:nvSpPr>
      <dsp:spPr>
        <a:xfrm>
          <a:off x="1862810" y="712883"/>
          <a:ext cx="4210933" cy="4210933"/>
        </a:xfrm>
        <a:prstGeom prst="blockArc">
          <a:avLst>
            <a:gd name="adj1" fmla="val 20279566"/>
            <a:gd name="adj2" fmla="val 3065651"/>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C40691-BF74-4A9A-A995-B9F402F6AAF0}">
      <dsp:nvSpPr>
        <dsp:cNvPr id="0" name=""/>
        <dsp:cNvSpPr/>
      </dsp:nvSpPr>
      <dsp:spPr>
        <a:xfrm>
          <a:off x="1847126" y="672879"/>
          <a:ext cx="4210933" cy="4210933"/>
        </a:xfrm>
        <a:prstGeom prst="blockArc">
          <a:avLst>
            <a:gd name="adj1" fmla="val 16167827"/>
            <a:gd name="adj2" fmla="val 20351392"/>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5FB03C-9DCE-4A4F-8C76-B35A920A5005}">
      <dsp:nvSpPr>
        <dsp:cNvPr id="0" name=""/>
        <dsp:cNvSpPr/>
      </dsp:nvSpPr>
      <dsp:spPr>
        <a:xfrm>
          <a:off x="2712910" y="1581508"/>
          <a:ext cx="2440870" cy="2440870"/>
        </a:xfrm>
        <a:prstGeom prst="ellips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Board of Directors</a:t>
          </a:r>
          <a:endParaRPr lang="en-CA" sz="2800" b="1" kern="1200" dirty="0">
            <a:latin typeface="Times New Roman" pitchFamily="18" charset="0"/>
            <a:cs typeface="Times New Roman" pitchFamily="18" charset="0"/>
          </a:endParaRPr>
        </a:p>
      </dsp:txBody>
      <dsp:txXfrm>
        <a:off x="3070367" y="1938965"/>
        <a:ext cx="1725956" cy="1725956"/>
      </dsp:txXfrm>
    </dsp:sp>
    <dsp:sp modelId="{DB29A795-9FBD-4EAD-9C36-4D0D55CD136F}">
      <dsp:nvSpPr>
        <dsp:cNvPr id="0" name=""/>
        <dsp:cNvSpPr/>
      </dsp:nvSpPr>
      <dsp:spPr>
        <a:xfrm>
          <a:off x="3079041" y="-132451"/>
          <a:ext cx="1708609" cy="1708609"/>
        </a:xfrm>
        <a:prstGeom prst="ellipse">
          <a:avLst/>
        </a:prstGeom>
        <a:solidFill>
          <a:schemeClr val="bg2">
            <a:lumMod val="2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itchFamily="18" charset="0"/>
              <a:cs typeface="Times New Roman" pitchFamily="18" charset="0"/>
            </a:rPr>
            <a:t>Government</a:t>
          </a:r>
          <a:endParaRPr lang="en-CA" sz="1700" b="1" kern="1200" dirty="0">
            <a:latin typeface="Times New Roman" pitchFamily="18" charset="0"/>
            <a:cs typeface="Times New Roman" pitchFamily="18" charset="0"/>
          </a:endParaRPr>
        </a:p>
      </dsp:txBody>
      <dsp:txXfrm>
        <a:off x="3329261" y="117769"/>
        <a:ext cx="1208169" cy="1208169"/>
      </dsp:txXfrm>
    </dsp:sp>
    <dsp:sp modelId="{310CF995-6BB4-4CEE-AB64-5D839CC29DCA}">
      <dsp:nvSpPr>
        <dsp:cNvPr id="0" name=""/>
        <dsp:cNvSpPr/>
      </dsp:nvSpPr>
      <dsp:spPr>
        <a:xfrm>
          <a:off x="5020706" y="1193394"/>
          <a:ext cx="1708609" cy="1708609"/>
        </a:xfrm>
        <a:prstGeom prst="ellipse">
          <a:avLst/>
        </a:prstGeom>
        <a:solidFill>
          <a:schemeClr val="bg2">
            <a:lumMod val="2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Donors</a:t>
          </a:r>
          <a:endParaRPr lang="en-CA" sz="1800" b="1" kern="1200" dirty="0">
            <a:latin typeface="Times New Roman" pitchFamily="18" charset="0"/>
            <a:cs typeface="Times New Roman" pitchFamily="18" charset="0"/>
          </a:endParaRPr>
        </a:p>
      </dsp:txBody>
      <dsp:txXfrm>
        <a:off x="5270926" y="1443614"/>
        <a:ext cx="1208169" cy="1208169"/>
      </dsp:txXfrm>
    </dsp:sp>
    <dsp:sp modelId="{FDC101C6-FD6F-47AD-9A84-473D2DA91B77}">
      <dsp:nvSpPr>
        <dsp:cNvPr id="0" name=""/>
        <dsp:cNvSpPr/>
      </dsp:nvSpPr>
      <dsp:spPr>
        <a:xfrm>
          <a:off x="4405593" y="3564436"/>
          <a:ext cx="1708609" cy="1708609"/>
        </a:xfrm>
        <a:prstGeom prst="ellipse">
          <a:avLst/>
        </a:prstGeom>
        <a:solidFill>
          <a:schemeClr val="bg2">
            <a:lumMod val="2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Employees</a:t>
          </a:r>
          <a:endParaRPr lang="en-CA" sz="1800" b="1" kern="1200" dirty="0">
            <a:latin typeface="Times New Roman" pitchFamily="18" charset="0"/>
            <a:cs typeface="Times New Roman" pitchFamily="18" charset="0"/>
          </a:endParaRPr>
        </a:p>
      </dsp:txBody>
      <dsp:txXfrm>
        <a:off x="4655813" y="3814656"/>
        <a:ext cx="1208169" cy="1208169"/>
      </dsp:txXfrm>
    </dsp:sp>
    <dsp:sp modelId="{3D063994-8E7B-40C4-8B6E-7CA295BBB771}">
      <dsp:nvSpPr>
        <dsp:cNvPr id="0" name=""/>
        <dsp:cNvSpPr/>
      </dsp:nvSpPr>
      <dsp:spPr>
        <a:xfrm>
          <a:off x="1750120" y="3564436"/>
          <a:ext cx="1708609" cy="1708609"/>
        </a:xfrm>
        <a:prstGeom prst="ellipse">
          <a:avLst/>
        </a:prstGeom>
        <a:solidFill>
          <a:schemeClr val="bg2">
            <a:lumMod val="2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Volunteers</a:t>
          </a:r>
          <a:endParaRPr lang="en-CA" sz="1800" b="1" kern="1200" dirty="0">
            <a:latin typeface="Times New Roman" pitchFamily="18" charset="0"/>
            <a:cs typeface="Times New Roman" pitchFamily="18" charset="0"/>
          </a:endParaRPr>
        </a:p>
      </dsp:txBody>
      <dsp:txXfrm>
        <a:off x="2000340" y="3814656"/>
        <a:ext cx="1208169" cy="1208169"/>
      </dsp:txXfrm>
    </dsp:sp>
    <dsp:sp modelId="{F115999A-6189-4B54-BF62-A897324C0F97}">
      <dsp:nvSpPr>
        <dsp:cNvPr id="0" name=""/>
        <dsp:cNvSpPr/>
      </dsp:nvSpPr>
      <dsp:spPr>
        <a:xfrm>
          <a:off x="1134879" y="1193398"/>
          <a:ext cx="1708609" cy="1708609"/>
        </a:xfrm>
        <a:prstGeom prst="ellipse">
          <a:avLst/>
        </a:prstGeom>
        <a:solidFill>
          <a:schemeClr val="bg2">
            <a:lumMod val="2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33425">
            <a:lnSpc>
              <a:spcPct val="90000"/>
            </a:lnSpc>
            <a:spcBef>
              <a:spcPct val="0"/>
            </a:spcBef>
            <a:spcAft>
              <a:spcPct val="35000"/>
            </a:spcAft>
          </a:pPr>
          <a:r>
            <a:rPr lang="en-US" sz="1650" b="1" kern="1200" dirty="0" smtClean="0">
              <a:latin typeface="Times New Roman" pitchFamily="18" charset="0"/>
              <a:cs typeface="Times New Roman" pitchFamily="18" charset="0"/>
            </a:rPr>
            <a:t>Beneficiaries</a:t>
          </a:r>
          <a:endParaRPr lang="en-CA" sz="1650" b="1" kern="1200" dirty="0">
            <a:latin typeface="Times New Roman" pitchFamily="18" charset="0"/>
            <a:cs typeface="Times New Roman" pitchFamily="18" charset="0"/>
          </a:endParaRPr>
        </a:p>
      </dsp:txBody>
      <dsp:txXfrm>
        <a:off x="1385099" y="1443618"/>
        <a:ext cx="1208169" cy="120816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1" cy="480060"/>
          </a:xfrm>
          <a:prstGeom prst="rect">
            <a:avLst/>
          </a:prstGeom>
          <a:noFill/>
          <a:ln w="9525">
            <a:noFill/>
            <a:miter lim="800000"/>
          </a:ln>
          <a:effectLst/>
        </p:spPr>
        <p:txBody>
          <a:bodyPr vert="horz" wrap="square" lIns="96568" tIns="48285" rIns="96568" bIns="48285" numCol="1" anchor="t" anchorCtr="0" compatLnSpc="1"/>
          <a:lstStyle>
            <a:lvl1pPr eaLnBrk="1" hangingPunct="1">
              <a:defRPr sz="1300">
                <a:latin typeface="Times New Roman" panose="02020603050405020304" pitchFamily="18" charset="0"/>
              </a:defRPr>
            </a:lvl1pPr>
          </a:lstStyle>
          <a:p>
            <a:endParaRPr lang="en-US"/>
          </a:p>
        </p:txBody>
      </p:sp>
      <p:sp>
        <p:nvSpPr>
          <p:cNvPr id="3075" name="Rectangle 3"/>
          <p:cNvSpPr>
            <a:spLocks noGrp="1" noChangeArrowheads="1"/>
          </p:cNvSpPr>
          <p:nvPr>
            <p:ph type="dt" sz="quarter" idx="1"/>
          </p:nvPr>
        </p:nvSpPr>
        <p:spPr bwMode="auto">
          <a:xfrm>
            <a:off x="4145280" y="0"/>
            <a:ext cx="3169921" cy="480060"/>
          </a:xfrm>
          <a:prstGeom prst="rect">
            <a:avLst/>
          </a:prstGeom>
          <a:noFill/>
          <a:ln w="9525">
            <a:noFill/>
            <a:miter lim="800000"/>
          </a:ln>
          <a:effectLst/>
        </p:spPr>
        <p:txBody>
          <a:bodyPr vert="horz" wrap="square" lIns="96568" tIns="48285" rIns="96568" bIns="48285" numCol="1" anchor="t" anchorCtr="0" compatLnSpc="1"/>
          <a:lstStyle>
            <a:lvl1pPr algn="r" eaLnBrk="1" hangingPunct="1">
              <a:defRPr sz="1300">
                <a:latin typeface="Times New Roman" panose="02020603050405020304" pitchFamily="18" charset="0"/>
              </a:defRPr>
            </a:lvl1pPr>
          </a:lstStyle>
          <a:p>
            <a:endParaRPr lang="en-US"/>
          </a:p>
        </p:txBody>
      </p:sp>
      <p:sp>
        <p:nvSpPr>
          <p:cNvPr id="3076" name="Rectangle 4"/>
          <p:cNvSpPr>
            <a:spLocks noGrp="1" noChangeArrowheads="1"/>
          </p:cNvSpPr>
          <p:nvPr>
            <p:ph type="ftr" sz="quarter" idx="2"/>
          </p:nvPr>
        </p:nvSpPr>
        <p:spPr bwMode="auto">
          <a:xfrm>
            <a:off x="0" y="9121140"/>
            <a:ext cx="3169921" cy="480060"/>
          </a:xfrm>
          <a:prstGeom prst="rect">
            <a:avLst/>
          </a:prstGeom>
          <a:noFill/>
          <a:ln w="9525">
            <a:noFill/>
            <a:miter lim="800000"/>
          </a:ln>
          <a:effectLst/>
        </p:spPr>
        <p:txBody>
          <a:bodyPr vert="horz" wrap="square" lIns="96568" tIns="48285" rIns="96568" bIns="48285" numCol="1" anchor="b" anchorCtr="0" compatLnSpc="1"/>
          <a:lstStyle>
            <a:lvl1pPr eaLnBrk="1" hangingPunct="1">
              <a:defRPr sz="1300">
                <a:latin typeface="Times New Roman" panose="02020603050405020304" pitchFamily="18" charset="0"/>
              </a:defRPr>
            </a:lvl1pPr>
          </a:lstStyle>
          <a:p>
            <a:endParaRPr lang="en-US"/>
          </a:p>
        </p:txBody>
      </p:sp>
      <p:sp>
        <p:nvSpPr>
          <p:cNvPr id="3077" name="Rectangle 5"/>
          <p:cNvSpPr>
            <a:spLocks noGrp="1" noChangeArrowheads="1"/>
          </p:cNvSpPr>
          <p:nvPr>
            <p:ph type="sldNum" sz="quarter" idx="3"/>
          </p:nvPr>
        </p:nvSpPr>
        <p:spPr bwMode="auto">
          <a:xfrm>
            <a:off x="4145280" y="9121140"/>
            <a:ext cx="3169921" cy="480060"/>
          </a:xfrm>
          <a:prstGeom prst="rect">
            <a:avLst/>
          </a:prstGeom>
          <a:noFill/>
          <a:ln w="9525">
            <a:noFill/>
            <a:miter lim="800000"/>
          </a:ln>
          <a:effectLst/>
        </p:spPr>
        <p:txBody>
          <a:bodyPr vert="horz" wrap="square" lIns="96568" tIns="48285" rIns="96568" bIns="48285" numCol="1" anchor="b" anchorCtr="0" compatLnSpc="1"/>
          <a:lstStyle>
            <a:lvl1pPr algn="r" eaLnBrk="1" hangingPunct="1">
              <a:defRPr sz="1300">
                <a:latin typeface="Times New Roman" panose="02020603050405020304" pitchFamily="18" charset="0"/>
              </a:defRPr>
            </a:lvl1pPr>
          </a:lstStyle>
          <a:p>
            <a:fld id="{0ABE197C-5634-4FB9-982B-DCBCFF0C1DDC}"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9921" cy="480060"/>
          </a:xfrm>
          <a:prstGeom prst="rect">
            <a:avLst/>
          </a:prstGeom>
          <a:noFill/>
          <a:ln w="9525">
            <a:noFill/>
            <a:miter lim="800000"/>
          </a:ln>
          <a:effectLst/>
        </p:spPr>
        <p:txBody>
          <a:bodyPr vert="horz" wrap="square" lIns="96568" tIns="48285" rIns="96568" bIns="48285" numCol="1" anchor="t" anchorCtr="0" compatLnSpc="1"/>
          <a:lstStyle>
            <a:lvl1pPr eaLnBrk="1" hangingPunct="1">
              <a:defRPr sz="1300">
                <a:latin typeface="Times New Roman" panose="02020603050405020304" pitchFamily="18" charset="0"/>
              </a:defRPr>
            </a:lvl1pPr>
          </a:lstStyle>
          <a:p>
            <a:endParaRPr lang="en-US"/>
          </a:p>
        </p:txBody>
      </p:sp>
      <p:sp>
        <p:nvSpPr>
          <p:cNvPr id="2051" name="Rectangle 3"/>
          <p:cNvSpPr>
            <a:spLocks noGrp="1" noChangeArrowheads="1"/>
          </p:cNvSpPr>
          <p:nvPr>
            <p:ph type="dt" idx="1"/>
          </p:nvPr>
        </p:nvSpPr>
        <p:spPr bwMode="auto">
          <a:xfrm>
            <a:off x="4145280" y="0"/>
            <a:ext cx="3169921" cy="480060"/>
          </a:xfrm>
          <a:prstGeom prst="rect">
            <a:avLst/>
          </a:prstGeom>
          <a:noFill/>
          <a:ln w="9525">
            <a:noFill/>
            <a:miter lim="800000"/>
          </a:ln>
          <a:effectLst/>
        </p:spPr>
        <p:txBody>
          <a:bodyPr vert="horz" wrap="square" lIns="96568" tIns="48285" rIns="96568" bIns="48285" numCol="1" anchor="t" anchorCtr="0" compatLnSpc="1"/>
          <a:lstStyle>
            <a:lvl1pPr algn="r" eaLnBrk="1" hangingPunct="1">
              <a:defRPr sz="1300">
                <a:latin typeface="Times New Roman" panose="02020603050405020304" pitchFamily="18" charset="0"/>
              </a:defRPr>
            </a:lvl1pPr>
          </a:lstStyle>
          <a:p>
            <a:endParaRPr lang="en-US"/>
          </a:p>
        </p:txBody>
      </p:sp>
      <p:sp>
        <p:nvSpPr>
          <p:cNvPr id="2052" name="Rectangle 4"/>
          <p:cNvSpPr>
            <a:spLocks noGrp="1" noRot="1" noChangeAspect="1" noChangeArrowheads="1" noTextEdit="1"/>
          </p:cNvSpPr>
          <p:nvPr>
            <p:ph type="sldImg" idx="2"/>
          </p:nvPr>
        </p:nvSpPr>
        <p:spPr bwMode="auto">
          <a:xfrm>
            <a:off x="1260475" y="722313"/>
            <a:ext cx="4794250" cy="3597275"/>
          </a:xfrm>
          <a:prstGeom prst="rect">
            <a:avLst/>
          </a:prstGeom>
          <a:noFill/>
          <a:ln w="12700">
            <a:solidFill>
              <a:srgbClr val="000000"/>
            </a:solidFill>
            <a:miter lim="800000"/>
          </a:ln>
          <a:effectLst/>
        </p:spPr>
      </p:sp>
      <p:sp>
        <p:nvSpPr>
          <p:cNvPr id="2053" name="Rectangle 5"/>
          <p:cNvSpPr>
            <a:spLocks noGrp="1" noChangeArrowheads="1"/>
          </p:cNvSpPr>
          <p:nvPr>
            <p:ph type="body" sz="quarter" idx="3"/>
          </p:nvPr>
        </p:nvSpPr>
        <p:spPr bwMode="auto">
          <a:xfrm>
            <a:off x="975361" y="4560571"/>
            <a:ext cx="5364480" cy="4320540"/>
          </a:xfrm>
          <a:prstGeom prst="rect">
            <a:avLst/>
          </a:prstGeom>
          <a:noFill/>
          <a:ln w="9525">
            <a:noFill/>
            <a:miter lim="800000"/>
          </a:ln>
          <a:effectLst/>
        </p:spPr>
        <p:txBody>
          <a:bodyPr vert="horz" wrap="square" lIns="96568" tIns="48285" rIns="96568" bIns="48285"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2054" name="Rectangle 6"/>
          <p:cNvSpPr>
            <a:spLocks noGrp="1" noChangeArrowheads="1"/>
          </p:cNvSpPr>
          <p:nvPr>
            <p:ph type="ftr" sz="quarter" idx="4"/>
          </p:nvPr>
        </p:nvSpPr>
        <p:spPr bwMode="auto">
          <a:xfrm>
            <a:off x="0" y="9121140"/>
            <a:ext cx="3169921" cy="480060"/>
          </a:xfrm>
          <a:prstGeom prst="rect">
            <a:avLst/>
          </a:prstGeom>
          <a:noFill/>
          <a:ln w="9525">
            <a:noFill/>
            <a:miter lim="800000"/>
          </a:ln>
          <a:effectLst/>
        </p:spPr>
        <p:txBody>
          <a:bodyPr vert="horz" wrap="square" lIns="96568" tIns="48285" rIns="96568" bIns="48285" numCol="1" anchor="b" anchorCtr="0" compatLnSpc="1"/>
          <a:lstStyle>
            <a:lvl1pPr eaLnBrk="1" hangingPunct="1">
              <a:defRPr sz="1300">
                <a:latin typeface="Times New Roman" panose="02020603050405020304" pitchFamily="18" charset="0"/>
              </a:defRPr>
            </a:lvl1pPr>
          </a:lstStyle>
          <a:p>
            <a:endParaRPr lang="en-US"/>
          </a:p>
        </p:txBody>
      </p:sp>
      <p:sp>
        <p:nvSpPr>
          <p:cNvPr id="2055" name="Rectangle 7"/>
          <p:cNvSpPr>
            <a:spLocks noGrp="1" noChangeArrowheads="1"/>
          </p:cNvSpPr>
          <p:nvPr>
            <p:ph type="sldNum" sz="quarter" idx="5"/>
          </p:nvPr>
        </p:nvSpPr>
        <p:spPr bwMode="auto">
          <a:xfrm>
            <a:off x="4145280" y="9121140"/>
            <a:ext cx="3169921" cy="480060"/>
          </a:xfrm>
          <a:prstGeom prst="rect">
            <a:avLst/>
          </a:prstGeom>
          <a:noFill/>
          <a:ln w="9525">
            <a:noFill/>
            <a:miter lim="800000"/>
          </a:ln>
          <a:effectLst/>
        </p:spPr>
        <p:txBody>
          <a:bodyPr vert="horz" wrap="square" lIns="96568" tIns="48285" rIns="96568" bIns="48285" numCol="1" anchor="b" anchorCtr="0" compatLnSpc="1"/>
          <a:lstStyle>
            <a:lvl1pPr algn="r" eaLnBrk="1" hangingPunct="1">
              <a:defRPr sz="1300">
                <a:latin typeface="Times New Roman" panose="02020603050405020304" pitchFamily="18" charset="0"/>
              </a:defRPr>
            </a:lvl1pPr>
          </a:lstStyle>
          <a:p>
            <a:fld id="{F1B537C2-D028-486D-8C78-08A582875C80}"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46AC4-B8FD-45EF-BC1B-AC61261FC83C}"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46AC4-B8FD-45EF-BC1B-AC61261FC83C}"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ln>
        </p:spPr>
        <p:txBody>
          <a:bodyPr/>
          <a:lstStyle/>
          <a:p>
            <a:fld id="{7D60AB70-5CB2-4B9E-8A9B-F5BE45A2A01F}" type="slidenum">
              <a:rPr lang="en-US" smtClean="0">
                <a:latin typeface="Times New Roman" panose="02020603050405020304" pitchFamily="18" charset="0"/>
              </a:rPr>
            </a:fld>
            <a:endParaRPr lang="en-US" smtClean="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solidFill>
            <a:srgbClr val="FFFFFF"/>
          </a:solidFill>
        </p:spPr>
      </p:sp>
      <p:sp>
        <p:nvSpPr>
          <p:cNvPr id="20484" name="Rectangle 3"/>
          <p:cNvSpPr>
            <a:spLocks noGrp="1" noChangeArrowheads="1"/>
          </p:cNvSpPr>
          <p:nvPr>
            <p:ph type="body" idx="1"/>
          </p:nvPr>
        </p:nvSpPr>
        <p:spPr>
          <a:xfrm>
            <a:off x="731520" y="4560570"/>
            <a:ext cx="5852160" cy="4320540"/>
          </a:xfrm>
          <a:solidFill>
            <a:srgbClr val="FFFFFF"/>
          </a:solidFill>
          <a:ln>
            <a:solidFill>
              <a:srgbClr val="000000"/>
            </a:solidFill>
            <a:miter lim="800000"/>
          </a:ln>
        </p:spPr>
        <p:txBody>
          <a:bodyPr/>
          <a:lstStyle/>
          <a:p>
            <a:pPr eaLnBrk="1" hangingPunct="1"/>
            <a:endParaRPr lang="en-US" smtClean="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36BF392-1502-40D1-988D-D4E996FABD31}" type="slidenum">
              <a:rPr lang="en-US"/>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xfrm>
            <a:off x="349514" y="4396482"/>
            <a:ext cx="6694934" cy="3798720"/>
          </a:xfrm>
        </p:spPr>
        <p:txBody>
          <a:bodyPr/>
          <a:lstStyle/>
          <a:p>
            <a:endParaRPr lang="en-CA" dirty="0"/>
          </a:p>
        </p:txBody>
      </p:sp>
      <p:pic>
        <p:nvPicPr>
          <p:cNvPr id="1026" name="Picture 1"/>
          <p:cNvPicPr>
            <a:picLocks noChangeAspect="1" noChangeArrowheads="1"/>
          </p:cNvPicPr>
          <p:nvPr/>
        </p:nvPicPr>
        <p:blipFill>
          <a:blip r:embed="rId3"/>
          <a:srcRect/>
          <a:stretch>
            <a:fillRect/>
          </a:stretch>
        </p:blipFill>
        <p:spPr bwMode="auto">
          <a:xfrm>
            <a:off x="1" y="-1817443"/>
            <a:ext cx="6054977" cy="1303285"/>
          </a:xfrm>
          <a:prstGeom prst="rect">
            <a:avLst/>
          </a:prstGeom>
          <a:noFill/>
          <a:ln w="9525">
            <a:noFill/>
            <a:miter lim="800000"/>
            <a:headEnd/>
            <a:tailEnd/>
          </a:ln>
        </p:spPr>
      </p:pic>
      <p:pic>
        <p:nvPicPr>
          <p:cNvPr id="1029" name="Picture 1"/>
          <p:cNvPicPr>
            <a:picLocks noChangeAspect="1" noChangeArrowheads="1"/>
          </p:cNvPicPr>
          <p:nvPr/>
        </p:nvPicPr>
        <p:blipFill>
          <a:blip r:embed="rId3"/>
          <a:srcRect/>
          <a:stretch>
            <a:fillRect/>
          </a:stretch>
        </p:blipFill>
        <p:spPr bwMode="auto">
          <a:xfrm>
            <a:off x="664571" y="8104275"/>
            <a:ext cx="6054977" cy="1303285"/>
          </a:xfrm>
          <a:prstGeom prst="rect">
            <a:avLst/>
          </a:prstGeom>
          <a:noFill/>
          <a:ln w="9525">
            <a:noFill/>
            <a:miter lim="800000"/>
            <a:headEnd/>
            <a:tailEnd/>
          </a:ln>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D53E44-5116-4DAF-A2CE-EC206E9030D4}" type="slidenum">
              <a:rPr lang="en-US"/>
            </a:fld>
            <a:endParaRPr lang="en-US"/>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xfrm>
            <a:off x="977055" y="4562238"/>
            <a:ext cx="5361093" cy="4317206"/>
          </a:xfrm>
          <a:solidFill>
            <a:srgbClr val="FFFFFF"/>
          </a:solidFill>
          <a:ln w="12700" cap="flat">
            <a:solidFill>
              <a:srgbClr val="000000"/>
            </a:solidFill>
          </a:ln>
        </p:spPr>
        <p:txBody>
          <a:bodyPr/>
          <a:lstStyle/>
          <a:p>
            <a:pPr eaLnBrk="1" hangingPunct="1"/>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D53E44-5116-4DAF-A2CE-EC206E9030D4}" type="slidenum">
              <a:rPr lang="en-US"/>
            </a:fld>
            <a:endParaRPr lang="en-US"/>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xfrm>
            <a:off x="977055" y="4562238"/>
            <a:ext cx="5361093" cy="4317206"/>
          </a:xfrm>
          <a:solidFill>
            <a:srgbClr val="FFFFFF"/>
          </a:solidFill>
          <a:ln w="12700" cap="flat">
            <a:solidFill>
              <a:srgbClr val="000000"/>
            </a:solidFill>
          </a:ln>
        </p:spPr>
        <p:txBody>
          <a:bodyPr/>
          <a:lstStyle/>
          <a:p>
            <a:pPr eaLnBrk="1" hangingPunct="1"/>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36BF392-1502-40D1-988D-D4E996FABD31}" type="slidenum">
              <a:rPr lang="en-US"/>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xfrm>
            <a:off x="349514" y="4396482"/>
            <a:ext cx="6694934" cy="3798720"/>
          </a:xfrm>
        </p:spPr>
        <p:txBody>
          <a:bodyPr/>
          <a:lstStyle/>
          <a:p>
            <a:endParaRPr lang="en-CA" dirty="0"/>
          </a:p>
        </p:txBody>
      </p:sp>
      <p:pic>
        <p:nvPicPr>
          <p:cNvPr id="1026" name="Picture 1"/>
          <p:cNvPicPr>
            <a:picLocks noChangeAspect="1" noChangeArrowheads="1"/>
          </p:cNvPicPr>
          <p:nvPr/>
        </p:nvPicPr>
        <p:blipFill>
          <a:blip r:embed="rId3"/>
          <a:srcRect/>
          <a:stretch>
            <a:fillRect/>
          </a:stretch>
        </p:blipFill>
        <p:spPr bwMode="auto">
          <a:xfrm>
            <a:off x="1" y="-1817443"/>
            <a:ext cx="6054977" cy="1303285"/>
          </a:xfrm>
          <a:prstGeom prst="rect">
            <a:avLst/>
          </a:prstGeom>
          <a:noFill/>
          <a:ln w="9525">
            <a:noFill/>
            <a:miter lim="800000"/>
            <a:headEnd/>
            <a:tailEnd/>
          </a:ln>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D53E44-5116-4DAF-A2CE-EC206E9030D4}" type="slidenum">
              <a:rPr lang="en-US"/>
            </a:fld>
            <a:endParaRPr lang="en-US"/>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xfrm>
            <a:off x="977055" y="4562238"/>
            <a:ext cx="5361093" cy="4317206"/>
          </a:xfrm>
          <a:solidFill>
            <a:srgbClr val="FFFFFF"/>
          </a:solidFill>
          <a:ln w="12700" cap="flat">
            <a:solidFill>
              <a:srgbClr val="000000"/>
            </a:solidFill>
          </a:ln>
        </p:spPr>
        <p:txBody>
          <a:bodyPr/>
          <a:lstStyle/>
          <a:p>
            <a:pPr eaLnBrk="1" hangingPunct="1"/>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D53E44-5116-4DAF-A2CE-EC206E9030D4}" type="slidenum">
              <a:rPr lang="en-US"/>
            </a:fld>
            <a:endParaRPr lang="en-US"/>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xfrm>
            <a:off x="977055" y="4562238"/>
            <a:ext cx="5361093" cy="4317206"/>
          </a:xfrm>
          <a:solidFill>
            <a:srgbClr val="FFFFFF"/>
          </a:solidFill>
          <a:ln w="12700" cap="flat">
            <a:solidFill>
              <a:srgbClr val="000000"/>
            </a:solidFill>
          </a:ln>
        </p:spPr>
        <p:txBody>
          <a:bodyPr/>
          <a:lstStyle/>
          <a:p>
            <a:pPr eaLnBrk="1" hangingPunct="1"/>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D53E44-5116-4DAF-A2CE-EC206E9030D4}" type="slidenum">
              <a:rPr lang="en-US"/>
            </a:fld>
            <a:endParaRPr lang="en-US"/>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xfrm>
            <a:off x="977055" y="4562238"/>
            <a:ext cx="5361093" cy="4317206"/>
          </a:xfrm>
          <a:solidFill>
            <a:srgbClr val="FFFFFF"/>
          </a:solidFill>
          <a:ln w="12700" cap="flat">
            <a:solidFill>
              <a:srgbClr val="000000"/>
            </a:solidFill>
          </a:ln>
        </p:spPr>
        <p:txBody>
          <a:bodyPr/>
          <a:lstStyle/>
          <a:p>
            <a:pPr eaLnBrk="1" hangingPunct="1"/>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D53E44-5116-4DAF-A2CE-EC206E9030D4}" type="slidenum">
              <a:rPr lang="en-US"/>
            </a:fld>
            <a:endParaRPr lang="en-US"/>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xfrm>
            <a:off x="977055" y="4562238"/>
            <a:ext cx="5361093" cy="4317206"/>
          </a:xfrm>
          <a:solidFill>
            <a:srgbClr val="FFFFFF"/>
          </a:solidFill>
          <a:ln w="12700" cap="flat">
            <a:solidFill>
              <a:srgbClr val="000000"/>
            </a:solidFill>
          </a:ln>
        </p:spPr>
        <p:txBody>
          <a:bodyPr/>
          <a:lstStyle/>
          <a:p>
            <a:pPr eaLnBrk="1" hangingPunct="1"/>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290383E-52F8-49FD-889D-6A497B62BCAF}" type="slidenum">
              <a:rPr lang="en-US" smtClean="0"/>
            </a:fld>
            <a:endParaRPr lang="en-US" smtClean="0"/>
          </a:p>
        </p:txBody>
      </p:sp>
      <p:sp>
        <p:nvSpPr>
          <p:cNvPr id="15363" name="Rectangle 2"/>
          <p:cNvSpPr>
            <a:spLocks noGrp="1" noRot="1" noChangeAspect="1" noChangeArrowheads="1" noTextEdit="1"/>
          </p:cNvSpPr>
          <p:nvPr>
            <p:ph type="sldImg"/>
          </p:nvPr>
        </p:nvSpPr>
        <p:spPr>
          <a:xfrm>
            <a:off x="1146175" y="687388"/>
            <a:ext cx="4567238" cy="3425825"/>
          </a:xfrm>
          <a:ln cap="flat"/>
        </p:spPr>
      </p:sp>
      <p:sp>
        <p:nvSpPr>
          <p:cNvPr id="15364" name="Rectangle 3"/>
          <p:cNvSpPr>
            <a:spLocks noGrp="1" noChangeArrowheads="1"/>
          </p:cNvSpPr>
          <p:nvPr>
            <p:ph type="body" idx="1"/>
          </p:nvPr>
        </p:nvSpPr>
        <p:spPr>
          <a:noFill/>
        </p:spPr>
        <p:txBody>
          <a:bodyPr/>
          <a:lstStyle/>
          <a:p>
            <a:pPr eaLnBrk="1" hangingPunct="1"/>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1DE5E43-6FCA-4337-8991-ABB1C441CEF4}" type="slidenum">
              <a:rPr lang="en-US" smtClean="0"/>
            </a:fld>
            <a:endParaRPr lang="en-US" smtClean="0"/>
          </a:p>
        </p:txBody>
      </p:sp>
      <p:sp>
        <p:nvSpPr>
          <p:cNvPr id="20483" name="Rectangle 2"/>
          <p:cNvSpPr>
            <a:spLocks noGrp="1" noRot="1" noChangeAspect="1" noChangeArrowheads="1" noTextEdit="1"/>
          </p:cNvSpPr>
          <p:nvPr>
            <p:ph type="sldImg"/>
          </p:nvPr>
        </p:nvSpPr>
        <p:spPr>
          <a:xfrm>
            <a:off x="1146175" y="687388"/>
            <a:ext cx="4567238" cy="3425825"/>
          </a:xfrm>
          <a:ln cap="flat"/>
        </p:spPr>
      </p:sp>
      <p:sp>
        <p:nvSpPr>
          <p:cNvPr id="20484" name="Rectangle 3"/>
          <p:cNvSpPr>
            <a:spLocks noGrp="1" noChangeArrowheads="1"/>
          </p:cNvSpPr>
          <p:nvPr>
            <p:ph type="body" idx="1"/>
          </p:nvPr>
        </p:nvSpPr>
        <p:spPr>
          <a:xfrm>
            <a:off x="915988" y="4344988"/>
            <a:ext cx="5026025" cy="4111625"/>
          </a:xfrm>
          <a:solidFill>
            <a:srgbClr val="FFFFFF"/>
          </a:solidFill>
          <a:ln w="12700" cap="flat">
            <a:solidFill>
              <a:srgbClr val="000000"/>
            </a:solidFill>
          </a:ln>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36BF392-1502-40D1-988D-D4E996FABD31}" type="slidenum">
              <a:rPr lang="en-US"/>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xfrm>
            <a:off x="349514" y="4396482"/>
            <a:ext cx="6694934" cy="3798720"/>
          </a:xfrm>
        </p:spPr>
        <p:txBody>
          <a:bodyPr/>
          <a:lstStyle/>
          <a:p>
            <a:endParaRPr lang="en-CA" dirty="0"/>
          </a:p>
        </p:txBody>
      </p:sp>
      <p:pic>
        <p:nvPicPr>
          <p:cNvPr id="1026" name="Picture 1"/>
          <p:cNvPicPr>
            <a:picLocks noChangeAspect="1" noChangeArrowheads="1"/>
          </p:cNvPicPr>
          <p:nvPr/>
        </p:nvPicPr>
        <p:blipFill>
          <a:blip r:embed="rId3"/>
          <a:srcRect/>
          <a:stretch>
            <a:fillRect/>
          </a:stretch>
        </p:blipFill>
        <p:spPr bwMode="auto">
          <a:xfrm>
            <a:off x="1" y="-1817443"/>
            <a:ext cx="6054977" cy="1303285"/>
          </a:xfrm>
          <a:prstGeom prst="rect">
            <a:avLst/>
          </a:prstGeom>
          <a:noFill/>
          <a:ln w="9525">
            <a:noFill/>
            <a:miter lim="800000"/>
            <a:headEnd/>
            <a:tailEnd/>
          </a:ln>
        </p:spPr>
      </p:pic>
      <p:pic>
        <p:nvPicPr>
          <p:cNvPr id="1029" name="Picture 1"/>
          <p:cNvPicPr>
            <a:picLocks noChangeAspect="1" noChangeArrowheads="1"/>
          </p:cNvPicPr>
          <p:nvPr/>
        </p:nvPicPr>
        <p:blipFill>
          <a:blip r:embed="rId3"/>
          <a:srcRect/>
          <a:stretch>
            <a:fillRect/>
          </a:stretch>
        </p:blipFill>
        <p:spPr bwMode="auto">
          <a:xfrm>
            <a:off x="664571" y="8104275"/>
            <a:ext cx="6054977" cy="1303285"/>
          </a:xfrm>
          <a:prstGeom prst="rect">
            <a:avLst/>
          </a:prstGeom>
          <a:noFill/>
          <a:ln w="9525">
            <a:noFill/>
            <a:miter lim="800000"/>
            <a:headEnd/>
            <a:tailEnd/>
          </a:ln>
        </p:spPr>
      </p:pic>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20" indent="-291465">
              <a:defRPr>
                <a:solidFill>
                  <a:schemeClr val="tx1"/>
                </a:solidFill>
                <a:latin typeface="Arial" panose="020B0604020202020204" pitchFamily="34" charset="0"/>
              </a:defRPr>
            </a:lvl2pPr>
            <a:lvl3pPr marL="1164590" indent="-233045">
              <a:defRPr>
                <a:solidFill>
                  <a:schemeClr val="tx1"/>
                </a:solidFill>
                <a:latin typeface="Arial" panose="020B0604020202020204" pitchFamily="34" charset="0"/>
              </a:defRPr>
            </a:lvl3pPr>
            <a:lvl4pPr marL="1630680" indent="-233045">
              <a:defRPr>
                <a:solidFill>
                  <a:schemeClr val="tx1"/>
                </a:solidFill>
                <a:latin typeface="Arial" panose="020B0604020202020204" pitchFamily="34" charset="0"/>
              </a:defRPr>
            </a:lvl4pPr>
            <a:lvl5pPr marL="2096770" indent="-233045">
              <a:defRPr>
                <a:solidFill>
                  <a:schemeClr val="tx1"/>
                </a:solidFill>
                <a:latin typeface="Arial" panose="020B0604020202020204" pitchFamily="34" charset="0"/>
              </a:defRPr>
            </a:lvl5pPr>
            <a:lvl6pPr marL="2562225" indent="-233045" eaLnBrk="0" fontAlgn="base" hangingPunct="0">
              <a:spcBef>
                <a:spcPct val="0"/>
              </a:spcBef>
              <a:spcAft>
                <a:spcPct val="0"/>
              </a:spcAft>
              <a:defRPr>
                <a:solidFill>
                  <a:schemeClr val="tx1"/>
                </a:solidFill>
                <a:latin typeface="Arial" panose="020B0604020202020204" pitchFamily="34" charset="0"/>
              </a:defRPr>
            </a:lvl6pPr>
            <a:lvl7pPr marL="3028315" indent="-233045" eaLnBrk="0" fontAlgn="base" hangingPunct="0">
              <a:spcBef>
                <a:spcPct val="0"/>
              </a:spcBef>
              <a:spcAft>
                <a:spcPct val="0"/>
              </a:spcAft>
              <a:defRPr>
                <a:solidFill>
                  <a:schemeClr val="tx1"/>
                </a:solidFill>
                <a:latin typeface="Arial" panose="020B0604020202020204" pitchFamily="34" charset="0"/>
              </a:defRPr>
            </a:lvl7pPr>
            <a:lvl8pPr marL="3494405" indent="-233045" eaLnBrk="0" fontAlgn="base" hangingPunct="0">
              <a:spcBef>
                <a:spcPct val="0"/>
              </a:spcBef>
              <a:spcAft>
                <a:spcPct val="0"/>
              </a:spcAft>
              <a:defRPr>
                <a:solidFill>
                  <a:schemeClr val="tx1"/>
                </a:solidFill>
                <a:latin typeface="Arial" panose="020B0604020202020204" pitchFamily="34" charset="0"/>
              </a:defRPr>
            </a:lvl8pPr>
            <a:lvl9pPr marL="3959860" indent="-233045" eaLnBrk="0" fontAlgn="base" hangingPunct="0">
              <a:spcBef>
                <a:spcPct val="0"/>
              </a:spcBef>
              <a:spcAft>
                <a:spcPct val="0"/>
              </a:spcAft>
              <a:defRPr>
                <a:solidFill>
                  <a:schemeClr val="tx1"/>
                </a:solidFill>
                <a:latin typeface="Arial" panose="020B0604020202020204" pitchFamily="34" charset="0"/>
              </a:defRPr>
            </a:lvl9pPr>
          </a:lstStyle>
          <a:p>
            <a:fld id="{22F2CEC3-5D8F-4E10-93C5-7318EF187677}" type="slidenum">
              <a:rPr lang="en-US" altLang="en-US" smtClean="0">
                <a:latin typeface="Times New Roman" panose="02020603050405020304" pitchFamily="18" charset="0"/>
              </a:rPr>
            </a:fld>
            <a:endParaRPr lang="en-US" altLang="en-US" dirty="0"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20" indent="-291465">
              <a:defRPr>
                <a:solidFill>
                  <a:schemeClr val="tx1"/>
                </a:solidFill>
                <a:latin typeface="Arial" panose="020B0604020202020204" pitchFamily="34" charset="0"/>
              </a:defRPr>
            </a:lvl2pPr>
            <a:lvl3pPr marL="1164590" indent="-233045">
              <a:defRPr>
                <a:solidFill>
                  <a:schemeClr val="tx1"/>
                </a:solidFill>
                <a:latin typeface="Arial" panose="020B0604020202020204" pitchFamily="34" charset="0"/>
              </a:defRPr>
            </a:lvl3pPr>
            <a:lvl4pPr marL="1630680" indent="-233045">
              <a:defRPr>
                <a:solidFill>
                  <a:schemeClr val="tx1"/>
                </a:solidFill>
                <a:latin typeface="Arial" panose="020B0604020202020204" pitchFamily="34" charset="0"/>
              </a:defRPr>
            </a:lvl4pPr>
            <a:lvl5pPr marL="2096770" indent="-233045">
              <a:defRPr>
                <a:solidFill>
                  <a:schemeClr val="tx1"/>
                </a:solidFill>
                <a:latin typeface="Arial" panose="020B0604020202020204" pitchFamily="34" charset="0"/>
              </a:defRPr>
            </a:lvl5pPr>
            <a:lvl6pPr marL="2562225" indent="-233045" eaLnBrk="0" fontAlgn="base" hangingPunct="0">
              <a:spcBef>
                <a:spcPct val="0"/>
              </a:spcBef>
              <a:spcAft>
                <a:spcPct val="0"/>
              </a:spcAft>
              <a:defRPr>
                <a:solidFill>
                  <a:schemeClr val="tx1"/>
                </a:solidFill>
                <a:latin typeface="Arial" panose="020B0604020202020204" pitchFamily="34" charset="0"/>
              </a:defRPr>
            </a:lvl6pPr>
            <a:lvl7pPr marL="3028315" indent="-233045" eaLnBrk="0" fontAlgn="base" hangingPunct="0">
              <a:spcBef>
                <a:spcPct val="0"/>
              </a:spcBef>
              <a:spcAft>
                <a:spcPct val="0"/>
              </a:spcAft>
              <a:defRPr>
                <a:solidFill>
                  <a:schemeClr val="tx1"/>
                </a:solidFill>
                <a:latin typeface="Arial" panose="020B0604020202020204" pitchFamily="34" charset="0"/>
              </a:defRPr>
            </a:lvl7pPr>
            <a:lvl8pPr marL="3494405" indent="-233045" eaLnBrk="0" fontAlgn="base" hangingPunct="0">
              <a:spcBef>
                <a:spcPct val="0"/>
              </a:spcBef>
              <a:spcAft>
                <a:spcPct val="0"/>
              </a:spcAft>
              <a:defRPr>
                <a:solidFill>
                  <a:schemeClr val="tx1"/>
                </a:solidFill>
                <a:latin typeface="Arial" panose="020B0604020202020204" pitchFamily="34" charset="0"/>
              </a:defRPr>
            </a:lvl8pPr>
            <a:lvl9pPr marL="3959860" indent="-233045" eaLnBrk="0" fontAlgn="base" hangingPunct="0">
              <a:spcBef>
                <a:spcPct val="0"/>
              </a:spcBef>
              <a:spcAft>
                <a:spcPct val="0"/>
              </a:spcAft>
              <a:defRPr>
                <a:solidFill>
                  <a:schemeClr val="tx1"/>
                </a:solidFill>
                <a:latin typeface="Arial" panose="020B0604020202020204" pitchFamily="34" charset="0"/>
              </a:defRPr>
            </a:lvl9pPr>
          </a:lstStyle>
          <a:p>
            <a:fld id="{DAD899AF-63E5-4588-BB91-DDFC47EAA318}" type="slidenum">
              <a:rPr lang="en-US" altLang="en-US" smtClean="0">
                <a:latin typeface="Times New Roman" panose="02020603050405020304" pitchFamily="18" charset="0"/>
              </a:rPr>
            </a:fld>
            <a:endParaRPr lang="en-US" altLang="en-US" dirty="0" smtClean="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xfrm>
            <a:off x="936344" y="4417405"/>
            <a:ext cx="5137714" cy="4180152"/>
          </a:xfrm>
          <a:solidFill>
            <a:srgbClr val="FFFFFF"/>
          </a:solidFill>
          <a:ln w="12700" cap="flat">
            <a:solidFill>
              <a:srgbClr val="000000"/>
            </a:solidFill>
          </a:ln>
        </p:spPr>
        <p:txBody>
          <a:bodyPr/>
          <a:lstStyle/>
          <a:p>
            <a:pPr eaLnBrk="1" hangingPunct="1"/>
            <a:endParaRPr lang="en-CA"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20" indent="-291465">
              <a:defRPr>
                <a:solidFill>
                  <a:schemeClr val="tx1"/>
                </a:solidFill>
                <a:latin typeface="Arial" panose="020B0604020202020204" pitchFamily="34" charset="0"/>
              </a:defRPr>
            </a:lvl2pPr>
            <a:lvl3pPr marL="1164590" indent="-233045">
              <a:defRPr>
                <a:solidFill>
                  <a:schemeClr val="tx1"/>
                </a:solidFill>
                <a:latin typeface="Arial" panose="020B0604020202020204" pitchFamily="34" charset="0"/>
              </a:defRPr>
            </a:lvl3pPr>
            <a:lvl4pPr marL="1630680" indent="-233045">
              <a:defRPr>
                <a:solidFill>
                  <a:schemeClr val="tx1"/>
                </a:solidFill>
                <a:latin typeface="Arial" panose="020B0604020202020204" pitchFamily="34" charset="0"/>
              </a:defRPr>
            </a:lvl4pPr>
            <a:lvl5pPr marL="2096770" indent="-233045">
              <a:defRPr>
                <a:solidFill>
                  <a:schemeClr val="tx1"/>
                </a:solidFill>
                <a:latin typeface="Arial" panose="020B0604020202020204" pitchFamily="34" charset="0"/>
              </a:defRPr>
            </a:lvl5pPr>
            <a:lvl6pPr marL="2562225" indent="-233045" eaLnBrk="0" fontAlgn="base" hangingPunct="0">
              <a:spcBef>
                <a:spcPct val="0"/>
              </a:spcBef>
              <a:spcAft>
                <a:spcPct val="0"/>
              </a:spcAft>
              <a:defRPr>
                <a:solidFill>
                  <a:schemeClr val="tx1"/>
                </a:solidFill>
                <a:latin typeface="Arial" panose="020B0604020202020204" pitchFamily="34" charset="0"/>
              </a:defRPr>
            </a:lvl6pPr>
            <a:lvl7pPr marL="3028315" indent="-233045" eaLnBrk="0" fontAlgn="base" hangingPunct="0">
              <a:spcBef>
                <a:spcPct val="0"/>
              </a:spcBef>
              <a:spcAft>
                <a:spcPct val="0"/>
              </a:spcAft>
              <a:defRPr>
                <a:solidFill>
                  <a:schemeClr val="tx1"/>
                </a:solidFill>
                <a:latin typeface="Arial" panose="020B0604020202020204" pitchFamily="34" charset="0"/>
              </a:defRPr>
            </a:lvl7pPr>
            <a:lvl8pPr marL="3494405" indent="-233045" eaLnBrk="0" fontAlgn="base" hangingPunct="0">
              <a:spcBef>
                <a:spcPct val="0"/>
              </a:spcBef>
              <a:spcAft>
                <a:spcPct val="0"/>
              </a:spcAft>
              <a:defRPr>
                <a:solidFill>
                  <a:schemeClr val="tx1"/>
                </a:solidFill>
                <a:latin typeface="Arial" panose="020B0604020202020204" pitchFamily="34" charset="0"/>
              </a:defRPr>
            </a:lvl8pPr>
            <a:lvl9pPr marL="3959860" indent="-233045" eaLnBrk="0" fontAlgn="base" hangingPunct="0">
              <a:spcBef>
                <a:spcPct val="0"/>
              </a:spcBef>
              <a:spcAft>
                <a:spcPct val="0"/>
              </a:spcAft>
              <a:defRPr>
                <a:solidFill>
                  <a:schemeClr val="tx1"/>
                </a:solidFill>
                <a:latin typeface="Arial" panose="020B0604020202020204" pitchFamily="34" charset="0"/>
              </a:defRPr>
            </a:lvl9pPr>
          </a:lstStyle>
          <a:p>
            <a:fld id="{B40A2D17-9661-4DAB-8C63-4F80A6DB8897}" type="slidenum">
              <a:rPr lang="en-US" altLang="en-US" smtClean="0">
                <a:latin typeface="Times New Roman" panose="02020603050405020304" pitchFamily="18" charset="0"/>
              </a:rPr>
            </a:fld>
            <a:endParaRPr lang="en-US" altLang="en-US" dirty="0" smtClean="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cap="flat"/>
        </p:spPr>
      </p:sp>
      <p:sp>
        <p:nvSpPr>
          <p:cNvPr id="31748" name="Rectangle 3"/>
          <p:cNvSpPr>
            <a:spLocks noGrp="1" noChangeArrowheads="1"/>
          </p:cNvSpPr>
          <p:nvPr>
            <p:ph type="body" idx="1"/>
          </p:nvPr>
        </p:nvSpPr>
        <p:spPr>
          <a:xfrm>
            <a:off x="936344" y="4417405"/>
            <a:ext cx="5137714" cy="4180152"/>
          </a:xfrm>
          <a:solidFill>
            <a:srgbClr val="FFFFFF"/>
          </a:solidFill>
          <a:ln w="12700" cap="flat">
            <a:solidFill>
              <a:srgbClr val="000000"/>
            </a:solidFill>
          </a:ln>
        </p:spPr>
        <p:txBody>
          <a:bodyPr/>
          <a:lstStyle/>
          <a:p>
            <a:pPr eaLnBrk="1" hangingPunct="1"/>
            <a:endParaRPr lang="en-CA"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8C15E6-F6DE-7A4F-87E9-63389E39A9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8C15E6-F6DE-7A4F-87E9-63389E39A9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8C15E6-F6DE-7A4F-87E9-63389E39A9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8C15E6-F6DE-7A4F-87E9-63389E39A9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8C15E6-F6DE-7A4F-87E9-63389E39A9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20" indent="-291465">
              <a:defRPr>
                <a:solidFill>
                  <a:schemeClr val="tx1"/>
                </a:solidFill>
                <a:latin typeface="Arial" panose="020B0604020202020204" pitchFamily="34" charset="0"/>
              </a:defRPr>
            </a:lvl2pPr>
            <a:lvl3pPr marL="1164590" indent="-233045">
              <a:defRPr>
                <a:solidFill>
                  <a:schemeClr val="tx1"/>
                </a:solidFill>
                <a:latin typeface="Arial" panose="020B0604020202020204" pitchFamily="34" charset="0"/>
              </a:defRPr>
            </a:lvl3pPr>
            <a:lvl4pPr marL="1630680" indent="-233045">
              <a:defRPr>
                <a:solidFill>
                  <a:schemeClr val="tx1"/>
                </a:solidFill>
                <a:latin typeface="Arial" panose="020B0604020202020204" pitchFamily="34" charset="0"/>
              </a:defRPr>
            </a:lvl4pPr>
            <a:lvl5pPr marL="2096770" indent="-233045">
              <a:defRPr>
                <a:solidFill>
                  <a:schemeClr val="tx1"/>
                </a:solidFill>
                <a:latin typeface="Arial" panose="020B0604020202020204" pitchFamily="34" charset="0"/>
              </a:defRPr>
            </a:lvl5pPr>
            <a:lvl6pPr marL="2562225" indent="-233045" eaLnBrk="0" fontAlgn="base" hangingPunct="0">
              <a:spcBef>
                <a:spcPct val="0"/>
              </a:spcBef>
              <a:spcAft>
                <a:spcPct val="0"/>
              </a:spcAft>
              <a:defRPr>
                <a:solidFill>
                  <a:schemeClr val="tx1"/>
                </a:solidFill>
                <a:latin typeface="Arial" panose="020B0604020202020204" pitchFamily="34" charset="0"/>
              </a:defRPr>
            </a:lvl6pPr>
            <a:lvl7pPr marL="3028315" indent="-233045" eaLnBrk="0" fontAlgn="base" hangingPunct="0">
              <a:spcBef>
                <a:spcPct val="0"/>
              </a:spcBef>
              <a:spcAft>
                <a:spcPct val="0"/>
              </a:spcAft>
              <a:defRPr>
                <a:solidFill>
                  <a:schemeClr val="tx1"/>
                </a:solidFill>
                <a:latin typeface="Arial" panose="020B0604020202020204" pitchFamily="34" charset="0"/>
              </a:defRPr>
            </a:lvl7pPr>
            <a:lvl8pPr marL="3494405" indent="-233045" eaLnBrk="0" fontAlgn="base" hangingPunct="0">
              <a:spcBef>
                <a:spcPct val="0"/>
              </a:spcBef>
              <a:spcAft>
                <a:spcPct val="0"/>
              </a:spcAft>
              <a:defRPr>
                <a:solidFill>
                  <a:schemeClr val="tx1"/>
                </a:solidFill>
                <a:latin typeface="Arial" panose="020B0604020202020204" pitchFamily="34" charset="0"/>
              </a:defRPr>
            </a:lvl8pPr>
            <a:lvl9pPr marL="3959860" indent="-233045" eaLnBrk="0" fontAlgn="base" hangingPunct="0">
              <a:spcBef>
                <a:spcPct val="0"/>
              </a:spcBef>
              <a:spcAft>
                <a:spcPct val="0"/>
              </a:spcAft>
              <a:defRPr>
                <a:solidFill>
                  <a:schemeClr val="tx1"/>
                </a:solidFill>
                <a:latin typeface="Arial" panose="020B0604020202020204" pitchFamily="34" charset="0"/>
              </a:defRPr>
            </a:lvl9pPr>
          </a:lstStyle>
          <a:p>
            <a:fld id="{D6F31C17-BD0A-4B61-B42A-B61C4332BDCC}" type="slidenum">
              <a:rPr lang="en-US" altLang="en-US" smtClean="0">
                <a:latin typeface="Times New Roman" panose="02020603050405020304" pitchFamily="18" charset="0"/>
              </a:rPr>
            </a:fld>
            <a:endParaRPr lang="en-US" altLang="en-US" dirty="0" smtClean="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cap="flat"/>
        </p:spPr>
      </p:sp>
      <p:sp>
        <p:nvSpPr>
          <p:cNvPr id="32772" name="Rectangle 3"/>
          <p:cNvSpPr>
            <a:spLocks noGrp="1" noChangeArrowheads="1"/>
          </p:cNvSpPr>
          <p:nvPr>
            <p:ph type="body" idx="1"/>
          </p:nvPr>
        </p:nvSpPr>
        <p:spPr>
          <a:xfrm>
            <a:off x="936344" y="4417405"/>
            <a:ext cx="5137714" cy="4180152"/>
          </a:xfrm>
          <a:solidFill>
            <a:srgbClr val="FFFFFF"/>
          </a:solidFill>
          <a:ln w="12700" cap="flat">
            <a:solidFill>
              <a:srgbClr val="000000"/>
            </a:solidFill>
          </a:ln>
        </p:spPr>
        <p:txBody>
          <a:bodyPr/>
          <a:lstStyle/>
          <a:p>
            <a:pPr eaLnBrk="1" hangingPunct="1"/>
            <a:endParaRPr lang="en-CA"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36BF392-1502-40D1-988D-D4E996FABD31}" type="slidenum">
              <a:rPr lang="en-US"/>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xfrm>
            <a:off x="349514" y="4396482"/>
            <a:ext cx="6694934" cy="3798720"/>
          </a:xfrm>
        </p:spPr>
        <p:txBody>
          <a:bodyPr/>
          <a:lstStyle/>
          <a:p>
            <a:endParaRPr lang="en-CA" dirty="0"/>
          </a:p>
        </p:txBody>
      </p:sp>
      <p:pic>
        <p:nvPicPr>
          <p:cNvPr id="1026" name="Picture 1"/>
          <p:cNvPicPr>
            <a:picLocks noChangeAspect="1" noChangeArrowheads="1"/>
          </p:cNvPicPr>
          <p:nvPr/>
        </p:nvPicPr>
        <p:blipFill>
          <a:blip r:embed="rId3"/>
          <a:srcRect/>
          <a:stretch>
            <a:fillRect/>
          </a:stretch>
        </p:blipFill>
        <p:spPr bwMode="auto">
          <a:xfrm>
            <a:off x="1" y="-1817443"/>
            <a:ext cx="6054977" cy="1303285"/>
          </a:xfrm>
          <a:prstGeom prst="rect">
            <a:avLst/>
          </a:prstGeom>
          <a:noFill/>
          <a:ln w="9525">
            <a:noFill/>
            <a:miter lim="800000"/>
            <a:headEnd/>
            <a:tailEnd/>
          </a:ln>
        </p:spPr>
      </p:pic>
      <p:pic>
        <p:nvPicPr>
          <p:cNvPr id="1029" name="Picture 1"/>
          <p:cNvPicPr>
            <a:picLocks noChangeAspect="1" noChangeArrowheads="1"/>
          </p:cNvPicPr>
          <p:nvPr/>
        </p:nvPicPr>
        <p:blipFill>
          <a:blip r:embed="rId3"/>
          <a:srcRect/>
          <a:stretch>
            <a:fillRect/>
          </a:stretch>
        </p:blipFill>
        <p:spPr bwMode="auto">
          <a:xfrm>
            <a:off x="664571" y="8104275"/>
            <a:ext cx="6054977" cy="1303285"/>
          </a:xfrm>
          <a:prstGeom prst="rect">
            <a:avLst/>
          </a:prstGeom>
          <a:noFill/>
          <a:ln w="9525">
            <a:noFill/>
            <a:miter lim="800000"/>
            <a:headEnd/>
            <a:tailEnd/>
          </a:ln>
        </p:spPr>
      </p:pic>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FEA1D785-ACA4-4828-B1DA-BD8B7D0248B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457200" lvl="0" indent="-228600" rtl="0">
              <a:spcBef>
                <a:spcPts val="0"/>
              </a:spcBef>
              <a:buChar char="-"/>
            </a:pPr>
            <a:r>
              <a:rPr lang="en-US" dirty="0"/>
              <a:t>Good morning, we would like to thank the board of directors for having us here this morning to present our analysis of the unique aspects of the YMCA as a NFP organization with relation to accounting issues and the effect on strategic management goals. </a:t>
            </a:r>
            <a:endParaRPr lang="en-US" dirty="0"/>
          </a:p>
          <a:p>
            <a:pPr marL="457200" lvl="0" indent="-228600">
              <a:spcBef>
                <a:spcPts val="0"/>
              </a:spcBef>
              <a:buChar char="-"/>
            </a:pPr>
            <a:r>
              <a:rPr lang="en-US" dirty="0"/>
              <a:t>Introduce group members</a:t>
            </a:r>
            <a:endParaRPr lang="en-US" dirty="0"/>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US" dirty="0"/>
              <a:t>In Canada, non-profits can be registered as charities</a:t>
            </a:r>
            <a:endParaRPr lang="en-US" dirty="0"/>
          </a:p>
          <a:p>
            <a:pPr marL="457200" lvl="0" indent="-228600" rtl="0">
              <a:spcBef>
                <a:spcPts val="0"/>
              </a:spcBef>
              <a:buChar char="-"/>
            </a:pPr>
            <a:r>
              <a:rPr lang="en-US" dirty="0"/>
              <a:t>YMCA Canada is registered as a charitable organization and, as such, is exempt from income taxes under the Income Tax Act. </a:t>
            </a:r>
            <a:endParaRPr lang="en-US" dirty="0"/>
          </a:p>
          <a:p>
            <a:pPr lvl="0" rtl="0">
              <a:spcBef>
                <a:spcPts val="0"/>
              </a:spcBef>
              <a:buNone/>
            </a:pPr>
            <a:endParaRPr dirty="0"/>
          </a:p>
          <a:p>
            <a:pPr lvl="0">
              <a:spcBef>
                <a:spcPts val="0"/>
              </a:spcBef>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lr>
                <a:schemeClr val="dk1"/>
              </a:buClr>
              <a:buChar char="-"/>
            </a:pPr>
            <a:r>
              <a:rPr lang="en-US" dirty="0">
                <a:solidFill>
                  <a:schemeClr val="dk1"/>
                </a:solidFill>
              </a:rPr>
              <a:t>A charity may be deregistered for: failing to comply with the annual information return requirement; issuing an improper or false donation receipt; failing to continue to meet any of the requirements of registration</a:t>
            </a:r>
            <a:endParaRPr lang="en-US" dirty="0">
              <a:solidFill>
                <a:schemeClr val="dk1"/>
              </a:solidFill>
            </a:endParaRPr>
          </a:p>
          <a:p>
            <a:pPr marL="457200" lvl="0" indent="-228600" rtl="0">
              <a:spcBef>
                <a:spcPts val="0"/>
              </a:spcBef>
              <a:buClr>
                <a:schemeClr val="dk1"/>
              </a:buClr>
              <a:buChar char="-"/>
            </a:pPr>
            <a:r>
              <a:rPr lang="en-US" dirty="0">
                <a:solidFill>
                  <a:schemeClr val="dk1"/>
                </a:solidFill>
              </a:rPr>
              <a:t>Most revocations stem from failure to file the information return				</a:t>
            </a:r>
            <a:endParaRPr lang="en-US" dirty="0">
              <a:solidFill>
                <a:schemeClr val="dk1"/>
              </a:solidFill>
            </a:endParaRPr>
          </a:p>
          <a:p>
            <a:pPr marL="457200" lvl="0" indent="-228600" rtl="0">
              <a:spcBef>
                <a:spcPts val="0"/>
              </a:spcBef>
              <a:buClr>
                <a:schemeClr val="dk1"/>
              </a:buClr>
              <a:buChar char="-"/>
            </a:pPr>
            <a:r>
              <a:rPr lang="en-US" dirty="0">
                <a:solidFill>
                  <a:schemeClr val="dk1"/>
                </a:solidFill>
              </a:rPr>
              <a:t>A registered charity must file Public Information Returns with the CRA</a:t>
            </a:r>
            <a:endParaRPr lang="en-US" dirty="0">
              <a:solidFill>
                <a:schemeClr val="dk1"/>
              </a:solidFill>
            </a:endParaRPr>
          </a:p>
          <a:p>
            <a:pPr marL="457200" lvl="0" indent="-228600">
              <a:spcBef>
                <a:spcPts val="0"/>
              </a:spcBef>
              <a:buChar char="-"/>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lr>
                <a:schemeClr val="dk1"/>
              </a:buClr>
              <a:buChar char="-"/>
            </a:pPr>
            <a:r>
              <a:rPr lang="en-US" dirty="0">
                <a:solidFill>
                  <a:schemeClr val="dk1"/>
                </a:solidFill>
              </a:rPr>
              <a:t>In Canada, non-profits can be registered as charities</a:t>
            </a:r>
            <a:endParaRPr lang="en-US" dirty="0">
              <a:solidFill>
                <a:schemeClr val="dk1"/>
              </a:solidFill>
            </a:endParaRPr>
          </a:p>
          <a:p>
            <a:pPr marL="457200" lvl="0" indent="-228600">
              <a:spcBef>
                <a:spcPts val="0"/>
              </a:spcBef>
              <a:buClr>
                <a:schemeClr val="dk1"/>
              </a:buClr>
              <a:buChar char="-"/>
            </a:pPr>
            <a:r>
              <a:rPr lang="en-US" dirty="0">
                <a:solidFill>
                  <a:schemeClr val="dk1"/>
                </a:solidFill>
              </a:rPr>
              <a:t>Because of registered charitable organization, YMCA can issue tax receipts for donations that can be used by donors to obtain tax credits. Issuing tax receipts could attract more donors</a:t>
            </a:r>
            <a:endParaRPr lang="en-US" dirty="0">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20" indent="-291465">
              <a:defRPr>
                <a:solidFill>
                  <a:schemeClr val="tx1"/>
                </a:solidFill>
                <a:latin typeface="Arial" panose="020B0604020202020204" pitchFamily="34" charset="0"/>
              </a:defRPr>
            </a:lvl2pPr>
            <a:lvl3pPr marL="1164590" indent="-233045">
              <a:defRPr>
                <a:solidFill>
                  <a:schemeClr val="tx1"/>
                </a:solidFill>
                <a:latin typeface="Arial" panose="020B0604020202020204" pitchFamily="34" charset="0"/>
              </a:defRPr>
            </a:lvl3pPr>
            <a:lvl4pPr marL="1630680" indent="-233045">
              <a:defRPr>
                <a:solidFill>
                  <a:schemeClr val="tx1"/>
                </a:solidFill>
                <a:latin typeface="Arial" panose="020B0604020202020204" pitchFamily="34" charset="0"/>
              </a:defRPr>
            </a:lvl4pPr>
            <a:lvl5pPr marL="2096770" indent="-233045">
              <a:defRPr>
                <a:solidFill>
                  <a:schemeClr val="tx1"/>
                </a:solidFill>
                <a:latin typeface="Arial" panose="020B0604020202020204" pitchFamily="34" charset="0"/>
              </a:defRPr>
            </a:lvl5pPr>
            <a:lvl6pPr marL="2562225" indent="-233045" eaLnBrk="0" fontAlgn="base" hangingPunct="0">
              <a:spcBef>
                <a:spcPct val="0"/>
              </a:spcBef>
              <a:spcAft>
                <a:spcPct val="0"/>
              </a:spcAft>
              <a:defRPr>
                <a:solidFill>
                  <a:schemeClr val="tx1"/>
                </a:solidFill>
                <a:latin typeface="Arial" panose="020B0604020202020204" pitchFamily="34" charset="0"/>
              </a:defRPr>
            </a:lvl6pPr>
            <a:lvl7pPr marL="3028315" indent="-233045" eaLnBrk="0" fontAlgn="base" hangingPunct="0">
              <a:spcBef>
                <a:spcPct val="0"/>
              </a:spcBef>
              <a:spcAft>
                <a:spcPct val="0"/>
              </a:spcAft>
              <a:defRPr>
                <a:solidFill>
                  <a:schemeClr val="tx1"/>
                </a:solidFill>
                <a:latin typeface="Arial" panose="020B0604020202020204" pitchFamily="34" charset="0"/>
              </a:defRPr>
            </a:lvl7pPr>
            <a:lvl8pPr marL="3494405" indent="-233045" eaLnBrk="0" fontAlgn="base" hangingPunct="0">
              <a:spcBef>
                <a:spcPct val="0"/>
              </a:spcBef>
              <a:spcAft>
                <a:spcPct val="0"/>
              </a:spcAft>
              <a:defRPr>
                <a:solidFill>
                  <a:schemeClr val="tx1"/>
                </a:solidFill>
                <a:latin typeface="Arial" panose="020B0604020202020204" pitchFamily="34" charset="0"/>
              </a:defRPr>
            </a:lvl8pPr>
            <a:lvl9pPr marL="3959860" indent="-233045" eaLnBrk="0" fontAlgn="base" hangingPunct="0">
              <a:spcBef>
                <a:spcPct val="0"/>
              </a:spcBef>
              <a:spcAft>
                <a:spcPct val="0"/>
              </a:spcAft>
              <a:defRPr>
                <a:solidFill>
                  <a:schemeClr val="tx1"/>
                </a:solidFill>
                <a:latin typeface="Arial" panose="020B0604020202020204" pitchFamily="34" charset="0"/>
              </a:defRPr>
            </a:lvl9pPr>
          </a:lstStyle>
          <a:p>
            <a:fld id="{E9FB8BB0-B338-472B-B8FD-DA5B0EE96FEF}" type="slidenum">
              <a:rPr lang="en-US" altLang="en-US" smtClean="0">
                <a:latin typeface="Times New Roman" panose="02020603050405020304" pitchFamily="18" charset="0"/>
              </a:rPr>
            </a:fld>
            <a:endParaRPr lang="en-US" altLang="en-US" dirty="0" smtClean="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xfrm>
            <a:off x="936344" y="4417405"/>
            <a:ext cx="5137714" cy="4180152"/>
          </a:xfrm>
          <a:solidFill>
            <a:srgbClr val="FFFFFF"/>
          </a:solidFill>
          <a:ln w="12700" cap="flat">
            <a:solidFill>
              <a:srgbClr val="000000"/>
            </a:solidFill>
          </a:ln>
        </p:spPr>
        <p:txBody>
          <a:bodyPr/>
          <a:lstStyle/>
          <a:p>
            <a:pPr eaLnBrk="1" hangingPunct="1"/>
            <a:endParaRPr lang="en-CA"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20" indent="-291465">
              <a:defRPr>
                <a:solidFill>
                  <a:schemeClr val="tx1"/>
                </a:solidFill>
                <a:latin typeface="Arial" panose="020B0604020202020204" pitchFamily="34" charset="0"/>
              </a:defRPr>
            </a:lvl2pPr>
            <a:lvl3pPr marL="1164590" indent="-233045">
              <a:defRPr>
                <a:solidFill>
                  <a:schemeClr val="tx1"/>
                </a:solidFill>
                <a:latin typeface="Arial" panose="020B0604020202020204" pitchFamily="34" charset="0"/>
              </a:defRPr>
            </a:lvl3pPr>
            <a:lvl4pPr marL="1630680" indent="-233045">
              <a:defRPr>
                <a:solidFill>
                  <a:schemeClr val="tx1"/>
                </a:solidFill>
                <a:latin typeface="Arial" panose="020B0604020202020204" pitchFamily="34" charset="0"/>
              </a:defRPr>
            </a:lvl4pPr>
            <a:lvl5pPr marL="2096770" indent="-233045">
              <a:defRPr>
                <a:solidFill>
                  <a:schemeClr val="tx1"/>
                </a:solidFill>
                <a:latin typeface="Arial" panose="020B0604020202020204" pitchFamily="34" charset="0"/>
              </a:defRPr>
            </a:lvl5pPr>
            <a:lvl6pPr marL="2562225" indent="-233045" eaLnBrk="0" fontAlgn="base" hangingPunct="0">
              <a:spcBef>
                <a:spcPct val="0"/>
              </a:spcBef>
              <a:spcAft>
                <a:spcPct val="0"/>
              </a:spcAft>
              <a:defRPr>
                <a:solidFill>
                  <a:schemeClr val="tx1"/>
                </a:solidFill>
                <a:latin typeface="Arial" panose="020B0604020202020204" pitchFamily="34" charset="0"/>
              </a:defRPr>
            </a:lvl6pPr>
            <a:lvl7pPr marL="3028315" indent="-233045" eaLnBrk="0" fontAlgn="base" hangingPunct="0">
              <a:spcBef>
                <a:spcPct val="0"/>
              </a:spcBef>
              <a:spcAft>
                <a:spcPct val="0"/>
              </a:spcAft>
              <a:defRPr>
                <a:solidFill>
                  <a:schemeClr val="tx1"/>
                </a:solidFill>
                <a:latin typeface="Arial" panose="020B0604020202020204" pitchFamily="34" charset="0"/>
              </a:defRPr>
            </a:lvl7pPr>
            <a:lvl8pPr marL="3494405" indent="-233045" eaLnBrk="0" fontAlgn="base" hangingPunct="0">
              <a:spcBef>
                <a:spcPct val="0"/>
              </a:spcBef>
              <a:spcAft>
                <a:spcPct val="0"/>
              </a:spcAft>
              <a:defRPr>
                <a:solidFill>
                  <a:schemeClr val="tx1"/>
                </a:solidFill>
                <a:latin typeface="Arial" panose="020B0604020202020204" pitchFamily="34" charset="0"/>
              </a:defRPr>
            </a:lvl8pPr>
            <a:lvl9pPr marL="3959860" indent="-233045" eaLnBrk="0" fontAlgn="base" hangingPunct="0">
              <a:spcBef>
                <a:spcPct val="0"/>
              </a:spcBef>
              <a:spcAft>
                <a:spcPct val="0"/>
              </a:spcAft>
              <a:defRPr>
                <a:solidFill>
                  <a:schemeClr val="tx1"/>
                </a:solidFill>
                <a:latin typeface="Arial" panose="020B0604020202020204" pitchFamily="34" charset="0"/>
              </a:defRPr>
            </a:lvl9pPr>
          </a:lstStyle>
          <a:p>
            <a:fld id="{A1026044-207D-4D4A-91C5-7FA9B2509BF0}" type="slidenum">
              <a:rPr lang="en-US" altLang="en-US" smtClean="0">
                <a:latin typeface="Times New Roman" panose="02020603050405020304" pitchFamily="18" charset="0"/>
              </a:rPr>
            </a:fld>
            <a:endParaRPr lang="en-US" altLang="en-US" dirty="0"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xfrm>
            <a:off x="936344" y="4417405"/>
            <a:ext cx="5137714" cy="4180152"/>
          </a:xfrm>
          <a:solidFill>
            <a:srgbClr val="FFFFFF"/>
          </a:solidFill>
          <a:ln w="12700" cap="flat">
            <a:solidFill>
              <a:srgbClr val="000000"/>
            </a:solidFill>
          </a:ln>
        </p:spPr>
        <p:txBody>
          <a:bodyPr/>
          <a:lstStyle/>
          <a:p>
            <a:pPr eaLnBrk="1" hangingPunct="1"/>
            <a:endParaRPr lang="en-CA"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20" indent="-291465">
              <a:defRPr>
                <a:solidFill>
                  <a:schemeClr val="tx1"/>
                </a:solidFill>
                <a:latin typeface="Arial" panose="020B0604020202020204" pitchFamily="34" charset="0"/>
              </a:defRPr>
            </a:lvl2pPr>
            <a:lvl3pPr marL="1164590" indent="-233045">
              <a:defRPr>
                <a:solidFill>
                  <a:schemeClr val="tx1"/>
                </a:solidFill>
                <a:latin typeface="Arial" panose="020B0604020202020204" pitchFamily="34" charset="0"/>
              </a:defRPr>
            </a:lvl3pPr>
            <a:lvl4pPr marL="1630680" indent="-233045">
              <a:defRPr>
                <a:solidFill>
                  <a:schemeClr val="tx1"/>
                </a:solidFill>
                <a:latin typeface="Arial" panose="020B0604020202020204" pitchFamily="34" charset="0"/>
              </a:defRPr>
            </a:lvl4pPr>
            <a:lvl5pPr marL="2096770" indent="-233045">
              <a:defRPr>
                <a:solidFill>
                  <a:schemeClr val="tx1"/>
                </a:solidFill>
                <a:latin typeface="Arial" panose="020B0604020202020204" pitchFamily="34" charset="0"/>
              </a:defRPr>
            </a:lvl5pPr>
            <a:lvl6pPr marL="2562225" indent="-233045" eaLnBrk="0" fontAlgn="base" hangingPunct="0">
              <a:spcBef>
                <a:spcPct val="0"/>
              </a:spcBef>
              <a:spcAft>
                <a:spcPct val="0"/>
              </a:spcAft>
              <a:defRPr>
                <a:solidFill>
                  <a:schemeClr val="tx1"/>
                </a:solidFill>
                <a:latin typeface="Arial" panose="020B0604020202020204" pitchFamily="34" charset="0"/>
              </a:defRPr>
            </a:lvl6pPr>
            <a:lvl7pPr marL="3028315" indent="-233045" eaLnBrk="0" fontAlgn="base" hangingPunct="0">
              <a:spcBef>
                <a:spcPct val="0"/>
              </a:spcBef>
              <a:spcAft>
                <a:spcPct val="0"/>
              </a:spcAft>
              <a:defRPr>
                <a:solidFill>
                  <a:schemeClr val="tx1"/>
                </a:solidFill>
                <a:latin typeface="Arial" panose="020B0604020202020204" pitchFamily="34" charset="0"/>
              </a:defRPr>
            </a:lvl7pPr>
            <a:lvl8pPr marL="3494405" indent="-233045" eaLnBrk="0" fontAlgn="base" hangingPunct="0">
              <a:spcBef>
                <a:spcPct val="0"/>
              </a:spcBef>
              <a:spcAft>
                <a:spcPct val="0"/>
              </a:spcAft>
              <a:defRPr>
                <a:solidFill>
                  <a:schemeClr val="tx1"/>
                </a:solidFill>
                <a:latin typeface="Arial" panose="020B0604020202020204" pitchFamily="34" charset="0"/>
              </a:defRPr>
            </a:lvl8pPr>
            <a:lvl9pPr marL="3959860" indent="-233045" eaLnBrk="0" fontAlgn="base" hangingPunct="0">
              <a:spcBef>
                <a:spcPct val="0"/>
              </a:spcBef>
              <a:spcAft>
                <a:spcPct val="0"/>
              </a:spcAft>
              <a:defRPr>
                <a:solidFill>
                  <a:schemeClr val="tx1"/>
                </a:solidFill>
                <a:latin typeface="Arial" panose="020B0604020202020204" pitchFamily="34" charset="0"/>
              </a:defRPr>
            </a:lvl9pPr>
          </a:lstStyle>
          <a:p>
            <a:fld id="{1F2D0A5B-7B12-4A80-9342-58DA92ABB215}" type="slidenum">
              <a:rPr lang="en-US" altLang="en-US" smtClean="0">
                <a:latin typeface="Times New Roman" panose="02020603050405020304" pitchFamily="18" charset="0"/>
              </a:rPr>
            </a:fld>
            <a:endParaRPr lang="en-US" altLang="en-US" dirty="0" smtClean="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xfrm>
            <a:off x="936344" y="4417405"/>
            <a:ext cx="5137714" cy="4180152"/>
          </a:xfrm>
          <a:solidFill>
            <a:srgbClr val="FFFFFF"/>
          </a:solidFill>
          <a:ln w="12700" cap="flat">
            <a:solidFill>
              <a:srgbClr val="000000"/>
            </a:solidFill>
          </a:ln>
        </p:spPr>
        <p:txBody>
          <a:bodyPr/>
          <a:lstStyle/>
          <a:p>
            <a:pPr eaLnBrk="1" hangingPunct="1"/>
            <a:endParaRPr lang="en-CA"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920" indent="-291465">
              <a:defRPr>
                <a:solidFill>
                  <a:schemeClr val="tx1"/>
                </a:solidFill>
                <a:latin typeface="Arial" panose="020B0604020202020204" pitchFamily="34" charset="0"/>
              </a:defRPr>
            </a:lvl2pPr>
            <a:lvl3pPr marL="1164590" indent="-233045">
              <a:defRPr>
                <a:solidFill>
                  <a:schemeClr val="tx1"/>
                </a:solidFill>
                <a:latin typeface="Arial" panose="020B0604020202020204" pitchFamily="34" charset="0"/>
              </a:defRPr>
            </a:lvl3pPr>
            <a:lvl4pPr marL="1630680" indent="-233045">
              <a:defRPr>
                <a:solidFill>
                  <a:schemeClr val="tx1"/>
                </a:solidFill>
                <a:latin typeface="Arial" panose="020B0604020202020204" pitchFamily="34" charset="0"/>
              </a:defRPr>
            </a:lvl4pPr>
            <a:lvl5pPr marL="2096770" indent="-233045">
              <a:defRPr>
                <a:solidFill>
                  <a:schemeClr val="tx1"/>
                </a:solidFill>
                <a:latin typeface="Arial" panose="020B0604020202020204" pitchFamily="34" charset="0"/>
              </a:defRPr>
            </a:lvl5pPr>
            <a:lvl6pPr marL="2562225" indent="-233045" eaLnBrk="0" fontAlgn="base" hangingPunct="0">
              <a:spcBef>
                <a:spcPct val="0"/>
              </a:spcBef>
              <a:spcAft>
                <a:spcPct val="0"/>
              </a:spcAft>
              <a:defRPr>
                <a:solidFill>
                  <a:schemeClr val="tx1"/>
                </a:solidFill>
                <a:latin typeface="Arial" panose="020B0604020202020204" pitchFamily="34" charset="0"/>
              </a:defRPr>
            </a:lvl6pPr>
            <a:lvl7pPr marL="3028315" indent="-233045" eaLnBrk="0" fontAlgn="base" hangingPunct="0">
              <a:spcBef>
                <a:spcPct val="0"/>
              </a:spcBef>
              <a:spcAft>
                <a:spcPct val="0"/>
              </a:spcAft>
              <a:defRPr>
                <a:solidFill>
                  <a:schemeClr val="tx1"/>
                </a:solidFill>
                <a:latin typeface="Arial" panose="020B0604020202020204" pitchFamily="34" charset="0"/>
              </a:defRPr>
            </a:lvl7pPr>
            <a:lvl8pPr marL="3494405" indent="-233045" eaLnBrk="0" fontAlgn="base" hangingPunct="0">
              <a:spcBef>
                <a:spcPct val="0"/>
              </a:spcBef>
              <a:spcAft>
                <a:spcPct val="0"/>
              </a:spcAft>
              <a:defRPr>
                <a:solidFill>
                  <a:schemeClr val="tx1"/>
                </a:solidFill>
                <a:latin typeface="Arial" panose="020B0604020202020204" pitchFamily="34" charset="0"/>
              </a:defRPr>
            </a:lvl8pPr>
            <a:lvl9pPr marL="3959860" indent="-233045" eaLnBrk="0" fontAlgn="base" hangingPunct="0">
              <a:spcBef>
                <a:spcPct val="0"/>
              </a:spcBef>
              <a:spcAft>
                <a:spcPct val="0"/>
              </a:spcAft>
              <a:defRPr>
                <a:solidFill>
                  <a:schemeClr val="tx1"/>
                </a:solidFill>
                <a:latin typeface="Arial" panose="020B0604020202020204" pitchFamily="34" charset="0"/>
              </a:defRPr>
            </a:lvl9pPr>
          </a:lstStyle>
          <a:p>
            <a:fld id="{601B75CE-1A80-4018-A9A5-D76E5F9CC37B}" type="slidenum">
              <a:rPr lang="en-US" altLang="en-US" smtClean="0">
                <a:latin typeface="Times New Roman" panose="02020603050405020304" pitchFamily="18" charset="0"/>
              </a:rPr>
            </a:fld>
            <a:endParaRPr lang="en-US" altLang="en-US" dirty="0" smtClean="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cap="flat"/>
        </p:spPr>
      </p:sp>
      <p:sp>
        <p:nvSpPr>
          <p:cNvPr id="43012" name="Rectangle 3"/>
          <p:cNvSpPr>
            <a:spLocks noGrp="1" noChangeArrowheads="1"/>
          </p:cNvSpPr>
          <p:nvPr>
            <p:ph type="body" idx="1"/>
          </p:nvPr>
        </p:nvSpPr>
        <p:spPr>
          <a:xfrm>
            <a:off x="936344" y="4417405"/>
            <a:ext cx="5137714" cy="4180152"/>
          </a:xfrm>
          <a:solidFill>
            <a:srgbClr val="FFFFFF"/>
          </a:solidFill>
          <a:ln w="12700" cap="flat">
            <a:solidFill>
              <a:srgbClr val="000000"/>
            </a:solidFill>
          </a:ln>
        </p:spPr>
        <p:txBody>
          <a:bodyPr/>
          <a:lstStyle/>
          <a:p>
            <a:pPr eaLnBrk="1" hangingPunct="1"/>
            <a:endParaRPr lang="en-CA"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46AC4-B8FD-45EF-BC1B-AC61261FC83C}"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36BF392-1502-40D1-988D-D4E996FABD31}" type="slidenum">
              <a:rPr lang="en-US"/>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xfrm>
            <a:off x="349514" y="4396482"/>
            <a:ext cx="6694934" cy="3798720"/>
          </a:xfrm>
        </p:spPr>
        <p:txBody>
          <a:bodyPr/>
          <a:lstStyle/>
          <a:p>
            <a:endParaRPr lang="en-CA"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46AC4-B8FD-45EF-BC1B-AC61261FC83C}"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674B17-7BD2-4C42-8553-F4244D25878B}" type="slidenum">
              <a:rPr lang="en-US"/>
            </a:fld>
            <a:endParaRPr lang="en-US"/>
          </a:p>
        </p:txBody>
      </p:sp>
      <p:sp>
        <p:nvSpPr>
          <p:cNvPr id="58370" name="Rectangle 2"/>
          <p:cNvSpPr>
            <a:spLocks noGrp="1" noRot="1" noChangeAspect="1" noChangeArrowheads="1" noTextEdit="1"/>
          </p:cNvSpPr>
          <p:nvPr>
            <p:ph type="sldImg"/>
          </p:nvPr>
        </p:nvSpPr>
        <p:spPr>
          <a:ln cap="flat"/>
        </p:spPr>
      </p:sp>
      <p:sp>
        <p:nvSpPr>
          <p:cNvPr id="5837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36BF392-1502-40D1-988D-D4E996FABD31}" type="slidenum">
              <a:rPr lang="en-US"/>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xfrm>
            <a:off x="349514" y="4396482"/>
            <a:ext cx="6694934" cy="3798720"/>
          </a:xfrm>
        </p:spPr>
        <p:txBody>
          <a:bodyPr/>
          <a:lstStyle/>
          <a:p>
            <a:endParaRPr lang="en-CA" dirty="0"/>
          </a:p>
        </p:txBody>
      </p:sp>
      <p:pic>
        <p:nvPicPr>
          <p:cNvPr id="1026" name="Picture 1"/>
          <p:cNvPicPr>
            <a:picLocks noChangeAspect="1" noChangeArrowheads="1"/>
          </p:cNvPicPr>
          <p:nvPr/>
        </p:nvPicPr>
        <p:blipFill>
          <a:blip r:embed="rId3"/>
          <a:srcRect/>
          <a:stretch>
            <a:fillRect/>
          </a:stretch>
        </p:blipFill>
        <p:spPr bwMode="auto">
          <a:xfrm>
            <a:off x="1" y="-1817443"/>
            <a:ext cx="6054977" cy="1303285"/>
          </a:xfrm>
          <a:prstGeom prst="rect">
            <a:avLst/>
          </a:prstGeom>
          <a:noFill/>
          <a:ln w="9525">
            <a:noFill/>
            <a:miter lim="800000"/>
            <a:headEnd/>
            <a:tailEnd/>
          </a:ln>
        </p:spPr>
      </p:pic>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674B17-7BD2-4C42-8553-F4244D25878B}" type="slidenum">
              <a:rPr lang="en-US"/>
            </a:fld>
            <a:endParaRPr lang="en-US"/>
          </a:p>
        </p:txBody>
      </p:sp>
      <p:sp>
        <p:nvSpPr>
          <p:cNvPr id="58370" name="Rectangle 2"/>
          <p:cNvSpPr>
            <a:spLocks noGrp="1" noRot="1" noChangeAspect="1" noChangeArrowheads="1" noTextEdit="1"/>
          </p:cNvSpPr>
          <p:nvPr>
            <p:ph type="sldImg"/>
          </p:nvPr>
        </p:nvSpPr>
        <p:spPr>
          <a:ln cap="flat"/>
        </p:spPr>
      </p:sp>
      <p:sp>
        <p:nvSpPr>
          <p:cNvPr id="5837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674B17-7BD2-4C42-8553-F4244D25878B}" type="slidenum">
              <a:rPr lang="en-US"/>
            </a:fld>
            <a:endParaRPr lang="en-US"/>
          </a:p>
        </p:txBody>
      </p:sp>
      <p:sp>
        <p:nvSpPr>
          <p:cNvPr id="58370" name="Rectangle 2"/>
          <p:cNvSpPr>
            <a:spLocks noGrp="1" noRot="1" noChangeAspect="1" noChangeArrowheads="1" noTextEdit="1"/>
          </p:cNvSpPr>
          <p:nvPr>
            <p:ph type="sldImg"/>
          </p:nvPr>
        </p:nvSpPr>
        <p:spPr>
          <a:ln cap="flat"/>
        </p:spPr>
      </p:sp>
      <p:sp>
        <p:nvSpPr>
          <p:cNvPr id="5837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674B17-7BD2-4C42-8553-F4244D25878B}" type="slidenum">
              <a:rPr lang="en-US"/>
            </a:fld>
            <a:endParaRPr lang="en-US"/>
          </a:p>
        </p:txBody>
      </p:sp>
      <p:sp>
        <p:nvSpPr>
          <p:cNvPr id="58370" name="Rectangle 2"/>
          <p:cNvSpPr>
            <a:spLocks noGrp="1" noRot="1" noChangeAspect="1" noChangeArrowheads="1" noTextEdit="1"/>
          </p:cNvSpPr>
          <p:nvPr>
            <p:ph type="sldImg"/>
          </p:nvPr>
        </p:nvSpPr>
        <p:spPr>
          <a:ln cap="flat"/>
        </p:spPr>
      </p:sp>
      <p:sp>
        <p:nvSpPr>
          <p:cNvPr id="5837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ln>
        </p:spPr>
      </p:sp>
      <p:sp>
        <p:nvSpPr>
          <p:cNvPr id="59395" name="Rectangle 3"/>
          <p:cNvSpPr>
            <a:spLocks noGrp="1"/>
          </p:cNvSpPr>
          <p:nvPr>
            <p:ph type="body" idx="1"/>
          </p:nvPr>
        </p:nvSpPr>
        <p:spPr bwMode="auto">
          <a:noFill/>
        </p:spPr>
        <p:txBody>
          <a:bodyPr wrap="square" numCol="1" anchor="t" anchorCtr="0" compatLnSpc="1"/>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ln>
        </p:spPr>
      </p:sp>
      <p:sp>
        <p:nvSpPr>
          <p:cNvPr id="60419" name="Rectangle 3"/>
          <p:cNvSpPr>
            <a:spLocks noGrp="1"/>
          </p:cNvSpPr>
          <p:nvPr>
            <p:ph type="body" idx="1"/>
          </p:nvPr>
        </p:nvSpPr>
        <p:spPr bwMode="auto">
          <a:noFill/>
        </p:spPr>
        <p:txBody>
          <a:bodyPr wrap="square" numCol="1" anchor="t" anchorCtr="0" compatLnSpc="1"/>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ln>
        </p:spPr>
      </p:sp>
      <p:sp>
        <p:nvSpPr>
          <p:cNvPr id="61443" name="Rectangle 3"/>
          <p:cNvSpPr>
            <a:spLocks noGrp="1"/>
          </p:cNvSpPr>
          <p:nvPr>
            <p:ph type="body" idx="1"/>
          </p:nvPr>
        </p:nvSpPr>
        <p:spPr bwMode="auto">
          <a:noFill/>
        </p:spPr>
        <p:txBody>
          <a:bodyPr wrap="square" numCol="1" anchor="t" anchorCtr="0" compatLnSpc="1"/>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46AC4-B8FD-45EF-BC1B-AC61261FC83C}"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DEAFF51-C1F8-4063-A231-2E421F6F7518}" type="slidenum">
              <a:rPr lang="en-US"/>
            </a:fld>
            <a:endParaRPr lang="en-US"/>
          </a:p>
        </p:txBody>
      </p:sp>
      <p:sp>
        <p:nvSpPr>
          <p:cNvPr id="74754" name="Rectangle 2"/>
          <p:cNvSpPr>
            <a:spLocks noGrp="1" noRot="1" noChangeAspect="1" noChangeArrowheads="1" noTextEdit="1"/>
          </p:cNvSpPr>
          <p:nvPr>
            <p:ph type="sldImg"/>
          </p:nvPr>
        </p:nvSpPr>
        <p:spPr>
          <a:ln cap="flat"/>
        </p:spPr>
      </p:sp>
      <p:sp>
        <p:nvSpPr>
          <p:cNvPr id="74755"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46AC4-B8FD-45EF-BC1B-AC61261FC83C}"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46AC4-B8FD-45EF-BC1B-AC61261FC83C}"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DB43E4D-56BB-451E-93A8-3048923AD2AF}"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5FC66DA-FBD6-44E6-AF67-EB7299C2EE10}" type="slidenum">
              <a:rPr lang="en-US"/>
            </a:fld>
            <a:endParaRPr lang="en-US"/>
          </a:p>
        </p:txBody>
      </p:sp>
      <p:sp>
        <p:nvSpPr>
          <p:cNvPr id="189442" name="Rectangle 2"/>
          <p:cNvSpPr>
            <a:spLocks noGrp="1" noRot="1" noChangeAspect="1" noChangeArrowheads="1" noTextEdit="1"/>
          </p:cNvSpPr>
          <p:nvPr>
            <p:ph type="sldImg"/>
          </p:nvPr>
        </p:nvSpPr>
        <p:spPr>
          <a:ln cap="flat"/>
        </p:spPr>
      </p:sp>
      <p:sp>
        <p:nvSpPr>
          <p:cNvPr id="18944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9974C79-D383-456F-9AEC-6C6FF407EFF6}" type="slidenum">
              <a:rPr lang="en-US"/>
            </a:fld>
            <a:endParaRPr lang="en-US"/>
          </a:p>
        </p:txBody>
      </p:sp>
      <p:sp>
        <p:nvSpPr>
          <p:cNvPr id="193538" name="Rectangle 2"/>
          <p:cNvSpPr>
            <a:spLocks noGrp="1" noRot="1" noChangeAspect="1" noChangeArrowheads="1" noTextEdit="1"/>
          </p:cNvSpPr>
          <p:nvPr>
            <p:ph type="sldImg"/>
          </p:nvPr>
        </p:nvSpPr>
        <p:spPr>
          <a:ln cap="flat"/>
        </p:spPr>
      </p:sp>
      <p:sp>
        <p:nvSpPr>
          <p:cNvPr id="19353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D6D5125-D81B-4DC6-8325-C7E4DB51FC28}" type="slidenum">
              <a:rPr lang="en-US"/>
            </a:fld>
            <a:endParaRPr lang="en-US"/>
          </a:p>
        </p:txBody>
      </p:sp>
      <p:sp>
        <p:nvSpPr>
          <p:cNvPr id="214018" name="Rectangle 2"/>
          <p:cNvSpPr>
            <a:spLocks noGrp="1" noRot="1" noChangeAspect="1" noChangeArrowheads="1" noTextEdit="1"/>
          </p:cNvSpPr>
          <p:nvPr>
            <p:ph type="sldImg"/>
          </p:nvPr>
        </p:nvSpPr>
        <p:spPr>
          <a:ln cap="flat"/>
        </p:spPr>
      </p:sp>
      <p:sp>
        <p:nvSpPr>
          <p:cNvPr id="21401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Times New Roman" panose="02020603050405020304" pitchFamily="18" charset="0"/>
              </a:defRPr>
            </a:lvl1pPr>
            <a:lvl2pPr marL="742950" indent="-285750" algn="l" eaLnBrk="0" hangingPunct="0">
              <a:spcBef>
                <a:spcPct val="30000"/>
              </a:spcBef>
              <a:defRPr sz="1200">
                <a:solidFill>
                  <a:schemeClr val="tx1"/>
                </a:solidFill>
                <a:latin typeface="Times New Roman" panose="02020603050405020304" pitchFamily="18" charset="0"/>
              </a:defRPr>
            </a:lvl2pPr>
            <a:lvl3pPr marL="1143000" indent="-228600" algn="l" eaLnBrk="0" hangingPunct="0">
              <a:spcBef>
                <a:spcPct val="30000"/>
              </a:spcBef>
              <a:defRPr sz="1200">
                <a:solidFill>
                  <a:schemeClr val="tx1"/>
                </a:solidFill>
                <a:latin typeface="Times New Roman" panose="02020603050405020304" pitchFamily="18" charset="0"/>
              </a:defRPr>
            </a:lvl3pPr>
            <a:lvl4pPr marL="1600200" indent="-228600" algn="l" eaLnBrk="0" hangingPunct="0">
              <a:spcBef>
                <a:spcPct val="30000"/>
              </a:spcBef>
              <a:defRPr sz="1200">
                <a:solidFill>
                  <a:schemeClr val="tx1"/>
                </a:solidFill>
                <a:latin typeface="Times New Roman" panose="02020603050405020304" pitchFamily="18" charset="0"/>
              </a:defRPr>
            </a:lvl4pPr>
            <a:lvl5pPr marL="2057400" indent="-228600" algn="l"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1480368C-50C5-4CE7-BC53-3634C6563767}" type="slidenum">
              <a:rPr lang="en-US" altLang="en-US" smtClean="0"/>
            </a:fld>
            <a:endParaRPr lang="en-US" altLang="en-US" smtClean="0"/>
          </a:p>
        </p:txBody>
      </p:sp>
      <p:sp>
        <p:nvSpPr>
          <p:cNvPr id="14339" name="Rectangle 2"/>
          <p:cNvSpPr>
            <a:spLocks noGrp="1" noRot="1" noChangeAspect="1" noChangeArrowheads="1" noTextEdit="1"/>
          </p:cNvSpPr>
          <p:nvPr>
            <p:ph type="sldImg"/>
          </p:nvPr>
        </p:nvSpPr>
        <p:spPr/>
      </p:sp>
      <p:sp>
        <p:nvSpPr>
          <p:cNvPr id="14340" name="Rectangle 3"/>
          <p:cNvSpPr>
            <a:spLocks noGrp="1" noChangeArrowheads="1"/>
          </p:cNvSpPr>
          <p:nvPr>
            <p:ph type="body" idx="1"/>
          </p:nvPr>
        </p:nvSpPr>
        <p:spPr>
          <a:xfrm>
            <a:off x="685800" y="4343400"/>
            <a:ext cx="5486400" cy="4114800"/>
          </a:xfrm>
          <a:noFill/>
        </p:spPr>
        <p:txBody>
          <a:bodyPr/>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Times New Roman" panose="02020603050405020304" pitchFamily="18" charset="0"/>
              </a:defRPr>
            </a:lvl1pPr>
            <a:lvl2pPr marL="742950" indent="-285750" algn="l" eaLnBrk="0" hangingPunct="0">
              <a:spcBef>
                <a:spcPct val="30000"/>
              </a:spcBef>
              <a:defRPr sz="1200">
                <a:solidFill>
                  <a:schemeClr val="tx1"/>
                </a:solidFill>
                <a:latin typeface="Times New Roman" panose="02020603050405020304" pitchFamily="18" charset="0"/>
              </a:defRPr>
            </a:lvl2pPr>
            <a:lvl3pPr marL="1143000" indent="-228600" algn="l" eaLnBrk="0" hangingPunct="0">
              <a:spcBef>
                <a:spcPct val="30000"/>
              </a:spcBef>
              <a:defRPr sz="1200">
                <a:solidFill>
                  <a:schemeClr val="tx1"/>
                </a:solidFill>
                <a:latin typeface="Times New Roman" panose="02020603050405020304" pitchFamily="18" charset="0"/>
              </a:defRPr>
            </a:lvl3pPr>
            <a:lvl4pPr marL="1600200" indent="-228600" algn="l" eaLnBrk="0" hangingPunct="0">
              <a:spcBef>
                <a:spcPct val="30000"/>
              </a:spcBef>
              <a:defRPr sz="1200">
                <a:solidFill>
                  <a:schemeClr val="tx1"/>
                </a:solidFill>
                <a:latin typeface="Times New Roman" panose="02020603050405020304" pitchFamily="18" charset="0"/>
              </a:defRPr>
            </a:lvl4pPr>
            <a:lvl5pPr marL="2057400" indent="-228600" algn="l"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6776C9B9-7BDD-4DDE-97D0-F2FEE6C857B8}" type="slidenum">
              <a:rPr lang="en-US" altLang="en-US" smtClean="0"/>
            </a:fld>
            <a:endParaRPr lang="en-US" altLang="en-US" smtClean="0"/>
          </a:p>
        </p:txBody>
      </p:sp>
      <p:sp>
        <p:nvSpPr>
          <p:cNvPr id="15363" name="Rectangle 2"/>
          <p:cNvSpPr>
            <a:spLocks noGrp="1" noRot="1" noChangeAspect="1" noChangeArrowheads="1" noTextEdit="1"/>
          </p:cNvSpPr>
          <p:nvPr>
            <p:ph type="sldImg"/>
          </p:nvPr>
        </p:nvSpPr>
        <p:spPr/>
      </p:sp>
      <p:sp>
        <p:nvSpPr>
          <p:cNvPr id="15364" name="Rectangle 3"/>
          <p:cNvSpPr>
            <a:spLocks noGrp="1" noChangeArrowheads="1"/>
          </p:cNvSpPr>
          <p:nvPr>
            <p:ph type="body" idx="1"/>
          </p:nvPr>
        </p:nvSpPr>
        <p:spPr>
          <a:xfrm>
            <a:off x="685800" y="4343400"/>
            <a:ext cx="5486400" cy="4114800"/>
          </a:xfrm>
          <a:noFill/>
        </p:spPr>
        <p:txBody>
          <a:bodyPr/>
          <a:lstStyle/>
          <a:p>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BED4EF1-BD7D-4071-82AA-E56DE60F73BC}" type="slidenum">
              <a:rPr lang="en-US"/>
            </a:fld>
            <a:endParaRPr lang="en-US"/>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p:spPr>
        <p:txBody>
          <a:bodyPr/>
          <a:lstStyle/>
          <a:p>
            <a:pPr eaLnBrk="1" hangingPunct="1"/>
            <a:endParaRPr lang="en-CA"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0CBE64A-27C3-44D3-AC33-5EBFDB574ACB}" type="slidenum">
              <a:rPr lang="en-US"/>
            </a:fld>
            <a:endParaRPr lang="en-US"/>
          </a:p>
        </p:txBody>
      </p:sp>
      <p:sp>
        <p:nvSpPr>
          <p:cNvPr id="174082" name="Rectangle 2"/>
          <p:cNvSpPr>
            <a:spLocks noGrp="1" noRot="1" noChangeAspect="1" noChangeArrowheads="1" noTextEdit="1"/>
          </p:cNvSpPr>
          <p:nvPr>
            <p:ph type="sldImg"/>
          </p:nvPr>
        </p:nvSpPr>
        <p:spPr>
          <a:xfrm>
            <a:off x="1146175" y="687388"/>
            <a:ext cx="4567238" cy="3425825"/>
          </a:xfrm>
          <a:ln cap="flat"/>
        </p:spPr>
      </p:sp>
      <p:sp>
        <p:nvSpPr>
          <p:cNvPr id="17408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946AC4-B8FD-45EF-BC1B-AC61261FC83C}" type="slidenum">
              <a:rPr lang="en-US"/>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537C2-D028-486D-8C78-08A582875C80}" type="slidenum">
              <a:rPr lang="en-US" smtClean="0"/>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p:sp>
      <p:sp>
        <p:nvSpPr>
          <p:cNvPr id="41987" name="Rectangle 3"/>
          <p:cNvSpPr>
            <a:spLocks noGrp="1" noChangeArrowheads="1"/>
          </p:cNvSpPr>
          <p:nvPr>
            <p:ph type="body" idx="1"/>
          </p:nvPr>
        </p:nvSpPr>
        <p:spPr>
          <a:noFill/>
        </p:spPr>
        <p:txBody>
          <a:bodyPr/>
          <a:lstStyle/>
          <a:p>
            <a:endParaRPr lang="fr-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a:noFill/>
        </p:spPr>
        <p:txBody>
          <a:bodyPr/>
          <a:lstStyle/>
          <a:p>
            <a:endParaRPr lang="fr-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4FAB392-A961-442A-B3DD-E8ADE6188833}" type="slidenum">
              <a:rPr lang="en-CA"/>
            </a:fld>
            <a:endParaRPr lang="en-CA"/>
          </a:p>
        </p:txBody>
      </p:sp>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a:xfrm>
            <a:off x="1060174" y="4561226"/>
            <a:ext cx="5194852" cy="4320213"/>
          </a:xfrm>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4D824F7-33C9-4E0D-89D1-8EE62EFAB5AB}" type="slidenum">
              <a:rPr lang="en-CA"/>
            </a:fld>
            <a:endParaRPr lang="en-CA"/>
          </a:p>
        </p:txBody>
      </p:sp>
      <p:sp>
        <p:nvSpPr>
          <p:cNvPr id="36867" name="Rectangle 2"/>
          <p:cNvSpPr>
            <a:spLocks noGrp="1" noRot="1" noChangeAspect="1" noChangeArrowheads="1" noTextEdit="1"/>
          </p:cNvSpPr>
          <p:nvPr>
            <p:ph type="sldImg"/>
          </p:nvPr>
        </p:nvSpPr>
        <p:spPr>
          <a:xfrm>
            <a:off x="1258888" y="720725"/>
            <a:ext cx="4797425" cy="3598863"/>
          </a:xfrm>
        </p:spPr>
      </p:sp>
      <p:sp>
        <p:nvSpPr>
          <p:cNvPr id="36868" name="Rectangle 3"/>
          <p:cNvSpPr>
            <a:spLocks noGrp="1" noChangeArrowheads="1"/>
          </p:cNvSpPr>
          <p:nvPr>
            <p:ph type="body" idx="1"/>
          </p:nvPr>
        </p:nvSpPr>
        <p:spPr>
          <a:xfrm>
            <a:off x="733425" y="4560888"/>
            <a:ext cx="5848350" cy="4319587"/>
          </a:xfrm>
          <a:noFill/>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266825" y="727075"/>
            <a:ext cx="4781550" cy="3586163"/>
          </a:xfrm>
          <a:ln cap="flat"/>
        </p:spPr>
      </p:sp>
      <p:sp>
        <p:nvSpPr>
          <p:cNvPr id="122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47458" name="Group 1026"/>
          <p:cNvGrpSpPr/>
          <p:nvPr/>
        </p:nvGrpSpPr>
        <p:grpSpPr bwMode="auto">
          <a:xfrm>
            <a:off x="0" y="0"/>
            <a:ext cx="9144000" cy="6858000"/>
            <a:chOff x="0" y="0"/>
            <a:chExt cx="5760" cy="4320"/>
          </a:xfrm>
        </p:grpSpPr>
        <p:sp>
          <p:nvSpPr>
            <p:cNvPr id="147459" name="Rectangle 1027"/>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algn="ctr" eaLnBrk="1" hangingPunct="1"/>
              <a:endParaRPr lang="en-US" sz="2400">
                <a:latin typeface="Times New Roman" panose="02020603050405020304" pitchFamily="18" charset="0"/>
              </a:endParaRPr>
            </a:p>
          </p:txBody>
        </p:sp>
        <p:sp>
          <p:nvSpPr>
            <p:cNvPr id="147460" name="Rectangle 1028"/>
            <p:cNvSpPr>
              <a:spLocks noChangeArrowheads="1"/>
            </p:cNvSpPr>
            <p:nvPr/>
          </p:nvSpPr>
          <p:spPr bwMode="hidden">
            <a:xfrm>
              <a:off x="1081" y="1065"/>
              <a:ext cx="4679" cy="1596"/>
            </a:xfrm>
            <a:prstGeom prst="rect">
              <a:avLst/>
            </a:prstGeom>
            <a:solidFill>
              <a:schemeClr val="bg2"/>
            </a:solidFill>
            <a:ln w="9525">
              <a:noFill/>
              <a:miter lim="800000"/>
            </a:ln>
          </p:spPr>
          <p:txBody>
            <a:bodyPr/>
            <a:lstStyle/>
            <a:p>
              <a:pPr eaLnBrk="1" hangingPunct="1"/>
              <a:endParaRPr lang="en-US" sz="2400">
                <a:latin typeface="Times New Roman" panose="02020603050405020304" pitchFamily="18" charset="0"/>
              </a:endParaRPr>
            </a:p>
          </p:txBody>
        </p:sp>
        <p:grpSp>
          <p:nvGrpSpPr>
            <p:cNvPr id="147461" name="Group 1029"/>
            <p:cNvGrpSpPr/>
            <p:nvPr/>
          </p:nvGrpSpPr>
          <p:grpSpPr bwMode="auto">
            <a:xfrm>
              <a:off x="0" y="672"/>
              <a:ext cx="1806" cy="1989"/>
              <a:chOff x="0" y="672"/>
              <a:chExt cx="1806" cy="1989"/>
            </a:xfrm>
          </p:grpSpPr>
          <p:sp>
            <p:nvSpPr>
              <p:cNvPr id="147462" name="Rectangle 1030"/>
              <p:cNvSpPr>
                <a:spLocks noChangeArrowheads="1"/>
              </p:cNvSpPr>
              <p:nvPr userDrawn="1"/>
            </p:nvSpPr>
            <p:spPr bwMode="auto">
              <a:xfrm>
                <a:off x="361" y="2257"/>
                <a:ext cx="363" cy="404"/>
              </a:xfrm>
              <a:prstGeom prst="rect">
                <a:avLst/>
              </a:prstGeom>
              <a:solidFill>
                <a:schemeClr val="accent2"/>
              </a:solidFill>
              <a:ln w="9525">
                <a:noFill/>
                <a:miter lim="800000"/>
              </a:ln>
            </p:spPr>
            <p:txBody>
              <a:bodyPr/>
              <a:lstStyle/>
              <a:p>
                <a:pPr eaLnBrk="1" hangingPunct="1"/>
                <a:endParaRPr lang="en-US" sz="2400">
                  <a:latin typeface="Times New Roman" panose="02020603050405020304" pitchFamily="18" charset="0"/>
                </a:endParaRPr>
              </a:p>
            </p:txBody>
          </p:sp>
          <p:sp>
            <p:nvSpPr>
              <p:cNvPr id="147463" name="Rectangle 1031"/>
              <p:cNvSpPr>
                <a:spLocks noChangeArrowheads="1"/>
              </p:cNvSpPr>
              <p:nvPr userDrawn="1"/>
            </p:nvSpPr>
            <p:spPr bwMode="auto">
              <a:xfrm>
                <a:off x="1081" y="1065"/>
                <a:ext cx="362" cy="405"/>
              </a:xfrm>
              <a:prstGeom prst="rect">
                <a:avLst/>
              </a:prstGeom>
              <a:solidFill>
                <a:schemeClr val="folHlink"/>
              </a:solidFill>
              <a:ln w="9525">
                <a:noFill/>
                <a:miter lim="800000"/>
              </a:ln>
            </p:spPr>
            <p:txBody>
              <a:bodyPr/>
              <a:lstStyle/>
              <a:p>
                <a:pPr eaLnBrk="1" hangingPunct="1"/>
                <a:endParaRPr lang="en-US" sz="2400">
                  <a:latin typeface="Times New Roman" panose="02020603050405020304" pitchFamily="18" charset="0"/>
                </a:endParaRPr>
              </a:p>
            </p:txBody>
          </p:sp>
          <p:sp>
            <p:nvSpPr>
              <p:cNvPr id="147464" name="Rectangle 1032"/>
              <p:cNvSpPr>
                <a:spLocks noChangeArrowheads="1"/>
              </p:cNvSpPr>
              <p:nvPr userDrawn="1"/>
            </p:nvSpPr>
            <p:spPr bwMode="auto">
              <a:xfrm>
                <a:off x="1437" y="672"/>
                <a:ext cx="369" cy="400"/>
              </a:xfrm>
              <a:prstGeom prst="rect">
                <a:avLst/>
              </a:prstGeom>
              <a:solidFill>
                <a:schemeClr val="folHlink"/>
              </a:solidFill>
              <a:ln w="9525">
                <a:noFill/>
                <a:miter lim="800000"/>
              </a:ln>
            </p:spPr>
            <p:txBody>
              <a:bodyPr/>
              <a:lstStyle/>
              <a:p>
                <a:pPr eaLnBrk="1" hangingPunct="1"/>
                <a:endParaRPr lang="en-US" sz="2400">
                  <a:latin typeface="Times New Roman" panose="02020603050405020304" pitchFamily="18" charset="0"/>
                </a:endParaRPr>
              </a:p>
            </p:txBody>
          </p:sp>
          <p:sp>
            <p:nvSpPr>
              <p:cNvPr id="147465" name="Rectangle 1033"/>
              <p:cNvSpPr>
                <a:spLocks noChangeArrowheads="1"/>
              </p:cNvSpPr>
              <p:nvPr userDrawn="1"/>
            </p:nvSpPr>
            <p:spPr bwMode="auto">
              <a:xfrm>
                <a:off x="719" y="2257"/>
                <a:ext cx="368" cy="404"/>
              </a:xfrm>
              <a:prstGeom prst="rect">
                <a:avLst/>
              </a:prstGeom>
              <a:solidFill>
                <a:schemeClr val="bg2"/>
              </a:solidFill>
              <a:ln w="9525">
                <a:noFill/>
                <a:miter lim="800000"/>
              </a:ln>
            </p:spPr>
            <p:txBody>
              <a:bodyPr/>
              <a:lstStyle/>
              <a:p>
                <a:pPr eaLnBrk="1" hangingPunct="1"/>
                <a:endParaRPr lang="en-US" sz="2400">
                  <a:latin typeface="Times New Roman" panose="02020603050405020304" pitchFamily="18" charset="0"/>
                </a:endParaRPr>
              </a:p>
            </p:txBody>
          </p:sp>
          <p:sp>
            <p:nvSpPr>
              <p:cNvPr id="147466" name="Rectangle 1034"/>
              <p:cNvSpPr>
                <a:spLocks noChangeArrowheads="1"/>
              </p:cNvSpPr>
              <p:nvPr userDrawn="1"/>
            </p:nvSpPr>
            <p:spPr bwMode="auto">
              <a:xfrm>
                <a:off x="1437" y="1065"/>
                <a:ext cx="369" cy="405"/>
              </a:xfrm>
              <a:prstGeom prst="rect">
                <a:avLst/>
              </a:prstGeom>
              <a:solidFill>
                <a:schemeClr val="accent2"/>
              </a:solidFill>
              <a:ln w="9525">
                <a:noFill/>
                <a:miter lim="800000"/>
              </a:ln>
            </p:spPr>
            <p:txBody>
              <a:bodyPr/>
              <a:lstStyle/>
              <a:p>
                <a:pPr eaLnBrk="1" hangingPunct="1"/>
                <a:endParaRPr lang="en-US" sz="2400">
                  <a:latin typeface="Times New Roman" panose="02020603050405020304" pitchFamily="18" charset="0"/>
                </a:endParaRPr>
              </a:p>
            </p:txBody>
          </p:sp>
          <p:sp>
            <p:nvSpPr>
              <p:cNvPr id="147467" name="Rectangle 1035"/>
              <p:cNvSpPr>
                <a:spLocks noChangeArrowheads="1"/>
              </p:cNvSpPr>
              <p:nvPr userDrawn="1"/>
            </p:nvSpPr>
            <p:spPr bwMode="auto">
              <a:xfrm>
                <a:off x="719" y="1464"/>
                <a:ext cx="368" cy="399"/>
              </a:xfrm>
              <a:prstGeom prst="rect">
                <a:avLst/>
              </a:prstGeom>
              <a:solidFill>
                <a:schemeClr val="folHlink"/>
              </a:solidFill>
              <a:ln w="9525">
                <a:noFill/>
                <a:miter lim="800000"/>
              </a:ln>
            </p:spPr>
            <p:txBody>
              <a:bodyPr/>
              <a:lstStyle/>
              <a:p>
                <a:pPr eaLnBrk="1" hangingPunct="1"/>
                <a:endParaRPr lang="en-US" sz="2400">
                  <a:latin typeface="Times New Roman" panose="02020603050405020304" pitchFamily="18" charset="0"/>
                </a:endParaRPr>
              </a:p>
            </p:txBody>
          </p:sp>
          <p:sp>
            <p:nvSpPr>
              <p:cNvPr id="147468" name="Rectangle 1036"/>
              <p:cNvSpPr>
                <a:spLocks noChangeArrowheads="1"/>
              </p:cNvSpPr>
              <p:nvPr userDrawn="1"/>
            </p:nvSpPr>
            <p:spPr bwMode="auto">
              <a:xfrm>
                <a:off x="0" y="1464"/>
                <a:ext cx="367" cy="399"/>
              </a:xfrm>
              <a:prstGeom prst="rect">
                <a:avLst/>
              </a:prstGeom>
              <a:solidFill>
                <a:schemeClr val="bg2"/>
              </a:solidFill>
              <a:ln w="9525">
                <a:noFill/>
                <a:miter lim="800000"/>
              </a:ln>
            </p:spPr>
            <p:txBody>
              <a:bodyPr/>
              <a:lstStyle/>
              <a:p>
                <a:pPr eaLnBrk="1" hangingPunct="1"/>
                <a:endParaRPr lang="en-US" sz="2400">
                  <a:latin typeface="Times New Roman" panose="02020603050405020304" pitchFamily="18" charset="0"/>
                </a:endParaRPr>
              </a:p>
            </p:txBody>
          </p:sp>
          <p:sp>
            <p:nvSpPr>
              <p:cNvPr id="147469" name="Rectangle 1037"/>
              <p:cNvSpPr>
                <a:spLocks noChangeArrowheads="1"/>
              </p:cNvSpPr>
              <p:nvPr userDrawn="1"/>
            </p:nvSpPr>
            <p:spPr bwMode="auto">
              <a:xfrm>
                <a:off x="1081" y="1464"/>
                <a:ext cx="362" cy="399"/>
              </a:xfrm>
              <a:prstGeom prst="rect">
                <a:avLst/>
              </a:prstGeom>
              <a:solidFill>
                <a:schemeClr val="accent2"/>
              </a:solidFill>
              <a:ln w="9525">
                <a:noFill/>
                <a:miter lim="800000"/>
              </a:ln>
            </p:spPr>
            <p:txBody>
              <a:bodyPr/>
              <a:lstStyle/>
              <a:p>
                <a:pPr eaLnBrk="1" hangingPunct="1"/>
                <a:endParaRPr lang="en-US" sz="2400">
                  <a:latin typeface="Times New Roman" panose="02020603050405020304" pitchFamily="18" charset="0"/>
                </a:endParaRPr>
              </a:p>
            </p:txBody>
          </p:sp>
          <p:sp>
            <p:nvSpPr>
              <p:cNvPr id="147470" name="Rectangle 1038"/>
              <p:cNvSpPr>
                <a:spLocks noChangeArrowheads="1"/>
              </p:cNvSpPr>
              <p:nvPr userDrawn="1"/>
            </p:nvSpPr>
            <p:spPr bwMode="auto">
              <a:xfrm>
                <a:off x="361" y="1857"/>
                <a:ext cx="363" cy="406"/>
              </a:xfrm>
              <a:prstGeom prst="rect">
                <a:avLst/>
              </a:prstGeom>
              <a:solidFill>
                <a:schemeClr val="folHlink"/>
              </a:solidFill>
              <a:ln w="9525">
                <a:noFill/>
                <a:miter lim="800000"/>
              </a:ln>
            </p:spPr>
            <p:txBody>
              <a:bodyPr/>
              <a:lstStyle/>
              <a:p>
                <a:pPr eaLnBrk="1" hangingPunct="1"/>
                <a:endParaRPr lang="en-US" sz="2400">
                  <a:latin typeface="Times New Roman" panose="02020603050405020304" pitchFamily="18" charset="0"/>
                </a:endParaRPr>
              </a:p>
            </p:txBody>
          </p:sp>
          <p:sp>
            <p:nvSpPr>
              <p:cNvPr id="147471" name="Rectangle 1039"/>
              <p:cNvSpPr>
                <a:spLocks noChangeArrowheads="1"/>
              </p:cNvSpPr>
              <p:nvPr userDrawn="1"/>
            </p:nvSpPr>
            <p:spPr bwMode="auto">
              <a:xfrm>
                <a:off x="719" y="1857"/>
                <a:ext cx="368" cy="406"/>
              </a:xfrm>
              <a:prstGeom prst="rect">
                <a:avLst/>
              </a:prstGeom>
              <a:solidFill>
                <a:schemeClr val="accent2"/>
              </a:solidFill>
              <a:ln w="9525">
                <a:noFill/>
                <a:miter lim="800000"/>
              </a:ln>
            </p:spPr>
            <p:txBody>
              <a:bodyPr/>
              <a:lstStyle/>
              <a:p>
                <a:pPr eaLnBrk="1" hangingPunct="1"/>
                <a:endParaRPr lang="en-US" sz="2400">
                  <a:latin typeface="Times New Roman" panose="02020603050405020304" pitchFamily="18" charset="0"/>
                </a:endParaRPr>
              </a:p>
            </p:txBody>
          </p:sp>
        </p:grpSp>
      </p:grpSp>
      <p:sp>
        <p:nvSpPr>
          <p:cNvPr id="147474" name="Rectangle 1042"/>
          <p:cNvSpPr>
            <a:spLocks noGrp="1" noChangeArrowheads="1"/>
          </p:cNvSpPr>
          <p:nvPr>
            <p:ph type="sldNum" sz="quarter" idx="4"/>
          </p:nvPr>
        </p:nvSpPr>
        <p:spPr>
          <a:xfrm>
            <a:off x="6553200" y="6248400"/>
            <a:ext cx="2133600" cy="457200"/>
          </a:xfrm>
          <a:prstGeom prst="rect">
            <a:avLst/>
          </a:prstGeom>
        </p:spPr>
        <p:txBody>
          <a:bodyPr/>
          <a:lstStyle>
            <a:lvl1pPr>
              <a:defRPr/>
            </a:lvl1pPr>
          </a:lstStyle>
          <a:p>
            <a:r>
              <a:rPr lang="en-US"/>
              <a:t>1-</a:t>
            </a:r>
            <a:fld id="{01CD4F21-61DB-4FEC-AF0C-FA624650BB72}" type="slidenum">
              <a:rPr lang="en-US"/>
            </a:fld>
            <a:endParaRPr lang="en-US"/>
          </a:p>
        </p:txBody>
      </p:sp>
      <p:sp>
        <p:nvSpPr>
          <p:cNvPr id="147475" name="Rectangle 1043"/>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endParaRPr lang="en-US"/>
          </a:p>
        </p:txBody>
      </p:sp>
      <p:pic>
        <p:nvPicPr>
          <p:cNvPr id="147477" name="Picture 1045" descr="PowerPoint_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47480" name="Rectangle 1048"/>
          <p:cNvSpPr>
            <a:spLocks noChangeArrowheads="1"/>
          </p:cNvSpPr>
          <p:nvPr userDrawn="1"/>
        </p:nvSpPr>
        <p:spPr bwMode="auto">
          <a:xfrm>
            <a:off x="2438400" y="2971800"/>
            <a:ext cx="6248400" cy="914400"/>
          </a:xfrm>
          <a:prstGeom prst="rect">
            <a:avLst/>
          </a:prstGeom>
          <a:noFill/>
          <a:ln w="9525">
            <a:noFill/>
            <a:miter lim="800000"/>
          </a:ln>
          <a:effectLst/>
        </p:spPr>
        <p:txBody>
          <a:bodyPr anchor="ctr"/>
          <a:lstStyle/>
          <a:p>
            <a:pPr eaLnBrk="1" hangingPunct="1"/>
            <a:r>
              <a:rPr lang="en-US" sz="3600" b="1" dirty="0" smtClean="0">
                <a:solidFill>
                  <a:srgbClr val="660033"/>
                </a:solidFill>
                <a:effectLst>
                  <a:outerShdw blurRad="38100" dist="38100" dir="2700000" algn="tl">
                    <a:srgbClr val="C0C0C0"/>
                  </a:outerShdw>
                </a:effectLst>
              </a:rPr>
              <a:t>The</a:t>
            </a:r>
            <a:r>
              <a:rPr lang="en-US" sz="3600" b="1" baseline="0" dirty="0" smtClean="0">
                <a:solidFill>
                  <a:srgbClr val="660033"/>
                </a:solidFill>
                <a:effectLst>
                  <a:outerShdw blurRad="38100" dist="38100" dir="2700000" algn="tl">
                    <a:srgbClr val="C0C0C0"/>
                  </a:outerShdw>
                </a:effectLst>
              </a:rPr>
              <a:t> role of accounting</a:t>
            </a:r>
            <a:endParaRPr lang="en-US" sz="3600" b="1" baseline="0" dirty="0" smtClean="0">
              <a:solidFill>
                <a:srgbClr val="660033"/>
              </a:solidFill>
              <a:effectLst>
                <a:outerShdw blurRad="38100" dist="38100" dir="2700000" algn="tl">
                  <a:srgbClr val="C0C0C0"/>
                </a:outerShdw>
              </a:effectLst>
            </a:endParaRPr>
          </a:p>
          <a:p>
            <a:pPr eaLnBrk="1" hangingPunct="1"/>
            <a:r>
              <a:rPr lang="en-US" sz="3600" b="1" baseline="0" dirty="0" smtClean="0">
                <a:solidFill>
                  <a:srgbClr val="660033"/>
                </a:solidFill>
                <a:effectLst>
                  <a:outerShdw blurRad="38100" dist="38100" dir="2700000" algn="tl">
                    <a:srgbClr val="C0C0C0"/>
                  </a:outerShdw>
                </a:effectLst>
              </a:rPr>
              <a:t>in the management of organizations</a:t>
            </a:r>
            <a:endParaRPr lang="en-US" sz="3600" b="1" baseline="0" dirty="0" smtClean="0">
              <a:solidFill>
                <a:srgbClr val="6600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Slide Number Placeholder 3"/>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83464E48-6F2B-4CD7-B24E-7F738CBB1C6C}"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Slide Number Placeholder 3"/>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51F0EBC9-880A-43AA-B1BE-3B1CF61C4E3C}"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Slide Number Placeholder 3"/>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FDF05AE9-D0D3-4EF6-ADED-96876012BADC}"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DBFE4C85-25C9-41BD-965B-4641C6577556}"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Slide Number Placeholder 6"/>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DCC8CF34-A96C-453D-8C25-5F9BFB7D4A37}"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C512B294-0DBD-4166-BD1E-83B4EE64380D}"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D790CD83-BBA3-482A-8D10-6FACABF59B30}"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Slide Number Placeholder 4"/>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3E9EBBCB-B495-4CB7-9C17-8CA6E9927DA7}"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Slide Number Placeholder 4"/>
          <p:cNvSpPr>
            <a:spLocks noGrp="1"/>
          </p:cNvSpPr>
          <p:nvPr>
            <p:ph type="sldNum" sz="quarter" idx="10"/>
          </p:nvPr>
        </p:nvSpPr>
        <p:spPr>
          <a:xfrm>
            <a:off x="6553200" y="6248400"/>
            <a:ext cx="2133600" cy="457200"/>
          </a:xfrm>
          <a:prstGeom prst="rect">
            <a:avLst/>
          </a:prstGeom>
        </p:spPr>
        <p:txBody>
          <a:bodyPr/>
          <a:lstStyle>
            <a:lvl1pPr>
              <a:defRPr/>
            </a:lvl1pPr>
          </a:lstStyle>
          <a:p>
            <a:r>
              <a:rPr lang="en-US"/>
              <a:t>1-</a:t>
            </a:r>
            <a:fld id="{86B7DD2F-7BE3-42A2-991D-1983E9671A7A}"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6436" name="Group 4"/>
          <p:cNvGrpSpPr/>
          <p:nvPr/>
        </p:nvGrpSpPr>
        <p:grpSpPr bwMode="auto">
          <a:xfrm>
            <a:off x="0" y="0"/>
            <a:ext cx="9144000" cy="546100"/>
            <a:chOff x="0" y="0"/>
            <a:chExt cx="5760" cy="344"/>
          </a:xfrm>
        </p:grpSpPr>
        <p:sp>
          <p:nvSpPr>
            <p:cNvPr id="1464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algn="ctr" eaLnBrk="1" hangingPunct="1"/>
              <a:endParaRPr lang="en-US" sz="2400">
                <a:latin typeface="Times New Roman" panose="02020603050405020304" pitchFamily="18" charset="0"/>
              </a:endParaRPr>
            </a:p>
          </p:txBody>
        </p:sp>
        <p:sp>
          <p:nvSpPr>
            <p:cNvPr id="1464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ln>
          </p:spPr>
          <p:txBody>
            <a:bodyPr/>
            <a:lstStyle/>
            <a:p>
              <a:pPr eaLnBrk="1" hangingPunct="1"/>
              <a:endParaRPr lang="en-US" sz="2400">
                <a:latin typeface="Times New Roman" panose="02020603050405020304" pitchFamily="18" charset="0"/>
              </a:endParaRPr>
            </a:p>
          </p:txBody>
        </p:sp>
        <p:sp>
          <p:nvSpPr>
            <p:cNvPr id="146439" name="Rectangle 7"/>
            <p:cNvSpPr>
              <a:spLocks noChangeArrowheads="1"/>
            </p:cNvSpPr>
            <p:nvPr/>
          </p:nvSpPr>
          <p:spPr bwMode="auto">
            <a:xfrm>
              <a:off x="258" y="85"/>
              <a:ext cx="87" cy="89"/>
            </a:xfrm>
            <a:prstGeom prst="rect">
              <a:avLst/>
            </a:prstGeom>
            <a:solidFill>
              <a:schemeClr val="folHlink"/>
            </a:solidFill>
            <a:ln w="9525">
              <a:noFill/>
              <a:miter lim="800000"/>
            </a:ln>
          </p:spPr>
          <p:txBody>
            <a:bodyPr/>
            <a:lstStyle/>
            <a:p>
              <a:pPr eaLnBrk="1" hangingPunct="1"/>
              <a:endParaRPr lang="en-US">
                <a:solidFill>
                  <a:schemeClr val="hlink"/>
                </a:solidFill>
              </a:endParaRPr>
            </a:p>
          </p:txBody>
        </p:sp>
        <p:sp>
          <p:nvSpPr>
            <p:cNvPr id="146440" name="Rectangle 8"/>
            <p:cNvSpPr>
              <a:spLocks noChangeArrowheads="1"/>
            </p:cNvSpPr>
            <p:nvPr/>
          </p:nvSpPr>
          <p:spPr bwMode="auto">
            <a:xfrm>
              <a:off x="345" y="0"/>
              <a:ext cx="88" cy="87"/>
            </a:xfrm>
            <a:prstGeom prst="rect">
              <a:avLst/>
            </a:prstGeom>
            <a:solidFill>
              <a:schemeClr val="folHlink"/>
            </a:solidFill>
            <a:ln w="9525">
              <a:noFill/>
              <a:miter lim="800000"/>
            </a:ln>
          </p:spPr>
          <p:txBody>
            <a:bodyPr/>
            <a:lstStyle/>
            <a:p>
              <a:pPr eaLnBrk="1" hangingPunct="1"/>
              <a:endParaRPr lang="en-US">
                <a:solidFill>
                  <a:schemeClr val="hlink"/>
                </a:solidFill>
              </a:endParaRPr>
            </a:p>
          </p:txBody>
        </p:sp>
        <p:sp>
          <p:nvSpPr>
            <p:cNvPr id="146441" name="Rectangle 9"/>
            <p:cNvSpPr>
              <a:spLocks noChangeArrowheads="1"/>
            </p:cNvSpPr>
            <p:nvPr/>
          </p:nvSpPr>
          <p:spPr bwMode="auto">
            <a:xfrm>
              <a:off x="345" y="85"/>
              <a:ext cx="88" cy="89"/>
            </a:xfrm>
            <a:prstGeom prst="rect">
              <a:avLst/>
            </a:prstGeom>
            <a:solidFill>
              <a:schemeClr val="accent2"/>
            </a:solidFill>
            <a:ln w="9525">
              <a:noFill/>
              <a:miter lim="800000"/>
            </a:ln>
          </p:spPr>
          <p:txBody>
            <a:bodyPr/>
            <a:lstStyle/>
            <a:p>
              <a:pPr eaLnBrk="1" hangingPunct="1"/>
              <a:endParaRPr lang="en-US">
                <a:solidFill>
                  <a:schemeClr val="accent2"/>
                </a:solidFill>
              </a:endParaRPr>
            </a:p>
          </p:txBody>
        </p:sp>
        <p:sp>
          <p:nvSpPr>
            <p:cNvPr id="146442" name="Rectangle 10"/>
            <p:cNvSpPr>
              <a:spLocks noChangeArrowheads="1"/>
            </p:cNvSpPr>
            <p:nvPr/>
          </p:nvSpPr>
          <p:spPr bwMode="auto">
            <a:xfrm>
              <a:off x="173" y="173"/>
              <a:ext cx="86" cy="87"/>
            </a:xfrm>
            <a:prstGeom prst="rect">
              <a:avLst/>
            </a:prstGeom>
            <a:solidFill>
              <a:schemeClr val="folHlink"/>
            </a:solidFill>
            <a:ln w="9525">
              <a:noFill/>
              <a:miter lim="800000"/>
            </a:ln>
          </p:spPr>
          <p:txBody>
            <a:bodyPr/>
            <a:lstStyle/>
            <a:p>
              <a:pPr eaLnBrk="1" hangingPunct="1"/>
              <a:endParaRPr lang="en-US">
                <a:solidFill>
                  <a:schemeClr val="hlink"/>
                </a:solidFill>
              </a:endParaRPr>
            </a:p>
          </p:txBody>
        </p:sp>
        <p:sp>
          <p:nvSpPr>
            <p:cNvPr id="146443" name="Rectangle 11"/>
            <p:cNvSpPr>
              <a:spLocks noChangeArrowheads="1"/>
            </p:cNvSpPr>
            <p:nvPr/>
          </p:nvSpPr>
          <p:spPr bwMode="auto">
            <a:xfrm>
              <a:off x="83" y="86"/>
              <a:ext cx="89" cy="87"/>
            </a:xfrm>
            <a:prstGeom prst="rect">
              <a:avLst/>
            </a:prstGeom>
            <a:solidFill>
              <a:schemeClr val="bg2"/>
            </a:solidFill>
            <a:ln w="9525">
              <a:noFill/>
              <a:miter lim="800000"/>
            </a:ln>
          </p:spPr>
          <p:txBody>
            <a:bodyPr/>
            <a:lstStyle/>
            <a:p>
              <a:pPr eaLnBrk="1" hangingPunct="1"/>
              <a:endParaRPr lang="en-US" sz="2400">
                <a:latin typeface="Times New Roman" panose="02020603050405020304" pitchFamily="18" charset="0"/>
              </a:endParaRPr>
            </a:p>
          </p:txBody>
        </p:sp>
        <p:sp>
          <p:nvSpPr>
            <p:cNvPr id="146444" name="Rectangle 12"/>
            <p:cNvSpPr>
              <a:spLocks noChangeArrowheads="1"/>
            </p:cNvSpPr>
            <p:nvPr/>
          </p:nvSpPr>
          <p:spPr bwMode="auto">
            <a:xfrm>
              <a:off x="258" y="171"/>
              <a:ext cx="87" cy="87"/>
            </a:xfrm>
            <a:prstGeom prst="rect">
              <a:avLst/>
            </a:prstGeom>
            <a:solidFill>
              <a:schemeClr val="accent2"/>
            </a:solidFill>
            <a:ln w="9525">
              <a:noFill/>
              <a:miter lim="800000"/>
            </a:ln>
          </p:spPr>
          <p:txBody>
            <a:bodyPr/>
            <a:lstStyle/>
            <a:p>
              <a:pPr eaLnBrk="1" hangingPunct="1"/>
              <a:endParaRPr lang="en-US">
                <a:solidFill>
                  <a:schemeClr val="accent2"/>
                </a:solidFill>
              </a:endParaRPr>
            </a:p>
          </p:txBody>
        </p:sp>
        <p:sp>
          <p:nvSpPr>
            <p:cNvPr id="146445" name="Rectangle 13"/>
            <p:cNvSpPr>
              <a:spLocks noChangeArrowheads="1"/>
            </p:cNvSpPr>
            <p:nvPr/>
          </p:nvSpPr>
          <p:spPr bwMode="auto">
            <a:xfrm>
              <a:off x="173" y="258"/>
              <a:ext cx="86" cy="86"/>
            </a:xfrm>
            <a:prstGeom prst="rect">
              <a:avLst/>
            </a:prstGeom>
            <a:solidFill>
              <a:schemeClr val="accent2"/>
            </a:solidFill>
            <a:ln w="9525">
              <a:noFill/>
              <a:miter lim="800000"/>
            </a:ln>
          </p:spPr>
          <p:txBody>
            <a:bodyPr/>
            <a:lstStyle/>
            <a:p>
              <a:pPr eaLnBrk="1" hangingPunct="1"/>
              <a:endParaRPr lang="en-US">
                <a:solidFill>
                  <a:schemeClr val="accent2"/>
                </a:solidFill>
              </a:endParaRPr>
            </a:p>
          </p:txBody>
        </p:sp>
      </p:grpSp>
      <p:sp>
        <p:nvSpPr>
          <p:cNvPr id="146446" name="Rectangle 14"/>
          <p:cNvSpPr>
            <a:spLocks noGrp="1" noChangeArrowheads="1"/>
          </p:cNvSpPr>
          <p:nvPr>
            <p:ph type="title"/>
          </p:nvPr>
        </p:nvSpPr>
        <p:spPr bwMode="auto">
          <a:xfrm>
            <a:off x="457200" y="457200"/>
            <a:ext cx="8229600" cy="13716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46447" name="Rectangle 15"/>
          <p:cNvSpPr>
            <a:spLocks noGrp="1" noChangeArrowheads="1"/>
          </p:cNvSpPr>
          <p:nvPr>
            <p:ph type="body" idx="1"/>
          </p:nvPr>
        </p:nvSpPr>
        <p:spPr bwMode="auto">
          <a:xfrm>
            <a:off x="457200" y="1981200"/>
            <a:ext cx="8229600" cy="3886200"/>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b="1">
          <a:solidFill>
            <a:srgbClr val="660033"/>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b="1">
          <a:solidFill>
            <a:srgbClr val="660033"/>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3600" b="1">
          <a:solidFill>
            <a:srgbClr val="660033"/>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3600" b="1">
          <a:solidFill>
            <a:srgbClr val="660033"/>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3600" b="1">
          <a:solidFill>
            <a:srgbClr val="660033"/>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b="1">
          <a:solidFill>
            <a:srgbClr val="660033"/>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b="1">
          <a:solidFill>
            <a:srgbClr val="660033"/>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b="1">
          <a:solidFill>
            <a:srgbClr val="660033"/>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b="1">
          <a:solidFill>
            <a:srgbClr val="660033"/>
          </a:solidFill>
          <a:effectLst>
            <a:outerShdw blurRad="38100" dist="38100" dir="2700000" algn="tl">
              <a:srgbClr val="C0C0C0"/>
            </a:outerShdw>
          </a:effectLst>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emf"/></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image" Target="../media/image40.e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emf"/></Relationships>
</file>

<file path=ppt/slides/_rels/slide115.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oleObject" Target="../embeddings/oleObject4.bin"/><Relationship Id="rId4" Type="http://schemas.openxmlformats.org/officeDocument/2006/relationships/image" Target="../media/image43.png"/><Relationship Id="rId3" Type="http://schemas.openxmlformats.org/officeDocument/2006/relationships/oleObject" Target="../embeddings/oleObject3.bin"/><Relationship Id="rId2" Type="http://schemas.openxmlformats.org/officeDocument/2006/relationships/image" Target="../media/image42.png"/><Relationship Id="rId1" Type="http://schemas.openxmlformats.org/officeDocument/2006/relationships/oleObject" Target="../embeddings/oleObject2.bin"/></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www.retirementadvisor.ca/retadv/apps/assetaccumulator/assetAccumulator.jsp?toolsSubMenu=preRet" TargetMode="External"/></Relationships>
</file>

<file path=ppt/slides/_rels/slide117.xml.rels><?xml version="1.0" encoding="UTF-8" standalone="yes"?>
<Relationships xmlns="http://schemas.openxmlformats.org/package/2006/relationships"><Relationship Id="rId5" Type="http://schemas.openxmlformats.org/officeDocument/2006/relationships/notesSlide" Target="../notesSlides/notesSlide90.xml"/><Relationship Id="rId4" Type="http://schemas.openxmlformats.org/officeDocument/2006/relationships/slideLayout" Target="../slideLayouts/slideLayout7.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118.xml.rels><?xml version="1.0" encoding="UTF-8" standalone="yes"?>
<Relationships xmlns="http://schemas.openxmlformats.org/package/2006/relationships"><Relationship Id="rId6" Type="http://schemas.openxmlformats.org/officeDocument/2006/relationships/notesSlide" Target="../notesSlides/notesSlide91.xml"/><Relationship Id="rId5" Type="http://schemas.openxmlformats.org/officeDocument/2006/relationships/slideLayout" Target="../slideLayouts/slideLayout7.xml"/><Relationship Id="rId4" Type="http://schemas.openxmlformats.org/officeDocument/2006/relationships/image" Target="../media/image50.png"/><Relationship Id="rId3" Type="http://schemas.openxmlformats.org/officeDocument/2006/relationships/tags" Target="../tags/tag1.xml"/><Relationship Id="rId2" Type="http://schemas.openxmlformats.org/officeDocument/2006/relationships/image" Target="../media/image49.png"/><Relationship Id="rId1" Type="http://schemas.openxmlformats.org/officeDocument/2006/relationships/image" Target="../media/image48.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image" Target="../media/image51.em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hyperlink" Target="https://www.osc.gov.on.ca/documents/en/Companies/sme_20130605_write-effective-mda.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8.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28.wmf"/><Relationship Id="rId1"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image" Target="../media/image29.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30.e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image" Target="../media/image31.e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2.xml"/><Relationship Id="rId2" Type="http://schemas.openxmlformats.org/officeDocument/2006/relationships/hyperlink" Target="http://www.iso.org/iso/home/standards/iso26000.htm" TargetMode="External"/><Relationship Id="rId1" Type="http://schemas.openxmlformats.org/officeDocument/2006/relationships/image" Target="../media/image32.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image" Target="../media/image33.emf"/></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2.xml"/><Relationship Id="rId2" Type="http://schemas.openxmlformats.org/officeDocument/2006/relationships/image" Target="../media/image35.emf"/><Relationship Id="rId1" Type="http://schemas.openxmlformats.org/officeDocument/2006/relationships/image" Target="../media/image34.e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image" Target="../media/image37.e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14168" b="18062"/>
          <a:stretch>
            <a:fillRect/>
          </a:stretch>
        </p:blipFill>
        <p:spPr bwMode="auto">
          <a:xfrm>
            <a:off x="761999" y="1559257"/>
            <a:ext cx="7793001" cy="430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a:xfrm>
            <a:off x="761998" y="533400"/>
            <a:ext cx="7924801" cy="914400"/>
          </a:xfrm>
        </p:spPr>
        <p:txBody>
          <a:bodyPr/>
          <a:lstStyle/>
          <a:p>
            <a:pPr eaLnBrk="1" hangingPunct="1"/>
            <a:r>
              <a:rPr lang="en-US" sz="3200" dirty="0" smtClean="0"/>
              <a:t>Why write a good MD&amp;A</a:t>
            </a:r>
            <a:endParaRPr lang="en-US"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04" name="Rectangle 4"/>
          <p:cNvSpPr>
            <a:spLocks noGrp="1" noChangeArrowheads="1"/>
          </p:cNvSpPr>
          <p:nvPr>
            <p:ph type="subTitle" idx="1"/>
          </p:nvPr>
        </p:nvSpPr>
        <p:spPr>
          <a:xfrm>
            <a:off x="2438400" y="2994025"/>
            <a:ext cx="6540500" cy="1016000"/>
          </a:xfrm>
        </p:spPr>
        <p:txBody>
          <a:bodyPr/>
          <a:lstStyle/>
          <a:p>
            <a:pPr algn="l" eaLnBrk="1" hangingPunct="1">
              <a:defRPr/>
            </a:pPr>
            <a:r>
              <a:rPr lang="en-US" altLang="en-US" sz="3200" b="1" smtClean="0">
                <a:solidFill>
                  <a:srgbClr val="800000"/>
                </a:solidFill>
                <a:effectLst>
                  <a:outerShdw blurRad="38100" dist="38100" dir="2700000" algn="tl">
                    <a:srgbClr val="C0C0C0"/>
                  </a:outerShdw>
                </a:effectLst>
              </a:rPr>
              <a:t>Making Change</a:t>
            </a:r>
            <a:endParaRPr lang="en-US" altLang="en-US" sz="2800" b="1" smtClean="0">
              <a:solidFill>
                <a:srgbClr val="8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863600" y="762000"/>
            <a:ext cx="6667500" cy="660400"/>
          </a:xfrm>
        </p:spPr>
        <p:txBody>
          <a:bodyPr/>
          <a:lstStyle/>
          <a:p>
            <a:pPr eaLnBrk="1" hangingPunct="1"/>
            <a:r>
              <a:rPr lang="en-US" altLang="en-US" smtClean="0"/>
              <a:t>The Future is Change!</a:t>
            </a:r>
            <a:endParaRPr lang="en-US" altLang="en-US" smtClean="0"/>
          </a:p>
        </p:txBody>
      </p:sp>
      <p:sp>
        <p:nvSpPr>
          <p:cNvPr id="4099" name="Rectangle 4"/>
          <p:cNvSpPr>
            <a:spLocks noGrp="1" noChangeArrowheads="1"/>
          </p:cNvSpPr>
          <p:nvPr>
            <p:ph type="body" idx="1"/>
          </p:nvPr>
        </p:nvSpPr>
        <p:spPr>
          <a:xfrm>
            <a:off x="1400175" y="2174875"/>
            <a:ext cx="6149975" cy="3749675"/>
          </a:xfrm>
        </p:spPr>
        <p:txBody>
          <a:bodyPr/>
          <a:lstStyle/>
          <a:p>
            <a:pPr marL="0" indent="0" eaLnBrk="1" hangingPunct="1">
              <a:buFont typeface="Wingdings" panose="05000000000000000000" pitchFamily="2" charset="2"/>
              <a:buNone/>
            </a:pPr>
            <a:r>
              <a:rPr lang="en-US" altLang="en-US" smtClean="0"/>
              <a:t>“Only a few dozen computers will be needed in the entire world.” Charles Watson founder of IBM</a:t>
            </a:r>
            <a:endParaRPr lang="en-US" altLang="en-US" smtClean="0"/>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“The light bulb will never catch on.” Thomas Edison</a:t>
            </a:r>
            <a:endParaRPr lang="en-US" alt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People in the change process</a:t>
            </a:r>
            <a:endParaRPr lang="en-US" altLang="en-US" smtClean="0"/>
          </a:p>
        </p:txBody>
      </p:sp>
      <p:sp>
        <p:nvSpPr>
          <p:cNvPr id="5123" name="Rectangle 3"/>
          <p:cNvSpPr>
            <a:spLocks noGrp="1" noChangeArrowheads="1"/>
          </p:cNvSpPr>
          <p:nvPr>
            <p:ph type="body" idx="1"/>
          </p:nvPr>
        </p:nvSpPr>
        <p:spPr>
          <a:xfrm>
            <a:off x="914400" y="2254250"/>
            <a:ext cx="8001000" cy="4133850"/>
          </a:xfrm>
        </p:spPr>
        <p:txBody>
          <a:bodyPr/>
          <a:lstStyle/>
          <a:p>
            <a:pPr marL="609600" indent="-609600" eaLnBrk="1" hangingPunct="1"/>
            <a:r>
              <a:rPr lang="en-US" altLang="en-US" smtClean="0"/>
              <a:t>The key element in change is people</a:t>
            </a:r>
            <a:endParaRPr lang="en-US" altLang="en-US" smtClean="0"/>
          </a:p>
          <a:p>
            <a:pPr marL="609600" indent="-609600" eaLnBrk="1" hangingPunct="1"/>
            <a:endParaRPr lang="en-US" altLang="en-US" smtClean="0"/>
          </a:p>
          <a:p>
            <a:pPr marL="609600" indent="-609600" eaLnBrk="1" hangingPunct="1"/>
            <a:r>
              <a:rPr lang="en-US" altLang="en-US" smtClean="0"/>
              <a:t>Getting people to buy into a new way of doing anything </a:t>
            </a:r>
            <a:br>
              <a:rPr lang="en-US" altLang="en-US" smtClean="0"/>
            </a:br>
            <a:r>
              <a:rPr lang="en-US" altLang="en-US" smtClean="0"/>
              <a:t>is difficult</a:t>
            </a:r>
            <a:endParaRPr lang="en-US" altLang="en-US" smtClean="0"/>
          </a:p>
          <a:p>
            <a:pPr marL="609600" indent="-609600" eaLnBrk="1" hangingPunct="1"/>
            <a:endParaRPr lang="en-US" altLang="en-US" smtClean="0"/>
          </a:p>
          <a:p>
            <a:pPr marL="609600" indent="-609600" eaLnBrk="1" hangingPunct="1"/>
            <a:r>
              <a:rPr lang="en-US" altLang="en-US" smtClean="0"/>
              <a:t>Change inevitably involves resistance</a:t>
            </a:r>
            <a:endParaRPr lang="en-US" altLang="en-US" smtClean="0"/>
          </a:p>
          <a:p>
            <a:pPr marL="609600" indent="-609600" eaLnBrk="1" hangingPunct="1">
              <a:buFontTx/>
              <a:buAutoNum type="arabicPeriod"/>
            </a:pPr>
            <a:endParaRPr lang="en-US" altLang="en-US"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Phases of Planned Change</a:t>
            </a:r>
            <a:endParaRPr lang="en-US" altLang="en-US" smtClean="0"/>
          </a:p>
        </p:txBody>
      </p:sp>
      <p:sp>
        <p:nvSpPr>
          <p:cNvPr id="11267" name="Rectangle 3"/>
          <p:cNvSpPr>
            <a:spLocks noGrp="1" noChangeArrowheads="1"/>
          </p:cNvSpPr>
          <p:nvPr>
            <p:ph type="body" idx="1"/>
          </p:nvPr>
        </p:nvSpPr>
        <p:spPr/>
        <p:txBody>
          <a:bodyPr/>
          <a:lstStyle/>
          <a:p>
            <a:pPr eaLnBrk="1" hangingPunct="1"/>
            <a:r>
              <a:rPr lang="en-US" altLang="en-US" b="1" smtClean="0"/>
              <a:t>Planned change</a:t>
            </a:r>
            <a:r>
              <a:rPr lang="en-US" altLang="en-US" smtClean="0"/>
              <a:t> is the result of consciously preparing for </a:t>
            </a:r>
            <a:br>
              <a:rPr lang="en-US" altLang="en-US" smtClean="0"/>
            </a:br>
            <a:r>
              <a:rPr lang="en-US" altLang="en-US" smtClean="0"/>
              <a:t>and taking actions to reach a desired goal</a:t>
            </a:r>
            <a:endParaRPr lang="en-US" altLang="en-US" smtClean="0"/>
          </a:p>
          <a:p>
            <a:pPr eaLnBrk="1" hangingPunct="1"/>
            <a:endParaRPr lang="en-US" altLang="en-US" smtClean="0"/>
          </a:p>
          <a:p>
            <a:pPr eaLnBrk="1" hangingPunct="1"/>
            <a:r>
              <a:rPr lang="en-US" altLang="en-US" smtClean="0"/>
              <a:t>Three phases</a:t>
            </a:r>
            <a:endParaRPr lang="en-US" altLang="en-US" smtClean="0"/>
          </a:p>
          <a:p>
            <a:pPr lvl="1" eaLnBrk="1" hangingPunct="1"/>
            <a:r>
              <a:rPr lang="en-US" altLang="en-US" smtClean="0"/>
              <a:t>unfreezing</a:t>
            </a:r>
            <a:endParaRPr lang="en-US" altLang="en-US" smtClean="0"/>
          </a:p>
          <a:p>
            <a:pPr lvl="1" eaLnBrk="1" hangingPunct="1"/>
            <a:r>
              <a:rPr lang="en-US" altLang="en-US" smtClean="0"/>
              <a:t>changing </a:t>
            </a:r>
            <a:endParaRPr lang="en-US" altLang="en-US" smtClean="0"/>
          </a:p>
          <a:p>
            <a:pPr lvl="1" eaLnBrk="1" hangingPunct="1"/>
            <a:r>
              <a:rPr lang="en-US" altLang="en-US" smtClean="0"/>
              <a:t>refreezing</a:t>
            </a:r>
            <a:endParaRPr lang="en-US" alt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Lewin’s Forcefield Analysis</a:t>
            </a:r>
            <a:endParaRPr lang="en-US" altLang="en-US" smtClean="0"/>
          </a:p>
        </p:txBody>
      </p:sp>
      <p:pic>
        <p:nvPicPr>
          <p:cNvPr id="1229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5400" y="1905000"/>
            <a:ext cx="6400800" cy="330041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Roles</a:t>
            </a:r>
            <a:endParaRPr lang="en-US" altLang="en-US" smtClean="0"/>
          </a:p>
        </p:txBody>
      </p:sp>
      <p:sp>
        <p:nvSpPr>
          <p:cNvPr id="6147" name="Rectangle 3"/>
          <p:cNvSpPr>
            <a:spLocks noGrp="1" noChangeArrowheads="1"/>
          </p:cNvSpPr>
          <p:nvPr>
            <p:ph type="body" idx="1"/>
          </p:nvPr>
        </p:nvSpPr>
        <p:spPr>
          <a:xfrm>
            <a:off x="1146175" y="2098675"/>
            <a:ext cx="7769225" cy="4289425"/>
          </a:xfrm>
        </p:spPr>
        <p:txBody>
          <a:bodyPr/>
          <a:lstStyle/>
          <a:p>
            <a:pPr eaLnBrk="1" hangingPunct="1">
              <a:buFont typeface="Wingdings" panose="05000000000000000000" pitchFamily="2" charset="2"/>
              <a:buNone/>
            </a:pPr>
            <a:r>
              <a:rPr lang="en-US" altLang="en-US" smtClean="0"/>
              <a:t>Leader Role</a:t>
            </a:r>
            <a:endParaRPr lang="en-US" altLang="en-US" smtClean="0"/>
          </a:p>
          <a:p>
            <a:pPr eaLnBrk="1" hangingPunct="1"/>
            <a:r>
              <a:rPr lang="en-US" altLang="en-US" sz="1600" smtClean="0"/>
              <a:t>Creates a vision, goals, and influences others to share that vision </a:t>
            </a:r>
            <a:br>
              <a:rPr lang="en-US" altLang="en-US" sz="1600" smtClean="0"/>
            </a:br>
            <a:r>
              <a:rPr lang="en-US" altLang="en-US" sz="1600" smtClean="0"/>
              <a:t>and work toward the goals</a:t>
            </a:r>
            <a:endParaRPr lang="en-US" altLang="en-US" sz="1600" smtClean="0"/>
          </a:p>
          <a:p>
            <a:pPr eaLnBrk="1" hangingPunct="1"/>
            <a:endParaRPr lang="en-US" altLang="en-US" smtClean="0"/>
          </a:p>
          <a:p>
            <a:pPr eaLnBrk="1" hangingPunct="1">
              <a:buFont typeface="Wingdings" panose="05000000000000000000" pitchFamily="2" charset="2"/>
              <a:buNone/>
            </a:pPr>
            <a:r>
              <a:rPr lang="en-US" altLang="en-US" smtClean="0"/>
              <a:t>Manager Role</a:t>
            </a:r>
            <a:endParaRPr lang="en-US" altLang="en-US" smtClean="0"/>
          </a:p>
          <a:p>
            <a:pPr eaLnBrk="1" hangingPunct="1"/>
            <a:r>
              <a:rPr lang="en-US" altLang="en-US" sz="1600" smtClean="0"/>
              <a:t>Draws on a position of formal authority to initiate problem solving, </a:t>
            </a:r>
            <a:br>
              <a:rPr lang="en-US" altLang="en-US" sz="1600" smtClean="0"/>
            </a:br>
            <a:r>
              <a:rPr lang="en-US" altLang="en-US" sz="1600" smtClean="0"/>
              <a:t>decision making, and action</a:t>
            </a:r>
            <a:endParaRPr lang="en-US" altLang="en-US" sz="1600" smtClean="0"/>
          </a:p>
          <a:p>
            <a:pPr eaLnBrk="1" hangingPunct="1"/>
            <a:endParaRPr lang="en-US" altLang="en-US" smtClean="0"/>
          </a:p>
          <a:p>
            <a:pPr eaLnBrk="1" hangingPunct="1">
              <a:buFont typeface="Wingdings" panose="05000000000000000000" pitchFamily="2" charset="2"/>
              <a:buNone/>
            </a:pPr>
            <a:r>
              <a:rPr lang="en-US" altLang="en-US" smtClean="0"/>
              <a:t>Integration of Leadership and Management Roles</a:t>
            </a:r>
            <a:endParaRPr lang="en-US" altLang="en-US" smtClean="0"/>
          </a:p>
          <a:p>
            <a:pPr eaLnBrk="1" hangingPunct="1"/>
            <a:r>
              <a:rPr lang="en-US" altLang="en-US" sz="1600" smtClean="0"/>
              <a:t>One person fills the role of both leader and manager</a:t>
            </a:r>
            <a:endParaRPr lang="en-US" altLang="en-US" sz="1600" smtClean="0"/>
          </a:p>
          <a:p>
            <a:pPr eaLnBrk="1" hangingPunct="1"/>
            <a:r>
              <a:rPr lang="en-US" altLang="en-US" sz="1600" smtClean="0"/>
              <a:t>This individual needs to be adept at </a:t>
            </a:r>
            <a:r>
              <a:rPr lang="en-US" altLang="en-US" sz="1600" i="1" smtClean="0"/>
              <a:t>both</a:t>
            </a:r>
            <a:r>
              <a:rPr lang="en-US" altLang="en-US" sz="1600" smtClean="0"/>
              <a:t> creating change </a:t>
            </a:r>
            <a:br>
              <a:rPr lang="en-US" altLang="en-US" sz="1600" smtClean="0"/>
            </a:br>
            <a:r>
              <a:rPr lang="en-US" altLang="en-US" sz="1600" smtClean="0"/>
              <a:t>as well as emphasizing internal process controls</a:t>
            </a:r>
            <a:endParaRPr lang="en-US" altLang="en-US" sz="16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Formal and Informal Leaders</a:t>
            </a:r>
            <a:endParaRPr lang="en-US" altLang="en-US" smtClean="0"/>
          </a:p>
        </p:txBody>
      </p:sp>
      <p:sp>
        <p:nvSpPr>
          <p:cNvPr id="7171" name="Rectangle 3"/>
          <p:cNvSpPr>
            <a:spLocks noGrp="1" noChangeArrowheads="1"/>
          </p:cNvSpPr>
          <p:nvPr>
            <p:ph type="body" idx="1"/>
          </p:nvPr>
        </p:nvSpPr>
        <p:spPr>
          <a:xfrm>
            <a:off x="914400" y="2138363"/>
            <a:ext cx="8001000" cy="4249737"/>
          </a:xfrm>
        </p:spPr>
        <p:txBody>
          <a:bodyPr/>
          <a:lstStyle/>
          <a:p>
            <a:pPr eaLnBrk="1" hangingPunct="1"/>
            <a:r>
              <a:rPr lang="en-US" altLang="en-US" smtClean="0"/>
              <a:t>Many leaders have a formal, appointed leadership role </a:t>
            </a:r>
            <a:br>
              <a:rPr lang="en-US" altLang="en-US" smtClean="0"/>
            </a:br>
            <a:r>
              <a:rPr lang="en-US" altLang="en-US" smtClean="0"/>
              <a:t>while others are informal leaders</a:t>
            </a:r>
            <a:endParaRPr lang="en-US" altLang="en-US" smtClean="0"/>
          </a:p>
          <a:p>
            <a:pPr eaLnBrk="1" hangingPunct="1"/>
            <a:endParaRPr lang="en-US" altLang="en-US" smtClean="0"/>
          </a:p>
          <a:p>
            <a:pPr eaLnBrk="1" hangingPunct="1"/>
            <a:r>
              <a:rPr lang="en-US" altLang="en-US" smtClean="0"/>
              <a:t>Informal leaders do not have the advantage of formal authority, but are able to stir up new ideas, champion new causes, and inspire coworkers to pursue strategic visions</a:t>
            </a:r>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Targets for Change</a:t>
            </a:r>
            <a:endParaRPr lang="en-US" altLang="en-US" smtClean="0"/>
          </a:p>
        </p:txBody>
      </p:sp>
      <p:sp>
        <p:nvSpPr>
          <p:cNvPr id="8195" name="Rectangle 3"/>
          <p:cNvSpPr>
            <a:spLocks noGrp="1" noChangeArrowheads="1"/>
          </p:cNvSpPr>
          <p:nvPr>
            <p:ph type="body" idx="1"/>
          </p:nvPr>
        </p:nvSpPr>
        <p:spPr>
          <a:xfrm>
            <a:off x="1308100" y="2019300"/>
            <a:ext cx="7607300" cy="4368800"/>
          </a:xfrm>
        </p:spPr>
        <p:txBody>
          <a:bodyPr/>
          <a:lstStyle/>
          <a:p>
            <a:pPr eaLnBrk="1" hangingPunct="1">
              <a:lnSpc>
                <a:spcPct val="150000"/>
              </a:lnSpc>
            </a:pPr>
            <a:r>
              <a:rPr lang="en-US" altLang="en-US" smtClean="0"/>
              <a:t>Strategy</a:t>
            </a:r>
            <a:endParaRPr lang="en-US" altLang="en-US" smtClean="0"/>
          </a:p>
          <a:p>
            <a:pPr eaLnBrk="1" hangingPunct="1">
              <a:lnSpc>
                <a:spcPct val="150000"/>
              </a:lnSpc>
            </a:pPr>
            <a:r>
              <a:rPr lang="en-US" altLang="en-US" smtClean="0"/>
              <a:t>Product and Service</a:t>
            </a:r>
            <a:endParaRPr lang="en-US" altLang="en-US" smtClean="0"/>
          </a:p>
          <a:p>
            <a:pPr eaLnBrk="1" hangingPunct="1">
              <a:lnSpc>
                <a:spcPct val="150000"/>
              </a:lnSpc>
            </a:pPr>
            <a:r>
              <a:rPr lang="en-US" altLang="en-US" smtClean="0"/>
              <a:t>Technology</a:t>
            </a:r>
            <a:endParaRPr lang="en-US" altLang="en-US" smtClean="0"/>
          </a:p>
          <a:p>
            <a:pPr eaLnBrk="1" hangingPunct="1">
              <a:lnSpc>
                <a:spcPct val="150000"/>
              </a:lnSpc>
            </a:pPr>
            <a:r>
              <a:rPr lang="en-US" altLang="en-US" smtClean="0"/>
              <a:t>People</a:t>
            </a:r>
            <a:endParaRPr lang="en-US" altLang="en-US" smtClean="0"/>
          </a:p>
          <a:p>
            <a:pPr eaLnBrk="1" hangingPunct="1">
              <a:lnSpc>
                <a:spcPct val="150000"/>
              </a:lnSpc>
            </a:pPr>
            <a:r>
              <a:rPr lang="en-US" altLang="en-US" smtClean="0"/>
              <a:t>Culture</a:t>
            </a:r>
            <a:endParaRPr lang="en-US" altLang="en-US" smtClean="0"/>
          </a:p>
          <a:p>
            <a:pPr eaLnBrk="1" hangingPunct="1">
              <a:lnSpc>
                <a:spcPct val="150000"/>
              </a:lnSpc>
            </a:pPr>
            <a:r>
              <a:rPr lang="en-US" altLang="en-US" smtClean="0"/>
              <a:t>Management</a:t>
            </a:r>
            <a:endParaRPr lang="en-US" alt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Resistance to Change</a:t>
            </a:r>
            <a:endParaRPr lang="en-US" altLang="en-US" smtClean="0"/>
          </a:p>
        </p:txBody>
      </p:sp>
      <p:sp>
        <p:nvSpPr>
          <p:cNvPr id="9219" name="Rectangle 3"/>
          <p:cNvSpPr>
            <a:spLocks noGrp="1" noChangeArrowheads="1"/>
          </p:cNvSpPr>
          <p:nvPr>
            <p:ph type="body" idx="1"/>
          </p:nvPr>
        </p:nvSpPr>
        <p:spPr>
          <a:xfrm>
            <a:off x="1397000" y="1876425"/>
            <a:ext cx="7518400" cy="4511675"/>
          </a:xfrm>
        </p:spPr>
        <p:txBody>
          <a:bodyPr/>
          <a:lstStyle/>
          <a:p>
            <a:pPr eaLnBrk="1" hangingPunct="1">
              <a:lnSpc>
                <a:spcPct val="120000"/>
              </a:lnSpc>
              <a:buFont typeface="Wingdings" panose="05000000000000000000" pitchFamily="2" charset="2"/>
              <a:buNone/>
            </a:pPr>
            <a:r>
              <a:rPr lang="en-US" altLang="en-US" b="1" smtClean="0"/>
              <a:t>Individual resistance</a:t>
            </a:r>
            <a:endParaRPr lang="en-US" altLang="en-US" b="1" smtClean="0"/>
          </a:p>
          <a:p>
            <a:pPr eaLnBrk="1" hangingPunct="1">
              <a:lnSpc>
                <a:spcPct val="120000"/>
              </a:lnSpc>
            </a:pPr>
            <a:r>
              <a:rPr lang="en-US" altLang="en-US" sz="1600" smtClean="0"/>
              <a:t>Selective perception</a:t>
            </a:r>
            <a:endParaRPr lang="en-US" altLang="en-US" sz="1600" smtClean="0"/>
          </a:p>
          <a:p>
            <a:pPr eaLnBrk="1" hangingPunct="1">
              <a:lnSpc>
                <a:spcPct val="120000"/>
              </a:lnSpc>
            </a:pPr>
            <a:r>
              <a:rPr lang="en-US" altLang="en-US" sz="1600" smtClean="0"/>
              <a:t>Lack of information</a:t>
            </a:r>
            <a:endParaRPr lang="en-US" altLang="en-US" sz="1600" smtClean="0"/>
          </a:p>
          <a:p>
            <a:pPr eaLnBrk="1" hangingPunct="1">
              <a:lnSpc>
                <a:spcPct val="120000"/>
              </a:lnSpc>
            </a:pPr>
            <a:r>
              <a:rPr lang="en-US" altLang="en-US" sz="1600" smtClean="0"/>
              <a:t>Fear of the unknown, personal uncertainty</a:t>
            </a:r>
            <a:endParaRPr lang="en-US" altLang="en-US" sz="1600" smtClean="0"/>
          </a:p>
          <a:p>
            <a:pPr eaLnBrk="1" hangingPunct="1">
              <a:lnSpc>
                <a:spcPct val="120000"/>
              </a:lnSpc>
            </a:pPr>
            <a:r>
              <a:rPr lang="en-US" altLang="en-US" sz="1600" smtClean="0"/>
              <a:t>Habit</a:t>
            </a:r>
            <a:endParaRPr lang="en-US" altLang="en-US" sz="1600" smtClean="0"/>
          </a:p>
          <a:p>
            <a:pPr eaLnBrk="1" hangingPunct="1">
              <a:lnSpc>
                <a:spcPct val="120000"/>
              </a:lnSpc>
            </a:pPr>
            <a:r>
              <a:rPr lang="en-US" altLang="en-US" sz="1600" smtClean="0"/>
              <a:t>Resentment towards the initiator, possible loss of face</a:t>
            </a:r>
            <a:endParaRPr lang="en-US" altLang="en-US" sz="1600" smtClean="0"/>
          </a:p>
          <a:p>
            <a:pPr eaLnBrk="1" hangingPunct="1">
              <a:lnSpc>
                <a:spcPct val="120000"/>
              </a:lnSpc>
            </a:pPr>
            <a:endParaRPr lang="en-US" altLang="en-US" sz="800" smtClean="0"/>
          </a:p>
          <a:p>
            <a:pPr eaLnBrk="1" hangingPunct="1">
              <a:lnSpc>
                <a:spcPct val="120000"/>
              </a:lnSpc>
              <a:buFont typeface="Wingdings" panose="05000000000000000000" pitchFamily="2" charset="2"/>
              <a:buNone/>
            </a:pPr>
            <a:r>
              <a:rPr lang="en-US" altLang="en-US" b="1" smtClean="0"/>
              <a:t>Organizational resistance</a:t>
            </a:r>
            <a:endParaRPr lang="en-US" altLang="en-US" b="1" smtClean="0"/>
          </a:p>
          <a:p>
            <a:pPr eaLnBrk="1" hangingPunct="1">
              <a:lnSpc>
                <a:spcPct val="120000"/>
              </a:lnSpc>
            </a:pPr>
            <a:r>
              <a:rPr lang="en-US" altLang="en-US" sz="1600" smtClean="0"/>
              <a:t>Power maintenance – loss of control</a:t>
            </a:r>
            <a:endParaRPr lang="en-US" altLang="en-US" sz="1600" smtClean="0"/>
          </a:p>
          <a:p>
            <a:pPr eaLnBrk="1" hangingPunct="1">
              <a:lnSpc>
                <a:spcPct val="120000"/>
              </a:lnSpc>
            </a:pPr>
            <a:r>
              <a:rPr lang="en-US" altLang="en-US" sz="1600" smtClean="0"/>
              <a:t>Structural stability, loss of identity, loss of competence</a:t>
            </a:r>
            <a:endParaRPr lang="en-US" altLang="en-US" sz="1600" smtClean="0"/>
          </a:p>
          <a:p>
            <a:pPr eaLnBrk="1" hangingPunct="1">
              <a:lnSpc>
                <a:spcPct val="120000"/>
              </a:lnSpc>
            </a:pPr>
            <a:r>
              <a:rPr lang="en-US" altLang="en-US" sz="1600" smtClean="0"/>
              <a:t>Organizational culture</a:t>
            </a:r>
            <a:endParaRPr lang="en-US" altLang="en-US" sz="1600" smtClean="0"/>
          </a:p>
          <a:p>
            <a:pPr eaLnBrk="1" hangingPunct="1">
              <a:lnSpc>
                <a:spcPct val="120000"/>
              </a:lnSpc>
            </a:pPr>
            <a:r>
              <a:rPr lang="en-US" altLang="en-US" sz="1600" smtClean="0"/>
              <a:t>Team norms</a:t>
            </a:r>
            <a:endParaRPr lang="en-US" altLang="en-US" sz="1600" smtClean="0"/>
          </a:p>
          <a:p>
            <a:pPr eaLnBrk="1" hangingPunct="1">
              <a:lnSpc>
                <a:spcPct val="120000"/>
              </a:lnSpc>
            </a:pPr>
            <a:r>
              <a:rPr lang="en-US" altLang="en-US" sz="1600" smtClean="0"/>
              <a:t>Real threats</a:t>
            </a:r>
            <a:endParaRPr lang="en-US" altLang="en-US" sz="16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12800" y="762000"/>
            <a:ext cx="8229600" cy="660400"/>
          </a:xfrm>
        </p:spPr>
        <p:txBody>
          <a:bodyPr/>
          <a:lstStyle/>
          <a:p>
            <a:pPr eaLnBrk="1" hangingPunct="1"/>
            <a:r>
              <a:rPr lang="en-US" altLang="en-US" smtClean="0"/>
              <a:t>Strategies to Overcome Resistance to Change</a:t>
            </a:r>
            <a:endParaRPr lang="en-US" altLang="en-US" smtClean="0"/>
          </a:p>
        </p:txBody>
      </p:sp>
      <p:sp>
        <p:nvSpPr>
          <p:cNvPr id="10243" name="Rectangle 3"/>
          <p:cNvSpPr>
            <a:spLocks noGrp="1" noChangeArrowheads="1"/>
          </p:cNvSpPr>
          <p:nvPr>
            <p:ph type="body" idx="1"/>
          </p:nvPr>
        </p:nvSpPr>
        <p:spPr/>
        <p:txBody>
          <a:bodyPr/>
          <a:lstStyle/>
          <a:p>
            <a:pPr eaLnBrk="1" hangingPunct="1"/>
            <a:r>
              <a:rPr lang="en-US" altLang="en-US" smtClean="0"/>
              <a:t>Useful, positive strategies include:</a:t>
            </a:r>
            <a:endParaRPr lang="en-US" altLang="en-US" smtClean="0"/>
          </a:p>
          <a:p>
            <a:pPr lvl="1" eaLnBrk="1" hangingPunct="1"/>
            <a:r>
              <a:rPr lang="en-US" altLang="en-US" sz="1800" smtClean="0"/>
              <a:t>negotiation and agreement</a:t>
            </a:r>
            <a:endParaRPr lang="en-US" altLang="en-US" sz="1800" smtClean="0"/>
          </a:p>
          <a:p>
            <a:pPr lvl="1" eaLnBrk="1" hangingPunct="1"/>
            <a:r>
              <a:rPr lang="en-US" altLang="en-US" sz="1800" smtClean="0"/>
              <a:t>education and communication</a:t>
            </a:r>
            <a:endParaRPr lang="en-US" altLang="en-US" sz="1800" smtClean="0"/>
          </a:p>
          <a:p>
            <a:pPr lvl="1" eaLnBrk="1" hangingPunct="1"/>
            <a:r>
              <a:rPr lang="en-US" altLang="en-US" sz="1800" smtClean="0"/>
              <a:t>participation and involvement</a:t>
            </a:r>
            <a:endParaRPr lang="en-US" altLang="en-US" sz="1800" smtClean="0"/>
          </a:p>
          <a:p>
            <a:pPr lvl="1" eaLnBrk="1" hangingPunct="1"/>
            <a:r>
              <a:rPr lang="en-US" altLang="en-US" sz="1800" smtClean="0"/>
              <a:t>facilitation and support</a:t>
            </a:r>
            <a:endParaRPr lang="en-US" altLang="en-US" sz="1800" smtClean="0"/>
          </a:p>
          <a:p>
            <a:pPr lvl="1" eaLnBrk="1" hangingPunct="1"/>
            <a:endParaRPr lang="en-US" altLang="en-US" sz="1800" smtClean="0"/>
          </a:p>
          <a:p>
            <a:pPr eaLnBrk="1" hangingPunct="1"/>
            <a:r>
              <a:rPr lang="en-US" altLang="en-US" smtClean="0"/>
              <a:t>Risky, short-sighted strategies include:</a:t>
            </a:r>
            <a:endParaRPr lang="en-US" altLang="en-US" smtClean="0"/>
          </a:p>
          <a:p>
            <a:pPr lvl="1" eaLnBrk="1" hangingPunct="1"/>
            <a:r>
              <a:rPr lang="en-US" altLang="en-US" sz="1800" smtClean="0"/>
              <a:t>manipulation</a:t>
            </a:r>
            <a:endParaRPr lang="en-US" altLang="en-US" sz="1800" smtClean="0"/>
          </a:p>
          <a:p>
            <a:pPr lvl="1" eaLnBrk="1" hangingPunct="1"/>
            <a:r>
              <a:rPr lang="en-US" altLang="en-US" sz="1800" smtClean="0"/>
              <a:t>co-optation</a:t>
            </a:r>
            <a:endParaRPr lang="en-US" altLang="en-US" sz="1800" smtClean="0"/>
          </a:p>
          <a:p>
            <a:pPr lvl="1" eaLnBrk="1" hangingPunct="1"/>
            <a:r>
              <a:rPr lang="en-US" altLang="en-US" sz="1800" smtClean="0"/>
              <a:t>coercion (explicit and implicit)</a:t>
            </a:r>
            <a:endParaRPr lang="en-US" altLang="en-US" sz="1800" smtClean="0"/>
          </a:p>
          <a:p>
            <a:pPr lvl="1" eaLnBrk="1" hangingPunct="1"/>
            <a:endParaRPr lang="en-US" altLang="en-US" sz="1800"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18322"/>
          <a:stretch>
            <a:fillRect/>
          </a:stretch>
        </p:blipFill>
        <p:spPr bwMode="auto">
          <a:xfrm>
            <a:off x="726622" y="1524000"/>
            <a:ext cx="8036378"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a:xfrm>
            <a:off x="685800" y="609600"/>
            <a:ext cx="8001000" cy="914400"/>
          </a:xfrm>
        </p:spPr>
        <p:txBody>
          <a:bodyPr/>
          <a:lstStyle/>
          <a:p>
            <a:pPr eaLnBrk="1" hangingPunct="1"/>
            <a:r>
              <a:rPr lang="en-US" sz="3200" dirty="0" smtClean="0"/>
              <a:t>Where to start?</a:t>
            </a:r>
            <a:endParaRPr lang="en-US" sz="3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CA" sz="2800" dirty="0" smtClean="0"/>
              <a:t>Create an inventory of risks</a:t>
            </a:r>
            <a:endParaRPr lang="en-US" sz="2800" dirty="0"/>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399" y="1524000"/>
            <a:ext cx="893907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533401"/>
            <a:ext cx="8229600" cy="609600"/>
          </a:xfrm>
        </p:spPr>
        <p:txBody>
          <a:bodyPr/>
          <a:lstStyle/>
          <a:p>
            <a:r>
              <a:rPr lang="en-US" sz="2800" dirty="0" smtClean="0"/>
              <a:t>Assess and present the risk inventory</a:t>
            </a:r>
            <a:endParaRPr lang="en-US" sz="2800"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4473" y="1219201"/>
            <a:ext cx="722178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38" y="660400"/>
            <a:ext cx="9159876"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4366" name="Object 14"/>
          <p:cNvGraphicFramePr>
            <a:graphicFrameLocks noChangeAspect="1"/>
          </p:cNvGraphicFramePr>
          <p:nvPr/>
        </p:nvGraphicFramePr>
        <p:xfrm>
          <a:off x="0" y="2438400"/>
          <a:ext cx="2905125" cy="2943225"/>
        </p:xfrm>
        <a:graphic>
          <a:graphicData uri="http://schemas.openxmlformats.org/presentationml/2006/ole">
            <mc:AlternateContent xmlns:mc="http://schemas.openxmlformats.org/markup-compatibility/2006">
              <mc:Choice xmlns:v="urn:schemas-microsoft-com:vml" Requires="v">
                <p:oleObj spid="_x0000_s1038" name="Bitmap Image" r:id="rId1" imgW="2905125" imgH="2943225" progId="PBrush">
                  <p:embed/>
                </p:oleObj>
              </mc:Choice>
              <mc:Fallback>
                <p:oleObj name="Bitmap Image" r:id="rId1" imgW="2905125" imgH="2943225" progId="PBrush">
                  <p:embed/>
                  <p:pic>
                    <p:nvPicPr>
                      <p:cNvPr id="0" name="Object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2905125" cy="2943225"/>
                      </a:xfrm>
                      <a:prstGeom prst="rect">
                        <a:avLst/>
                      </a:prstGeom>
                      <a:noFill/>
                      <a:ln>
                        <a:noFill/>
                      </a:ln>
                      <a:effectLst/>
                      <a:extLst>
                        <a:ext uri="{909E8E84-426E-40DD-AFC4-6F175D3DCCD1}">
                          <a14:hiddenFill xmlns:a14="http://schemas.microsoft.com/office/drawing/2010/main">
                            <a:solidFill>
                              <a:srgbClr val="F3C84D">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4367" name="Object 15"/>
          <p:cNvGraphicFramePr>
            <a:graphicFrameLocks noChangeAspect="1"/>
          </p:cNvGraphicFramePr>
          <p:nvPr/>
        </p:nvGraphicFramePr>
        <p:xfrm>
          <a:off x="3200400" y="2486025"/>
          <a:ext cx="2895600" cy="2895600"/>
        </p:xfrm>
        <a:graphic>
          <a:graphicData uri="http://schemas.openxmlformats.org/presentationml/2006/ole">
            <mc:AlternateContent xmlns:mc="http://schemas.openxmlformats.org/markup-compatibility/2006">
              <mc:Choice xmlns:v="urn:schemas-microsoft-com:vml" Requires="v">
                <p:oleObj spid="_x0000_s1039" name="Bitmap Image" r:id="rId3" imgW="2867025" imgH="2867025" progId="PBrush">
                  <p:embed/>
                </p:oleObj>
              </mc:Choice>
              <mc:Fallback>
                <p:oleObj name="Bitmap Image" r:id="rId3" imgW="2867025" imgH="2867025" progId="PBrush">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486025"/>
                        <a:ext cx="2895600" cy="2895600"/>
                      </a:xfrm>
                      <a:prstGeom prst="rect">
                        <a:avLst/>
                      </a:prstGeom>
                      <a:noFill/>
                      <a:ln>
                        <a:noFill/>
                      </a:ln>
                      <a:effectLst/>
                      <a:extLst>
                        <a:ext uri="{909E8E84-426E-40DD-AFC4-6F175D3DCCD1}">
                          <a14:hiddenFill xmlns:a14="http://schemas.microsoft.com/office/drawing/2010/main">
                            <a:solidFill>
                              <a:srgbClr val="F3C84D">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4368" name="Object 16"/>
          <p:cNvGraphicFramePr>
            <a:graphicFrameLocks noGrp="1" noChangeAspect="1"/>
          </p:cNvGraphicFramePr>
          <p:nvPr>
            <p:ph idx="1"/>
          </p:nvPr>
        </p:nvGraphicFramePr>
        <p:xfrm>
          <a:off x="6305550" y="2514600"/>
          <a:ext cx="2838450" cy="2743200"/>
        </p:xfrm>
        <a:graphic>
          <a:graphicData uri="http://schemas.openxmlformats.org/presentationml/2006/ole">
            <mc:AlternateContent xmlns:mc="http://schemas.openxmlformats.org/markup-compatibility/2006">
              <mc:Choice xmlns:v="urn:schemas-microsoft-com:vml" Requires="v">
                <p:oleObj spid="_x0000_s1040" name="Bitmap Image" r:id="rId5" imgW="2838450" imgH="2743200" progId="PBrush">
                  <p:embed/>
                </p:oleObj>
              </mc:Choice>
              <mc:Fallback>
                <p:oleObj name="Bitmap Image" r:id="rId5" imgW="2838450" imgH="2743200" progId="PBrush">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50" y="2514600"/>
                        <a:ext cx="2838450" cy="2743200"/>
                      </a:xfrm>
                      <a:prstGeom prst="rect">
                        <a:avLst/>
                      </a:prstGeom>
                      <a:noFill/>
                      <a:ln>
                        <a:noFill/>
                      </a:ln>
                      <a:effectLst/>
                      <a:extLst>
                        <a:ext uri="{909E8E84-426E-40DD-AFC4-6F175D3DCCD1}">
                          <a14:hiddenFill xmlns:a14="http://schemas.microsoft.com/office/drawing/2010/main">
                            <a:solidFill>
                              <a:srgbClr val="F3C84D">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2"/>
          <p:cNvSpPr>
            <a:spLocks noGrp="1" noChangeArrowheads="1"/>
          </p:cNvSpPr>
          <p:nvPr>
            <p:ph type="title"/>
          </p:nvPr>
        </p:nvSpPr>
        <p:spPr>
          <a:xfrm>
            <a:off x="685800" y="762000"/>
            <a:ext cx="7772400" cy="1143000"/>
          </a:xfrm>
          <a:noFill/>
        </p:spPr>
        <p:txBody>
          <a:bodyPr/>
          <a:lstStyle/>
          <a:p>
            <a:r>
              <a:rPr lang="en-CA" sz="3200" dirty="0" smtClean="0"/>
              <a:t>How much do employees need</a:t>
            </a:r>
            <a:br>
              <a:rPr lang="en-CA" sz="3200" dirty="0" smtClean="0"/>
            </a:br>
            <a:r>
              <a:rPr lang="en-CA" sz="3200" dirty="0" smtClean="0"/>
              <a:t>to retire?</a:t>
            </a:r>
            <a:endParaRPr lang="en-US" sz="3200" dirty="0"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391400" cy="1371600"/>
          </a:xfrm>
        </p:spPr>
        <p:txBody>
          <a:bodyPr/>
          <a:lstStyle/>
          <a:p>
            <a:r>
              <a:rPr lang="en-CA" dirty="0" smtClean="0"/>
              <a:t>RRSP – start now!</a:t>
            </a:r>
            <a:endParaRPr lang="en-CA" dirty="0"/>
          </a:p>
        </p:txBody>
      </p:sp>
      <p:sp>
        <p:nvSpPr>
          <p:cNvPr id="4" name="Rectangle 3"/>
          <p:cNvSpPr/>
          <p:nvPr/>
        </p:nvSpPr>
        <p:spPr>
          <a:xfrm>
            <a:off x="2286000" y="2967335"/>
            <a:ext cx="4572000" cy="1200329"/>
          </a:xfrm>
          <a:prstGeom prst="rect">
            <a:avLst/>
          </a:prstGeom>
        </p:spPr>
        <p:txBody>
          <a:bodyPr>
            <a:spAutoFit/>
          </a:bodyPr>
          <a:lstStyle/>
          <a:p>
            <a:r>
              <a:rPr lang="en-CA" dirty="0" smtClean="0">
                <a:hlinkClick r:id="rId1"/>
              </a:rPr>
              <a:t>http://www.retirementadvisor.ca/retadv/apps/assetaccumulator/assetAccumulator.jsp?toolsSubMenu=preRet</a:t>
            </a:r>
            <a:endParaRPr lang="en-CA" dirty="0" smtClean="0"/>
          </a:p>
          <a:p>
            <a:endParaRPr lang="en-CA"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5"/>
          <p:cNvSpPr>
            <a:spLocks noChangeArrowheads="1"/>
          </p:cNvSpPr>
          <p:nvPr/>
        </p:nvSpPr>
        <p:spPr bwMode="auto">
          <a:xfrm>
            <a:off x="1524000" y="3733800"/>
            <a:ext cx="4267200" cy="762000"/>
          </a:xfrm>
          <a:prstGeom prst="rect">
            <a:avLst/>
          </a:prstGeom>
          <a:gradFill rotWithShape="1">
            <a:gsLst>
              <a:gs pos="0">
                <a:srgbClr val="6B865C"/>
              </a:gs>
              <a:gs pos="100000">
                <a:srgbClr val="4F6F3D"/>
              </a:gs>
            </a:gsLst>
            <a:lin ang="0" scaled="1"/>
          </a:gradFill>
          <a:ln w="9525">
            <a:noFill/>
            <a:miter lim="800000"/>
          </a:ln>
        </p:spPr>
        <p:txBody>
          <a:bodyPr wrap="none" anchor="ctr"/>
          <a:lstStyle/>
          <a:p>
            <a:endParaRPr lang="en-US"/>
          </a:p>
        </p:txBody>
      </p:sp>
      <p:sp>
        <p:nvSpPr>
          <p:cNvPr id="12292" name="Rectangle 44"/>
          <p:cNvSpPr>
            <a:spLocks noChangeArrowheads="1"/>
          </p:cNvSpPr>
          <p:nvPr/>
        </p:nvSpPr>
        <p:spPr bwMode="auto">
          <a:xfrm>
            <a:off x="1524000" y="2895600"/>
            <a:ext cx="4267200" cy="762000"/>
          </a:xfrm>
          <a:prstGeom prst="rect">
            <a:avLst/>
          </a:prstGeom>
          <a:gradFill rotWithShape="1">
            <a:gsLst>
              <a:gs pos="0">
                <a:srgbClr val="6B865C"/>
              </a:gs>
              <a:gs pos="100000">
                <a:srgbClr val="4F6F3D"/>
              </a:gs>
            </a:gsLst>
            <a:lin ang="0" scaled="1"/>
          </a:gradFill>
          <a:ln w="9525">
            <a:noFill/>
            <a:miter lim="800000"/>
          </a:ln>
        </p:spPr>
        <p:txBody>
          <a:bodyPr wrap="none" anchor="ctr"/>
          <a:lstStyle/>
          <a:p>
            <a:endParaRPr lang="en-US"/>
          </a:p>
        </p:txBody>
      </p:sp>
      <p:sp>
        <p:nvSpPr>
          <p:cNvPr id="12293" name="Rectangle 43"/>
          <p:cNvSpPr>
            <a:spLocks noChangeArrowheads="1"/>
          </p:cNvSpPr>
          <p:nvPr/>
        </p:nvSpPr>
        <p:spPr bwMode="auto">
          <a:xfrm>
            <a:off x="1524000" y="2057400"/>
            <a:ext cx="4267200" cy="762000"/>
          </a:xfrm>
          <a:prstGeom prst="rect">
            <a:avLst/>
          </a:prstGeom>
          <a:gradFill rotWithShape="1">
            <a:gsLst>
              <a:gs pos="0">
                <a:srgbClr val="6B865C"/>
              </a:gs>
              <a:gs pos="100000">
                <a:srgbClr val="4F6F3D"/>
              </a:gs>
            </a:gsLst>
            <a:lin ang="0" scaled="1"/>
          </a:gradFill>
          <a:ln w="9525">
            <a:noFill/>
            <a:miter lim="800000"/>
          </a:ln>
        </p:spPr>
        <p:txBody>
          <a:bodyPr wrap="none" anchor="ctr"/>
          <a:lstStyle/>
          <a:p>
            <a:endParaRPr lang="en-US"/>
          </a:p>
        </p:txBody>
      </p:sp>
      <p:sp>
        <p:nvSpPr>
          <p:cNvPr id="12294" name="Rectangle 42"/>
          <p:cNvSpPr>
            <a:spLocks noChangeArrowheads="1"/>
          </p:cNvSpPr>
          <p:nvPr/>
        </p:nvSpPr>
        <p:spPr bwMode="auto">
          <a:xfrm>
            <a:off x="5791200" y="3733800"/>
            <a:ext cx="3124200" cy="762000"/>
          </a:xfrm>
          <a:prstGeom prst="rect">
            <a:avLst/>
          </a:prstGeom>
          <a:gradFill rotWithShape="1">
            <a:gsLst>
              <a:gs pos="0">
                <a:srgbClr val="6B865C"/>
              </a:gs>
              <a:gs pos="100000">
                <a:srgbClr val="4F6F3D"/>
              </a:gs>
            </a:gsLst>
            <a:lin ang="0" scaled="1"/>
          </a:gradFill>
          <a:ln w="9525">
            <a:noFill/>
            <a:miter lim="800000"/>
          </a:ln>
        </p:spPr>
        <p:txBody>
          <a:bodyPr wrap="none" anchor="ctr"/>
          <a:lstStyle/>
          <a:p>
            <a:endParaRPr lang="en-US"/>
          </a:p>
        </p:txBody>
      </p:sp>
      <p:sp>
        <p:nvSpPr>
          <p:cNvPr id="12295" name="Rectangle 41"/>
          <p:cNvSpPr>
            <a:spLocks noChangeArrowheads="1"/>
          </p:cNvSpPr>
          <p:nvPr/>
        </p:nvSpPr>
        <p:spPr bwMode="auto">
          <a:xfrm>
            <a:off x="5791200" y="2895600"/>
            <a:ext cx="3124200" cy="762000"/>
          </a:xfrm>
          <a:prstGeom prst="rect">
            <a:avLst/>
          </a:prstGeom>
          <a:gradFill rotWithShape="1">
            <a:gsLst>
              <a:gs pos="0">
                <a:srgbClr val="6B865C"/>
              </a:gs>
              <a:gs pos="100000">
                <a:srgbClr val="4F6F3D"/>
              </a:gs>
            </a:gsLst>
            <a:lin ang="0" scaled="1"/>
          </a:gradFill>
          <a:ln w="9525">
            <a:noFill/>
            <a:miter lim="800000"/>
          </a:ln>
        </p:spPr>
        <p:txBody>
          <a:bodyPr wrap="none" anchor="ctr"/>
          <a:lstStyle/>
          <a:p>
            <a:endParaRPr lang="en-US"/>
          </a:p>
        </p:txBody>
      </p:sp>
      <p:sp>
        <p:nvSpPr>
          <p:cNvPr id="12296" name="Rectangle 40"/>
          <p:cNvSpPr>
            <a:spLocks noChangeArrowheads="1"/>
          </p:cNvSpPr>
          <p:nvPr/>
        </p:nvSpPr>
        <p:spPr bwMode="auto">
          <a:xfrm>
            <a:off x="5791200" y="2057400"/>
            <a:ext cx="3124200" cy="762000"/>
          </a:xfrm>
          <a:prstGeom prst="rect">
            <a:avLst/>
          </a:prstGeom>
          <a:gradFill rotWithShape="1">
            <a:gsLst>
              <a:gs pos="0">
                <a:srgbClr val="6B865C"/>
              </a:gs>
              <a:gs pos="100000">
                <a:srgbClr val="4F6F3D"/>
              </a:gs>
            </a:gsLst>
            <a:lin ang="0" scaled="1"/>
          </a:gradFill>
          <a:ln w="9525">
            <a:noFill/>
            <a:miter lim="800000"/>
          </a:ln>
        </p:spPr>
        <p:txBody>
          <a:bodyPr wrap="none" anchor="ctr"/>
          <a:lstStyle/>
          <a:p>
            <a:endParaRPr lang="en-US"/>
          </a:p>
        </p:txBody>
      </p:sp>
      <p:grpSp>
        <p:nvGrpSpPr>
          <p:cNvPr id="2" name="Group 19"/>
          <p:cNvGrpSpPr/>
          <p:nvPr/>
        </p:nvGrpSpPr>
        <p:grpSpPr bwMode="auto">
          <a:xfrm>
            <a:off x="609600" y="2897188"/>
            <a:ext cx="8305800" cy="779462"/>
            <a:chOff x="286" y="2217"/>
            <a:chExt cx="5188" cy="491"/>
          </a:xfrm>
        </p:grpSpPr>
        <p:sp>
          <p:nvSpPr>
            <p:cNvPr id="12322" name="Rectangle 20"/>
            <p:cNvSpPr>
              <a:spLocks noChangeArrowheads="1"/>
            </p:cNvSpPr>
            <p:nvPr/>
          </p:nvSpPr>
          <p:spPr bwMode="gray">
            <a:xfrm>
              <a:off x="3602" y="2346"/>
              <a:ext cx="1872" cy="231"/>
            </a:xfrm>
            <a:prstGeom prst="rect">
              <a:avLst/>
            </a:prstGeom>
            <a:solidFill>
              <a:srgbClr val="557630"/>
            </a:solidFill>
            <a:ln w="9525">
              <a:noFill/>
              <a:miter lim="800000"/>
            </a:ln>
          </p:spPr>
          <p:txBody>
            <a:bodyPr anchor="ctr">
              <a:spAutoFit/>
            </a:bodyPr>
            <a:lstStyle/>
            <a:p>
              <a:endParaRPr lang="en-US"/>
            </a:p>
          </p:txBody>
        </p:sp>
        <p:sp>
          <p:nvSpPr>
            <p:cNvPr id="12323" name="Rectangle 21"/>
            <p:cNvSpPr>
              <a:spLocks noChangeArrowheads="1"/>
            </p:cNvSpPr>
            <p:nvPr/>
          </p:nvSpPr>
          <p:spPr bwMode="gray">
            <a:xfrm>
              <a:off x="3438" y="2346"/>
              <a:ext cx="753" cy="231"/>
            </a:xfrm>
            <a:prstGeom prst="rect">
              <a:avLst/>
            </a:prstGeom>
            <a:gradFill rotWithShape="0">
              <a:gsLst>
                <a:gs pos="0">
                  <a:srgbClr val="AAB996"/>
                </a:gs>
                <a:gs pos="100000">
                  <a:srgbClr val="557630"/>
                </a:gs>
              </a:gsLst>
              <a:lin ang="0" scaled="1"/>
            </a:gradFill>
            <a:ln w="9525">
              <a:noFill/>
              <a:miter lim="800000"/>
            </a:ln>
          </p:spPr>
          <p:txBody>
            <a:bodyPr anchor="ctr">
              <a:spAutoFit/>
            </a:bodyPr>
            <a:lstStyle/>
            <a:p>
              <a:endParaRPr lang="en-US"/>
            </a:p>
          </p:txBody>
        </p:sp>
        <p:sp>
          <p:nvSpPr>
            <p:cNvPr id="12324" name="Rectangle 4"/>
            <p:cNvSpPr>
              <a:spLocks noChangeArrowheads="1"/>
            </p:cNvSpPr>
            <p:nvPr/>
          </p:nvSpPr>
          <p:spPr bwMode="white">
            <a:xfrm>
              <a:off x="3766" y="2334"/>
              <a:ext cx="1623" cy="240"/>
            </a:xfrm>
            <a:prstGeom prst="rect">
              <a:avLst/>
            </a:prstGeom>
            <a:noFill/>
            <a:ln w="9525">
              <a:noFill/>
              <a:miter lim="800000"/>
            </a:ln>
          </p:spPr>
          <p:txBody>
            <a:bodyPr lIns="0" tIns="0" rIns="0" bIns="0" anchor="ctr"/>
            <a:lstStyle/>
            <a:p>
              <a:pPr marL="228600" indent="-228600" algn="r">
                <a:spcBef>
                  <a:spcPct val="50000"/>
                </a:spcBef>
                <a:buClr>
                  <a:srgbClr val="EAAB00"/>
                </a:buClr>
                <a:buSzPct val="50000"/>
              </a:pPr>
              <a:r>
                <a:rPr lang="en-US" sz="4000" b="0">
                  <a:solidFill>
                    <a:schemeClr val="bg1"/>
                  </a:solidFill>
                  <a:ea typeface="MS PGothic" panose="020B0600070205080204" pitchFamily="16" charset="-128"/>
                </a:rPr>
                <a:t>$18,490</a:t>
              </a:r>
              <a:r>
                <a:rPr lang="en-US" sz="4000" b="0" baseline="30000">
                  <a:solidFill>
                    <a:schemeClr val="bg1"/>
                  </a:solidFill>
                  <a:ea typeface="MS PGothic" panose="020B0600070205080204" pitchFamily="16" charset="-128"/>
                </a:rPr>
                <a:t>*</a:t>
              </a:r>
              <a:endParaRPr lang="en-US" sz="4000" b="0" baseline="10000">
                <a:solidFill>
                  <a:schemeClr val="bg1"/>
                </a:solidFill>
                <a:ea typeface="MS PGothic" panose="020B0600070205080204" pitchFamily="16" charset="-128"/>
              </a:endParaRPr>
            </a:p>
          </p:txBody>
        </p:sp>
        <p:sp>
          <p:nvSpPr>
            <p:cNvPr id="12325" name="Rectangle 23"/>
            <p:cNvSpPr>
              <a:spLocks noChangeArrowheads="1"/>
            </p:cNvSpPr>
            <p:nvPr/>
          </p:nvSpPr>
          <p:spPr bwMode="gray">
            <a:xfrm>
              <a:off x="1645" y="2346"/>
              <a:ext cx="1872" cy="231"/>
            </a:xfrm>
            <a:prstGeom prst="rect">
              <a:avLst/>
            </a:prstGeom>
            <a:solidFill>
              <a:srgbClr val="557630"/>
            </a:solidFill>
            <a:ln w="9525">
              <a:noFill/>
              <a:miter lim="800000"/>
            </a:ln>
          </p:spPr>
          <p:txBody>
            <a:bodyPr anchor="ctr">
              <a:spAutoFit/>
            </a:bodyPr>
            <a:lstStyle/>
            <a:p>
              <a:endParaRPr lang="en-US"/>
            </a:p>
          </p:txBody>
        </p:sp>
        <p:sp>
          <p:nvSpPr>
            <p:cNvPr id="12326" name="AutoShape 24"/>
            <p:cNvSpPr>
              <a:spLocks noChangeArrowheads="1"/>
            </p:cNvSpPr>
            <p:nvPr/>
          </p:nvSpPr>
          <p:spPr bwMode="gray">
            <a:xfrm rot="5400000">
              <a:off x="3411" y="2336"/>
              <a:ext cx="462" cy="250"/>
            </a:xfrm>
            <a:prstGeom prst="triangle">
              <a:avLst>
                <a:gd name="adj" fmla="val 50000"/>
              </a:avLst>
            </a:prstGeom>
            <a:solidFill>
              <a:srgbClr val="557630"/>
            </a:solidFill>
            <a:ln w="9525">
              <a:noFill/>
              <a:miter lim="800000"/>
            </a:ln>
          </p:spPr>
          <p:txBody>
            <a:bodyPr rot="10800000" vert="eaVert" anchor="ctr">
              <a:spAutoFit/>
            </a:bodyPr>
            <a:lstStyle/>
            <a:p>
              <a:endParaRPr lang="en-US"/>
            </a:p>
          </p:txBody>
        </p:sp>
        <p:sp>
          <p:nvSpPr>
            <p:cNvPr id="12327" name="Rectangle 4"/>
            <p:cNvSpPr>
              <a:spLocks noChangeArrowheads="1"/>
            </p:cNvSpPr>
            <p:nvPr/>
          </p:nvSpPr>
          <p:spPr bwMode="white">
            <a:xfrm>
              <a:off x="1659" y="2334"/>
              <a:ext cx="1773" cy="240"/>
            </a:xfrm>
            <a:prstGeom prst="rect">
              <a:avLst/>
            </a:prstGeom>
            <a:noFill/>
            <a:ln w="9525">
              <a:noFill/>
              <a:miter lim="800000"/>
            </a:ln>
          </p:spPr>
          <p:txBody>
            <a:bodyPr lIns="0" tIns="0" rIns="0" bIns="0" anchor="ctr"/>
            <a:lstStyle/>
            <a:p>
              <a:pPr marL="228600" indent="-228600" algn="r">
                <a:spcBef>
                  <a:spcPct val="50000"/>
                </a:spcBef>
                <a:buClr>
                  <a:srgbClr val="EAAB00"/>
                </a:buClr>
                <a:buSzPct val="50000"/>
              </a:pPr>
              <a:r>
                <a:rPr lang="en-US" sz="4000" b="0">
                  <a:solidFill>
                    <a:schemeClr val="bg1"/>
                  </a:solidFill>
                  <a:ea typeface="MS PGothic" panose="020B0600070205080204" pitchFamily="16" charset="-128"/>
                </a:rPr>
                <a:t>$6,715</a:t>
              </a:r>
              <a:endParaRPr lang="en-US" sz="4000" b="0">
                <a:solidFill>
                  <a:schemeClr val="bg1"/>
                </a:solidFill>
                <a:ea typeface="MS PGothic" panose="020B0600070205080204" pitchFamily="16" charset="-128"/>
              </a:endParaRPr>
            </a:p>
          </p:txBody>
        </p:sp>
        <p:sp>
          <p:nvSpPr>
            <p:cNvPr id="12328" name="Rectangle 26"/>
            <p:cNvSpPr>
              <a:spLocks noChangeArrowheads="1"/>
            </p:cNvSpPr>
            <p:nvPr/>
          </p:nvSpPr>
          <p:spPr bwMode="gray">
            <a:xfrm>
              <a:off x="286" y="2346"/>
              <a:ext cx="1364" cy="231"/>
            </a:xfrm>
            <a:prstGeom prst="rect">
              <a:avLst/>
            </a:prstGeom>
            <a:gradFill rotWithShape="0">
              <a:gsLst>
                <a:gs pos="0">
                  <a:srgbClr val="AAB996"/>
                </a:gs>
                <a:gs pos="100000">
                  <a:srgbClr val="557630"/>
                </a:gs>
              </a:gsLst>
              <a:lin ang="0" scaled="1"/>
            </a:gradFill>
            <a:ln w="9525">
              <a:noFill/>
              <a:miter lim="800000"/>
            </a:ln>
          </p:spPr>
          <p:txBody>
            <a:bodyPr anchor="ctr">
              <a:spAutoFit/>
            </a:bodyPr>
            <a:lstStyle/>
            <a:p>
              <a:endParaRPr lang="en-US"/>
            </a:p>
          </p:txBody>
        </p:sp>
        <p:sp>
          <p:nvSpPr>
            <p:cNvPr id="12329" name="Rectangle 4"/>
            <p:cNvSpPr>
              <a:spLocks noChangeArrowheads="1"/>
            </p:cNvSpPr>
            <p:nvPr/>
          </p:nvSpPr>
          <p:spPr bwMode="white">
            <a:xfrm>
              <a:off x="950" y="2330"/>
              <a:ext cx="1210" cy="240"/>
            </a:xfrm>
            <a:prstGeom prst="rect">
              <a:avLst/>
            </a:prstGeom>
            <a:noFill/>
            <a:ln w="9525">
              <a:noFill/>
              <a:miter lim="800000"/>
            </a:ln>
          </p:spPr>
          <p:txBody>
            <a:bodyPr lIns="0" tIns="0" rIns="0" bIns="0" anchor="ctr"/>
            <a:lstStyle/>
            <a:p>
              <a:pPr marL="228600" indent="-228600">
                <a:buClr>
                  <a:srgbClr val="EAAB00"/>
                </a:buClr>
                <a:buSzPct val="50000"/>
              </a:pPr>
              <a:r>
                <a:rPr lang="en-US" b="0">
                  <a:solidFill>
                    <a:schemeClr val="bg1"/>
                  </a:solidFill>
                  <a:ea typeface="MS PGothic" panose="020B0600070205080204" pitchFamily="16" charset="-128"/>
                </a:rPr>
                <a:t>Cost of </a:t>
              </a:r>
              <a:endParaRPr lang="en-US" b="0">
                <a:solidFill>
                  <a:schemeClr val="bg1"/>
                </a:solidFill>
                <a:ea typeface="MS PGothic" panose="020B0600070205080204" pitchFamily="16" charset="-128"/>
              </a:endParaRPr>
            </a:p>
            <a:p>
              <a:pPr marL="228600" indent="-228600">
                <a:buClr>
                  <a:srgbClr val="EAAB00"/>
                </a:buClr>
                <a:buSzPct val="50000"/>
              </a:pPr>
              <a:r>
                <a:rPr lang="en-US" b="0">
                  <a:solidFill>
                    <a:schemeClr val="bg1"/>
                  </a:solidFill>
                  <a:ea typeface="MS PGothic" panose="020B0600070205080204" pitchFamily="16" charset="-128"/>
                </a:rPr>
                <a:t>a car</a:t>
              </a:r>
              <a:endParaRPr lang="en-US" b="0">
                <a:solidFill>
                  <a:schemeClr val="bg1"/>
                </a:solidFill>
                <a:ea typeface="MS PGothic" panose="020B0600070205080204" pitchFamily="16" charset="-128"/>
              </a:endParaRPr>
            </a:p>
          </p:txBody>
        </p:sp>
        <p:pic>
          <p:nvPicPr>
            <p:cNvPr id="12330" name="Picture 28" descr="Cost of a car"/>
            <p:cNvPicPr>
              <a:picLocks noChangeAspect="1" noChangeArrowheads="1"/>
            </p:cNvPicPr>
            <p:nvPr/>
          </p:nvPicPr>
          <p:blipFill>
            <a:blip r:embed="rId1" cstate="print"/>
            <a:srcRect/>
            <a:stretch>
              <a:fillRect/>
            </a:stretch>
          </p:blipFill>
          <p:spPr bwMode="auto">
            <a:xfrm>
              <a:off x="288" y="2217"/>
              <a:ext cx="576" cy="491"/>
            </a:xfrm>
            <a:prstGeom prst="rect">
              <a:avLst/>
            </a:prstGeom>
            <a:noFill/>
            <a:ln w="9525">
              <a:noFill/>
              <a:miter lim="800000"/>
              <a:headEnd/>
              <a:tailEnd/>
            </a:ln>
          </p:spPr>
        </p:pic>
      </p:grpSp>
      <p:grpSp>
        <p:nvGrpSpPr>
          <p:cNvPr id="3" name="Group 29"/>
          <p:cNvGrpSpPr/>
          <p:nvPr/>
        </p:nvGrpSpPr>
        <p:grpSpPr bwMode="auto">
          <a:xfrm>
            <a:off x="609600" y="3735388"/>
            <a:ext cx="8305800" cy="779462"/>
            <a:chOff x="286" y="2815"/>
            <a:chExt cx="5188" cy="491"/>
          </a:xfrm>
        </p:grpSpPr>
        <p:sp>
          <p:nvSpPr>
            <p:cNvPr id="12313" name="Rectangle 30"/>
            <p:cNvSpPr>
              <a:spLocks noChangeArrowheads="1"/>
            </p:cNvSpPr>
            <p:nvPr/>
          </p:nvSpPr>
          <p:spPr bwMode="gray">
            <a:xfrm>
              <a:off x="3602" y="2944"/>
              <a:ext cx="1872" cy="231"/>
            </a:xfrm>
            <a:prstGeom prst="rect">
              <a:avLst/>
            </a:prstGeom>
            <a:solidFill>
              <a:srgbClr val="557630"/>
            </a:solidFill>
            <a:ln w="9525">
              <a:noFill/>
              <a:miter lim="800000"/>
            </a:ln>
          </p:spPr>
          <p:txBody>
            <a:bodyPr anchor="ctr">
              <a:spAutoFit/>
            </a:bodyPr>
            <a:lstStyle/>
            <a:p>
              <a:endParaRPr lang="en-US"/>
            </a:p>
          </p:txBody>
        </p:sp>
        <p:sp>
          <p:nvSpPr>
            <p:cNvPr id="12314" name="Rectangle 31"/>
            <p:cNvSpPr>
              <a:spLocks noChangeArrowheads="1"/>
            </p:cNvSpPr>
            <p:nvPr/>
          </p:nvSpPr>
          <p:spPr bwMode="gray">
            <a:xfrm>
              <a:off x="3438" y="2944"/>
              <a:ext cx="753" cy="231"/>
            </a:xfrm>
            <a:prstGeom prst="rect">
              <a:avLst/>
            </a:prstGeom>
            <a:gradFill rotWithShape="0">
              <a:gsLst>
                <a:gs pos="0">
                  <a:srgbClr val="AAB996"/>
                </a:gs>
                <a:gs pos="100000">
                  <a:srgbClr val="557630"/>
                </a:gs>
              </a:gsLst>
              <a:lin ang="0" scaled="1"/>
            </a:gradFill>
            <a:ln w="9525">
              <a:noFill/>
              <a:miter lim="800000"/>
            </a:ln>
          </p:spPr>
          <p:txBody>
            <a:bodyPr anchor="ctr">
              <a:spAutoFit/>
            </a:bodyPr>
            <a:lstStyle/>
            <a:p>
              <a:endParaRPr lang="en-US"/>
            </a:p>
          </p:txBody>
        </p:sp>
        <p:sp>
          <p:nvSpPr>
            <p:cNvPr id="12315" name="Rectangle 4"/>
            <p:cNvSpPr>
              <a:spLocks noChangeArrowheads="1"/>
            </p:cNvSpPr>
            <p:nvPr/>
          </p:nvSpPr>
          <p:spPr bwMode="white">
            <a:xfrm>
              <a:off x="3766" y="2932"/>
              <a:ext cx="1623" cy="240"/>
            </a:xfrm>
            <a:prstGeom prst="rect">
              <a:avLst/>
            </a:prstGeom>
            <a:noFill/>
            <a:ln w="9525">
              <a:noFill/>
              <a:miter lim="800000"/>
            </a:ln>
          </p:spPr>
          <p:txBody>
            <a:bodyPr lIns="0" tIns="0" rIns="0" bIns="0" anchor="ctr"/>
            <a:lstStyle/>
            <a:p>
              <a:pPr marL="228600" indent="-228600" algn="r">
                <a:spcBef>
                  <a:spcPct val="50000"/>
                </a:spcBef>
                <a:buClr>
                  <a:srgbClr val="EAAB00"/>
                </a:buClr>
                <a:buSzPct val="50000"/>
              </a:pPr>
              <a:r>
                <a:rPr lang="en-US" sz="4000" b="0">
                  <a:solidFill>
                    <a:schemeClr val="bg1"/>
                  </a:solidFill>
                  <a:ea typeface="MS PGothic" panose="020B0600070205080204" pitchFamily="16" charset="-128"/>
                </a:rPr>
                <a:t>$303,700</a:t>
              </a:r>
              <a:r>
                <a:rPr lang="en-US" sz="4000" b="0" baseline="30000">
                  <a:solidFill>
                    <a:schemeClr val="bg1"/>
                  </a:solidFill>
                  <a:ea typeface="MS PGothic" panose="020B0600070205080204" pitchFamily="16" charset="-128"/>
                </a:rPr>
                <a:t>**</a:t>
              </a:r>
              <a:endParaRPr lang="en-US" sz="4000" b="0" baseline="30000">
                <a:solidFill>
                  <a:schemeClr val="bg1"/>
                </a:solidFill>
                <a:ea typeface="MS PGothic" panose="020B0600070205080204" pitchFamily="16" charset="-128"/>
              </a:endParaRPr>
            </a:p>
          </p:txBody>
        </p:sp>
        <p:sp>
          <p:nvSpPr>
            <p:cNvPr id="12316" name="Rectangle 33"/>
            <p:cNvSpPr>
              <a:spLocks noChangeArrowheads="1"/>
            </p:cNvSpPr>
            <p:nvPr/>
          </p:nvSpPr>
          <p:spPr bwMode="gray">
            <a:xfrm>
              <a:off x="1645" y="2944"/>
              <a:ext cx="1872" cy="231"/>
            </a:xfrm>
            <a:prstGeom prst="rect">
              <a:avLst/>
            </a:prstGeom>
            <a:solidFill>
              <a:srgbClr val="557630"/>
            </a:solidFill>
            <a:ln w="9525">
              <a:noFill/>
              <a:miter lim="800000"/>
            </a:ln>
          </p:spPr>
          <p:txBody>
            <a:bodyPr anchor="ctr">
              <a:spAutoFit/>
            </a:bodyPr>
            <a:lstStyle/>
            <a:p>
              <a:endParaRPr lang="en-US"/>
            </a:p>
          </p:txBody>
        </p:sp>
        <p:sp>
          <p:nvSpPr>
            <p:cNvPr id="12317" name="AutoShape 34"/>
            <p:cNvSpPr>
              <a:spLocks noChangeArrowheads="1"/>
            </p:cNvSpPr>
            <p:nvPr/>
          </p:nvSpPr>
          <p:spPr bwMode="gray">
            <a:xfrm rot="5400000">
              <a:off x="3411" y="2934"/>
              <a:ext cx="462" cy="250"/>
            </a:xfrm>
            <a:prstGeom prst="triangle">
              <a:avLst>
                <a:gd name="adj" fmla="val 50000"/>
              </a:avLst>
            </a:prstGeom>
            <a:solidFill>
              <a:srgbClr val="557630"/>
            </a:solidFill>
            <a:ln w="9525">
              <a:noFill/>
              <a:miter lim="800000"/>
            </a:ln>
          </p:spPr>
          <p:txBody>
            <a:bodyPr rot="10800000" vert="eaVert" anchor="ctr">
              <a:spAutoFit/>
            </a:bodyPr>
            <a:lstStyle/>
            <a:p>
              <a:endParaRPr lang="en-US"/>
            </a:p>
          </p:txBody>
        </p:sp>
        <p:sp>
          <p:nvSpPr>
            <p:cNvPr id="12318" name="Rectangle 4"/>
            <p:cNvSpPr>
              <a:spLocks noChangeArrowheads="1"/>
            </p:cNvSpPr>
            <p:nvPr/>
          </p:nvSpPr>
          <p:spPr bwMode="white">
            <a:xfrm>
              <a:off x="1721" y="2932"/>
              <a:ext cx="1711" cy="240"/>
            </a:xfrm>
            <a:prstGeom prst="rect">
              <a:avLst/>
            </a:prstGeom>
            <a:noFill/>
            <a:ln w="9525">
              <a:noFill/>
              <a:miter lim="800000"/>
            </a:ln>
          </p:spPr>
          <p:txBody>
            <a:bodyPr lIns="0" tIns="0" rIns="0" bIns="0" anchor="ctr"/>
            <a:lstStyle/>
            <a:p>
              <a:pPr marL="228600" indent="-228600" algn="r">
                <a:spcBef>
                  <a:spcPct val="50000"/>
                </a:spcBef>
                <a:buClr>
                  <a:srgbClr val="EAAB00"/>
                </a:buClr>
                <a:buSzPct val="50000"/>
              </a:pPr>
              <a:r>
                <a:rPr lang="en-US" sz="4000" b="0">
                  <a:solidFill>
                    <a:schemeClr val="bg1"/>
                  </a:solidFill>
                  <a:ea typeface="MS PGothic" panose="020B0600070205080204" pitchFamily="16" charset="-128"/>
                </a:rPr>
                <a:t>$110,292</a:t>
              </a:r>
              <a:endParaRPr lang="en-US" sz="4000" b="0">
                <a:solidFill>
                  <a:schemeClr val="bg1"/>
                </a:solidFill>
                <a:ea typeface="MS PGothic" panose="020B0600070205080204" pitchFamily="16" charset="-128"/>
              </a:endParaRPr>
            </a:p>
          </p:txBody>
        </p:sp>
        <p:sp>
          <p:nvSpPr>
            <p:cNvPr id="12319" name="Rectangle 36"/>
            <p:cNvSpPr>
              <a:spLocks noChangeArrowheads="1"/>
            </p:cNvSpPr>
            <p:nvPr/>
          </p:nvSpPr>
          <p:spPr bwMode="gray">
            <a:xfrm>
              <a:off x="286" y="2944"/>
              <a:ext cx="1364" cy="231"/>
            </a:xfrm>
            <a:prstGeom prst="rect">
              <a:avLst/>
            </a:prstGeom>
            <a:gradFill rotWithShape="0">
              <a:gsLst>
                <a:gs pos="0">
                  <a:srgbClr val="AAB996"/>
                </a:gs>
                <a:gs pos="100000">
                  <a:srgbClr val="557630"/>
                </a:gs>
              </a:gsLst>
              <a:lin ang="0" scaled="1"/>
            </a:gradFill>
            <a:ln w="9525">
              <a:noFill/>
              <a:miter lim="800000"/>
            </a:ln>
          </p:spPr>
          <p:txBody>
            <a:bodyPr anchor="ctr">
              <a:spAutoFit/>
            </a:bodyPr>
            <a:lstStyle/>
            <a:p>
              <a:endParaRPr lang="en-US"/>
            </a:p>
          </p:txBody>
        </p:sp>
        <p:sp>
          <p:nvSpPr>
            <p:cNvPr id="12320" name="Rectangle 4"/>
            <p:cNvSpPr>
              <a:spLocks noChangeArrowheads="1"/>
            </p:cNvSpPr>
            <p:nvPr/>
          </p:nvSpPr>
          <p:spPr bwMode="white">
            <a:xfrm>
              <a:off x="950" y="2928"/>
              <a:ext cx="1210" cy="240"/>
            </a:xfrm>
            <a:prstGeom prst="rect">
              <a:avLst/>
            </a:prstGeom>
            <a:noFill/>
            <a:ln w="9525">
              <a:noFill/>
              <a:miter lim="800000"/>
            </a:ln>
          </p:spPr>
          <p:txBody>
            <a:bodyPr lIns="0" tIns="0" rIns="0" bIns="0" anchor="ctr"/>
            <a:lstStyle/>
            <a:p>
              <a:pPr marL="228600" indent="-228600">
                <a:buClr>
                  <a:srgbClr val="EAAB00"/>
                </a:buClr>
                <a:buSzPct val="50000"/>
              </a:pPr>
              <a:r>
                <a:rPr lang="en-US" b="0" dirty="0">
                  <a:solidFill>
                    <a:schemeClr val="bg1"/>
                  </a:solidFill>
                  <a:ea typeface="MS PGothic" panose="020B0600070205080204" pitchFamily="16" charset="-128"/>
                </a:rPr>
                <a:t>Cost of </a:t>
              </a:r>
              <a:endParaRPr lang="en-US" b="0" dirty="0">
                <a:solidFill>
                  <a:schemeClr val="bg1"/>
                </a:solidFill>
                <a:ea typeface="MS PGothic" panose="020B0600070205080204" pitchFamily="16" charset="-128"/>
              </a:endParaRPr>
            </a:p>
            <a:p>
              <a:pPr marL="228600" indent="-228600">
                <a:buClr>
                  <a:srgbClr val="EAAB00"/>
                </a:buClr>
                <a:buSzPct val="50000"/>
              </a:pPr>
              <a:r>
                <a:rPr lang="en-US" b="0" dirty="0">
                  <a:solidFill>
                    <a:schemeClr val="bg1"/>
                  </a:solidFill>
                  <a:ea typeface="MS PGothic" panose="020B0600070205080204" pitchFamily="16" charset="-128"/>
                </a:rPr>
                <a:t>a house</a:t>
              </a:r>
              <a:endParaRPr lang="en-US" b="0" dirty="0">
                <a:solidFill>
                  <a:schemeClr val="bg1"/>
                </a:solidFill>
                <a:ea typeface="MS PGothic" panose="020B0600070205080204" pitchFamily="16" charset="-128"/>
              </a:endParaRPr>
            </a:p>
          </p:txBody>
        </p:sp>
        <p:pic>
          <p:nvPicPr>
            <p:cNvPr id="12321" name="Picture 38" descr="cost of a house"/>
            <p:cNvPicPr>
              <a:picLocks noChangeAspect="1" noChangeArrowheads="1"/>
            </p:cNvPicPr>
            <p:nvPr/>
          </p:nvPicPr>
          <p:blipFill>
            <a:blip r:embed="rId2" cstate="print"/>
            <a:srcRect/>
            <a:stretch>
              <a:fillRect/>
            </a:stretch>
          </p:blipFill>
          <p:spPr bwMode="auto">
            <a:xfrm>
              <a:off x="286" y="2815"/>
              <a:ext cx="576" cy="491"/>
            </a:xfrm>
            <a:prstGeom prst="rect">
              <a:avLst/>
            </a:prstGeom>
            <a:noFill/>
            <a:ln w="9525">
              <a:noFill/>
              <a:miter lim="800000"/>
              <a:headEnd/>
              <a:tailEnd/>
            </a:ln>
          </p:spPr>
        </p:pic>
      </p:grpSp>
      <p:grpSp>
        <p:nvGrpSpPr>
          <p:cNvPr id="4" name="Group 39"/>
          <p:cNvGrpSpPr/>
          <p:nvPr/>
        </p:nvGrpSpPr>
        <p:grpSpPr bwMode="auto">
          <a:xfrm>
            <a:off x="609600" y="1676400"/>
            <a:ext cx="8305800" cy="1155700"/>
            <a:chOff x="286" y="1387"/>
            <a:chExt cx="5188" cy="728"/>
          </a:xfrm>
        </p:grpSpPr>
        <p:sp>
          <p:nvSpPr>
            <p:cNvPr id="12302" name="Rectangle 40"/>
            <p:cNvSpPr>
              <a:spLocks noChangeArrowheads="1"/>
            </p:cNvSpPr>
            <p:nvPr/>
          </p:nvSpPr>
          <p:spPr bwMode="gray">
            <a:xfrm>
              <a:off x="3602" y="1753"/>
              <a:ext cx="1872" cy="231"/>
            </a:xfrm>
            <a:prstGeom prst="rect">
              <a:avLst/>
            </a:prstGeom>
            <a:solidFill>
              <a:srgbClr val="557630"/>
            </a:solidFill>
            <a:ln w="9525">
              <a:noFill/>
              <a:miter lim="800000"/>
            </a:ln>
          </p:spPr>
          <p:txBody>
            <a:bodyPr anchor="ctr">
              <a:spAutoFit/>
            </a:bodyPr>
            <a:lstStyle/>
            <a:p>
              <a:endParaRPr lang="en-US"/>
            </a:p>
          </p:txBody>
        </p:sp>
        <p:sp>
          <p:nvSpPr>
            <p:cNvPr id="12303" name="Rectangle 41"/>
            <p:cNvSpPr>
              <a:spLocks noChangeArrowheads="1"/>
            </p:cNvSpPr>
            <p:nvPr/>
          </p:nvSpPr>
          <p:spPr bwMode="gray">
            <a:xfrm>
              <a:off x="3438" y="1753"/>
              <a:ext cx="753" cy="231"/>
            </a:xfrm>
            <a:prstGeom prst="rect">
              <a:avLst/>
            </a:prstGeom>
            <a:gradFill rotWithShape="0">
              <a:gsLst>
                <a:gs pos="0">
                  <a:srgbClr val="AAB996"/>
                </a:gs>
                <a:gs pos="100000">
                  <a:srgbClr val="557630"/>
                </a:gs>
              </a:gsLst>
              <a:lin ang="0" scaled="1"/>
            </a:gradFill>
            <a:ln w="9525">
              <a:noFill/>
              <a:miter lim="800000"/>
            </a:ln>
          </p:spPr>
          <p:txBody>
            <a:bodyPr anchor="ctr">
              <a:spAutoFit/>
            </a:bodyPr>
            <a:lstStyle/>
            <a:p>
              <a:endParaRPr lang="en-US"/>
            </a:p>
          </p:txBody>
        </p:sp>
        <p:sp>
          <p:nvSpPr>
            <p:cNvPr id="12304" name="Rectangle 4"/>
            <p:cNvSpPr>
              <a:spLocks noChangeArrowheads="1"/>
            </p:cNvSpPr>
            <p:nvPr/>
          </p:nvSpPr>
          <p:spPr bwMode="white">
            <a:xfrm>
              <a:off x="3766" y="1745"/>
              <a:ext cx="1623" cy="240"/>
            </a:xfrm>
            <a:prstGeom prst="rect">
              <a:avLst/>
            </a:prstGeom>
            <a:noFill/>
            <a:ln w="9525">
              <a:noFill/>
              <a:miter lim="800000"/>
            </a:ln>
          </p:spPr>
          <p:txBody>
            <a:bodyPr lIns="0" tIns="0" rIns="0" bIns="0" anchor="ctr"/>
            <a:lstStyle/>
            <a:p>
              <a:pPr marL="228600" indent="-228600" algn="r">
                <a:spcBef>
                  <a:spcPct val="50000"/>
                </a:spcBef>
                <a:buClr>
                  <a:srgbClr val="EAAB00"/>
                </a:buClr>
                <a:buSzPct val="50000"/>
              </a:pPr>
              <a:r>
                <a:rPr lang="en-US" sz="4000" b="0">
                  <a:solidFill>
                    <a:schemeClr val="bg1"/>
                  </a:solidFill>
                  <a:ea typeface="MS PGothic" panose="020B0600070205080204" pitchFamily="16" charset="-128"/>
                </a:rPr>
                <a:t>$50</a:t>
              </a:r>
              <a:endParaRPr lang="en-US" sz="4000" b="0">
                <a:solidFill>
                  <a:schemeClr val="bg1"/>
                </a:solidFill>
                <a:ea typeface="MS PGothic" panose="020B0600070205080204" pitchFamily="16" charset="-128"/>
              </a:endParaRPr>
            </a:p>
          </p:txBody>
        </p:sp>
        <p:sp>
          <p:nvSpPr>
            <p:cNvPr id="12305" name="Rectangle 43"/>
            <p:cNvSpPr>
              <a:spLocks noChangeArrowheads="1"/>
            </p:cNvSpPr>
            <p:nvPr/>
          </p:nvSpPr>
          <p:spPr bwMode="gray">
            <a:xfrm>
              <a:off x="1645" y="1753"/>
              <a:ext cx="1872" cy="231"/>
            </a:xfrm>
            <a:prstGeom prst="rect">
              <a:avLst/>
            </a:prstGeom>
            <a:solidFill>
              <a:srgbClr val="557630"/>
            </a:solidFill>
            <a:ln w="9525">
              <a:noFill/>
              <a:miter lim="800000"/>
            </a:ln>
          </p:spPr>
          <p:txBody>
            <a:bodyPr anchor="ctr">
              <a:spAutoFit/>
            </a:bodyPr>
            <a:lstStyle/>
            <a:p>
              <a:endParaRPr lang="en-US"/>
            </a:p>
          </p:txBody>
        </p:sp>
        <p:sp>
          <p:nvSpPr>
            <p:cNvPr id="12306" name="AutoShape 44"/>
            <p:cNvSpPr>
              <a:spLocks noChangeArrowheads="1"/>
            </p:cNvSpPr>
            <p:nvPr/>
          </p:nvSpPr>
          <p:spPr bwMode="gray">
            <a:xfrm rot="5400000">
              <a:off x="3411" y="1743"/>
              <a:ext cx="462" cy="250"/>
            </a:xfrm>
            <a:prstGeom prst="triangle">
              <a:avLst>
                <a:gd name="adj" fmla="val 50000"/>
              </a:avLst>
            </a:prstGeom>
            <a:solidFill>
              <a:srgbClr val="557630"/>
            </a:solidFill>
            <a:ln w="9525">
              <a:noFill/>
              <a:miter lim="800000"/>
            </a:ln>
          </p:spPr>
          <p:txBody>
            <a:bodyPr rot="10800000" vert="eaVert" anchor="ctr">
              <a:spAutoFit/>
            </a:bodyPr>
            <a:lstStyle/>
            <a:p>
              <a:endParaRPr lang="en-US"/>
            </a:p>
          </p:txBody>
        </p:sp>
        <p:sp>
          <p:nvSpPr>
            <p:cNvPr id="12307" name="Rectangle 4"/>
            <p:cNvSpPr>
              <a:spLocks noChangeArrowheads="1"/>
            </p:cNvSpPr>
            <p:nvPr/>
          </p:nvSpPr>
          <p:spPr bwMode="white">
            <a:xfrm>
              <a:off x="1844" y="1745"/>
              <a:ext cx="1588" cy="240"/>
            </a:xfrm>
            <a:prstGeom prst="rect">
              <a:avLst/>
            </a:prstGeom>
            <a:noFill/>
            <a:ln w="9525">
              <a:noFill/>
              <a:miter lim="800000"/>
            </a:ln>
          </p:spPr>
          <p:txBody>
            <a:bodyPr lIns="0" tIns="0" rIns="0" bIns="0" anchor="ctr"/>
            <a:lstStyle/>
            <a:p>
              <a:pPr marL="228600" indent="-228600" algn="r">
                <a:spcBef>
                  <a:spcPct val="50000"/>
                </a:spcBef>
                <a:buClr>
                  <a:srgbClr val="EAAB00"/>
                </a:buClr>
                <a:buSzPct val="50000"/>
              </a:pPr>
              <a:r>
                <a:rPr lang="en-US" sz="4000" b="0">
                  <a:solidFill>
                    <a:schemeClr val="bg1"/>
                  </a:solidFill>
                  <a:ea typeface="MS PGothic" panose="020B0600070205080204" pitchFamily="16" charset="-128"/>
                </a:rPr>
                <a:t>$21</a:t>
              </a:r>
              <a:endParaRPr lang="en-US" sz="4000" b="0">
                <a:solidFill>
                  <a:schemeClr val="bg1"/>
                </a:solidFill>
                <a:ea typeface="MS PGothic" panose="020B0600070205080204" pitchFamily="16" charset="-128"/>
              </a:endParaRPr>
            </a:p>
          </p:txBody>
        </p:sp>
        <p:sp>
          <p:nvSpPr>
            <p:cNvPr id="12308" name="Rectangle 46"/>
            <p:cNvSpPr>
              <a:spLocks noChangeArrowheads="1"/>
            </p:cNvSpPr>
            <p:nvPr/>
          </p:nvSpPr>
          <p:spPr bwMode="gray">
            <a:xfrm>
              <a:off x="286" y="1753"/>
              <a:ext cx="1364" cy="231"/>
            </a:xfrm>
            <a:prstGeom prst="rect">
              <a:avLst/>
            </a:prstGeom>
            <a:gradFill rotWithShape="0">
              <a:gsLst>
                <a:gs pos="0">
                  <a:srgbClr val="AAB996"/>
                </a:gs>
                <a:gs pos="100000">
                  <a:srgbClr val="557630"/>
                </a:gs>
              </a:gsLst>
              <a:lin ang="0" scaled="1"/>
            </a:gradFill>
            <a:ln w="9525">
              <a:noFill/>
              <a:miter lim="800000"/>
            </a:ln>
          </p:spPr>
          <p:txBody>
            <a:bodyPr anchor="ctr">
              <a:spAutoFit/>
            </a:bodyPr>
            <a:lstStyle/>
            <a:p>
              <a:endParaRPr lang="en-US"/>
            </a:p>
          </p:txBody>
        </p:sp>
        <p:sp>
          <p:nvSpPr>
            <p:cNvPr id="12309" name="Rectangle 4"/>
            <p:cNvSpPr>
              <a:spLocks noChangeArrowheads="1"/>
            </p:cNvSpPr>
            <p:nvPr/>
          </p:nvSpPr>
          <p:spPr bwMode="white">
            <a:xfrm>
              <a:off x="950" y="1737"/>
              <a:ext cx="1210" cy="240"/>
            </a:xfrm>
            <a:prstGeom prst="rect">
              <a:avLst/>
            </a:prstGeom>
            <a:noFill/>
            <a:ln w="9525">
              <a:noFill/>
              <a:miter lim="800000"/>
            </a:ln>
          </p:spPr>
          <p:txBody>
            <a:bodyPr lIns="0" tIns="0" rIns="0" bIns="0" anchor="ctr"/>
            <a:lstStyle/>
            <a:p>
              <a:pPr marL="228600" indent="-228600">
                <a:buClr>
                  <a:srgbClr val="EAAB00"/>
                </a:buClr>
                <a:buSzPct val="50000"/>
              </a:pPr>
              <a:r>
                <a:rPr lang="en-US" b="0">
                  <a:solidFill>
                    <a:schemeClr val="bg1"/>
                  </a:solidFill>
                  <a:ea typeface="MS PGothic" panose="020B0600070205080204" pitchFamily="16" charset="-128"/>
                </a:rPr>
                <a:t>Cost of </a:t>
              </a:r>
              <a:endParaRPr lang="en-US" b="0">
                <a:solidFill>
                  <a:schemeClr val="bg1"/>
                </a:solidFill>
                <a:ea typeface="MS PGothic" panose="020B0600070205080204" pitchFamily="16" charset="-128"/>
              </a:endParaRPr>
            </a:p>
            <a:p>
              <a:pPr marL="228600" indent="-228600">
                <a:buClr>
                  <a:srgbClr val="EAAB00"/>
                </a:buClr>
                <a:buSzPct val="50000"/>
              </a:pPr>
              <a:r>
                <a:rPr lang="en-US" b="0">
                  <a:solidFill>
                    <a:schemeClr val="bg1"/>
                  </a:solidFill>
                  <a:ea typeface="MS PGothic" panose="020B0600070205080204" pitchFamily="16" charset="-128"/>
                </a:rPr>
                <a:t>Groceries</a:t>
              </a:r>
              <a:r>
                <a:rPr lang="en-US" b="0" baseline="30000">
                  <a:solidFill>
                    <a:schemeClr val="bg1"/>
                  </a:solidFill>
                  <a:ea typeface="MS PGothic" panose="020B0600070205080204" pitchFamily="16" charset="-128"/>
                </a:rPr>
                <a:t>+</a:t>
              </a:r>
              <a:endParaRPr lang="en-US" b="0">
                <a:solidFill>
                  <a:schemeClr val="bg1"/>
                </a:solidFill>
                <a:ea typeface="MS PGothic" panose="020B0600070205080204" pitchFamily="16" charset="-128"/>
              </a:endParaRPr>
            </a:p>
          </p:txBody>
        </p:sp>
        <p:sp>
          <p:nvSpPr>
            <p:cNvPr id="12310" name="Rectangle 48"/>
            <p:cNvSpPr>
              <a:spLocks noChangeArrowheads="1"/>
            </p:cNvSpPr>
            <p:nvPr/>
          </p:nvSpPr>
          <p:spPr bwMode="black">
            <a:xfrm>
              <a:off x="2961" y="1387"/>
              <a:ext cx="433" cy="231"/>
            </a:xfrm>
            <a:prstGeom prst="rect">
              <a:avLst/>
            </a:prstGeom>
            <a:noFill/>
            <a:ln w="9525">
              <a:noFill/>
              <a:miter lim="800000"/>
            </a:ln>
          </p:spPr>
          <p:txBody>
            <a:bodyPr wrap="none">
              <a:spAutoFit/>
            </a:bodyPr>
            <a:lstStyle/>
            <a:p>
              <a:pPr>
                <a:spcBef>
                  <a:spcPct val="20000"/>
                </a:spcBef>
                <a:buClr>
                  <a:srgbClr val="EAAB00"/>
                </a:buClr>
                <a:buFont typeface="Wingdings" panose="05000000000000000000" pitchFamily="2" charset="2"/>
                <a:buNone/>
              </a:pPr>
              <a:r>
                <a:rPr lang="en-US">
                  <a:solidFill>
                    <a:srgbClr val="003946"/>
                  </a:solidFill>
                  <a:ea typeface="MS PGothic" panose="020B0600070205080204" pitchFamily="16" charset="-128"/>
                </a:rPr>
                <a:t>1980</a:t>
              </a:r>
              <a:endParaRPr lang="en-US">
                <a:solidFill>
                  <a:srgbClr val="003946"/>
                </a:solidFill>
                <a:ea typeface="MS PGothic" panose="020B0600070205080204" pitchFamily="16" charset="-128"/>
              </a:endParaRPr>
            </a:p>
          </p:txBody>
        </p:sp>
        <p:sp>
          <p:nvSpPr>
            <p:cNvPr id="12311" name="Rectangle 49"/>
            <p:cNvSpPr>
              <a:spLocks noChangeArrowheads="1"/>
            </p:cNvSpPr>
            <p:nvPr/>
          </p:nvSpPr>
          <p:spPr bwMode="black">
            <a:xfrm>
              <a:off x="4906" y="1387"/>
              <a:ext cx="535" cy="231"/>
            </a:xfrm>
            <a:prstGeom prst="rect">
              <a:avLst/>
            </a:prstGeom>
            <a:noFill/>
            <a:ln w="9525">
              <a:noFill/>
              <a:miter lim="800000"/>
            </a:ln>
          </p:spPr>
          <p:txBody>
            <a:bodyPr wrap="none">
              <a:spAutoFit/>
            </a:bodyPr>
            <a:lstStyle/>
            <a:p>
              <a:pPr algn="r">
                <a:spcBef>
                  <a:spcPct val="20000"/>
                </a:spcBef>
                <a:buClr>
                  <a:srgbClr val="EAAB00"/>
                </a:buClr>
                <a:buFont typeface="Wingdings" panose="05000000000000000000" pitchFamily="2" charset="2"/>
                <a:buNone/>
              </a:pPr>
              <a:r>
                <a:rPr lang="en-US">
                  <a:solidFill>
                    <a:srgbClr val="003946"/>
                  </a:solidFill>
                  <a:ea typeface="MS PGothic" panose="020B0600070205080204" pitchFamily="16" charset="-128"/>
                </a:rPr>
                <a:t>Today</a:t>
              </a:r>
              <a:endParaRPr lang="en-US">
                <a:solidFill>
                  <a:srgbClr val="003946"/>
                </a:solidFill>
                <a:ea typeface="MS PGothic" panose="020B0600070205080204" pitchFamily="16" charset="-128"/>
              </a:endParaRPr>
            </a:p>
          </p:txBody>
        </p:sp>
        <p:pic>
          <p:nvPicPr>
            <p:cNvPr id="12312" name="Picture 50" descr="cost of groceries"/>
            <p:cNvPicPr>
              <a:picLocks noChangeAspect="1" noChangeArrowheads="1"/>
            </p:cNvPicPr>
            <p:nvPr/>
          </p:nvPicPr>
          <p:blipFill>
            <a:blip r:embed="rId3" cstate="print"/>
            <a:srcRect/>
            <a:stretch>
              <a:fillRect/>
            </a:stretch>
          </p:blipFill>
          <p:spPr bwMode="auto">
            <a:xfrm>
              <a:off x="286" y="1624"/>
              <a:ext cx="576" cy="491"/>
            </a:xfrm>
            <a:prstGeom prst="rect">
              <a:avLst/>
            </a:prstGeom>
            <a:noFill/>
            <a:ln w="9525">
              <a:noFill/>
              <a:miter lim="800000"/>
              <a:headEnd/>
              <a:tailEnd/>
            </a:ln>
          </p:spPr>
        </p:pic>
      </p:grpSp>
      <p:sp>
        <p:nvSpPr>
          <p:cNvPr id="43" name="Rectangle 2"/>
          <p:cNvSpPr txBox="1">
            <a:spLocks noChangeArrowheads="1"/>
          </p:cNvSpPr>
          <p:nvPr/>
        </p:nvSpPr>
        <p:spPr>
          <a:xfrm>
            <a:off x="685800" y="457200"/>
            <a:ext cx="7772400" cy="10668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en-CA" sz="3200" b="1" kern="0" dirty="0" smtClean="0">
                <a:solidFill>
                  <a:srgbClr val="660033"/>
                </a:solidFill>
                <a:effectLst>
                  <a:outerShdw blurRad="38100" dist="38100" dir="2700000" algn="tl">
                    <a:srgbClr val="C0C0C0"/>
                  </a:outerShdw>
                </a:effectLst>
                <a:latin typeface="+mj-lt"/>
                <a:ea typeface="+mj-ea"/>
                <a:cs typeface="+mj-cs"/>
              </a:rPr>
              <a:t>Retirement challenge </a:t>
            </a:r>
            <a:br>
              <a:rPr lang="en-CA" sz="3200" b="1" kern="0" dirty="0" smtClean="0">
                <a:solidFill>
                  <a:srgbClr val="660033"/>
                </a:solidFill>
                <a:effectLst>
                  <a:outerShdw blurRad="38100" dist="38100" dir="2700000" algn="tl">
                    <a:srgbClr val="C0C0C0"/>
                  </a:outerShdw>
                </a:effectLst>
                <a:latin typeface="+mj-lt"/>
                <a:ea typeface="+mj-ea"/>
                <a:cs typeface="+mj-cs"/>
              </a:rPr>
            </a:br>
            <a:r>
              <a:rPr lang="en-CA" sz="3200" b="1" kern="0" dirty="0" smtClean="0">
                <a:solidFill>
                  <a:srgbClr val="660033"/>
                </a:solidFill>
                <a:effectLst>
                  <a:outerShdw blurRad="38100" dist="38100" dir="2700000" algn="tl">
                    <a:srgbClr val="C0C0C0"/>
                  </a:outerShdw>
                </a:effectLst>
                <a:latin typeface="+mj-lt"/>
                <a:ea typeface="+mj-ea"/>
                <a:cs typeface="+mj-cs"/>
              </a:rPr>
              <a:t>- your money loses value</a:t>
            </a:r>
            <a:endParaRPr kumimoji="0" lang="en-US" sz="3200" b="1" i="0" u="none" strike="noStrike" kern="0" cap="none" spc="0" normalizeH="0" baseline="0" noProof="0" dirty="0" smtClean="0">
              <a:ln>
                <a:noFill/>
              </a:ln>
              <a:solidFill>
                <a:srgbClr val="660033"/>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bwMode="auto">
          <a:xfrm>
            <a:off x="6049963" y="1919288"/>
            <a:ext cx="2640012" cy="3346450"/>
            <a:chOff x="3811" y="1209"/>
            <a:chExt cx="1663" cy="2108"/>
          </a:xfrm>
        </p:grpSpPr>
        <p:sp>
          <p:nvSpPr>
            <p:cNvPr id="11284" name="Rectangle 16"/>
            <p:cNvSpPr>
              <a:spLocks noChangeArrowheads="1"/>
            </p:cNvSpPr>
            <p:nvPr/>
          </p:nvSpPr>
          <p:spPr bwMode="gray">
            <a:xfrm>
              <a:off x="3811" y="2112"/>
              <a:ext cx="1663" cy="489"/>
            </a:xfrm>
            <a:prstGeom prst="rect">
              <a:avLst/>
            </a:prstGeom>
            <a:gradFill rotWithShape="0">
              <a:gsLst>
                <a:gs pos="0">
                  <a:srgbClr val="B5566E"/>
                </a:gs>
                <a:gs pos="100000">
                  <a:srgbClr val="8A182D"/>
                </a:gs>
              </a:gsLst>
              <a:lin ang="0" scaled="1"/>
            </a:gradFill>
            <a:ln w="9525">
              <a:noFill/>
              <a:miter lim="800000"/>
            </a:ln>
          </p:spPr>
          <p:txBody>
            <a:bodyPr anchor="ctr">
              <a:spAutoFit/>
            </a:bodyPr>
            <a:lstStyle/>
            <a:p>
              <a:endParaRPr lang="en-US"/>
            </a:p>
          </p:txBody>
        </p:sp>
        <p:sp>
          <p:nvSpPr>
            <p:cNvPr id="11285" name="Rectangle 4"/>
            <p:cNvSpPr>
              <a:spLocks noChangeArrowheads="1"/>
            </p:cNvSpPr>
            <p:nvPr/>
          </p:nvSpPr>
          <p:spPr bwMode="white">
            <a:xfrm>
              <a:off x="4875" y="2221"/>
              <a:ext cx="599" cy="240"/>
            </a:xfrm>
            <a:prstGeom prst="rect">
              <a:avLst/>
            </a:prstGeom>
            <a:noFill/>
            <a:ln w="9525">
              <a:noFill/>
              <a:miter lim="800000"/>
            </a:ln>
          </p:spPr>
          <p:txBody>
            <a:bodyPr lIns="0" tIns="0" rIns="0" bIns="0" anchor="ctr"/>
            <a:lstStyle/>
            <a:p>
              <a:pPr marL="228600" indent="-228600" algn="ctr">
                <a:spcBef>
                  <a:spcPct val="50000"/>
                </a:spcBef>
                <a:buClr>
                  <a:srgbClr val="EAAB00"/>
                </a:buClr>
                <a:buSzPct val="50000"/>
              </a:pPr>
              <a:r>
                <a:rPr lang="en-US" sz="4800">
                  <a:solidFill>
                    <a:schemeClr val="bg1"/>
                  </a:solidFill>
                  <a:ea typeface="MS PGothic" panose="020B0600070205080204" pitchFamily="16" charset="-128"/>
                </a:rPr>
                <a:t>95</a:t>
              </a:r>
              <a:endParaRPr lang="en-US" sz="4800">
                <a:solidFill>
                  <a:schemeClr val="bg1"/>
                </a:solidFill>
                <a:ea typeface="MS PGothic" panose="020B0600070205080204" pitchFamily="16" charset="-128"/>
              </a:endParaRPr>
            </a:p>
          </p:txBody>
        </p:sp>
        <p:sp>
          <p:nvSpPr>
            <p:cNvPr id="11286" name="Rectangle 18"/>
            <p:cNvSpPr>
              <a:spLocks noChangeArrowheads="1"/>
            </p:cNvSpPr>
            <p:nvPr/>
          </p:nvSpPr>
          <p:spPr bwMode="black">
            <a:xfrm>
              <a:off x="4433" y="2677"/>
              <a:ext cx="1039" cy="640"/>
            </a:xfrm>
            <a:prstGeom prst="rect">
              <a:avLst/>
            </a:prstGeom>
            <a:noFill/>
            <a:ln w="9525">
              <a:noFill/>
              <a:miter lim="800000"/>
            </a:ln>
          </p:spPr>
          <p:txBody>
            <a:bodyPr lIns="0" rIns="0">
              <a:spAutoFit/>
            </a:bodyPr>
            <a:lstStyle/>
            <a:p>
              <a:pPr algn="r">
                <a:buClr>
                  <a:srgbClr val="EAAB00"/>
                </a:buClr>
                <a:buFont typeface="Wingdings" panose="05000000000000000000" pitchFamily="2" charset="2"/>
                <a:buNone/>
              </a:pPr>
              <a:r>
                <a:rPr lang="en-US" sz="2000" dirty="0">
                  <a:solidFill>
                    <a:srgbClr val="8A182D"/>
                  </a:solidFill>
                  <a:ea typeface="MS PGothic" panose="020B0600070205080204" pitchFamily="16" charset="-128"/>
                </a:rPr>
                <a:t>25% chance</a:t>
              </a:r>
              <a:endParaRPr lang="en-US" sz="2000" dirty="0">
                <a:solidFill>
                  <a:srgbClr val="8A182D"/>
                </a:solidFill>
                <a:ea typeface="MS PGothic" panose="020B0600070205080204" pitchFamily="16" charset="-128"/>
              </a:endParaRPr>
            </a:p>
            <a:p>
              <a:pPr algn="r">
                <a:buClr>
                  <a:srgbClr val="EAAB00"/>
                </a:buClr>
                <a:buFont typeface="Wingdings" panose="05000000000000000000" pitchFamily="2" charset="2"/>
                <a:buNone/>
              </a:pPr>
              <a:r>
                <a:rPr lang="en-US" sz="2000" dirty="0">
                  <a:solidFill>
                    <a:srgbClr val="8A182D"/>
                  </a:solidFill>
                  <a:ea typeface="MS PGothic" panose="020B0600070205080204" pitchFamily="16" charset="-128"/>
                </a:rPr>
                <a:t>one spouse will live </a:t>
              </a:r>
              <a:r>
                <a:rPr lang="en-US" sz="2000" dirty="0" smtClean="0">
                  <a:solidFill>
                    <a:srgbClr val="8A182D"/>
                  </a:solidFill>
                  <a:ea typeface="MS PGothic" panose="020B0600070205080204" pitchFamily="16" charset="-128"/>
                </a:rPr>
                <a:t>to </a:t>
              </a:r>
              <a:r>
                <a:rPr lang="en-US" sz="2000" dirty="0">
                  <a:solidFill>
                    <a:srgbClr val="8A182D"/>
                  </a:solidFill>
                  <a:ea typeface="MS PGothic" panose="020B0600070205080204" pitchFamily="16" charset="-128"/>
                </a:rPr>
                <a:t>95</a:t>
              </a:r>
              <a:endParaRPr lang="en-US" sz="2000" dirty="0">
                <a:solidFill>
                  <a:srgbClr val="8A182D"/>
                </a:solidFill>
                <a:ea typeface="MS PGothic" panose="020B0600070205080204" pitchFamily="16" charset="-128"/>
              </a:endParaRPr>
            </a:p>
          </p:txBody>
        </p:sp>
        <p:pic>
          <p:nvPicPr>
            <p:cNvPr id="11287" name="Picture 19" descr="rbss_14"/>
            <p:cNvPicPr>
              <a:picLocks noChangeAspect="1" noChangeArrowheads="1"/>
            </p:cNvPicPr>
            <p:nvPr/>
          </p:nvPicPr>
          <p:blipFill>
            <a:blip r:embed="rId1" cstate="print"/>
            <a:srcRect/>
            <a:stretch>
              <a:fillRect/>
            </a:stretch>
          </p:blipFill>
          <p:spPr bwMode="auto">
            <a:xfrm>
              <a:off x="4960" y="1209"/>
              <a:ext cx="507" cy="967"/>
            </a:xfrm>
            <a:prstGeom prst="rect">
              <a:avLst/>
            </a:prstGeom>
            <a:noFill/>
            <a:ln w="9525">
              <a:noFill/>
              <a:miter lim="800000"/>
              <a:headEnd/>
              <a:tailEnd/>
            </a:ln>
          </p:spPr>
        </p:pic>
      </p:grpSp>
      <p:grpSp>
        <p:nvGrpSpPr>
          <p:cNvPr id="3" name="Group 20"/>
          <p:cNvGrpSpPr/>
          <p:nvPr/>
        </p:nvGrpSpPr>
        <p:grpSpPr bwMode="auto">
          <a:xfrm>
            <a:off x="2017713" y="1895475"/>
            <a:ext cx="4567237" cy="3360738"/>
            <a:chOff x="1271" y="1194"/>
            <a:chExt cx="2877" cy="2117"/>
          </a:xfrm>
        </p:grpSpPr>
        <p:sp>
          <p:nvSpPr>
            <p:cNvPr id="11278" name="AutoShape 21"/>
            <p:cNvSpPr>
              <a:spLocks noChangeArrowheads="1"/>
            </p:cNvSpPr>
            <p:nvPr/>
          </p:nvSpPr>
          <p:spPr bwMode="gray">
            <a:xfrm rot="5400000">
              <a:off x="3778" y="2230"/>
              <a:ext cx="489" cy="251"/>
            </a:xfrm>
            <a:prstGeom prst="triangle">
              <a:avLst>
                <a:gd name="adj" fmla="val 50000"/>
              </a:avLst>
            </a:prstGeom>
            <a:solidFill>
              <a:srgbClr val="8A182D"/>
            </a:solidFill>
            <a:ln w="9525">
              <a:noFill/>
              <a:miter lim="800000"/>
            </a:ln>
          </p:spPr>
          <p:txBody>
            <a:bodyPr anchor="ctr">
              <a:spAutoFit/>
            </a:bodyPr>
            <a:lstStyle/>
            <a:p>
              <a:endParaRPr lang="en-US"/>
            </a:p>
          </p:txBody>
        </p:sp>
        <p:grpSp>
          <p:nvGrpSpPr>
            <p:cNvPr id="4" name="Group 22"/>
            <p:cNvGrpSpPr/>
            <p:nvPr/>
          </p:nvGrpSpPr>
          <p:grpSpPr bwMode="auto">
            <a:xfrm>
              <a:off x="1271" y="1194"/>
              <a:ext cx="2713" cy="2117"/>
              <a:chOff x="1271" y="1194"/>
              <a:chExt cx="2713" cy="2117"/>
            </a:xfrm>
          </p:grpSpPr>
          <p:sp>
            <p:nvSpPr>
              <p:cNvPr id="11280" name="Rectangle 23"/>
              <p:cNvSpPr>
                <a:spLocks noChangeArrowheads="1"/>
              </p:cNvSpPr>
              <p:nvPr/>
            </p:nvSpPr>
            <p:spPr bwMode="gray">
              <a:xfrm>
                <a:off x="1271" y="2112"/>
                <a:ext cx="2626" cy="489"/>
              </a:xfrm>
              <a:prstGeom prst="rect">
                <a:avLst/>
              </a:prstGeom>
              <a:gradFill rotWithShape="0">
                <a:gsLst>
                  <a:gs pos="0">
                    <a:srgbClr val="B5566E"/>
                  </a:gs>
                  <a:gs pos="100000">
                    <a:srgbClr val="8A182D"/>
                  </a:gs>
                </a:gsLst>
                <a:lin ang="0" scaled="1"/>
              </a:gradFill>
              <a:ln w="9525">
                <a:noFill/>
                <a:miter lim="800000"/>
              </a:ln>
            </p:spPr>
            <p:txBody>
              <a:bodyPr anchor="ctr">
                <a:spAutoFit/>
              </a:bodyPr>
              <a:lstStyle/>
              <a:p>
                <a:endParaRPr lang="en-US"/>
              </a:p>
            </p:txBody>
          </p:sp>
          <p:sp>
            <p:nvSpPr>
              <p:cNvPr id="11281" name="Rectangle 4"/>
              <p:cNvSpPr>
                <a:spLocks noChangeArrowheads="1"/>
              </p:cNvSpPr>
              <p:nvPr/>
            </p:nvSpPr>
            <p:spPr bwMode="white">
              <a:xfrm>
                <a:off x="3354" y="2221"/>
                <a:ext cx="599" cy="240"/>
              </a:xfrm>
              <a:prstGeom prst="rect">
                <a:avLst/>
              </a:prstGeom>
              <a:noFill/>
              <a:ln w="9525">
                <a:noFill/>
                <a:miter lim="800000"/>
              </a:ln>
            </p:spPr>
            <p:txBody>
              <a:bodyPr lIns="0" tIns="0" rIns="0" bIns="0" anchor="ctr"/>
              <a:lstStyle/>
              <a:p>
                <a:pPr marL="228600" indent="-228600" algn="ctr">
                  <a:spcBef>
                    <a:spcPct val="50000"/>
                  </a:spcBef>
                  <a:buClr>
                    <a:srgbClr val="EAAB00"/>
                  </a:buClr>
                  <a:buSzPct val="50000"/>
                </a:pPr>
                <a:r>
                  <a:rPr lang="en-US" sz="4800">
                    <a:solidFill>
                      <a:schemeClr val="bg1"/>
                    </a:solidFill>
                    <a:ea typeface="MS PGothic" panose="020B0600070205080204" pitchFamily="16" charset="-128"/>
                  </a:rPr>
                  <a:t>91</a:t>
                </a:r>
                <a:endParaRPr lang="en-US" sz="4800">
                  <a:solidFill>
                    <a:schemeClr val="bg1"/>
                  </a:solidFill>
                  <a:ea typeface="MS PGothic" panose="020B0600070205080204" pitchFamily="16" charset="-128"/>
                </a:endParaRPr>
              </a:p>
            </p:txBody>
          </p:sp>
          <p:sp>
            <p:nvSpPr>
              <p:cNvPr id="11282" name="Rectangle 25"/>
              <p:cNvSpPr>
                <a:spLocks noChangeArrowheads="1"/>
              </p:cNvSpPr>
              <p:nvPr/>
            </p:nvSpPr>
            <p:spPr bwMode="black">
              <a:xfrm>
                <a:off x="2794" y="2677"/>
                <a:ext cx="1190" cy="634"/>
              </a:xfrm>
              <a:prstGeom prst="rect">
                <a:avLst/>
              </a:prstGeom>
              <a:noFill/>
              <a:ln w="9525">
                <a:noFill/>
                <a:miter lim="800000"/>
              </a:ln>
            </p:spPr>
            <p:txBody>
              <a:bodyPr wrap="none" lIns="0" rIns="0">
                <a:spAutoFit/>
              </a:bodyPr>
              <a:lstStyle/>
              <a:p>
                <a:pPr algn="r">
                  <a:buClr>
                    <a:srgbClr val="EAAB00"/>
                  </a:buClr>
                  <a:buFont typeface="Wingdings" panose="05000000000000000000" pitchFamily="2" charset="2"/>
                  <a:buNone/>
                </a:pPr>
                <a:r>
                  <a:rPr lang="en-US" sz="2000">
                    <a:solidFill>
                      <a:srgbClr val="8A182D"/>
                    </a:solidFill>
                    <a:ea typeface="MS PGothic" panose="020B0600070205080204" pitchFamily="16" charset="-128"/>
                  </a:rPr>
                  <a:t>50% chance</a:t>
                </a:r>
                <a:endParaRPr lang="en-US" sz="2000">
                  <a:solidFill>
                    <a:srgbClr val="8A182D"/>
                  </a:solidFill>
                  <a:ea typeface="MS PGothic" panose="020B0600070205080204" pitchFamily="16" charset="-128"/>
                </a:endParaRPr>
              </a:p>
              <a:p>
                <a:pPr algn="r">
                  <a:buClr>
                    <a:srgbClr val="EAAB00"/>
                  </a:buClr>
                  <a:buFont typeface="Wingdings" panose="05000000000000000000" pitchFamily="2" charset="2"/>
                  <a:buNone/>
                </a:pPr>
                <a:r>
                  <a:rPr lang="en-US" sz="2000">
                    <a:solidFill>
                      <a:srgbClr val="8A182D"/>
                    </a:solidFill>
                    <a:ea typeface="MS PGothic" panose="020B0600070205080204" pitchFamily="16" charset="-128"/>
                  </a:rPr>
                  <a:t>one spouse will</a:t>
                </a:r>
                <a:endParaRPr lang="en-US" sz="2000">
                  <a:solidFill>
                    <a:srgbClr val="8A182D"/>
                  </a:solidFill>
                  <a:ea typeface="MS PGothic" panose="020B0600070205080204" pitchFamily="16" charset="-128"/>
                </a:endParaRPr>
              </a:p>
              <a:p>
                <a:pPr algn="r">
                  <a:buClr>
                    <a:srgbClr val="EAAB00"/>
                  </a:buClr>
                  <a:buFont typeface="Wingdings" panose="05000000000000000000" pitchFamily="2" charset="2"/>
                  <a:buNone/>
                </a:pPr>
                <a:r>
                  <a:rPr lang="en-US" sz="2000">
                    <a:solidFill>
                      <a:srgbClr val="8A182D"/>
                    </a:solidFill>
                    <a:ea typeface="MS PGothic" panose="020B0600070205080204" pitchFamily="16" charset="-128"/>
                  </a:rPr>
                  <a:t>live to age 91</a:t>
                </a:r>
                <a:endParaRPr lang="en-US" sz="2000">
                  <a:solidFill>
                    <a:srgbClr val="8A182D"/>
                  </a:solidFill>
                  <a:ea typeface="MS PGothic" panose="020B0600070205080204" pitchFamily="16" charset="-128"/>
                </a:endParaRPr>
              </a:p>
            </p:txBody>
          </p:sp>
          <p:pic>
            <p:nvPicPr>
              <p:cNvPr id="11283" name="Picture 26" descr="rbss_22"/>
              <p:cNvPicPr>
                <a:picLocks noChangeAspect="1" noChangeArrowheads="1"/>
              </p:cNvPicPr>
              <p:nvPr/>
            </p:nvPicPr>
            <p:blipFill>
              <a:blip r:embed="rId2" cstate="print"/>
              <a:srcRect/>
              <a:stretch>
                <a:fillRect/>
              </a:stretch>
            </p:blipFill>
            <p:spPr bwMode="auto">
              <a:xfrm>
                <a:off x="3404" y="1194"/>
                <a:ext cx="552" cy="1018"/>
              </a:xfrm>
              <a:prstGeom prst="rect">
                <a:avLst/>
              </a:prstGeom>
              <a:noFill/>
              <a:ln w="9525">
                <a:noFill/>
                <a:miter lim="800000"/>
                <a:headEnd/>
                <a:tailEnd/>
              </a:ln>
            </p:spPr>
          </p:pic>
        </p:grpSp>
      </p:grpSp>
      <p:sp>
        <p:nvSpPr>
          <p:cNvPr id="11270" name="Rectangle 17"/>
          <p:cNvSpPr>
            <a:spLocks noChangeArrowheads="1"/>
          </p:cNvSpPr>
          <p:nvPr>
            <p:custDataLst>
              <p:tags r:id="rId3"/>
            </p:custDataLst>
          </p:nvPr>
        </p:nvSpPr>
        <p:spPr bwMode="gray">
          <a:xfrm>
            <a:off x="457200" y="6097587"/>
            <a:ext cx="5411788" cy="379413"/>
          </a:xfrm>
          <a:prstGeom prst="rect">
            <a:avLst/>
          </a:prstGeom>
          <a:noFill/>
          <a:ln w="9525" algn="ctr">
            <a:noFill/>
            <a:miter lim="800000"/>
          </a:ln>
        </p:spPr>
        <p:txBody>
          <a:bodyPr lIns="0" anchor="b"/>
          <a:lstStyle/>
          <a:p>
            <a:r>
              <a:rPr lang="en-US" sz="900" b="0" dirty="0">
                <a:solidFill>
                  <a:schemeClr val="bg2"/>
                </a:solidFill>
                <a:ea typeface="MS PGothic" panose="020B0600070205080204" pitchFamily="16" charset="-128"/>
              </a:rPr>
              <a:t>Source: Canadian Institute of Actuaries – 1994 Uninsured Pensioner Mortality Table Projected to 2020. </a:t>
            </a:r>
            <a:endParaRPr lang="en-US" sz="900" b="0" dirty="0">
              <a:solidFill>
                <a:schemeClr val="bg2"/>
              </a:solidFill>
              <a:ea typeface="MS PGothic" panose="020B0600070205080204" pitchFamily="16" charset="-128"/>
            </a:endParaRPr>
          </a:p>
        </p:txBody>
      </p:sp>
      <p:grpSp>
        <p:nvGrpSpPr>
          <p:cNvPr id="5" name="Group 32"/>
          <p:cNvGrpSpPr/>
          <p:nvPr/>
        </p:nvGrpSpPr>
        <p:grpSpPr bwMode="auto">
          <a:xfrm>
            <a:off x="-6350" y="1925638"/>
            <a:ext cx="2552700" cy="2720975"/>
            <a:chOff x="0" y="1213"/>
            <a:chExt cx="1608" cy="1714"/>
          </a:xfrm>
        </p:grpSpPr>
        <p:sp>
          <p:nvSpPr>
            <p:cNvPr id="11272" name="AutoShape 33"/>
            <p:cNvSpPr>
              <a:spLocks noChangeArrowheads="1"/>
            </p:cNvSpPr>
            <p:nvPr/>
          </p:nvSpPr>
          <p:spPr bwMode="gray">
            <a:xfrm rot="5400000">
              <a:off x="1238" y="2230"/>
              <a:ext cx="489" cy="251"/>
            </a:xfrm>
            <a:prstGeom prst="triangle">
              <a:avLst>
                <a:gd name="adj" fmla="val 50000"/>
              </a:avLst>
            </a:prstGeom>
            <a:solidFill>
              <a:srgbClr val="8A182D"/>
            </a:solidFill>
            <a:ln w="9525">
              <a:noFill/>
              <a:miter lim="800000"/>
            </a:ln>
          </p:spPr>
          <p:txBody>
            <a:bodyPr anchor="ctr">
              <a:spAutoFit/>
            </a:bodyPr>
            <a:lstStyle/>
            <a:p>
              <a:endParaRPr lang="en-US"/>
            </a:p>
          </p:txBody>
        </p:sp>
        <p:grpSp>
          <p:nvGrpSpPr>
            <p:cNvPr id="6" name="Group 34"/>
            <p:cNvGrpSpPr/>
            <p:nvPr/>
          </p:nvGrpSpPr>
          <p:grpSpPr bwMode="auto">
            <a:xfrm>
              <a:off x="0" y="1213"/>
              <a:ext cx="1423" cy="1714"/>
              <a:chOff x="0" y="1213"/>
              <a:chExt cx="1423" cy="1714"/>
            </a:xfrm>
          </p:grpSpPr>
          <p:sp>
            <p:nvSpPr>
              <p:cNvPr id="11274" name="Rectangle 35"/>
              <p:cNvSpPr>
                <a:spLocks noChangeArrowheads="1"/>
              </p:cNvSpPr>
              <p:nvPr/>
            </p:nvSpPr>
            <p:spPr bwMode="gray">
              <a:xfrm>
                <a:off x="0" y="2112"/>
                <a:ext cx="1357" cy="489"/>
              </a:xfrm>
              <a:prstGeom prst="rect">
                <a:avLst/>
              </a:prstGeom>
              <a:gradFill rotWithShape="0">
                <a:gsLst>
                  <a:gs pos="0">
                    <a:srgbClr val="B5566E"/>
                  </a:gs>
                  <a:gs pos="100000">
                    <a:srgbClr val="8A182D"/>
                  </a:gs>
                </a:gsLst>
                <a:lin ang="0" scaled="1"/>
              </a:gradFill>
              <a:ln w="9525">
                <a:noFill/>
                <a:miter lim="800000"/>
              </a:ln>
            </p:spPr>
            <p:txBody>
              <a:bodyPr anchor="ctr">
                <a:spAutoFit/>
              </a:bodyPr>
              <a:lstStyle/>
              <a:p>
                <a:endParaRPr lang="en-US"/>
              </a:p>
            </p:txBody>
          </p:sp>
          <p:sp>
            <p:nvSpPr>
              <p:cNvPr id="11275" name="Rectangle 36"/>
              <p:cNvSpPr>
                <a:spLocks noChangeArrowheads="1"/>
              </p:cNvSpPr>
              <p:nvPr/>
            </p:nvSpPr>
            <p:spPr bwMode="black">
              <a:xfrm>
                <a:off x="525" y="2677"/>
                <a:ext cx="835" cy="250"/>
              </a:xfrm>
              <a:prstGeom prst="rect">
                <a:avLst/>
              </a:prstGeom>
              <a:noFill/>
              <a:ln w="9525">
                <a:noFill/>
                <a:miter lim="800000"/>
              </a:ln>
            </p:spPr>
            <p:txBody>
              <a:bodyPr wrap="none" lIns="0" rIns="0">
                <a:spAutoFit/>
              </a:bodyPr>
              <a:lstStyle/>
              <a:p>
                <a:pPr algn="r">
                  <a:spcBef>
                    <a:spcPct val="20000"/>
                  </a:spcBef>
                  <a:buClr>
                    <a:srgbClr val="EAAB00"/>
                  </a:buClr>
                  <a:buFont typeface="Wingdings" panose="05000000000000000000" pitchFamily="2" charset="2"/>
                  <a:buNone/>
                </a:pPr>
                <a:r>
                  <a:rPr lang="en-US" sz="2000">
                    <a:solidFill>
                      <a:srgbClr val="8A182D"/>
                    </a:solidFill>
                    <a:ea typeface="MS PGothic" panose="020B0600070205080204" pitchFamily="16" charset="-128"/>
                  </a:rPr>
                  <a:t>Retirement</a:t>
                </a:r>
                <a:endParaRPr lang="en-US" sz="2000">
                  <a:solidFill>
                    <a:srgbClr val="8A182D"/>
                  </a:solidFill>
                  <a:ea typeface="MS PGothic" panose="020B0600070205080204" pitchFamily="16" charset="-128"/>
                </a:endParaRPr>
              </a:p>
            </p:txBody>
          </p:sp>
          <p:pic>
            <p:nvPicPr>
              <p:cNvPr id="11276" name="Picture 37" descr="rbss_44"/>
              <p:cNvPicPr>
                <a:picLocks noChangeAspect="1" noChangeArrowheads="1"/>
              </p:cNvPicPr>
              <p:nvPr/>
            </p:nvPicPr>
            <p:blipFill>
              <a:blip r:embed="rId4" cstate="print"/>
              <a:srcRect/>
              <a:stretch>
                <a:fillRect/>
              </a:stretch>
            </p:blipFill>
            <p:spPr bwMode="auto">
              <a:xfrm>
                <a:off x="759" y="1213"/>
                <a:ext cx="664" cy="985"/>
              </a:xfrm>
              <a:prstGeom prst="rect">
                <a:avLst/>
              </a:prstGeom>
              <a:noFill/>
              <a:ln w="9525">
                <a:noFill/>
                <a:miter lim="800000"/>
                <a:headEnd/>
                <a:tailEnd/>
              </a:ln>
            </p:spPr>
          </p:pic>
          <p:sp>
            <p:nvSpPr>
              <p:cNvPr id="11277" name="Rectangle 4"/>
              <p:cNvSpPr>
                <a:spLocks noChangeArrowheads="1"/>
              </p:cNvSpPr>
              <p:nvPr/>
            </p:nvSpPr>
            <p:spPr bwMode="white">
              <a:xfrm>
                <a:off x="817" y="2221"/>
                <a:ext cx="599" cy="240"/>
              </a:xfrm>
              <a:prstGeom prst="rect">
                <a:avLst/>
              </a:prstGeom>
              <a:noFill/>
              <a:ln w="9525">
                <a:noFill/>
                <a:miter lim="800000"/>
              </a:ln>
            </p:spPr>
            <p:txBody>
              <a:bodyPr lIns="0" tIns="0" rIns="0" bIns="0" anchor="ctr"/>
              <a:lstStyle/>
              <a:p>
                <a:pPr marL="228600" indent="-228600" algn="ctr">
                  <a:spcBef>
                    <a:spcPct val="50000"/>
                  </a:spcBef>
                  <a:buClr>
                    <a:srgbClr val="EAAB00"/>
                  </a:buClr>
                  <a:buSzPct val="50000"/>
                </a:pPr>
                <a:r>
                  <a:rPr lang="en-US" sz="4800">
                    <a:solidFill>
                      <a:schemeClr val="bg1"/>
                    </a:solidFill>
                    <a:ea typeface="MS PGothic" panose="020B0600070205080204" pitchFamily="16" charset="-128"/>
                  </a:rPr>
                  <a:t>65</a:t>
                </a:r>
                <a:endParaRPr lang="en-US" sz="4800">
                  <a:solidFill>
                    <a:schemeClr val="bg1"/>
                  </a:solidFill>
                  <a:ea typeface="MS PGothic" panose="020B0600070205080204" pitchFamily="16" charset="-128"/>
                </a:endParaRPr>
              </a:p>
            </p:txBody>
          </p:sp>
        </p:grpSp>
      </p:grpSp>
      <p:sp>
        <p:nvSpPr>
          <p:cNvPr id="24" name="Rectangle 2"/>
          <p:cNvSpPr txBox="1">
            <a:spLocks noChangeArrowheads="1"/>
          </p:cNvSpPr>
          <p:nvPr/>
        </p:nvSpPr>
        <p:spPr>
          <a:xfrm>
            <a:off x="685800" y="685800"/>
            <a:ext cx="7772400" cy="7620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en-CA" sz="3200" b="1" kern="0" noProof="0" dirty="0" smtClean="0">
                <a:solidFill>
                  <a:srgbClr val="660033"/>
                </a:solidFill>
                <a:effectLst>
                  <a:outerShdw blurRad="38100" dist="38100" dir="2700000" algn="tl">
                    <a:srgbClr val="C0C0C0"/>
                  </a:outerShdw>
                </a:effectLst>
                <a:latin typeface="+mj-lt"/>
                <a:ea typeface="+mj-ea"/>
                <a:cs typeface="+mj-cs"/>
              </a:rPr>
              <a:t>Will employees outlive their savings?</a:t>
            </a:r>
            <a:endParaRPr kumimoji="0" lang="en-US" sz="3200" b="1" i="0" u="none" strike="noStrike" kern="0" cap="none" spc="0" normalizeH="0" baseline="0" noProof="0" dirty="0" smtClean="0">
              <a:ln>
                <a:noFill/>
              </a:ln>
              <a:solidFill>
                <a:srgbClr val="660033"/>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457200"/>
            <a:ext cx="8229600" cy="685800"/>
          </a:xfrm>
        </p:spPr>
        <p:txBody>
          <a:bodyPr/>
          <a:lstStyle/>
          <a:p>
            <a:r>
              <a:rPr lang="en-US" sz="2800" dirty="0" smtClean="0"/>
              <a:t>SMU Pension Members - </a:t>
            </a:r>
            <a:r>
              <a:rPr lang="en-US" sz="2800" dirty="0"/>
              <a:t>Equity </a:t>
            </a:r>
            <a:r>
              <a:rPr lang="en-US" sz="2800" dirty="0" smtClean="0"/>
              <a:t>Allocation</a:t>
            </a:r>
            <a:r>
              <a:rPr lang="en-US" dirty="0" smtClean="0"/>
              <a:t> </a:t>
            </a:r>
            <a:endParaRPr lang="en-US" dirty="0"/>
          </a:p>
        </p:txBody>
      </p:sp>
      <p:pic>
        <p:nvPicPr>
          <p:cNvPr id="69642" name="Picture 10"/>
          <p:cNvPicPr>
            <a:picLocks noChangeAspect="1" noChangeArrowheads="1"/>
          </p:cNvPicPr>
          <p:nvPr/>
        </p:nvPicPr>
        <p:blipFill>
          <a:blip r:embed="rId1" cstate="print"/>
          <a:srcRect/>
          <a:stretch>
            <a:fillRect/>
          </a:stretch>
        </p:blipFill>
        <p:spPr bwMode="gray">
          <a:xfrm>
            <a:off x="381000" y="1214438"/>
            <a:ext cx="7692811" cy="5567362"/>
          </a:xfrm>
          <a:prstGeom prst="rect">
            <a:avLst/>
          </a:prstGeom>
          <a:noFill/>
          <a:ln w="9525" algn="ctr">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9642"/>
                                        </p:tgtEl>
                                        <p:attrNameLst>
                                          <p:attrName>style.visibility</p:attrName>
                                        </p:attrNameLst>
                                      </p:cBhvr>
                                      <p:to>
                                        <p:strVal val="visible"/>
                                      </p:to>
                                    </p:set>
                                    <p:animEffect transition="in" filter="wipe(left)">
                                      <p:cBhvr>
                                        <p:cTn id="7" dur="1000"/>
                                        <p:tgtEl>
                                          <p:spTgt spid="6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685800"/>
          <a:ext cx="6934200" cy="4953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ectangle 2"/>
          <p:cNvSpPr>
            <a:spLocks noGrp="1" noChangeArrowheads="1"/>
          </p:cNvSpPr>
          <p:nvPr>
            <p:ph type="title"/>
          </p:nvPr>
        </p:nvSpPr>
        <p:spPr>
          <a:xfrm>
            <a:off x="609600" y="914400"/>
            <a:ext cx="1600200" cy="914400"/>
          </a:xfrm>
        </p:spPr>
        <p:txBody>
          <a:bodyPr/>
          <a:lstStyle/>
          <a:p>
            <a:pPr eaLnBrk="1" hangingPunct="1"/>
            <a:r>
              <a:rPr lang="en-US" sz="3200" dirty="0"/>
              <a:t>MD&amp;A </a:t>
            </a:r>
            <a:br>
              <a:rPr lang="en-US" sz="3200" dirty="0" smtClean="0"/>
            </a:br>
            <a:r>
              <a:rPr lang="en-US" sz="3200" dirty="0" smtClean="0"/>
              <a:t>Tips</a:t>
            </a:r>
            <a:endParaRPr lang="en-US" sz="3200" dirty="0"/>
          </a:p>
        </p:txBody>
      </p:sp>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5907350"/>
            <a:ext cx="6858000" cy="64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0" y="5906869"/>
            <a:ext cx="5410200" cy="646331"/>
          </a:xfrm>
          <a:prstGeom prst="rect">
            <a:avLst/>
          </a:prstGeom>
        </p:spPr>
        <p:txBody>
          <a:bodyPr wrap="square">
            <a:spAutoFit/>
          </a:bodyPr>
          <a:lstStyle/>
          <a:p>
            <a:r>
              <a:rPr lang="en-CA" b="1" i="1" dirty="0"/>
              <a:t>MD&amp;A quality is not measured by its length,</a:t>
            </a:r>
            <a:endParaRPr lang="en-CA" b="1" i="1" dirty="0"/>
          </a:p>
          <a:p>
            <a:r>
              <a:rPr lang="en-CA" b="1" i="1" dirty="0"/>
              <a:t>but in the breadth and depth of its analysis.</a:t>
            </a:r>
            <a:endParaRPr lang="en-CA"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914400"/>
          </a:xfrm>
        </p:spPr>
        <p:txBody>
          <a:bodyPr/>
          <a:lstStyle/>
          <a:p>
            <a:pPr eaLnBrk="1" hangingPunct="1"/>
            <a:r>
              <a:rPr lang="en-US" sz="2800" dirty="0" smtClean="0"/>
              <a:t>Canadian Equities</a:t>
            </a:r>
            <a:br>
              <a:rPr lang="en-US" sz="2800" dirty="0" smtClean="0"/>
            </a:br>
            <a:r>
              <a:rPr lang="en-US" sz="2400" b="0" dirty="0" smtClean="0">
                <a:solidFill>
                  <a:schemeClr val="tx1"/>
                </a:solidFill>
              </a:rPr>
              <a:t>Distribution of historical annual returns</a:t>
            </a:r>
            <a:endParaRPr lang="en-US" sz="2800" b="0" dirty="0" smtClean="0">
              <a:solidFill>
                <a:schemeClr val="tx1"/>
              </a:solidFill>
            </a:endParaRPr>
          </a:p>
        </p:txBody>
      </p:sp>
      <p:graphicFrame>
        <p:nvGraphicFramePr>
          <p:cNvPr id="954661" name="Group 293"/>
          <p:cNvGraphicFramePr>
            <a:graphicFrameLocks noGrp="1"/>
          </p:cNvGraphicFramePr>
          <p:nvPr>
            <p:ph sz="half" idx="2"/>
          </p:nvPr>
        </p:nvGraphicFramePr>
        <p:xfrm>
          <a:off x="535214" y="1508759"/>
          <a:ext cx="8238371" cy="5120641"/>
        </p:xfrm>
        <a:graphic>
          <a:graphicData uri="http://schemas.openxmlformats.org/drawingml/2006/table">
            <a:tbl>
              <a:tblPr/>
              <a:tblGrid>
                <a:gridCol w="864810"/>
                <a:gridCol w="867833"/>
                <a:gridCol w="864810"/>
                <a:gridCol w="814917"/>
                <a:gridCol w="222250"/>
                <a:gridCol w="762000"/>
                <a:gridCol w="760489"/>
                <a:gridCol w="758976"/>
                <a:gridCol w="762000"/>
                <a:gridCol w="760488"/>
                <a:gridCol w="799798"/>
              </a:tblGrid>
              <a:tr h="26035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cap="flat">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2006</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dirty="0" smtClean="0">
                          <a:ln>
                            <a:noFill/>
                          </a:ln>
                          <a:solidFill>
                            <a:schemeClr val="tx1"/>
                          </a:solidFill>
                          <a:effectLst/>
                          <a:latin typeface="Arial" panose="020B0604020202020204" pitchFamily="34" charset="0"/>
                        </a:rPr>
                        <a:t>2010</a:t>
                      </a:r>
                      <a:endParaRPr kumimoji="0" lang="fr-FR"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1938">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2004</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2005</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035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2007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2003</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96863">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2000</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1995</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1996</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1938">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1991</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1989</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035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1986</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1988</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1985</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314325">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DE8F3">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1982</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1978</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CA" sz="1200" b="1" i="0" u="none" strike="noStrike" cap="none" normalizeH="0" baseline="0" dirty="0" smtClean="0">
                          <a:ln>
                            <a:noFill/>
                          </a:ln>
                          <a:solidFill>
                            <a:schemeClr val="tx1"/>
                          </a:solidFill>
                          <a:effectLst/>
                          <a:latin typeface="Arial" panose="020B0604020202020204" pitchFamily="34" charset="0"/>
                        </a:rPr>
                        <a:t>2009</a:t>
                      </a:r>
                      <a:endParaRPr kumimoji="0" lang="en-CA"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035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1998</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1973</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1976</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1972</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1999</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1938">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1994</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1971</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1975</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1968</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1993</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035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2002</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1992</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1965</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1964</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1983</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1938">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2001</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1984</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1960</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1963</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1955</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1980</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035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1990</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1970</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1959</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1956</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1951</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1961</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035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1981</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1969</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1953</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1948</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1949</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1958</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300038">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1940</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1966</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1952</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1944</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1936</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1954</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61938">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dirty="0" smtClean="0">
                          <a:ln>
                            <a:noFill/>
                          </a:ln>
                          <a:solidFill>
                            <a:schemeClr val="tx1"/>
                          </a:solidFill>
                          <a:effectLst/>
                          <a:latin typeface="Arial" panose="020B0604020202020204" pitchFamily="34" charset="0"/>
                        </a:rPr>
                        <a:t>2008</a:t>
                      </a:r>
                      <a:endParaRPr kumimoji="0" lang="en-US"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1962</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1943</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dirty="0" smtClean="0">
                          <a:ln>
                            <a:noFill/>
                          </a:ln>
                          <a:solidFill>
                            <a:schemeClr val="tx1"/>
                          </a:solidFill>
                          <a:effectLst/>
                          <a:latin typeface="Arial" panose="020B0604020202020204" pitchFamily="34" charset="0"/>
                        </a:rPr>
                        <a:t>1934</a:t>
                      </a:r>
                      <a:endParaRPr kumimoji="0" lang="en-US"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1945</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r>
              <a:tr h="29210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1931</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1974</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1932</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1946</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1941</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1942</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dirty="0" smtClean="0">
                          <a:ln>
                            <a:noFill/>
                          </a:ln>
                          <a:solidFill>
                            <a:schemeClr val="tx1"/>
                          </a:solidFill>
                          <a:effectLst/>
                          <a:latin typeface="Arial" panose="020B0604020202020204" pitchFamily="34" charset="0"/>
                        </a:rPr>
                        <a:t>1926</a:t>
                      </a:r>
                      <a:endParaRPr kumimoji="0" lang="en-US"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1935</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1979</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1950</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r>
              <a:tr h="292100">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1930</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1957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1929</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1939</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EE2E7">
                        <a:alpha val="50000"/>
                      </a:srgb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1938</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1924</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dirty="0" smtClean="0">
                          <a:ln>
                            <a:noFill/>
                          </a:ln>
                          <a:solidFill>
                            <a:schemeClr val="tx1"/>
                          </a:solidFill>
                          <a:effectLst/>
                          <a:latin typeface="Arial" panose="020B0604020202020204" pitchFamily="34" charset="0"/>
                        </a:rPr>
                        <a:t>1925</a:t>
                      </a:r>
                      <a:endParaRPr kumimoji="0" lang="en-US" sz="1200" b="1" i="0" u="none" strike="noStrike" cap="none" normalizeH="0" baseline="0" dirty="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1928</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1927</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tx1"/>
                          </a:solidFill>
                          <a:effectLst/>
                          <a:latin typeface="Arial" panose="020B0604020202020204" pitchFamily="34" charset="0"/>
                        </a:rPr>
                        <a:t>1933</a:t>
                      </a:r>
                      <a:endParaRPr kumimoji="0" lang="en-US"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hlink">
                        <a:alpha val="50000"/>
                      </a:schemeClr>
                    </a:solidFill>
                  </a:tcPr>
                </a:tc>
              </a:tr>
              <a:tr h="333375">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bg1"/>
                          </a:solidFill>
                          <a:effectLst/>
                          <a:latin typeface="Arial" panose="020B0604020202020204" pitchFamily="34" charset="0"/>
                        </a:rPr>
                        <a:t>-40 to -30</a:t>
                      </a:r>
                      <a:endParaRPr kumimoji="0" lang="en-US" sz="1200" b="1" i="0" u="none" strike="noStrike" cap="none" normalizeH="0" baseline="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bg1"/>
                          </a:solidFill>
                          <a:effectLst/>
                          <a:latin typeface="Arial" panose="020B0604020202020204" pitchFamily="34" charset="0"/>
                        </a:rPr>
                        <a:t>-30 to -20</a:t>
                      </a:r>
                      <a:endParaRPr kumimoji="0" lang="en-US" sz="1200" b="1" i="0" u="none" strike="noStrike" cap="none" normalizeH="0" baseline="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bg1"/>
                          </a:solidFill>
                          <a:effectLst/>
                          <a:latin typeface="Arial" panose="020B0604020202020204" pitchFamily="34" charset="0"/>
                        </a:rPr>
                        <a:t>-20 to -10</a:t>
                      </a:r>
                      <a:endParaRPr kumimoji="0" lang="en-US" sz="1200" b="1" i="0" u="none" strike="noStrike" cap="none" normalizeH="0" baseline="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bg1"/>
                          </a:solidFill>
                          <a:effectLst/>
                          <a:latin typeface="Arial" panose="020B0604020202020204" pitchFamily="34" charset="0"/>
                        </a:rPr>
                        <a:t>-10 to 0</a:t>
                      </a:r>
                      <a:endParaRPr kumimoji="0" lang="en-US" sz="1200" b="1" i="0" u="none" strike="noStrike" cap="none" normalizeH="0" baseline="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endParaRPr kumimoji="0" lang="fr-FR" sz="1200" b="1" i="0" u="none" strike="noStrike" cap="none" normalizeH="0" baseline="0" smtClean="0">
                        <a:ln>
                          <a:noFill/>
                        </a:ln>
                        <a:solidFill>
                          <a:schemeClr val="tx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bg1"/>
                          </a:solidFill>
                          <a:effectLst/>
                          <a:latin typeface="Arial" panose="020B0604020202020204" pitchFamily="34" charset="0"/>
                        </a:rPr>
                        <a:t>0 to 10</a:t>
                      </a:r>
                      <a:endParaRPr kumimoji="0" lang="en-US" sz="1200" b="1" i="0" u="none" strike="noStrike" cap="none" normalizeH="0" baseline="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bg1"/>
                          </a:solidFill>
                          <a:effectLst/>
                          <a:latin typeface="Arial" panose="020B0604020202020204" pitchFamily="34" charset="0"/>
                        </a:rPr>
                        <a:t>10 to 20</a:t>
                      </a:r>
                      <a:endParaRPr kumimoji="0" lang="en-US" sz="1200" b="1" i="0" u="none" strike="noStrike" cap="none" normalizeH="0" baseline="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dirty="0" smtClean="0">
                          <a:ln>
                            <a:noFill/>
                          </a:ln>
                          <a:solidFill>
                            <a:schemeClr val="bg1"/>
                          </a:solidFill>
                          <a:effectLst/>
                          <a:latin typeface="Arial" panose="020B0604020202020204" pitchFamily="34" charset="0"/>
                        </a:rPr>
                        <a:t>20 to 30</a:t>
                      </a:r>
                      <a:endParaRPr kumimoji="0" lang="en-US" sz="1200" b="1" i="0" u="none" strike="noStrike" cap="none" normalizeH="0" baseline="0" dirty="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bg1"/>
                          </a:solidFill>
                          <a:effectLst/>
                          <a:latin typeface="Arial" panose="020B0604020202020204" pitchFamily="34" charset="0"/>
                        </a:rPr>
                        <a:t>30 to 40</a:t>
                      </a:r>
                      <a:endParaRPr kumimoji="0" lang="en-US" sz="1200" b="1" i="0" u="none" strike="noStrike" cap="none" normalizeH="0" baseline="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smtClean="0">
                          <a:ln>
                            <a:noFill/>
                          </a:ln>
                          <a:solidFill>
                            <a:schemeClr val="bg1"/>
                          </a:solidFill>
                          <a:effectLst/>
                          <a:latin typeface="Arial" panose="020B0604020202020204" pitchFamily="34" charset="0"/>
                        </a:rPr>
                        <a:t>40 to 50</a:t>
                      </a:r>
                      <a:endParaRPr kumimoji="0" lang="en-US" sz="1200" b="1" i="0" u="none" strike="noStrike" cap="none" normalizeH="0" baseline="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c>
                  <a:txBody>
                    <a:bodyPr/>
                    <a:lstStyle/>
                    <a:p>
                      <a:pPr marL="0" marR="0" lvl="0" indent="0" algn="ctr" defTabSz="914400" rtl="0" eaLnBrk="1" fontAlgn="base" latinLnBrk="0" hangingPunct="1">
                        <a:lnSpc>
                          <a:spcPct val="100000"/>
                        </a:lnSpc>
                        <a:spcBef>
                          <a:spcPct val="60000"/>
                        </a:spcBef>
                        <a:spcAft>
                          <a:spcPct val="0"/>
                        </a:spcAft>
                        <a:buClr>
                          <a:schemeClr val="tx1"/>
                        </a:buClr>
                        <a:buSzPct val="90000"/>
                        <a:buFont typeface="Wingdings" panose="05000000000000000000" pitchFamily="2" charset="2"/>
                        <a:buNone/>
                      </a:pPr>
                      <a:r>
                        <a:rPr kumimoji="0" lang="en-US" sz="1200" b="1" i="0" u="none" strike="noStrike" cap="none" normalizeH="0" baseline="0" dirty="0" smtClean="0">
                          <a:ln>
                            <a:noFill/>
                          </a:ln>
                          <a:solidFill>
                            <a:schemeClr val="bg1"/>
                          </a:solidFill>
                          <a:effectLst/>
                          <a:latin typeface="Arial" panose="020B0604020202020204" pitchFamily="34" charset="0"/>
                        </a:rPr>
                        <a:t>&gt; 50</a:t>
                      </a:r>
                      <a:endParaRPr kumimoji="0" lang="en-US" sz="1200" b="1" i="0" u="none" strike="noStrike" cap="none" normalizeH="0" baseline="0" dirty="0" smtClean="0">
                        <a:ln>
                          <a:noFill/>
                        </a:ln>
                        <a:solidFill>
                          <a:schemeClr val="bg1"/>
                        </a:solidFill>
                        <a:effectLst/>
                        <a:latin typeface="Arial" panose="020B0604020202020204" pitchFamily="34" charset="0"/>
                      </a:endParaRPr>
                    </a:p>
                  </a:txBody>
                  <a:tcPr marL="87086" marR="870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04B30"/>
                    </a:solidFill>
                  </a:tcPr>
                </a:tc>
              </a:tr>
            </a:tbl>
          </a:graphicData>
        </a:graphic>
      </p:graphicFrame>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85800"/>
            <a:ext cx="7772400" cy="1143000"/>
          </a:xfrm>
          <a:noFill/>
        </p:spPr>
        <p:txBody>
          <a:bodyPr/>
          <a:lstStyle/>
          <a:p>
            <a:r>
              <a:rPr lang="en-CA" sz="3200" dirty="0" smtClean="0"/>
              <a:t>Accounting presentation </a:t>
            </a:r>
            <a:br>
              <a:rPr lang="en-CA" sz="3200" dirty="0" smtClean="0"/>
            </a:br>
            <a:r>
              <a:rPr lang="en-CA" sz="3200" dirty="0" smtClean="0"/>
              <a:t>of pension transactions</a:t>
            </a:r>
            <a:endParaRPr lang="en-US" sz="3200" dirty="0" smtClean="0"/>
          </a:p>
        </p:txBody>
      </p:sp>
      <p:sp>
        <p:nvSpPr>
          <p:cNvPr id="4099" name="Rectangle 3"/>
          <p:cNvSpPr>
            <a:spLocks noGrp="1" noChangeArrowheads="1"/>
          </p:cNvSpPr>
          <p:nvPr>
            <p:ph type="body" idx="1"/>
          </p:nvPr>
        </p:nvSpPr>
        <p:spPr>
          <a:xfrm>
            <a:off x="1143000" y="2286000"/>
            <a:ext cx="7315200" cy="3657600"/>
          </a:xfrm>
          <a:noFill/>
        </p:spPr>
        <p:txBody>
          <a:bodyPr/>
          <a:lstStyle/>
          <a:p>
            <a:pPr>
              <a:lnSpc>
                <a:spcPct val="150000"/>
              </a:lnSpc>
            </a:pPr>
            <a:r>
              <a:rPr lang="en-CA" sz="2400" dirty="0" smtClean="0"/>
              <a:t>Dalhousie University </a:t>
            </a:r>
            <a:r>
              <a:rPr lang="en-CA" sz="2400" dirty="0" smtClean="0">
                <a:sym typeface="Wingdings" panose="05000000000000000000" pitchFamily="2" charset="2"/>
              </a:rPr>
              <a:t> DB pension plan</a:t>
            </a:r>
            <a:endParaRPr lang="en-CA" sz="2400" dirty="0" smtClean="0">
              <a:sym typeface="Wingdings" panose="05000000000000000000" pitchFamily="2" charset="2"/>
            </a:endParaRPr>
          </a:p>
          <a:p>
            <a:pPr>
              <a:lnSpc>
                <a:spcPct val="150000"/>
              </a:lnSpc>
            </a:pPr>
            <a:r>
              <a:rPr lang="en-CA" sz="2400" dirty="0" smtClean="0">
                <a:sym typeface="Wingdings" panose="05000000000000000000" pitchFamily="2" charset="2"/>
              </a:rPr>
              <a:t>Saint Mary’s University  DC pension plan</a:t>
            </a:r>
            <a:endParaRPr lang="en-CA" sz="2400" dirty="0" smtClean="0">
              <a:sym typeface="Wingdings" panose="05000000000000000000" pitchFamily="2" charset="2"/>
            </a:endParaRPr>
          </a:p>
          <a:p>
            <a:pPr>
              <a:lnSpc>
                <a:spcPct val="150000"/>
              </a:lnSpc>
            </a:pPr>
            <a:endParaRPr lang="en-CA" sz="2400" dirty="0" smtClean="0">
              <a:sym typeface="Wingdings" panose="05000000000000000000" pitchFamily="2" charset="2"/>
            </a:endParaRPr>
          </a:p>
          <a:p>
            <a:pPr>
              <a:lnSpc>
                <a:spcPct val="150000"/>
              </a:lnSpc>
              <a:buNone/>
            </a:pPr>
            <a:r>
              <a:rPr lang="en-CA" sz="1600" dirty="0" smtClean="0">
                <a:sym typeface="Wingdings" panose="05000000000000000000" pitchFamily="2" charset="2"/>
              </a:rPr>
              <a:t>* note: discussion of Dal and SMU financial statements in class</a:t>
            </a:r>
            <a:endParaRPr lang="en-US" sz="1600" dirty="0" smtClean="0"/>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0" y="23027"/>
            <a:ext cx="7162799" cy="681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6773" y="682531"/>
            <a:ext cx="7455227" cy="579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8451" y="762000"/>
            <a:ext cx="7729749" cy="472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457200"/>
            <a:ext cx="7848600" cy="612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364604"/>
            <a:ext cx="8350927" cy="611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0"/>
            <a:ext cx="8229600" cy="914400"/>
          </a:xfrm>
        </p:spPr>
        <p:txBody>
          <a:bodyPr/>
          <a:lstStyle/>
          <a:p>
            <a:pPr eaLnBrk="1" hangingPunct="1"/>
            <a:r>
              <a:rPr lang="en-US" sz="3200" dirty="0" smtClean="0"/>
              <a:t>… more from the OSC</a:t>
            </a:r>
            <a:endParaRPr lang="en-US" sz="3200" dirty="0"/>
          </a:p>
        </p:txBody>
      </p:sp>
      <p:sp>
        <p:nvSpPr>
          <p:cNvPr id="18435" name="Rectangle 3"/>
          <p:cNvSpPr>
            <a:spLocks noGrp="1" noChangeArrowheads="1"/>
          </p:cNvSpPr>
          <p:nvPr>
            <p:ph type="body" idx="1"/>
          </p:nvPr>
        </p:nvSpPr>
        <p:spPr>
          <a:xfrm>
            <a:off x="1066800" y="2133600"/>
            <a:ext cx="6477000" cy="2743200"/>
          </a:xfrm>
        </p:spPr>
        <p:txBody>
          <a:bodyPr/>
          <a:lstStyle/>
          <a:p>
            <a:pPr marL="0" indent="0" eaLnBrk="1" hangingPunct="1">
              <a:lnSpc>
                <a:spcPct val="125000"/>
              </a:lnSpc>
              <a:buNone/>
            </a:pPr>
            <a:r>
              <a:rPr lang="en-CA" sz="2000" dirty="0" smtClean="0"/>
              <a:t>The OSC MD&amp;A document (109 pages) is available at:</a:t>
            </a:r>
            <a:br>
              <a:rPr lang="en-CA" sz="2000" dirty="0" smtClean="0"/>
            </a:br>
            <a:endParaRPr lang="en-CA" sz="900" dirty="0"/>
          </a:p>
          <a:p>
            <a:pPr>
              <a:lnSpc>
                <a:spcPct val="125000"/>
              </a:lnSpc>
            </a:pPr>
            <a:r>
              <a:rPr lang="en-CA" sz="1800" dirty="0">
                <a:hlinkClick r:id="rId1"/>
              </a:rPr>
              <a:t>https://</a:t>
            </a:r>
            <a:r>
              <a:rPr lang="en-CA" sz="1800" dirty="0" smtClean="0">
                <a:hlinkClick r:id="rId1"/>
              </a:rPr>
              <a:t>www.osc.gov.on.ca/documents/en/Companies/sme_20130605_write-effective-mda.pdf</a:t>
            </a:r>
            <a:endParaRPr lang="en-CA" sz="105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8" name="Rectangle 6"/>
          <p:cNvSpPr>
            <a:spLocks noGrp="1" noChangeArrowheads="1"/>
          </p:cNvSpPr>
          <p:nvPr>
            <p:ph type="title"/>
          </p:nvPr>
        </p:nvSpPr>
        <p:spPr>
          <a:xfrm>
            <a:off x="457200" y="457200"/>
            <a:ext cx="8229600" cy="1143000"/>
          </a:xfrm>
        </p:spPr>
        <p:txBody>
          <a:bodyPr/>
          <a:lstStyle/>
          <a:p>
            <a:pPr eaLnBrk="1" hangingPunct="1">
              <a:defRPr/>
            </a:pPr>
            <a:r>
              <a:rPr lang="en-US" sz="3200" dirty="0" smtClean="0"/>
              <a:t>Accounting Information</a:t>
            </a:r>
            <a:endParaRPr lang="en-US" sz="3200" dirty="0" smtClean="0"/>
          </a:p>
        </p:txBody>
      </p:sp>
      <p:sp>
        <p:nvSpPr>
          <p:cNvPr id="5124" name="Rectangle 7"/>
          <p:cNvSpPr>
            <a:spLocks noGrp="1" noChangeArrowheads="1"/>
          </p:cNvSpPr>
          <p:nvPr>
            <p:ph type="body" idx="1"/>
          </p:nvPr>
        </p:nvSpPr>
        <p:spPr>
          <a:xfrm>
            <a:off x="685800" y="1447800"/>
            <a:ext cx="7772400" cy="4724400"/>
          </a:xfrm>
        </p:spPr>
        <p:txBody>
          <a:bodyPr/>
          <a:lstStyle/>
          <a:p>
            <a:pPr eaLnBrk="1" hangingPunct="1"/>
            <a:r>
              <a:rPr lang="en-US" sz="2400" dirty="0"/>
              <a:t>A</a:t>
            </a:r>
            <a:r>
              <a:rPr lang="en-US" sz="2400" dirty="0" smtClean="0"/>
              <a:t>ccounting provides relevant information to</a:t>
            </a:r>
            <a:br>
              <a:rPr lang="en-US" sz="2400" dirty="0" smtClean="0"/>
            </a:br>
            <a:r>
              <a:rPr lang="en-US" sz="2400" dirty="0" smtClean="0"/>
              <a:t>a variety of stakeholders</a:t>
            </a:r>
            <a:br>
              <a:rPr lang="en-US" sz="2400" dirty="0" smtClean="0"/>
            </a:br>
            <a:endParaRPr lang="en-US" sz="500" dirty="0" smtClean="0"/>
          </a:p>
          <a:p>
            <a:pPr lvl="1" eaLnBrk="1" hangingPunct="1"/>
            <a:r>
              <a:rPr lang="en-US" sz="1800" dirty="0" smtClean="0"/>
              <a:t>Both financial and nonfinancial information</a:t>
            </a:r>
            <a:endParaRPr lang="en-US" sz="1800" dirty="0" smtClean="0"/>
          </a:p>
          <a:p>
            <a:pPr lvl="1" eaLnBrk="1" hangingPunct="1"/>
            <a:r>
              <a:rPr lang="en-US" sz="1800" dirty="0" smtClean="0"/>
              <a:t>Useful for making decisions, allocating resources, and monitoring, evaluating, and rewarding performance</a:t>
            </a:r>
            <a:endParaRPr lang="en-US" sz="1800" dirty="0" smtClean="0"/>
          </a:p>
          <a:p>
            <a:pPr lvl="1" eaLnBrk="1" hangingPunct="1"/>
            <a:r>
              <a:rPr lang="en-US" sz="1800" dirty="0"/>
              <a:t>M</a:t>
            </a:r>
            <a:r>
              <a:rPr lang="en-US" sz="1800" dirty="0" smtClean="0"/>
              <a:t>ultiple purposes</a:t>
            </a:r>
            <a:endParaRPr lang="en-US" sz="1800" dirty="0" smtClean="0"/>
          </a:p>
          <a:p>
            <a:pPr lvl="1" eaLnBrk="1" hangingPunct="1"/>
            <a:endParaRPr lang="en-CA" sz="2000" dirty="0" smtClean="0"/>
          </a:p>
          <a:p>
            <a:r>
              <a:rPr lang="en-CA" sz="2400" dirty="0" smtClean="0"/>
              <a:t>Examples of accounting information:</a:t>
            </a:r>
            <a:br>
              <a:rPr lang="en-CA" sz="2400" dirty="0" smtClean="0"/>
            </a:br>
            <a:endParaRPr lang="en-CA" sz="500" dirty="0" smtClean="0"/>
          </a:p>
          <a:p>
            <a:pPr lvl="1" eaLnBrk="1" hangingPunct="1"/>
            <a:r>
              <a:rPr lang="en-CA" sz="1800" dirty="0" smtClean="0"/>
              <a:t>Financial statements</a:t>
            </a:r>
            <a:endParaRPr lang="en-CA" sz="1800" dirty="0" smtClean="0"/>
          </a:p>
          <a:p>
            <a:pPr lvl="1" eaLnBrk="1" hangingPunct="1"/>
            <a:r>
              <a:rPr lang="en-CA" sz="1800" dirty="0" smtClean="0"/>
              <a:t>MD&amp;A</a:t>
            </a:r>
            <a:endParaRPr lang="en-CA" sz="1800" dirty="0" smtClean="0"/>
          </a:p>
          <a:p>
            <a:pPr lvl="1" eaLnBrk="1" hangingPunct="1"/>
            <a:r>
              <a:rPr lang="en-CA" sz="1800" dirty="0" smtClean="0"/>
              <a:t>Reported expense of an operating department</a:t>
            </a:r>
            <a:endParaRPr lang="en-CA" sz="1800" dirty="0" smtClean="0"/>
          </a:p>
          <a:p>
            <a:pPr lvl="1" eaLnBrk="1" hangingPunct="1"/>
            <a:r>
              <a:rPr lang="en-CA" sz="1800" dirty="0" smtClean="0"/>
              <a:t>Cost of producing a product or delivering a service</a:t>
            </a:r>
            <a:endParaRPr lang="en-CA" sz="1800" dirty="0" smtClean="0"/>
          </a:p>
          <a:p>
            <a:pPr lvl="1" eaLnBrk="1" hangingPunct="1"/>
            <a:r>
              <a:rPr lang="en-CA" sz="1800" dirty="0" smtClean="0"/>
              <a:t>Cost of serving a customer</a:t>
            </a:r>
            <a:endParaRPr lang="en-US" sz="2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838200" y="838200"/>
            <a:ext cx="7848600" cy="990600"/>
          </a:xfrm>
        </p:spPr>
        <p:txBody>
          <a:bodyPr/>
          <a:lstStyle/>
          <a:p>
            <a:r>
              <a:rPr lang="en-CA" sz="3200" dirty="0" smtClean="0"/>
              <a:t>Performance measurement</a:t>
            </a:r>
            <a:endParaRPr lang="en-US" sz="3200" dirty="0"/>
          </a:p>
        </p:txBody>
      </p:sp>
      <p:sp>
        <p:nvSpPr>
          <p:cNvPr id="6149" name="Rectangle 5"/>
          <p:cNvSpPr>
            <a:spLocks noGrp="1" noChangeArrowheads="1"/>
          </p:cNvSpPr>
          <p:nvPr>
            <p:ph type="body" idx="1"/>
          </p:nvPr>
        </p:nvSpPr>
        <p:spPr>
          <a:xfrm>
            <a:off x="1219200" y="2362200"/>
            <a:ext cx="7467600" cy="3505200"/>
          </a:xfrm>
        </p:spPr>
        <p:txBody>
          <a:bodyPr/>
          <a:lstStyle/>
          <a:p>
            <a:pPr>
              <a:lnSpc>
                <a:spcPct val="110000"/>
              </a:lnSpc>
            </a:pPr>
            <a:r>
              <a:rPr lang="en-CA" sz="2000" dirty="0" smtClean="0"/>
              <a:t>However beautiful you think you are,</a:t>
            </a:r>
            <a:br>
              <a:rPr lang="en-CA" sz="2000" dirty="0" smtClean="0"/>
            </a:br>
            <a:r>
              <a:rPr lang="en-CA" sz="2000" dirty="0" smtClean="0"/>
              <a:t>you should check in the mirror from time to time.</a:t>
            </a:r>
            <a:br>
              <a:rPr lang="en-CA" sz="2400" dirty="0" smtClean="0"/>
            </a:br>
            <a:br>
              <a:rPr lang="en-CA" sz="2400" dirty="0" smtClean="0"/>
            </a:br>
            <a:r>
              <a:rPr lang="en-CA" sz="1800" dirty="0" smtClean="0"/>
              <a:t>                      </a:t>
            </a:r>
            <a:r>
              <a:rPr lang="en-CA" sz="1600" dirty="0" smtClean="0"/>
              <a:t>- Humphrey, 2010 </a:t>
            </a:r>
            <a:endParaRPr lang="en-CA"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457200"/>
            <a:ext cx="8001000" cy="1371600"/>
          </a:xfrm>
        </p:spPr>
        <p:txBody>
          <a:bodyPr/>
          <a:lstStyle/>
          <a:p>
            <a:pPr eaLnBrk="1" hangingPunct="1">
              <a:defRPr/>
            </a:pPr>
            <a:r>
              <a:rPr lang="en-US" sz="3200" dirty="0" smtClean="0"/>
              <a:t>Types of performance analysis</a:t>
            </a:r>
            <a:endParaRPr lang="en-US" sz="3200" dirty="0" smtClean="0"/>
          </a:p>
        </p:txBody>
      </p:sp>
      <p:sp>
        <p:nvSpPr>
          <p:cNvPr id="12292" name="Rectangle 3"/>
          <p:cNvSpPr>
            <a:spLocks noGrp="1" noChangeArrowheads="1"/>
          </p:cNvSpPr>
          <p:nvPr>
            <p:ph type="body" idx="1"/>
          </p:nvPr>
        </p:nvSpPr>
        <p:spPr>
          <a:xfrm>
            <a:off x="1447800" y="1981200"/>
            <a:ext cx="7239000" cy="3886200"/>
          </a:xfrm>
        </p:spPr>
        <p:txBody>
          <a:bodyPr/>
          <a:lstStyle/>
          <a:p>
            <a:pPr eaLnBrk="1" hangingPunct="1"/>
            <a:r>
              <a:rPr lang="en-US" sz="2400" dirty="0" smtClean="0"/>
              <a:t>Financial (quantitative)</a:t>
            </a:r>
            <a:endParaRPr lang="en-US" sz="2400" dirty="0" smtClean="0"/>
          </a:p>
          <a:p>
            <a:pPr eaLnBrk="1" hangingPunct="1"/>
            <a:endParaRPr lang="en-CA" sz="2400" dirty="0" smtClean="0"/>
          </a:p>
          <a:p>
            <a:pPr eaLnBrk="1" hangingPunct="1"/>
            <a:r>
              <a:rPr lang="en-CA" sz="2400" dirty="0" smtClean="0"/>
              <a:t>Non-financial (quantitative)</a:t>
            </a:r>
            <a:endParaRPr lang="en-CA" sz="2400" dirty="0" smtClean="0"/>
          </a:p>
          <a:p>
            <a:pPr eaLnBrk="1" hangingPunct="1"/>
            <a:endParaRPr lang="en-CA" sz="2400" dirty="0" smtClean="0"/>
          </a:p>
          <a:p>
            <a:pPr eaLnBrk="1" hangingPunct="1"/>
            <a:r>
              <a:rPr lang="en-CA" sz="2400" dirty="0" smtClean="0"/>
              <a:t>Non-financial (qualitative)</a:t>
            </a:r>
            <a:endParaRPr lang="en-US" sz="2000" dirty="0" smtClean="0"/>
          </a:p>
          <a:p>
            <a:pPr lvl="2" eaLnBrk="1" hangingPunct="1">
              <a:buNone/>
            </a:pPr>
            <a:endParaRPr lang="en-US" sz="1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457200"/>
            <a:ext cx="8001000" cy="1371600"/>
          </a:xfrm>
        </p:spPr>
        <p:txBody>
          <a:bodyPr/>
          <a:lstStyle/>
          <a:p>
            <a:pPr eaLnBrk="1" hangingPunct="1">
              <a:defRPr/>
            </a:pPr>
            <a:r>
              <a:rPr lang="en-US" sz="3200" dirty="0" smtClean="0"/>
              <a:t>Financial Analysis</a:t>
            </a:r>
            <a:endParaRPr lang="en-US" sz="3200" dirty="0" smtClean="0"/>
          </a:p>
        </p:txBody>
      </p:sp>
      <p:sp>
        <p:nvSpPr>
          <p:cNvPr id="12292" name="Rectangle 3"/>
          <p:cNvSpPr>
            <a:spLocks noGrp="1" noChangeArrowheads="1"/>
          </p:cNvSpPr>
          <p:nvPr>
            <p:ph type="body" idx="1"/>
          </p:nvPr>
        </p:nvSpPr>
        <p:spPr>
          <a:xfrm>
            <a:off x="1143000" y="1981200"/>
            <a:ext cx="7543800" cy="3886200"/>
          </a:xfrm>
        </p:spPr>
        <p:txBody>
          <a:bodyPr/>
          <a:lstStyle/>
          <a:p>
            <a:pPr eaLnBrk="1" hangingPunct="1"/>
            <a:r>
              <a:rPr lang="en-US" sz="2400" dirty="0" smtClean="0"/>
              <a:t>Includes ratio analysis</a:t>
            </a:r>
            <a:endParaRPr lang="en-US" sz="2400" dirty="0" smtClean="0"/>
          </a:p>
          <a:p>
            <a:pPr lvl="1" eaLnBrk="1" hangingPunct="1"/>
            <a:r>
              <a:rPr lang="en-US" sz="2000" dirty="0" smtClean="0"/>
              <a:t>The interpretation of financial ratios computed from </a:t>
            </a:r>
            <a:br>
              <a:rPr lang="en-US" sz="2000" dirty="0" smtClean="0"/>
            </a:br>
            <a:r>
              <a:rPr lang="en-US" sz="2000" dirty="0" smtClean="0"/>
              <a:t>an organization’s financial statements</a:t>
            </a:r>
            <a:endParaRPr lang="en-US" sz="2000" dirty="0" smtClean="0"/>
          </a:p>
          <a:p>
            <a:pPr eaLnBrk="1" hangingPunct="1"/>
            <a:endParaRPr lang="en-US" sz="2400" dirty="0" smtClean="0"/>
          </a:p>
          <a:p>
            <a:pPr eaLnBrk="1" hangingPunct="1"/>
            <a:r>
              <a:rPr lang="en-US" sz="2400" dirty="0" smtClean="0"/>
              <a:t>Important Financial Ratios</a:t>
            </a:r>
            <a:endParaRPr lang="en-US" sz="2400" dirty="0" smtClean="0"/>
          </a:p>
          <a:p>
            <a:pPr lvl="1" eaLnBrk="1" hangingPunct="1"/>
            <a:r>
              <a:rPr lang="en-US" sz="1800" dirty="0" smtClean="0"/>
              <a:t>Liquidity ratios</a:t>
            </a:r>
            <a:endParaRPr lang="en-US" sz="1800" dirty="0" smtClean="0"/>
          </a:p>
          <a:p>
            <a:pPr lvl="1" eaLnBrk="1" hangingPunct="1"/>
            <a:r>
              <a:rPr lang="en-US" sz="1800" dirty="0" smtClean="0"/>
              <a:t>Profitability ratios</a:t>
            </a:r>
            <a:endParaRPr lang="en-US" sz="1800" dirty="0" smtClean="0"/>
          </a:p>
          <a:p>
            <a:pPr lvl="1" eaLnBrk="1" hangingPunct="1"/>
            <a:r>
              <a:rPr lang="en-US" sz="1800" dirty="0" smtClean="0"/>
              <a:t>Activity ratios</a:t>
            </a:r>
            <a:endParaRPr lang="en-US" sz="1800" dirty="0" smtClean="0"/>
          </a:p>
          <a:p>
            <a:pPr lvl="1" eaLnBrk="1" hangingPunct="1"/>
            <a:r>
              <a:rPr lang="en-US" sz="1800" dirty="0" smtClean="0"/>
              <a:t>Leverage ratios</a:t>
            </a:r>
            <a:endParaRPr lang="en-US" sz="1800" dirty="0" smtClean="0"/>
          </a:p>
          <a:p>
            <a:pPr lvl="1" eaLnBrk="1" hangingPunct="1"/>
            <a:r>
              <a:rPr lang="en-CA" sz="1800" dirty="0" smtClean="0"/>
              <a:t>Other ratios</a:t>
            </a:r>
            <a:endParaRPr lang="en-US" sz="1800" dirty="0" smtClean="0"/>
          </a:p>
          <a:p>
            <a:pPr lvl="2" eaLnBrk="1" hangingPunct="1"/>
            <a:endParaRPr lang="en-US" sz="1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685800"/>
            <a:ext cx="8229600" cy="1143000"/>
          </a:xfrm>
          <a:noFill/>
        </p:spPr>
        <p:txBody>
          <a:bodyPr/>
          <a:lstStyle/>
          <a:p>
            <a:pPr eaLnBrk="1" hangingPunct="1"/>
            <a:r>
              <a:rPr lang="en-CA" sz="3200" dirty="0" smtClean="0"/>
              <a:t>Non-financial performance measures</a:t>
            </a:r>
            <a:endParaRPr lang="en-US" sz="3200" dirty="0" smtClean="0"/>
          </a:p>
        </p:txBody>
      </p:sp>
      <p:sp>
        <p:nvSpPr>
          <p:cNvPr id="7" name="Rectangle 3"/>
          <p:cNvSpPr txBox="1"/>
          <p:nvPr/>
        </p:nvSpPr>
        <p:spPr bwMode="auto">
          <a:xfrm>
            <a:off x="762000" y="2057400"/>
            <a:ext cx="7924800" cy="4191000"/>
          </a:xfrm>
          <a:prstGeom prst="rect">
            <a:avLst/>
          </a:prstGeom>
          <a:noFill/>
          <a:ln w="9525">
            <a:noFill/>
            <a:miter lim="800000"/>
          </a:ln>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a:pPr>
            <a:r>
              <a:rPr lang="en-CA" sz="2000" kern="0" dirty="0" smtClean="0">
                <a:latin typeface="+mn-lt"/>
              </a:rPr>
              <a:t>Many important strategic roles in management accounting</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a:pPr>
            <a:endParaRPr kumimoji="0" lang="en-US" sz="900" b="0" i="0" u="none" strike="noStrike" kern="0" cap="none" spc="0" normalizeH="0" baseline="0" noProof="0" dirty="0" smtClean="0">
              <a:ln>
                <a:noFill/>
              </a:ln>
              <a:solidFill>
                <a:schemeClr val="tx1"/>
              </a:solidFill>
              <a:effectLst/>
              <a:uLnTx/>
              <a:uFillTx/>
              <a:latin typeface="+mn-lt"/>
              <a:ea typeface="+mn-ea"/>
              <a:cs typeface="+mn-cs"/>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r>
              <a:rPr lang="en-CA" kern="0" dirty="0" smtClean="0">
                <a:latin typeface="+mn-lt"/>
              </a:rPr>
              <a:t>Driving desired results</a:t>
            </a:r>
            <a:endParaRPr lang="en-CA" kern="0" dirty="0" smtClean="0">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r>
              <a:rPr kumimoji="0" lang="en-CA" b="0" i="0" u="none" strike="noStrike" kern="0" cap="none" spc="0" normalizeH="0" baseline="0" noProof="0" dirty="0" smtClean="0">
                <a:ln>
                  <a:noFill/>
                </a:ln>
                <a:solidFill>
                  <a:schemeClr val="tx1"/>
                </a:solidFill>
                <a:effectLst/>
                <a:uLnTx/>
                <a:uFillTx/>
                <a:latin typeface="+mn-lt"/>
              </a:rPr>
              <a:t>Communication throughout the firm and with the Board</a:t>
            </a:r>
            <a:endParaRPr kumimoji="0" lang="en-CA" b="0" i="0" u="none" strike="noStrike" kern="0" cap="none" spc="0" normalizeH="0" baseline="0" noProof="0" dirty="0" smtClean="0">
              <a:ln>
                <a:noFill/>
              </a:ln>
              <a:solidFill>
                <a:schemeClr val="tx1"/>
              </a:solidFill>
              <a:effectLst/>
              <a:uLnTx/>
              <a:uFillTx/>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r>
              <a:rPr lang="en-CA" kern="0" dirty="0" smtClean="0">
                <a:latin typeface="+mn-lt"/>
              </a:rPr>
              <a:t>Monitoring operations</a:t>
            </a:r>
            <a:endParaRPr lang="en-CA" kern="0" dirty="0" smtClean="0">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r>
              <a:rPr kumimoji="0" lang="en-CA" b="0" i="0" u="none" strike="noStrike" kern="0" cap="none" spc="0" normalizeH="0" baseline="0" noProof="0" dirty="0" smtClean="0">
                <a:ln>
                  <a:noFill/>
                </a:ln>
                <a:solidFill>
                  <a:schemeClr val="tx1"/>
                </a:solidFill>
                <a:effectLst/>
                <a:uLnTx/>
                <a:uFillTx/>
                <a:latin typeface="+mn-lt"/>
              </a:rPr>
              <a:t>Giving feedback</a:t>
            </a:r>
            <a:endParaRPr kumimoji="0" lang="en-CA" b="0" i="0" u="none" strike="noStrike" kern="0" cap="none" spc="0" normalizeH="0" baseline="0" noProof="0" dirty="0" smtClean="0">
              <a:ln>
                <a:noFill/>
              </a:ln>
              <a:solidFill>
                <a:schemeClr val="tx1"/>
              </a:solidFill>
              <a:effectLst/>
              <a:uLnTx/>
              <a:uFillTx/>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endParaRPr lang="en-CA" kern="0" dirty="0" smtClean="0">
              <a:latin typeface="+mn-lt"/>
            </a:endParaRPr>
          </a:p>
          <a:p>
            <a:pPr marL="228600" indent="-285750" eaLnBrk="1" hangingPunct="1">
              <a:spcBef>
                <a:spcPct val="20000"/>
              </a:spcBef>
              <a:buClr>
                <a:schemeClr val="bg2"/>
              </a:buClr>
              <a:buSzPct val="65000"/>
              <a:buFont typeface="Wingdings" panose="05000000000000000000" pitchFamily="2" charset="2"/>
              <a:buChar char="n"/>
              <a:defRPr/>
            </a:pPr>
            <a:r>
              <a:rPr kumimoji="0" lang="en-CA" sz="2000" b="0" i="0" u="none" strike="noStrike" kern="0" cap="none" spc="0" normalizeH="0" baseline="0" noProof="0" dirty="0" smtClean="0">
                <a:ln>
                  <a:noFill/>
                </a:ln>
                <a:solidFill>
                  <a:schemeClr val="tx1"/>
                </a:solidFill>
                <a:effectLst/>
                <a:uLnTx/>
                <a:uFillTx/>
                <a:latin typeface="+mn-lt"/>
              </a:rPr>
              <a:t>Tied</a:t>
            </a:r>
            <a:r>
              <a:rPr kumimoji="0" lang="en-CA" sz="2000" b="0" i="0" u="none" strike="noStrike" kern="0" cap="none" spc="0" normalizeH="0" noProof="0" dirty="0" smtClean="0">
                <a:ln>
                  <a:noFill/>
                </a:ln>
                <a:solidFill>
                  <a:schemeClr val="tx1"/>
                </a:solidFill>
                <a:effectLst/>
                <a:uLnTx/>
                <a:uFillTx/>
                <a:latin typeface="+mn-lt"/>
              </a:rPr>
              <a:t> to </a:t>
            </a:r>
            <a:r>
              <a:rPr lang="en-CA" sz="2000" kern="0" dirty="0" smtClean="0">
                <a:latin typeface="+mn-lt"/>
              </a:rPr>
              <a:t>measurement tools such as Balanced Scorecard</a:t>
            </a:r>
            <a:endParaRPr kumimoji="0" lang="en-U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457200"/>
            <a:ext cx="8001000" cy="1143000"/>
          </a:xfrm>
        </p:spPr>
        <p:txBody>
          <a:bodyPr/>
          <a:lstStyle/>
          <a:p>
            <a:pPr eaLnBrk="1" hangingPunct="1">
              <a:defRPr/>
            </a:pPr>
            <a:r>
              <a:rPr lang="en-US" sz="3200" dirty="0" smtClean="0"/>
              <a:t>Performance measures - Google</a:t>
            </a:r>
            <a:endParaRPr lang="en-US" sz="3200" u="sng" dirty="0" smtClean="0"/>
          </a:p>
        </p:txBody>
      </p:sp>
      <p:sp>
        <p:nvSpPr>
          <p:cNvPr id="12292" name="Rectangle 3"/>
          <p:cNvSpPr>
            <a:spLocks noGrp="1" noChangeArrowheads="1"/>
          </p:cNvSpPr>
          <p:nvPr>
            <p:ph type="body" idx="1"/>
          </p:nvPr>
        </p:nvSpPr>
        <p:spPr>
          <a:xfrm>
            <a:off x="762000" y="1524000"/>
            <a:ext cx="7924800" cy="4343400"/>
          </a:xfrm>
        </p:spPr>
        <p:txBody>
          <a:bodyPr/>
          <a:lstStyle/>
          <a:p>
            <a:pPr marL="0" indent="0" eaLnBrk="1" hangingPunct="1">
              <a:buNone/>
            </a:pPr>
            <a:r>
              <a:rPr lang="en-CA" sz="1800" dirty="0" smtClean="0"/>
              <a:t>Google sets impossible bodacious goals…and then achieves them. </a:t>
            </a:r>
            <a:br>
              <a:rPr lang="en-CA" sz="1800" dirty="0" smtClean="0"/>
            </a:br>
            <a:r>
              <a:rPr lang="en-CA" sz="1800" dirty="0" smtClean="0"/>
              <a:t>The mindset of solving the impossible problem is part of the culture. </a:t>
            </a:r>
            <a:endParaRPr lang="en-CA" sz="1800" dirty="0" smtClean="0"/>
          </a:p>
          <a:p>
            <a:pPr marL="0" indent="0" eaLnBrk="1" hangingPunct="1">
              <a:buNone/>
            </a:pPr>
            <a:endParaRPr lang="en-US" sz="1100" dirty="0" smtClean="0"/>
          </a:p>
          <a:p>
            <a:pPr eaLnBrk="1" hangingPunct="1"/>
            <a:endParaRPr lang="en-US" sz="500" dirty="0" smtClean="0"/>
          </a:p>
          <a:p>
            <a:pPr eaLnBrk="1" hangingPunct="1"/>
            <a:r>
              <a:rPr lang="en-US" sz="1800" dirty="0" smtClean="0">
                <a:solidFill>
                  <a:srgbClr val="C00000"/>
                </a:solidFill>
              </a:rPr>
              <a:t>Financial (quantitative)</a:t>
            </a:r>
            <a:endParaRPr lang="en-US" sz="1800" dirty="0" smtClean="0">
              <a:solidFill>
                <a:srgbClr val="C00000"/>
              </a:solidFill>
            </a:endParaRPr>
          </a:p>
          <a:p>
            <a:pPr lvl="1"/>
            <a:r>
              <a:rPr lang="en-CA" sz="1400" dirty="0" smtClean="0"/>
              <a:t>advertising revenue by source (advertising is about 95% of total Google revenue)</a:t>
            </a:r>
            <a:endParaRPr lang="en-CA" sz="1400" dirty="0" smtClean="0"/>
          </a:p>
          <a:p>
            <a:pPr lvl="1"/>
            <a:r>
              <a:rPr lang="en-CA" sz="1400" dirty="0" smtClean="0"/>
              <a:t>research and development expenses as a percentage of revenues (about 15%)</a:t>
            </a:r>
            <a:endParaRPr lang="en-US" sz="1400" dirty="0" smtClean="0"/>
          </a:p>
          <a:p>
            <a:pPr eaLnBrk="1" hangingPunct="1"/>
            <a:endParaRPr lang="en-CA" sz="500" dirty="0" smtClean="0"/>
          </a:p>
          <a:p>
            <a:pPr eaLnBrk="1" hangingPunct="1"/>
            <a:r>
              <a:rPr lang="en-CA" sz="1800" dirty="0" smtClean="0">
                <a:solidFill>
                  <a:srgbClr val="C00000"/>
                </a:solidFill>
              </a:rPr>
              <a:t>Non-financial (quantitative)</a:t>
            </a:r>
            <a:endParaRPr lang="en-CA" sz="1800" dirty="0" smtClean="0">
              <a:solidFill>
                <a:srgbClr val="C00000"/>
              </a:solidFill>
            </a:endParaRPr>
          </a:p>
          <a:p>
            <a:pPr lvl="1"/>
            <a:r>
              <a:rPr lang="en-CA" sz="1400" dirty="0" smtClean="0"/>
              <a:t>  number of advertisers</a:t>
            </a:r>
            <a:endParaRPr lang="en-CA" sz="1400" dirty="0" smtClean="0"/>
          </a:p>
          <a:p>
            <a:pPr lvl="1"/>
            <a:r>
              <a:rPr lang="en-CA" sz="1400" dirty="0" smtClean="0"/>
              <a:t>  number of website searches initiated </a:t>
            </a:r>
            <a:endParaRPr lang="en-CA" sz="1400" dirty="0" smtClean="0"/>
          </a:p>
          <a:p>
            <a:pPr lvl="1"/>
            <a:r>
              <a:rPr lang="en-CA" sz="1400" dirty="0" smtClean="0"/>
              <a:t>  advertisers’ return on investment from advertising campaigns on our websites </a:t>
            </a:r>
            <a:endParaRPr lang="en-CA" sz="1400" dirty="0" smtClean="0"/>
          </a:p>
          <a:p>
            <a:pPr eaLnBrk="1" hangingPunct="1"/>
            <a:endParaRPr lang="en-CA" sz="500" dirty="0" smtClean="0"/>
          </a:p>
          <a:p>
            <a:pPr eaLnBrk="1" hangingPunct="1"/>
            <a:r>
              <a:rPr lang="en-CA" sz="1800" dirty="0" smtClean="0">
                <a:solidFill>
                  <a:srgbClr val="C00000"/>
                </a:solidFill>
              </a:rPr>
              <a:t>Non-financial (qualitative)</a:t>
            </a:r>
            <a:endParaRPr lang="en-US" sz="1800" dirty="0" smtClean="0">
              <a:solidFill>
                <a:srgbClr val="C00000"/>
              </a:solidFill>
            </a:endParaRPr>
          </a:p>
          <a:p>
            <a:pPr lvl="1"/>
            <a:r>
              <a:rPr lang="en-CA" sz="1400" dirty="0" smtClean="0"/>
              <a:t>relevance, objectivity, and quality of Google search results </a:t>
            </a:r>
            <a:endParaRPr lang="en-CA" sz="1400" dirty="0" smtClean="0"/>
          </a:p>
          <a:p>
            <a:pPr lvl="1"/>
            <a:r>
              <a:rPr lang="en-CA" sz="1400" dirty="0" smtClean="0"/>
              <a:t>relevance and quality of ads displayed with each search results page</a:t>
            </a:r>
            <a:endParaRPr lang="en-CA" sz="1400" dirty="0" smtClean="0"/>
          </a:p>
          <a:p>
            <a:pPr lvl="1"/>
            <a:r>
              <a:rPr lang="en-CA" sz="1400" dirty="0" smtClean="0"/>
              <a:t>underlying purpose of searches</a:t>
            </a:r>
            <a:endParaRPr lang="en-US" sz="14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457200"/>
            <a:ext cx="8229600" cy="762000"/>
          </a:xfrm>
        </p:spPr>
        <p:txBody>
          <a:bodyPr/>
          <a:lstStyle/>
          <a:p>
            <a:pPr eaLnBrk="1" hangingPunct="1">
              <a:defRPr/>
            </a:pPr>
            <a:r>
              <a:rPr lang="en-US" sz="2800" dirty="0" smtClean="0"/>
              <a:t>Performance measures - Ford Motor Company</a:t>
            </a:r>
            <a:endParaRPr lang="en-US" sz="2800" dirty="0" smtClean="0"/>
          </a:p>
        </p:txBody>
      </p:sp>
      <p:sp>
        <p:nvSpPr>
          <p:cNvPr id="12292" name="Rectangle 3"/>
          <p:cNvSpPr>
            <a:spLocks noGrp="1" noChangeArrowheads="1"/>
          </p:cNvSpPr>
          <p:nvPr>
            <p:ph type="body" idx="1"/>
          </p:nvPr>
        </p:nvSpPr>
        <p:spPr>
          <a:xfrm>
            <a:off x="762000" y="1219200"/>
            <a:ext cx="7924800" cy="4648200"/>
          </a:xfrm>
        </p:spPr>
        <p:txBody>
          <a:bodyPr/>
          <a:lstStyle/>
          <a:p>
            <a:pPr marL="0" indent="0" eaLnBrk="1" hangingPunct="1">
              <a:buNone/>
            </a:pPr>
            <a:r>
              <a:rPr lang="en-CA" sz="1800" dirty="0" smtClean="0"/>
              <a:t>There’s a renewed sense of energy and pride at Ford today. We’re no longer talking about survival. Our employees are focused every day on helping Ford deliver, so we never again have our backs against the wall.</a:t>
            </a:r>
            <a:endParaRPr lang="en-CA" sz="1800" dirty="0" smtClean="0"/>
          </a:p>
          <a:p>
            <a:pPr marL="0" indent="0" eaLnBrk="1" hangingPunct="1">
              <a:buNone/>
            </a:pPr>
            <a:endParaRPr lang="en-CA" sz="1100" dirty="0" smtClean="0"/>
          </a:p>
          <a:p>
            <a:pPr eaLnBrk="1" hangingPunct="1"/>
            <a:endParaRPr lang="en-US" sz="500" dirty="0" smtClean="0"/>
          </a:p>
          <a:p>
            <a:pPr eaLnBrk="1" hangingPunct="1"/>
            <a:r>
              <a:rPr lang="en-US" sz="1800" dirty="0" smtClean="0">
                <a:solidFill>
                  <a:srgbClr val="C00000"/>
                </a:solidFill>
              </a:rPr>
              <a:t>Financial (quantitative)</a:t>
            </a:r>
            <a:endParaRPr lang="en-US" sz="1800" dirty="0" smtClean="0">
              <a:solidFill>
                <a:srgbClr val="C00000"/>
              </a:solidFill>
            </a:endParaRPr>
          </a:p>
          <a:p>
            <a:pPr lvl="1"/>
            <a:r>
              <a:rPr lang="en-CA" sz="1400" dirty="0" smtClean="0"/>
              <a:t>sales, net income, earnings per share</a:t>
            </a:r>
            <a:endParaRPr lang="en-CA" sz="1400" dirty="0" smtClean="0"/>
          </a:p>
          <a:p>
            <a:pPr lvl="1"/>
            <a:r>
              <a:rPr lang="en-CA" sz="1400" dirty="0" smtClean="0"/>
              <a:t>value of portfolio of finance receivables and leases </a:t>
            </a:r>
            <a:endParaRPr lang="en-US" sz="1400" dirty="0" smtClean="0"/>
          </a:p>
          <a:p>
            <a:pPr eaLnBrk="1" hangingPunct="1"/>
            <a:endParaRPr lang="en-CA" sz="500" dirty="0" smtClean="0"/>
          </a:p>
          <a:p>
            <a:pPr eaLnBrk="1" hangingPunct="1"/>
            <a:r>
              <a:rPr lang="en-CA" sz="1800" dirty="0" smtClean="0">
                <a:solidFill>
                  <a:srgbClr val="C00000"/>
                </a:solidFill>
              </a:rPr>
              <a:t>Non-financial (quantitative)</a:t>
            </a:r>
            <a:endParaRPr lang="en-CA" sz="1800" dirty="0" smtClean="0">
              <a:solidFill>
                <a:srgbClr val="C00000"/>
              </a:solidFill>
            </a:endParaRPr>
          </a:p>
          <a:p>
            <a:pPr lvl="1"/>
            <a:r>
              <a:rPr lang="en-CA" sz="1400" dirty="0" smtClean="0"/>
              <a:t>market share for all product lines</a:t>
            </a:r>
            <a:endParaRPr lang="en-CA" sz="1400" dirty="0" smtClean="0"/>
          </a:p>
          <a:p>
            <a:pPr lvl="1"/>
            <a:r>
              <a:rPr lang="en-CA" sz="1400" dirty="0" smtClean="0"/>
              <a:t>number of vehicle recalls</a:t>
            </a:r>
            <a:endParaRPr lang="en-CA" sz="1400" dirty="0" smtClean="0"/>
          </a:p>
          <a:p>
            <a:pPr lvl="1"/>
            <a:endParaRPr lang="en-CA" sz="500" dirty="0" smtClean="0"/>
          </a:p>
          <a:p>
            <a:pPr eaLnBrk="1" hangingPunct="1"/>
            <a:r>
              <a:rPr lang="en-CA" sz="1800" dirty="0" smtClean="0">
                <a:solidFill>
                  <a:srgbClr val="C00000"/>
                </a:solidFill>
              </a:rPr>
              <a:t>Non-financial (qualitative)</a:t>
            </a:r>
            <a:endParaRPr lang="en-US" sz="1800" dirty="0" smtClean="0">
              <a:solidFill>
                <a:srgbClr val="C00000"/>
              </a:solidFill>
            </a:endParaRPr>
          </a:p>
          <a:p>
            <a:pPr lvl="1"/>
            <a:r>
              <a:rPr lang="en-CA" sz="1400" dirty="0" smtClean="0"/>
              <a:t>adherence to governmental standards and regulations relating to safety, </a:t>
            </a:r>
            <a:br>
              <a:rPr lang="en-CA" sz="1400" dirty="0" smtClean="0"/>
            </a:br>
            <a:r>
              <a:rPr lang="en-CA" sz="1400" dirty="0" smtClean="0"/>
              <a:t>fuel economy, emissions control, noise control, vehicle recycling, substances of concern, vehicle damage, theft prevention, etc. </a:t>
            </a:r>
            <a:endParaRPr lang="en-CA" sz="1400" dirty="0" smtClean="0"/>
          </a:p>
          <a:p>
            <a:pPr lvl="1"/>
            <a:r>
              <a:rPr lang="en-CA" sz="1400" dirty="0" smtClean="0"/>
              <a:t>reputation of vehicle brands and industry awards</a:t>
            </a:r>
            <a:endParaRPr lang="en-CA" sz="1400" dirty="0" smtClean="0"/>
          </a:p>
          <a:p>
            <a:pPr lvl="1"/>
            <a:r>
              <a:rPr lang="en-CA" sz="1400" dirty="0" smtClean="0"/>
              <a:t>vehicle safety ratings</a:t>
            </a:r>
            <a:endParaRPr lang="en-US" sz="14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457200"/>
            <a:ext cx="8001000" cy="457200"/>
          </a:xfrm>
        </p:spPr>
        <p:txBody>
          <a:bodyPr/>
          <a:lstStyle/>
          <a:p>
            <a:pPr eaLnBrk="1" hangingPunct="1">
              <a:defRPr/>
            </a:pPr>
            <a:r>
              <a:rPr lang="en-US" sz="2800" dirty="0" smtClean="0"/>
              <a:t>Performance measures - IWK Hospital</a:t>
            </a:r>
            <a:endParaRPr lang="en-US" sz="2800" dirty="0" smtClean="0"/>
          </a:p>
        </p:txBody>
      </p:sp>
      <p:sp>
        <p:nvSpPr>
          <p:cNvPr id="12292" name="Rectangle 3"/>
          <p:cNvSpPr>
            <a:spLocks noGrp="1" noChangeArrowheads="1"/>
          </p:cNvSpPr>
          <p:nvPr>
            <p:ph type="body" idx="1"/>
          </p:nvPr>
        </p:nvSpPr>
        <p:spPr>
          <a:xfrm>
            <a:off x="457200" y="990600"/>
            <a:ext cx="8229600" cy="3352800"/>
          </a:xfrm>
        </p:spPr>
        <p:txBody>
          <a:bodyPr/>
          <a:lstStyle/>
          <a:p>
            <a:pPr marL="0" indent="0" eaLnBrk="1" hangingPunct="1">
              <a:buNone/>
            </a:pPr>
            <a:r>
              <a:rPr lang="en-CA" sz="1800" dirty="0" smtClean="0"/>
              <a:t>Our Vision: Healthy families. The best care.</a:t>
            </a:r>
            <a:endParaRPr lang="en-CA" sz="1800" dirty="0" smtClean="0"/>
          </a:p>
          <a:p>
            <a:pPr eaLnBrk="1" hangingPunct="1"/>
            <a:endParaRPr lang="en-US" sz="400" dirty="0" smtClean="0">
              <a:solidFill>
                <a:srgbClr val="C00000"/>
              </a:solidFill>
            </a:endParaRPr>
          </a:p>
          <a:p>
            <a:pPr eaLnBrk="1" hangingPunct="1"/>
            <a:r>
              <a:rPr lang="en-US" sz="1800" dirty="0" smtClean="0">
                <a:solidFill>
                  <a:srgbClr val="C00000"/>
                </a:solidFill>
              </a:rPr>
              <a:t>Financial (quantitative)</a:t>
            </a:r>
            <a:endParaRPr lang="en-US" sz="1800" dirty="0" smtClean="0">
              <a:solidFill>
                <a:srgbClr val="C00000"/>
              </a:solidFill>
            </a:endParaRPr>
          </a:p>
          <a:p>
            <a:pPr lvl="1"/>
            <a:r>
              <a:rPr lang="en-CA" sz="1400" dirty="0" smtClean="0"/>
              <a:t>Revenue from sources other than the Department of Health</a:t>
            </a:r>
            <a:endParaRPr lang="en-US" sz="1400" dirty="0" smtClean="0"/>
          </a:p>
          <a:p>
            <a:pPr eaLnBrk="1" hangingPunct="1"/>
            <a:endParaRPr lang="en-CA" sz="500" dirty="0" smtClean="0"/>
          </a:p>
          <a:p>
            <a:pPr eaLnBrk="1" hangingPunct="1"/>
            <a:r>
              <a:rPr lang="en-CA" sz="1800" dirty="0" smtClean="0">
                <a:solidFill>
                  <a:srgbClr val="C00000"/>
                </a:solidFill>
              </a:rPr>
              <a:t>Non-financial (quantitative)</a:t>
            </a:r>
            <a:endParaRPr lang="en-CA" sz="1800" dirty="0" smtClean="0">
              <a:solidFill>
                <a:srgbClr val="C00000"/>
              </a:solidFill>
            </a:endParaRPr>
          </a:p>
          <a:p>
            <a:pPr lvl="1"/>
            <a:r>
              <a:rPr lang="en-CA" sz="1400" dirty="0" smtClean="0"/>
              <a:t>Number of adverse events</a:t>
            </a:r>
            <a:endParaRPr lang="en-CA" sz="1400" dirty="0" smtClean="0"/>
          </a:p>
          <a:p>
            <a:pPr lvl="1"/>
            <a:r>
              <a:rPr lang="en-CA" sz="1400" dirty="0" smtClean="0"/>
              <a:t>Rate of compliance with IWK established wait-time standards</a:t>
            </a:r>
            <a:endParaRPr lang="en-CA" sz="1400" dirty="0" smtClean="0"/>
          </a:p>
          <a:p>
            <a:pPr eaLnBrk="1" hangingPunct="1"/>
            <a:endParaRPr lang="en-CA" sz="500" dirty="0" smtClean="0"/>
          </a:p>
          <a:p>
            <a:pPr eaLnBrk="1" hangingPunct="1"/>
            <a:r>
              <a:rPr lang="en-CA" sz="1800" dirty="0" smtClean="0">
                <a:solidFill>
                  <a:srgbClr val="C00000"/>
                </a:solidFill>
              </a:rPr>
              <a:t>Non-financial (qualitative)</a:t>
            </a:r>
            <a:endParaRPr lang="en-US" sz="1800" dirty="0" smtClean="0">
              <a:solidFill>
                <a:srgbClr val="C00000"/>
              </a:solidFill>
            </a:endParaRPr>
          </a:p>
          <a:p>
            <a:pPr lvl="1"/>
            <a:r>
              <a:rPr lang="en-CA" sz="1400" dirty="0" smtClean="0"/>
              <a:t>Overall employee satisfaction</a:t>
            </a:r>
            <a:endParaRPr lang="en-US" sz="1400" dirty="0" smtClean="0"/>
          </a:p>
          <a:p>
            <a:pPr eaLnBrk="1" hangingPunct="1"/>
            <a:endParaRPr lang="en-US" sz="2800" dirty="0" smtClean="0"/>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0145" y="3886200"/>
            <a:ext cx="881282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457200"/>
            <a:ext cx="8001000" cy="1143000"/>
          </a:xfrm>
        </p:spPr>
        <p:txBody>
          <a:bodyPr/>
          <a:lstStyle/>
          <a:p>
            <a:pPr eaLnBrk="1" hangingPunct="1">
              <a:defRPr/>
            </a:pPr>
            <a:r>
              <a:rPr lang="en-US" sz="3200" dirty="0" smtClean="0"/>
              <a:t>Performance measures - SMU</a:t>
            </a:r>
            <a:endParaRPr lang="en-US" sz="3200" u="sng" dirty="0" smtClean="0"/>
          </a:p>
        </p:txBody>
      </p:sp>
      <p:sp>
        <p:nvSpPr>
          <p:cNvPr id="12292" name="Rectangle 3"/>
          <p:cNvSpPr>
            <a:spLocks noGrp="1" noChangeArrowheads="1"/>
          </p:cNvSpPr>
          <p:nvPr>
            <p:ph type="body" idx="1"/>
          </p:nvPr>
        </p:nvSpPr>
        <p:spPr>
          <a:xfrm>
            <a:off x="762000" y="1600200"/>
            <a:ext cx="7924800" cy="4267200"/>
          </a:xfrm>
        </p:spPr>
        <p:txBody>
          <a:bodyPr/>
          <a:lstStyle/>
          <a:p>
            <a:pPr marL="0" indent="0" eaLnBrk="1" hangingPunct="1">
              <a:buNone/>
            </a:pPr>
            <a:r>
              <a:rPr lang="en-CA" sz="1800" dirty="0" smtClean="0"/>
              <a:t>Age Quod Agis – What you do, do well.</a:t>
            </a:r>
            <a:endParaRPr lang="en-CA" sz="1800" dirty="0" smtClean="0"/>
          </a:p>
          <a:p>
            <a:pPr marL="0" indent="0" eaLnBrk="1" hangingPunct="1">
              <a:buNone/>
            </a:pPr>
            <a:endParaRPr lang="en-CA" sz="1800" dirty="0" smtClean="0"/>
          </a:p>
          <a:p>
            <a:pPr eaLnBrk="1" hangingPunct="1"/>
            <a:endParaRPr lang="en-US" sz="400" dirty="0" smtClean="0">
              <a:solidFill>
                <a:srgbClr val="C00000"/>
              </a:solidFill>
            </a:endParaRPr>
          </a:p>
          <a:p>
            <a:pPr eaLnBrk="1" hangingPunct="1"/>
            <a:r>
              <a:rPr lang="en-US" sz="1800" dirty="0" smtClean="0">
                <a:solidFill>
                  <a:srgbClr val="C00000"/>
                </a:solidFill>
              </a:rPr>
              <a:t>Financial (quantitative)</a:t>
            </a:r>
            <a:endParaRPr lang="en-US" sz="1800" dirty="0" smtClean="0">
              <a:solidFill>
                <a:srgbClr val="C00000"/>
              </a:solidFill>
            </a:endParaRPr>
          </a:p>
          <a:p>
            <a:pPr lvl="1"/>
            <a:r>
              <a:rPr lang="en-CA" sz="1400" dirty="0" smtClean="0"/>
              <a:t>Unrestricted resources</a:t>
            </a:r>
            <a:endParaRPr lang="en-CA" sz="1400" dirty="0" smtClean="0"/>
          </a:p>
          <a:p>
            <a:pPr lvl="1"/>
            <a:r>
              <a:rPr lang="en-CA" sz="1400" dirty="0" smtClean="0"/>
              <a:t>Debt per student</a:t>
            </a:r>
            <a:endParaRPr lang="en-CA" sz="1400" dirty="0" smtClean="0"/>
          </a:p>
          <a:p>
            <a:pPr lvl="1"/>
            <a:r>
              <a:rPr lang="en-CA" sz="1400" dirty="0" smtClean="0"/>
              <a:t>Market value of endowed assets</a:t>
            </a:r>
            <a:endParaRPr lang="en-US" sz="1400" dirty="0" smtClean="0"/>
          </a:p>
          <a:p>
            <a:pPr eaLnBrk="1" hangingPunct="1"/>
            <a:endParaRPr lang="en-CA" sz="500" dirty="0" smtClean="0"/>
          </a:p>
          <a:p>
            <a:pPr eaLnBrk="1" hangingPunct="1"/>
            <a:r>
              <a:rPr lang="en-CA" sz="1800" dirty="0" smtClean="0">
                <a:solidFill>
                  <a:srgbClr val="C00000"/>
                </a:solidFill>
              </a:rPr>
              <a:t>Non-financial (quantitative)</a:t>
            </a:r>
            <a:endParaRPr lang="en-CA" sz="1800" dirty="0" smtClean="0">
              <a:solidFill>
                <a:srgbClr val="C00000"/>
              </a:solidFill>
            </a:endParaRPr>
          </a:p>
          <a:p>
            <a:pPr lvl="1"/>
            <a:r>
              <a:rPr lang="en-CA" sz="1400" dirty="0" smtClean="0"/>
              <a:t>Facilities condition index</a:t>
            </a:r>
            <a:endParaRPr lang="en-CA" sz="1400" dirty="0" smtClean="0"/>
          </a:p>
          <a:p>
            <a:pPr lvl="1"/>
            <a:r>
              <a:rPr lang="en-CA" sz="1400" dirty="0" smtClean="0"/>
              <a:t>Conversion rate of student applicants to actual registrations</a:t>
            </a:r>
            <a:endParaRPr lang="en-CA" sz="1400" dirty="0" smtClean="0"/>
          </a:p>
          <a:p>
            <a:pPr lvl="1"/>
            <a:r>
              <a:rPr lang="en-CA" sz="1400" dirty="0" smtClean="0"/>
              <a:t>Tuition fees compared to other universities</a:t>
            </a:r>
            <a:endParaRPr lang="en-CA" sz="1400" dirty="0" smtClean="0"/>
          </a:p>
          <a:p>
            <a:pPr eaLnBrk="1" hangingPunct="1"/>
            <a:endParaRPr lang="en-CA" sz="500" dirty="0" smtClean="0"/>
          </a:p>
          <a:p>
            <a:pPr eaLnBrk="1" hangingPunct="1"/>
            <a:r>
              <a:rPr lang="en-CA" sz="1800" dirty="0" smtClean="0">
                <a:solidFill>
                  <a:srgbClr val="C00000"/>
                </a:solidFill>
              </a:rPr>
              <a:t>Non-financial (qualitative)</a:t>
            </a:r>
            <a:endParaRPr lang="en-US" sz="1800" dirty="0" smtClean="0">
              <a:solidFill>
                <a:srgbClr val="C00000"/>
              </a:solidFill>
            </a:endParaRPr>
          </a:p>
          <a:p>
            <a:pPr lvl="1"/>
            <a:r>
              <a:rPr lang="en-CA" sz="1400" dirty="0" smtClean="0"/>
              <a:t>Student satisfaction (e.g., National Survey of Student Engagement, ICE evaluations)</a:t>
            </a:r>
            <a:endParaRPr lang="en-CA" sz="1400" dirty="0" smtClean="0"/>
          </a:p>
          <a:p>
            <a:pPr lvl="1"/>
            <a:r>
              <a:rPr lang="en-CA" sz="1400" dirty="0" smtClean="0"/>
              <a:t>University reputation (e.g., Maclean’s Magazine)</a:t>
            </a:r>
            <a:endParaRPr lang="en-CA" sz="1400" dirty="0" smtClean="0"/>
          </a:p>
          <a:p>
            <a:pPr lvl="1"/>
            <a:r>
              <a:rPr lang="en-CA" sz="1400" dirty="0" smtClean="0"/>
              <a:t>Research productivity</a:t>
            </a:r>
            <a:endParaRPr lang="en-US" sz="14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838200" y="1295400"/>
            <a:ext cx="8305800" cy="4724400"/>
          </a:xfrm>
          <a:noFill/>
        </p:spPr>
        <p:txBody>
          <a:bodyPr lIns="92075" tIns="46038" rIns="92075" bIns="46038" anchor="ctr"/>
          <a:lstStyle/>
          <a:p>
            <a:pPr algn="ctr" eaLnBrk="1" hangingPunct="1">
              <a:buFont typeface="Wingdings" panose="05000000000000000000" pitchFamily="2" charset="2"/>
              <a:buNone/>
            </a:pPr>
            <a:r>
              <a:rPr lang="en-US" sz="3600" smtClean="0"/>
              <a:t>	</a:t>
            </a:r>
            <a:endParaRPr lang="en-US" sz="3600" smtClean="0"/>
          </a:p>
        </p:txBody>
      </p:sp>
      <p:pic>
        <p:nvPicPr>
          <p:cNvPr id="7171" name="Picture 3" descr="wheel_app-fg04-02"/>
          <p:cNvPicPr>
            <a:picLocks noGrp="1" noChangeAspect="1" noChangeArrowheads="1"/>
          </p:cNvPicPr>
          <p:nvPr>
            <p:ph idx="1"/>
          </p:nvPr>
        </p:nvPicPr>
        <p:blipFill>
          <a:blip r:embed="rId1" cstate="print"/>
          <a:srcRect l="5983" r="2992" b="12407"/>
          <a:stretch>
            <a:fillRect/>
          </a:stretch>
        </p:blipFill>
        <p:spPr>
          <a:xfrm>
            <a:off x="152400" y="533400"/>
            <a:ext cx="8839200" cy="591343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838200" y="685800"/>
            <a:ext cx="7848600" cy="990600"/>
          </a:xfrm>
        </p:spPr>
        <p:txBody>
          <a:bodyPr/>
          <a:lstStyle/>
          <a:p>
            <a:r>
              <a:rPr lang="en-US" sz="3200" dirty="0" smtClean="0"/>
              <a:t>Management Accounting </a:t>
            </a:r>
            <a:endParaRPr lang="en-US" sz="3200" dirty="0"/>
          </a:p>
        </p:txBody>
      </p:sp>
      <p:sp>
        <p:nvSpPr>
          <p:cNvPr id="6149" name="Rectangle 5"/>
          <p:cNvSpPr>
            <a:spLocks noGrp="1" noChangeArrowheads="1"/>
          </p:cNvSpPr>
          <p:nvPr>
            <p:ph type="body" idx="1"/>
          </p:nvPr>
        </p:nvSpPr>
        <p:spPr>
          <a:xfrm>
            <a:off x="762000" y="1752600"/>
            <a:ext cx="7924800" cy="4114800"/>
          </a:xfrm>
        </p:spPr>
        <p:txBody>
          <a:bodyPr/>
          <a:lstStyle/>
          <a:p>
            <a:pPr>
              <a:lnSpc>
                <a:spcPct val="110000"/>
              </a:lnSpc>
            </a:pPr>
            <a:r>
              <a:rPr lang="en-CA" sz="1800" dirty="0" smtClean="0"/>
              <a:t>Management accounting is a profession that involves </a:t>
            </a:r>
            <a:br>
              <a:rPr lang="en-CA" sz="1800" dirty="0" smtClean="0"/>
            </a:br>
            <a:r>
              <a:rPr lang="en-CA" sz="1800" dirty="0" smtClean="0"/>
              <a:t>partnering in management decision making, </a:t>
            </a:r>
            <a:br>
              <a:rPr lang="en-CA" sz="1800" dirty="0" smtClean="0"/>
            </a:br>
            <a:r>
              <a:rPr lang="en-CA" sz="1800" dirty="0" smtClean="0"/>
              <a:t>devising planning and performance management systems, </a:t>
            </a:r>
            <a:br>
              <a:rPr lang="en-CA" sz="1800" dirty="0" smtClean="0"/>
            </a:br>
            <a:r>
              <a:rPr lang="en-CA" sz="1800" dirty="0" smtClean="0"/>
              <a:t>and providing expertise in financial reporting and control </a:t>
            </a:r>
            <a:br>
              <a:rPr lang="en-CA" sz="1800" dirty="0" smtClean="0"/>
            </a:br>
            <a:r>
              <a:rPr lang="en-CA" sz="1800" dirty="0" smtClean="0"/>
              <a:t>to assist management in the formulation and implementation </a:t>
            </a:r>
            <a:br>
              <a:rPr lang="en-CA" sz="1800" dirty="0" smtClean="0"/>
            </a:br>
            <a:r>
              <a:rPr lang="en-CA" sz="1800" dirty="0" smtClean="0"/>
              <a:t>of an organization’s strategy.</a:t>
            </a:r>
            <a:br>
              <a:rPr lang="en-CA" sz="2000" dirty="0" smtClean="0"/>
            </a:br>
            <a:endParaRPr lang="en-CA" sz="1050" dirty="0" smtClean="0"/>
          </a:p>
          <a:p>
            <a:pPr marL="0" indent="0">
              <a:lnSpc>
                <a:spcPct val="110000"/>
              </a:lnSpc>
              <a:buNone/>
            </a:pPr>
            <a:r>
              <a:rPr lang="en-CA" sz="1400" dirty="0" smtClean="0"/>
              <a:t>                      - IMA 2008 Statement on Management Accounting</a:t>
            </a:r>
            <a:endParaRPr lang="en-CA" sz="1400" dirty="0" smtClean="0"/>
          </a:p>
          <a:p>
            <a:pPr marL="0" indent="0">
              <a:lnSpc>
                <a:spcPct val="110000"/>
              </a:lnSpc>
              <a:buNone/>
            </a:pPr>
            <a:endParaRPr lang="en-CA" sz="1800" dirty="0" smtClean="0"/>
          </a:p>
          <a:p>
            <a:pPr marL="0" indent="0">
              <a:lnSpc>
                <a:spcPct val="110000"/>
              </a:lnSpc>
              <a:buNone/>
            </a:pPr>
            <a:r>
              <a:rPr lang="en-CA" sz="1800" i="1" kern="1200" dirty="0">
                <a:solidFill>
                  <a:srgbClr val="1818FF"/>
                </a:solidFill>
                <a:latin typeface="Calibri" panose="020F0502020204030204"/>
              </a:rPr>
              <a:t>“We are looked upon as business advisors, more than just accountants, </a:t>
            </a:r>
            <a:br>
              <a:rPr lang="en-CA" sz="1800" i="1" kern="1200" dirty="0">
                <a:solidFill>
                  <a:srgbClr val="1818FF"/>
                </a:solidFill>
                <a:latin typeface="Calibri" panose="020F0502020204030204"/>
              </a:rPr>
            </a:br>
            <a:r>
              <a:rPr lang="en-CA" sz="1800" i="1" kern="1200" dirty="0">
                <a:solidFill>
                  <a:srgbClr val="1818FF"/>
                </a:solidFill>
                <a:latin typeface="Calibri" panose="020F0502020204030204"/>
              </a:rPr>
              <a:t>and that has a lot to do with the additional analysis and the forward-looking goals we are setting.” </a:t>
            </a:r>
            <a:endParaRPr lang="en-CA"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533400"/>
            <a:ext cx="8229600" cy="838200"/>
          </a:xfrm>
        </p:spPr>
        <p:txBody>
          <a:bodyPr/>
          <a:lstStyle/>
          <a:p>
            <a:pPr eaLnBrk="1" hangingPunct="1"/>
            <a:r>
              <a:rPr lang="en-US" sz="3200" dirty="0" smtClean="0"/>
              <a:t>Value chain and TLCC</a:t>
            </a:r>
            <a:endParaRPr lang="en-US" sz="3200" dirty="0" smtClean="0"/>
          </a:p>
        </p:txBody>
      </p:sp>
      <p:sp>
        <p:nvSpPr>
          <p:cNvPr id="17411" name="Rectangle 3"/>
          <p:cNvSpPr>
            <a:spLocks noGrp="1" noChangeArrowheads="1"/>
          </p:cNvSpPr>
          <p:nvPr>
            <p:ph type="body" idx="1"/>
          </p:nvPr>
        </p:nvSpPr>
        <p:spPr>
          <a:xfrm>
            <a:off x="457200" y="1752600"/>
            <a:ext cx="8458200" cy="4635500"/>
          </a:xfrm>
        </p:spPr>
        <p:txBody>
          <a:bodyPr/>
          <a:lstStyle/>
          <a:p>
            <a:pPr eaLnBrk="1" hangingPunct="1"/>
            <a:r>
              <a:rPr lang="en-US" sz="2000" dirty="0" smtClean="0"/>
              <a:t>Halifax-Dartmouth Bridge Commission</a:t>
            </a:r>
            <a:br>
              <a:rPr lang="en-US" sz="2000" dirty="0" smtClean="0"/>
            </a:br>
            <a:endParaRPr lang="en-US" sz="2000" dirty="0" smtClean="0"/>
          </a:p>
          <a:p>
            <a:pPr lvl="1" eaLnBrk="1" hangingPunct="1">
              <a:lnSpc>
                <a:spcPct val="150000"/>
              </a:lnSpc>
            </a:pPr>
            <a:r>
              <a:rPr lang="en-US" sz="1600" dirty="0" smtClean="0"/>
              <a:t>Vehicle traffic on the two existing bridges no longer sustainable</a:t>
            </a:r>
            <a:endParaRPr lang="en-US" sz="1600" dirty="0" smtClean="0"/>
          </a:p>
          <a:p>
            <a:pPr lvl="1" eaLnBrk="1" hangingPunct="1">
              <a:lnSpc>
                <a:spcPct val="150000"/>
              </a:lnSpc>
            </a:pPr>
            <a:r>
              <a:rPr lang="en-US" sz="1600" dirty="0" smtClean="0"/>
              <a:t>Need a new </a:t>
            </a:r>
            <a:r>
              <a:rPr lang="en-US" sz="1600" dirty="0" err="1" smtClean="0"/>
              <a:t>harbour</a:t>
            </a:r>
            <a:r>
              <a:rPr lang="en-US" sz="1600" dirty="0" smtClean="0"/>
              <a:t> crossing by the year 2020</a:t>
            </a:r>
            <a:endParaRPr lang="en-US" sz="1600" dirty="0" smtClean="0"/>
          </a:p>
          <a:p>
            <a:pPr lvl="1" eaLnBrk="1" hangingPunct="1">
              <a:lnSpc>
                <a:spcPct val="150000"/>
              </a:lnSpc>
            </a:pPr>
            <a:r>
              <a:rPr lang="en-US" sz="1600" dirty="0" smtClean="0"/>
              <a:t>Capital budgeting decision – build a </a:t>
            </a:r>
            <a:r>
              <a:rPr lang="en-US" sz="1600" b="1" dirty="0" smtClean="0">
                <a:solidFill>
                  <a:srgbClr val="FF0000"/>
                </a:solidFill>
              </a:rPr>
              <a:t>third bridge </a:t>
            </a:r>
            <a:r>
              <a:rPr lang="en-US" sz="1600" dirty="0" smtClean="0"/>
              <a:t>or an </a:t>
            </a:r>
            <a:r>
              <a:rPr lang="en-US" sz="1600" b="1" dirty="0" smtClean="0">
                <a:solidFill>
                  <a:srgbClr val="FF0000"/>
                </a:solidFill>
              </a:rPr>
              <a:t>under-</a:t>
            </a:r>
            <a:r>
              <a:rPr lang="en-US" sz="1600" b="1" dirty="0" err="1" smtClean="0">
                <a:solidFill>
                  <a:srgbClr val="FF0000"/>
                </a:solidFill>
              </a:rPr>
              <a:t>harbour</a:t>
            </a:r>
            <a:r>
              <a:rPr lang="en-US" sz="1600" b="1" dirty="0" smtClean="0">
                <a:solidFill>
                  <a:srgbClr val="FF0000"/>
                </a:solidFill>
              </a:rPr>
              <a:t> tunnel</a:t>
            </a:r>
            <a:r>
              <a:rPr lang="en-US" sz="1600" dirty="0" smtClean="0"/>
              <a:t>?</a:t>
            </a:r>
            <a:endParaRPr lang="en-US" sz="1600" dirty="0" smtClean="0"/>
          </a:p>
          <a:p>
            <a:pPr lvl="1" eaLnBrk="1" hangingPunct="1">
              <a:lnSpc>
                <a:spcPct val="150000"/>
              </a:lnSpc>
            </a:pPr>
            <a:r>
              <a:rPr lang="en-US" sz="1600" dirty="0" smtClean="0"/>
              <a:t>You are the CFO:</a:t>
            </a:r>
            <a:endParaRPr lang="en-US" sz="1600" dirty="0" smtClean="0"/>
          </a:p>
          <a:p>
            <a:pPr lvl="2" eaLnBrk="1" hangingPunct="1">
              <a:lnSpc>
                <a:spcPct val="150000"/>
              </a:lnSpc>
            </a:pPr>
            <a:r>
              <a:rPr lang="en-US" sz="1200" dirty="0" smtClean="0"/>
              <a:t>Consider value chain of the bridge operations</a:t>
            </a:r>
            <a:endParaRPr lang="en-US" sz="1200" dirty="0" smtClean="0"/>
          </a:p>
          <a:p>
            <a:pPr lvl="2" eaLnBrk="1" hangingPunct="1">
              <a:lnSpc>
                <a:spcPct val="150000"/>
              </a:lnSpc>
            </a:pPr>
            <a:r>
              <a:rPr lang="en-US" sz="1200" dirty="0" smtClean="0"/>
              <a:t>Consider total life-cycle costs of the two proposed options</a:t>
            </a:r>
            <a:endParaRPr lang="en-US" sz="1200" dirty="0" smtClean="0"/>
          </a:p>
          <a:p>
            <a:pPr lvl="2" eaLnBrk="1" hangingPunct="1">
              <a:lnSpc>
                <a:spcPct val="150000"/>
              </a:lnSpc>
            </a:pPr>
            <a:r>
              <a:rPr lang="en-US" sz="1200" dirty="0" smtClean="0"/>
              <a:t>Consider “other factors” that may affect the decision</a:t>
            </a:r>
            <a:endParaRPr lang="en-US" sz="1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CA" sz="3200" dirty="0" smtClean="0"/>
              <a:t>Non-profit sector in Canada</a:t>
            </a:r>
            <a:endParaRPr lang="en-CA" sz="3200" dirty="0" smtClean="0"/>
          </a:p>
        </p:txBody>
      </p:sp>
      <p:sp>
        <p:nvSpPr>
          <p:cNvPr id="4100" name="Rectangle 3"/>
          <p:cNvSpPr>
            <a:spLocks noGrp="1" noChangeArrowheads="1"/>
          </p:cNvSpPr>
          <p:nvPr>
            <p:ph type="body" idx="1"/>
          </p:nvPr>
        </p:nvSpPr>
        <p:spPr>
          <a:xfrm>
            <a:off x="762000" y="1981200"/>
            <a:ext cx="7924800" cy="3886200"/>
          </a:xfrm>
        </p:spPr>
        <p:txBody>
          <a:bodyPr/>
          <a:lstStyle/>
          <a:p>
            <a:pPr eaLnBrk="1" hangingPunct="1">
              <a:lnSpc>
                <a:spcPct val="125000"/>
              </a:lnSpc>
              <a:defRPr/>
            </a:pPr>
            <a:r>
              <a:rPr lang="en-US" altLang="en-US" sz="1800" dirty="0" smtClean="0"/>
              <a:t>Often ignored in discussions of accounting</a:t>
            </a:r>
            <a:br>
              <a:rPr lang="en-US" altLang="en-US" sz="1800" dirty="0" smtClean="0"/>
            </a:br>
            <a:endParaRPr lang="en-US" altLang="en-US" sz="1800" dirty="0" smtClean="0"/>
          </a:p>
          <a:p>
            <a:pPr eaLnBrk="1" hangingPunct="1">
              <a:lnSpc>
                <a:spcPct val="125000"/>
              </a:lnSpc>
              <a:defRPr/>
            </a:pPr>
            <a:r>
              <a:rPr lang="en-US" altLang="en-US" sz="1800" dirty="0" smtClean="0"/>
              <a:t>However, the sector is significant because of its size, </a:t>
            </a:r>
            <a:br>
              <a:rPr lang="en-US" altLang="en-US" sz="1800" dirty="0" smtClean="0"/>
            </a:br>
            <a:r>
              <a:rPr lang="en-US" altLang="en-US" sz="1800" dirty="0" smtClean="0"/>
              <a:t>and also because of its importance to society</a:t>
            </a:r>
            <a:br>
              <a:rPr lang="en-US" altLang="en-US" sz="1800" dirty="0" smtClean="0"/>
            </a:br>
            <a:endParaRPr lang="en-US" altLang="en-US" sz="1000" dirty="0" smtClean="0"/>
          </a:p>
          <a:p>
            <a:pPr lvl="1" eaLnBrk="1" hangingPunct="1">
              <a:lnSpc>
                <a:spcPct val="125000"/>
              </a:lnSpc>
              <a:defRPr/>
            </a:pPr>
            <a:r>
              <a:rPr lang="en-US" altLang="en-US" sz="1600" dirty="0" smtClean="0">
                <a:solidFill>
                  <a:schemeClr val="bg2">
                    <a:lumMod val="60000"/>
                    <a:lumOff val="40000"/>
                  </a:schemeClr>
                </a:solidFill>
              </a:rPr>
              <a:t>Hospitals, Service Organizations, Arts Councils, </a:t>
            </a:r>
            <a:br>
              <a:rPr lang="en-US" altLang="en-US" sz="1600" dirty="0" smtClean="0">
                <a:solidFill>
                  <a:schemeClr val="bg2">
                    <a:lumMod val="60000"/>
                    <a:lumOff val="40000"/>
                  </a:schemeClr>
                </a:solidFill>
              </a:rPr>
            </a:br>
            <a:r>
              <a:rPr lang="en-US" altLang="en-US" sz="1600" dirty="0" smtClean="0">
                <a:solidFill>
                  <a:schemeClr val="bg2">
                    <a:lumMod val="60000"/>
                    <a:lumOff val="40000"/>
                  </a:schemeClr>
                </a:solidFill>
              </a:rPr>
              <a:t>Social and Sport Clubs, Government, Trade Associations, </a:t>
            </a:r>
            <a:br>
              <a:rPr lang="en-US" altLang="en-US" sz="1600" dirty="0" smtClean="0">
                <a:solidFill>
                  <a:schemeClr val="bg2">
                    <a:lumMod val="60000"/>
                    <a:lumOff val="40000"/>
                  </a:schemeClr>
                </a:solidFill>
              </a:rPr>
            </a:br>
            <a:r>
              <a:rPr lang="en-US" altLang="en-US" sz="1600" dirty="0" smtClean="0">
                <a:solidFill>
                  <a:schemeClr val="bg2">
                    <a:lumMod val="60000"/>
                    <a:lumOff val="40000"/>
                  </a:schemeClr>
                </a:solidFill>
              </a:rPr>
              <a:t>Religious Organizations, Educational Institutions, Charities, </a:t>
            </a:r>
            <a:br>
              <a:rPr lang="en-US" altLang="en-US" sz="1600" dirty="0" smtClean="0">
                <a:solidFill>
                  <a:schemeClr val="bg2">
                    <a:lumMod val="60000"/>
                    <a:lumOff val="40000"/>
                  </a:schemeClr>
                </a:solidFill>
              </a:rPr>
            </a:br>
            <a:r>
              <a:rPr lang="en-US" altLang="en-US" sz="1600" dirty="0" smtClean="0">
                <a:solidFill>
                  <a:schemeClr val="bg2">
                    <a:lumMod val="60000"/>
                    <a:lumOff val="40000"/>
                  </a:schemeClr>
                </a:solidFill>
              </a:rPr>
              <a:t>Clubs, Interest groups, Unions, etc.</a:t>
            </a:r>
            <a:r>
              <a:rPr lang="en-US" altLang="en-US" sz="1600" dirty="0" smtClean="0"/>
              <a:t> </a:t>
            </a:r>
            <a:endParaRPr lang="en-US" altLang="en-US" sz="1600" dirty="0"/>
          </a:p>
          <a:p>
            <a:pPr lvl="1" eaLnBrk="1" hangingPunct="1">
              <a:lnSpc>
                <a:spcPct val="125000"/>
              </a:lnSpc>
              <a:defRPr/>
            </a:pPr>
            <a:endParaRPr lang="en-US" altLang="en-US" sz="1800" dirty="0" smtClean="0">
              <a:solidFill>
                <a:schemeClr val="bg2">
                  <a:lumMod val="60000"/>
                  <a:lumOff val="40000"/>
                </a:schemeClr>
              </a:solidFill>
            </a:endParaRPr>
          </a:p>
          <a:p>
            <a:pPr lvl="1" eaLnBrk="1" hangingPunct="1">
              <a:lnSpc>
                <a:spcPct val="125000"/>
              </a:lnSpc>
              <a:defRPr/>
            </a:pPr>
            <a:endParaRPr lang="en-CA" alt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85799" y="1524000"/>
            <a:ext cx="7635073" cy="3581400"/>
          </a:xfrm>
          <a:prstGeom prst="rect">
            <a:avLst/>
          </a:prstGeom>
        </p:spPr>
      </p:pic>
      <p:pic>
        <p:nvPicPr>
          <p:cNvPr id="4" name="Picture 3"/>
          <p:cNvPicPr>
            <a:picLocks noChangeAspect="1"/>
          </p:cNvPicPr>
          <p:nvPr/>
        </p:nvPicPr>
        <p:blipFill>
          <a:blip r:embed="rId2"/>
          <a:stretch>
            <a:fillRect/>
          </a:stretch>
        </p:blipFill>
        <p:spPr>
          <a:xfrm>
            <a:off x="5819775" y="5486400"/>
            <a:ext cx="2257425" cy="6858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914400" y="457200"/>
            <a:ext cx="7772400" cy="1371600"/>
          </a:xfrm>
        </p:spPr>
        <p:txBody>
          <a:bodyPr/>
          <a:lstStyle/>
          <a:p>
            <a:pPr eaLnBrk="1" hangingPunct="1">
              <a:defRPr/>
            </a:pPr>
            <a:r>
              <a:rPr lang="en-US" sz="3200" dirty="0" smtClean="0"/>
              <a:t>Key differentiator</a:t>
            </a:r>
            <a:endParaRPr lang="en-US" sz="3200" dirty="0" smtClean="0"/>
          </a:p>
        </p:txBody>
      </p:sp>
      <p:sp>
        <p:nvSpPr>
          <p:cNvPr id="15363" name="Rectangle 3"/>
          <p:cNvSpPr>
            <a:spLocks noGrp="1" noChangeArrowheads="1"/>
          </p:cNvSpPr>
          <p:nvPr>
            <p:ph type="body" idx="1"/>
          </p:nvPr>
        </p:nvSpPr>
        <p:spPr>
          <a:xfrm>
            <a:off x="1143000" y="1981200"/>
            <a:ext cx="7543800" cy="3886200"/>
          </a:xfrm>
        </p:spPr>
        <p:txBody>
          <a:bodyPr/>
          <a:lstStyle/>
          <a:p>
            <a:pPr marL="0" indent="0" eaLnBrk="1" hangingPunct="1">
              <a:buNone/>
            </a:pPr>
            <a:r>
              <a:rPr lang="en-US" altLang="en-US" sz="2000" dirty="0" smtClean="0"/>
              <a:t>Sources of revenue</a:t>
            </a:r>
            <a:endParaRPr lang="en-US" altLang="en-US" sz="2000" dirty="0" smtClean="0"/>
          </a:p>
          <a:p>
            <a:pPr lvl="2" eaLnBrk="1" hangingPunct="1"/>
            <a:endParaRPr lang="en-US" altLang="en-US" sz="1800" dirty="0" smtClean="0"/>
          </a:p>
          <a:p>
            <a:pPr lvl="1" eaLnBrk="1" hangingPunct="1"/>
            <a:r>
              <a:rPr lang="en-US" altLang="en-US" sz="1800" dirty="0" smtClean="0">
                <a:solidFill>
                  <a:srgbClr val="800000"/>
                </a:solidFill>
              </a:rPr>
              <a:t>Profit-making firm</a:t>
            </a:r>
            <a:endParaRPr lang="en-US" altLang="en-US" sz="1800" dirty="0" smtClean="0">
              <a:solidFill>
                <a:srgbClr val="800000"/>
              </a:solidFill>
            </a:endParaRPr>
          </a:p>
          <a:p>
            <a:pPr lvl="2" eaLnBrk="1" hangingPunct="1"/>
            <a:r>
              <a:rPr lang="en-US" altLang="en-US" sz="1600" dirty="0" smtClean="0"/>
              <a:t>Sale of goods and services to customers</a:t>
            </a:r>
            <a:endParaRPr lang="en-US" altLang="en-US" sz="1600" dirty="0" smtClean="0"/>
          </a:p>
          <a:p>
            <a:pPr lvl="2" eaLnBrk="1" hangingPunct="1"/>
            <a:endParaRPr lang="en-US" altLang="en-US" sz="1400" dirty="0" smtClean="0"/>
          </a:p>
          <a:p>
            <a:pPr lvl="1" eaLnBrk="1" hangingPunct="1"/>
            <a:r>
              <a:rPr lang="en-US" altLang="en-US" sz="1800" dirty="0" smtClean="0">
                <a:solidFill>
                  <a:srgbClr val="800000"/>
                </a:solidFill>
              </a:rPr>
              <a:t>Non-profit organization</a:t>
            </a:r>
            <a:endParaRPr lang="en-US" altLang="en-US" sz="1800" dirty="0" smtClean="0">
              <a:solidFill>
                <a:srgbClr val="800000"/>
              </a:solidFill>
            </a:endParaRPr>
          </a:p>
          <a:p>
            <a:pPr lvl="2" eaLnBrk="1" hangingPunct="1"/>
            <a:r>
              <a:rPr lang="en-US" altLang="en-US" sz="1600" dirty="0" smtClean="0"/>
              <a:t>Donations, membership dues, </a:t>
            </a:r>
            <a:br>
              <a:rPr lang="en-US" altLang="en-US" sz="1600" dirty="0" smtClean="0"/>
            </a:br>
            <a:r>
              <a:rPr lang="en-US" altLang="en-US" sz="1600" dirty="0" smtClean="0"/>
              <a:t>grants from sponsoring agency (incl. government)</a:t>
            </a:r>
            <a:endParaRPr lang="en-US" altLang="en-US" sz="16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838200" y="457200"/>
            <a:ext cx="7848600" cy="1752600"/>
          </a:xfrm>
        </p:spPr>
        <p:txBody>
          <a:bodyPr/>
          <a:lstStyle/>
          <a:p>
            <a:pPr eaLnBrk="1" hangingPunct="1">
              <a:defRPr/>
            </a:pPr>
            <a:r>
              <a:rPr lang="en-US" sz="3200" dirty="0" smtClean="0"/>
              <a:t>Strategic concepts for NPOs</a:t>
            </a:r>
            <a:endParaRPr lang="en-US" sz="3200" dirty="0" smtClean="0"/>
          </a:p>
        </p:txBody>
      </p:sp>
      <p:sp>
        <p:nvSpPr>
          <p:cNvPr id="16387" name="Rectangle 3"/>
          <p:cNvSpPr>
            <a:spLocks noGrp="1" noChangeArrowheads="1"/>
          </p:cNvSpPr>
          <p:nvPr>
            <p:ph type="body" idx="1"/>
          </p:nvPr>
        </p:nvSpPr>
        <p:spPr>
          <a:xfrm>
            <a:off x="1143000" y="2057400"/>
            <a:ext cx="7543800" cy="4038600"/>
          </a:xfrm>
        </p:spPr>
        <p:txBody>
          <a:bodyPr/>
          <a:lstStyle/>
          <a:p>
            <a:pPr eaLnBrk="1" hangingPunct="1">
              <a:lnSpc>
                <a:spcPct val="90000"/>
              </a:lnSpc>
              <a:buFont typeface="Wingdings" panose="05000000000000000000" pitchFamily="2" charset="2"/>
              <a:buNone/>
            </a:pPr>
            <a:endParaRPr lang="en-US" altLang="en-US" sz="2400" dirty="0" smtClean="0"/>
          </a:p>
          <a:p>
            <a:pPr lvl="1" eaLnBrk="1" hangingPunct="1">
              <a:lnSpc>
                <a:spcPct val="150000"/>
              </a:lnSpc>
            </a:pPr>
            <a:r>
              <a:rPr lang="en-US" altLang="en-US" sz="2000" dirty="0" smtClean="0"/>
              <a:t> Vision</a:t>
            </a:r>
            <a:endParaRPr lang="en-US" altLang="en-US" sz="2000" dirty="0" smtClean="0"/>
          </a:p>
          <a:p>
            <a:pPr lvl="1" eaLnBrk="1" hangingPunct="1">
              <a:lnSpc>
                <a:spcPct val="150000"/>
              </a:lnSpc>
            </a:pPr>
            <a:r>
              <a:rPr lang="en-US" altLang="en-US" sz="2000" dirty="0"/>
              <a:t> </a:t>
            </a:r>
            <a:r>
              <a:rPr lang="en-US" altLang="en-US" sz="2000" dirty="0" smtClean="0"/>
              <a:t>Mission statement</a:t>
            </a:r>
            <a:endParaRPr lang="en-US" altLang="en-US" sz="2000" dirty="0" smtClean="0"/>
          </a:p>
          <a:p>
            <a:pPr lvl="1" eaLnBrk="1" hangingPunct="1">
              <a:lnSpc>
                <a:spcPct val="150000"/>
              </a:lnSpc>
            </a:pPr>
            <a:r>
              <a:rPr lang="en-US" altLang="en-US" sz="2000" dirty="0" smtClean="0"/>
              <a:t> Stakeholder analysis</a:t>
            </a:r>
            <a:endParaRPr lang="en-US" altLang="en-US" sz="2000" dirty="0" smtClean="0"/>
          </a:p>
          <a:p>
            <a:pPr lvl="1" eaLnBrk="1" hangingPunct="1">
              <a:lnSpc>
                <a:spcPct val="150000"/>
              </a:lnSpc>
            </a:pPr>
            <a:r>
              <a:rPr lang="en-US" altLang="en-US" sz="2000" dirty="0" smtClean="0"/>
              <a:t> SWOT</a:t>
            </a:r>
            <a:endParaRPr lang="en-US" altLang="en-US"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206639"/>
            <a:ext cx="6400800" cy="1752600"/>
          </a:xfrm>
        </p:spPr>
        <p:txBody>
          <a:bodyPr>
            <a:normAutofit/>
          </a:bodyPr>
          <a:lstStyle/>
          <a:p>
            <a:r>
              <a:rPr lang="en-US" sz="2400" dirty="0" smtClean="0">
                <a:solidFill>
                  <a:schemeClr val="tx1"/>
                </a:solidFill>
              </a:rPr>
              <a:t>Stakeholder analysis</a:t>
            </a:r>
            <a:endParaRPr lang="en-US" sz="2400" dirty="0" smtClean="0">
              <a:solidFill>
                <a:schemeClr val="tx1"/>
              </a:solidFill>
            </a:endParaRPr>
          </a:p>
          <a:p>
            <a:r>
              <a:rPr lang="en-US" sz="2400" dirty="0" smtClean="0">
                <a:solidFill>
                  <a:schemeClr val="tx1"/>
                </a:solidFill>
              </a:rPr>
              <a:t>And decision making</a:t>
            </a:r>
            <a:endParaRPr lang="en-US" sz="2400" dirty="0" smtClean="0">
              <a:solidFill>
                <a:schemeClr val="tx1"/>
              </a:solidFill>
            </a:endParaRPr>
          </a:p>
        </p:txBody>
      </p:sp>
      <p:pic>
        <p:nvPicPr>
          <p:cNvPr id="4" name="Picture 3"/>
          <p:cNvPicPr>
            <a:picLocks noChangeAspect="1"/>
          </p:cNvPicPr>
          <p:nvPr/>
        </p:nvPicPr>
        <p:blipFill rotWithShape="1">
          <a:blip r:embed="rId1"/>
          <a:srcRect t="20254" b="19147"/>
          <a:stretch>
            <a:fillRect/>
          </a:stretch>
        </p:blipFill>
        <p:spPr>
          <a:xfrm>
            <a:off x="2428791" y="619582"/>
            <a:ext cx="4277711" cy="130021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&amp; Mission</a:t>
            </a:r>
            <a:endParaRPr lang="en-US" dirty="0"/>
          </a:p>
        </p:txBody>
      </p:sp>
      <p:sp>
        <p:nvSpPr>
          <p:cNvPr id="3" name="Content Placeholder 2"/>
          <p:cNvSpPr>
            <a:spLocks noGrp="1"/>
          </p:cNvSpPr>
          <p:nvPr>
            <p:ph sz="quarter" idx="1"/>
          </p:nvPr>
        </p:nvSpPr>
        <p:spPr>
          <a:xfrm>
            <a:off x="838200" y="1527048"/>
            <a:ext cx="7467600" cy="4572000"/>
          </a:xfrm>
        </p:spPr>
        <p:txBody>
          <a:bodyPr/>
          <a:lstStyle/>
          <a:p>
            <a:pPr marL="0" indent="0">
              <a:buNone/>
            </a:pPr>
            <a:r>
              <a:rPr lang="en-US" b="1" dirty="0"/>
              <a:t>Vision</a:t>
            </a:r>
            <a:endParaRPr lang="en-US" dirty="0"/>
          </a:p>
          <a:p>
            <a:pPr marL="0" indent="0">
              <a:buNone/>
            </a:pPr>
            <a:r>
              <a:rPr lang="en-US" sz="2000" dirty="0"/>
              <a:t>A </a:t>
            </a:r>
            <a:r>
              <a:rPr lang="en-US" sz="2000" dirty="0" smtClean="0"/>
              <a:t>world </a:t>
            </a:r>
            <a:r>
              <a:rPr lang="en-US" sz="2000" dirty="0"/>
              <a:t>where everyone has a safe and decent place to live</a:t>
            </a:r>
            <a:r>
              <a:rPr lang="en-US" sz="2000" dirty="0" smtClean="0"/>
              <a:t>.</a:t>
            </a:r>
            <a:endParaRPr lang="en-US" sz="2000" dirty="0" smtClean="0"/>
          </a:p>
          <a:p>
            <a:pPr marL="0" indent="0">
              <a:buNone/>
            </a:pPr>
            <a:endParaRPr lang="en-US" sz="2800" dirty="0"/>
          </a:p>
          <a:p>
            <a:pPr marL="0" indent="0">
              <a:buNone/>
            </a:pPr>
            <a:r>
              <a:rPr lang="en-US" b="1" dirty="0" smtClean="0"/>
              <a:t>Mission</a:t>
            </a:r>
            <a:endParaRPr lang="en-US" dirty="0" smtClean="0"/>
          </a:p>
          <a:p>
            <a:pPr marL="0" indent="0">
              <a:buNone/>
            </a:pPr>
            <a:r>
              <a:rPr lang="en-US" sz="2000" dirty="0" smtClean="0"/>
              <a:t>To mobilize volunteers and community partners </a:t>
            </a:r>
            <a:br>
              <a:rPr lang="en-US" sz="2000" dirty="0" smtClean="0"/>
            </a:br>
            <a:r>
              <a:rPr lang="en-US" sz="2000" dirty="0" smtClean="0"/>
              <a:t>in building affordable housing and promoting homeownership </a:t>
            </a:r>
            <a:br>
              <a:rPr lang="en-US" sz="2000" dirty="0" smtClean="0"/>
            </a:br>
            <a:r>
              <a:rPr lang="en-US" sz="2000" dirty="0" smtClean="0"/>
              <a:t>as a means to breaking the cycle of poverty.</a:t>
            </a:r>
            <a:endParaRPr lang="en-US" sz="2000" dirty="0" smtClean="0"/>
          </a:p>
          <a:p>
            <a:pPr marL="0" indent="0">
              <a:buNone/>
            </a:pPr>
            <a:endParaRPr lang="en-US" dirty="0"/>
          </a:p>
        </p:txBody>
      </p:sp>
      <p:pic>
        <p:nvPicPr>
          <p:cNvPr id="6" name="Picture 5"/>
          <p:cNvPicPr>
            <a:picLocks noChangeAspect="1"/>
          </p:cNvPicPr>
          <p:nvPr/>
        </p:nvPicPr>
        <p:blipFill>
          <a:blip r:embed="rId1"/>
          <a:stretch>
            <a:fillRect/>
          </a:stretch>
        </p:blipFill>
        <p:spPr>
          <a:xfrm>
            <a:off x="2744737" y="4875158"/>
            <a:ext cx="3531628" cy="151408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Stakeholders</a:t>
            </a:r>
            <a:br>
              <a:rPr lang="en-US" dirty="0" smtClean="0"/>
            </a:br>
            <a:endParaRPr lang="en-US" dirty="0"/>
          </a:p>
        </p:txBody>
      </p:sp>
      <p:sp>
        <p:nvSpPr>
          <p:cNvPr id="6" name="Text Placeholder 5"/>
          <p:cNvSpPr>
            <a:spLocks noGrp="1"/>
          </p:cNvSpPr>
          <p:nvPr>
            <p:ph type="body" idx="2"/>
          </p:nvPr>
        </p:nvSpPr>
        <p:spPr/>
        <p:txBody>
          <a:bodyPr/>
          <a:lstStyle/>
          <a:p>
            <a:r>
              <a:rPr lang="en-US" dirty="0" smtClean="0"/>
              <a:t>“Individuals or groups who can influence or be influenced by the decisions made by the organization.”</a:t>
            </a:r>
            <a:endParaRPr lang="en-US" dirty="0"/>
          </a:p>
        </p:txBody>
      </p:sp>
      <p:graphicFrame>
        <p:nvGraphicFramePr>
          <p:cNvPr id="8" name="Content Placeholder 6"/>
          <p:cNvGraphicFramePr>
            <a:graphicFrameLocks noGrp="1"/>
          </p:cNvGraphicFramePr>
          <p:nvPr/>
        </p:nvGraphicFramePr>
        <p:xfrm>
          <a:off x="2081322" y="787803"/>
          <a:ext cx="7866692" cy="51170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p:txBody>
          <a:bodyPr/>
          <a:lstStyle/>
          <a:p>
            <a:r>
              <a:rPr lang="en-US" dirty="0" smtClean="0"/>
              <a:t>For Profit</a:t>
            </a:r>
            <a:endParaRPr lang="en-US" dirty="0"/>
          </a:p>
        </p:txBody>
      </p:sp>
      <p:sp>
        <p:nvSpPr>
          <p:cNvPr id="15" name="Text Placeholder 14"/>
          <p:cNvSpPr>
            <a:spLocks noGrp="1"/>
          </p:cNvSpPr>
          <p:nvPr>
            <p:ph type="body" sz="half" idx="3"/>
          </p:nvPr>
        </p:nvSpPr>
        <p:spPr/>
        <p:txBody>
          <a:bodyPr/>
          <a:lstStyle/>
          <a:p>
            <a:r>
              <a:rPr lang="en-US" dirty="0" smtClean="0"/>
              <a:t>Not-for-Profit</a:t>
            </a:r>
            <a:endParaRPr lang="en-US" dirty="0"/>
          </a:p>
        </p:txBody>
      </p:sp>
      <p:sp>
        <p:nvSpPr>
          <p:cNvPr id="14" name="Content Placeholder 13"/>
          <p:cNvSpPr>
            <a:spLocks noGrp="1"/>
          </p:cNvSpPr>
          <p:nvPr>
            <p:ph sz="quarter" idx="2"/>
          </p:nvPr>
        </p:nvSpPr>
        <p:spPr>
          <a:xfrm>
            <a:off x="301752" y="2471383"/>
            <a:ext cx="4040188" cy="2454295"/>
          </a:xfrm>
        </p:spPr>
        <p:txBody>
          <a:bodyPr/>
          <a:lstStyle/>
          <a:p>
            <a:r>
              <a:rPr lang="en-US" dirty="0" smtClean="0"/>
              <a:t>Sales or Services Revenue</a:t>
            </a:r>
            <a:endParaRPr lang="en-US" dirty="0" smtClean="0"/>
          </a:p>
          <a:p>
            <a:r>
              <a:rPr lang="en-US" dirty="0" smtClean="0"/>
              <a:t>Income Statement</a:t>
            </a:r>
            <a:endParaRPr lang="en-US" dirty="0" smtClean="0"/>
          </a:p>
          <a:p>
            <a:r>
              <a:rPr lang="en-US" dirty="0" smtClean="0"/>
              <a:t>Retained Earnings/Equity</a:t>
            </a:r>
            <a:endParaRPr lang="en-US" dirty="0"/>
          </a:p>
        </p:txBody>
      </p:sp>
      <p:sp>
        <p:nvSpPr>
          <p:cNvPr id="16" name="Content Placeholder 15"/>
          <p:cNvSpPr>
            <a:spLocks noGrp="1"/>
          </p:cNvSpPr>
          <p:nvPr>
            <p:ph sz="quarter" idx="4"/>
          </p:nvPr>
        </p:nvSpPr>
        <p:spPr>
          <a:xfrm>
            <a:off x="4800600" y="2471383"/>
            <a:ext cx="4038600" cy="2454295"/>
          </a:xfrm>
        </p:spPr>
        <p:txBody>
          <a:bodyPr/>
          <a:lstStyle/>
          <a:p>
            <a:r>
              <a:rPr lang="en-US" dirty="0" smtClean="0"/>
              <a:t>Donations and Grants</a:t>
            </a:r>
            <a:endParaRPr lang="en-US" dirty="0" smtClean="0"/>
          </a:p>
          <a:p>
            <a:r>
              <a:rPr lang="en-US" dirty="0" smtClean="0"/>
              <a:t>Statement of Activities</a:t>
            </a:r>
            <a:endParaRPr lang="en-US" dirty="0" smtClean="0"/>
          </a:p>
          <a:p>
            <a:r>
              <a:rPr lang="en-US" dirty="0" smtClean="0"/>
              <a:t>Net Assets</a:t>
            </a:r>
            <a:endParaRPr lang="en-US" dirty="0" smtClean="0"/>
          </a:p>
          <a:p>
            <a:r>
              <a:rPr lang="en-US" dirty="0" smtClean="0"/>
              <a:t>Statement of Expenses</a:t>
            </a:r>
            <a:endParaRPr lang="en-US" dirty="0"/>
          </a:p>
        </p:txBody>
      </p:sp>
      <p:sp>
        <p:nvSpPr>
          <p:cNvPr id="12" name="Title 11"/>
          <p:cNvSpPr>
            <a:spLocks noGrp="1"/>
          </p:cNvSpPr>
          <p:nvPr>
            <p:ph type="title"/>
          </p:nvPr>
        </p:nvSpPr>
        <p:spPr/>
        <p:txBody>
          <a:bodyPr/>
          <a:lstStyle/>
          <a:p>
            <a:r>
              <a:rPr lang="en-US" dirty="0" smtClean="0"/>
              <a:t>Differences in Financial Statements</a:t>
            </a:r>
            <a:endParaRPr lang="en-US" dirty="0"/>
          </a:p>
        </p:txBody>
      </p:sp>
      <p:sp>
        <p:nvSpPr>
          <p:cNvPr id="18" name="Rectangle 17"/>
          <p:cNvSpPr/>
          <p:nvPr/>
        </p:nvSpPr>
        <p:spPr>
          <a:xfrm>
            <a:off x="1961449" y="5054278"/>
            <a:ext cx="5243105" cy="117787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1961449" y="5061348"/>
            <a:ext cx="5243105"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800" b="0" i="0" u="sng" strike="noStrike" kern="1200" cap="none" spc="0" normalizeH="0" baseline="0" noProof="0" dirty="0" smtClean="0">
                <a:ln>
                  <a:noFill/>
                </a:ln>
                <a:solidFill>
                  <a:prstClr val="black"/>
                </a:solidFill>
                <a:effectLst/>
                <a:uLnTx/>
                <a:uFillTx/>
                <a:latin typeface="Calibri" panose="020F0502020204030204"/>
                <a:ea typeface="+mn-ea"/>
                <a:cs typeface="+mn-cs"/>
              </a:rPr>
              <a:t>Key Takeaway for NPO’s</a:t>
            </a:r>
            <a:endParaRPr kumimoji="0" lang="en-US" sz="1800" b="0"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Focus on spending efficiently and</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effectively,</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b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and having appropriate funds to take on projects rather than trying to maximize</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 “bottom line”.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838200" y="609600"/>
            <a:ext cx="7848600" cy="685800"/>
          </a:xfrm>
        </p:spPr>
        <p:txBody>
          <a:bodyPr/>
          <a:lstStyle/>
          <a:p>
            <a:r>
              <a:rPr lang="en-US" sz="3200" dirty="0" smtClean="0"/>
              <a:t>Financial Accounting </a:t>
            </a:r>
            <a:endParaRPr lang="en-US" sz="3200" dirty="0"/>
          </a:p>
        </p:txBody>
      </p:sp>
      <p:sp>
        <p:nvSpPr>
          <p:cNvPr id="6149" name="Rectangle 5"/>
          <p:cNvSpPr>
            <a:spLocks noGrp="1" noChangeArrowheads="1"/>
          </p:cNvSpPr>
          <p:nvPr>
            <p:ph type="body" idx="1"/>
          </p:nvPr>
        </p:nvSpPr>
        <p:spPr>
          <a:xfrm>
            <a:off x="762000" y="1447800"/>
            <a:ext cx="7924800" cy="4953000"/>
          </a:xfrm>
        </p:spPr>
        <p:txBody>
          <a:bodyPr/>
          <a:lstStyle/>
          <a:p>
            <a:pPr marL="0" indent="0">
              <a:lnSpc>
                <a:spcPct val="110000"/>
              </a:lnSpc>
              <a:buNone/>
            </a:pPr>
            <a:r>
              <a:rPr lang="en-CA" sz="1800" dirty="0"/>
              <a:t>Professional accountants in business </a:t>
            </a:r>
            <a:r>
              <a:rPr lang="en-CA" sz="1800" dirty="0" smtClean="0"/>
              <a:t>work </a:t>
            </a:r>
            <a:r>
              <a:rPr lang="en-CA" sz="1800" dirty="0"/>
              <a:t>as employees, consultants, and self-employed owner-managers or </a:t>
            </a:r>
            <a:r>
              <a:rPr lang="en-CA" sz="1800" dirty="0" smtClean="0"/>
              <a:t>advisers and </a:t>
            </a:r>
            <a:r>
              <a:rPr lang="en-CA" sz="1800" dirty="0"/>
              <a:t>support their organizations in a wide range of job functions at various levels.</a:t>
            </a:r>
            <a:endParaRPr lang="en-CA" sz="1800" dirty="0"/>
          </a:p>
          <a:p>
            <a:pPr>
              <a:lnSpc>
                <a:spcPct val="110000"/>
              </a:lnSpc>
            </a:pPr>
            <a:endParaRPr lang="en-CA" sz="1400" dirty="0" smtClean="0"/>
          </a:p>
          <a:p>
            <a:pPr marL="0" indent="0">
              <a:lnSpc>
                <a:spcPct val="110000"/>
              </a:lnSpc>
              <a:buNone/>
            </a:pPr>
            <a:r>
              <a:rPr lang="en-CA" sz="1800" dirty="0" smtClean="0"/>
              <a:t>Professional </a:t>
            </a:r>
            <a:r>
              <a:rPr lang="en-CA" sz="1800" dirty="0"/>
              <a:t>accountants </a:t>
            </a:r>
            <a:r>
              <a:rPr lang="en-CA" sz="1800" dirty="0" smtClean="0"/>
              <a:t>can </a:t>
            </a:r>
            <a:r>
              <a:rPr lang="en-CA" sz="1800" dirty="0"/>
              <a:t>typically be found in four types of roles: </a:t>
            </a:r>
            <a:endParaRPr lang="en-CA" sz="1800" dirty="0" smtClean="0"/>
          </a:p>
          <a:p>
            <a:pPr marL="0" indent="0">
              <a:lnSpc>
                <a:spcPct val="110000"/>
              </a:lnSpc>
              <a:buNone/>
            </a:pPr>
            <a:endParaRPr lang="en-CA" sz="900" dirty="0"/>
          </a:p>
          <a:p>
            <a:pPr>
              <a:lnSpc>
                <a:spcPct val="110000"/>
              </a:lnSpc>
            </a:pPr>
            <a:r>
              <a:rPr lang="en-CA" sz="1600" b="1" dirty="0" smtClean="0">
                <a:solidFill>
                  <a:srgbClr val="800000"/>
                </a:solidFill>
              </a:rPr>
              <a:t>creating value </a:t>
            </a:r>
            <a:r>
              <a:rPr lang="en-CA" sz="1600" dirty="0" smtClean="0"/>
              <a:t>- developing </a:t>
            </a:r>
            <a:r>
              <a:rPr lang="en-CA" sz="1600" dirty="0"/>
              <a:t>strategies for sustainable value </a:t>
            </a:r>
            <a:r>
              <a:rPr lang="en-CA" sz="1600" dirty="0" smtClean="0"/>
              <a:t>creation</a:t>
            </a:r>
            <a:endParaRPr lang="en-CA" sz="1600" dirty="0" smtClean="0"/>
          </a:p>
          <a:p>
            <a:pPr>
              <a:lnSpc>
                <a:spcPct val="110000"/>
              </a:lnSpc>
            </a:pPr>
            <a:endParaRPr lang="en-CA" sz="900" dirty="0"/>
          </a:p>
          <a:p>
            <a:pPr>
              <a:lnSpc>
                <a:spcPct val="110000"/>
              </a:lnSpc>
            </a:pPr>
            <a:r>
              <a:rPr lang="en-CA" sz="1600" b="1" dirty="0" smtClean="0">
                <a:solidFill>
                  <a:srgbClr val="800000"/>
                </a:solidFill>
              </a:rPr>
              <a:t>enabling value </a:t>
            </a:r>
            <a:r>
              <a:rPr lang="en-CA" sz="1600" dirty="0" smtClean="0"/>
              <a:t>- supporting </a:t>
            </a:r>
            <a:r>
              <a:rPr lang="en-CA" sz="1600" dirty="0"/>
              <a:t>the governing body and senior management in making </a:t>
            </a:r>
            <a:r>
              <a:rPr lang="en-CA" sz="1600" dirty="0" smtClean="0"/>
              <a:t>decisions and facilitating </a:t>
            </a:r>
            <a:r>
              <a:rPr lang="en-CA" sz="1600" dirty="0"/>
              <a:t>the understanding of </a:t>
            </a:r>
            <a:r>
              <a:rPr lang="en-CA" sz="1600" dirty="0" smtClean="0"/>
              <a:t>performance</a:t>
            </a:r>
            <a:endParaRPr lang="en-CA" sz="1600" dirty="0" smtClean="0"/>
          </a:p>
          <a:p>
            <a:pPr>
              <a:lnSpc>
                <a:spcPct val="110000"/>
              </a:lnSpc>
            </a:pPr>
            <a:endParaRPr lang="en-CA" sz="900" dirty="0"/>
          </a:p>
          <a:p>
            <a:pPr>
              <a:lnSpc>
                <a:spcPct val="110000"/>
              </a:lnSpc>
            </a:pPr>
            <a:r>
              <a:rPr lang="en-CA" sz="1600" b="1" dirty="0" smtClean="0">
                <a:solidFill>
                  <a:srgbClr val="800000"/>
                </a:solidFill>
              </a:rPr>
              <a:t>preserving value </a:t>
            </a:r>
            <a:r>
              <a:rPr lang="en-CA" sz="1600" dirty="0" smtClean="0"/>
              <a:t>- asset </a:t>
            </a:r>
            <a:r>
              <a:rPr lang="en-CA" sz="1600" dirty="0"/>
              <a:t>and liability management, </a:t>
            </a:r>
            <a:r>
              <a:rPr lang="en-CA" sz="1600" dirty="0" smtClean="0"/>
              <a:t>and managing risk</a:t>
            </a:r>
            <a:endParaRPr lang="en-CA" sz="1600" dirty="0" smtClean="0"/>
          </a:p>
          <a:p>
            <a:pPr>
              <a:lnSpc>
                <a:spcPct val="110000"/>
              </a:lnSpc>
            </a:pPr>
            <a:endParaRPr lang="en-CA" sz="900" dirty="0"/>
          </a:p>
          <a:p>
            <a:pPr>
              <a:lnSpc>
                <a:spcPct val="110000"/>
              </a:lnSpc>
            </a:pPr>
            <a:r>
              <a:rPr lang="en-CA" sz="1600" b="1" dirty="0" smtClean="0">
                <a:solidFill>
                  <a:srgbClr val="800000"/>
                </a:solidFill>
              </a:rPr>
              <a:t>reporting value </a:t>
            </a:r>
            <a:r>
              <a:rPr lang="en-CA" sz="1600" dirty="0" smtClean="0"/>
              <a:t>- ensuring useful </a:t>
            </a:r>
            <a:r>
              <a:rPr lang="en-CA" sz="1600" dirty="0"/>
              <a:t>internal and external business </a:t>
            </a:r>
            <a:r>
              <a:rPr lang="en-CA" sz="1600" dirty="0" smtClean="0"/>
              <a:t>reporting</a:t>
            </a:r>
            <a:endParaRPr lang="en-CA" sz="1600" dirty="0"/>
          </a:p>
          <a:p>
            <a:pPr marL="0" indent="0">
              <a:lnSpc>
                <a:spcPct val="110000"/>
              </a:lnSpc>
              <a:buNone/>
            </a:pPr>
            <a:br>
              <a:rPr lang="en-CA" sz="2000" dirty="0" smtClean="0"/>
            </a:br>
            <a:r>
              <a:rPr lang="en-CA" sz="1600" dirty="0" smtClean="0"/>
              <a:t>                 	     - </a:t>
            </a:r>
            <a:r>
              <a:rPr lang="en-CA" sz="1200" dirty="0" smtClean="0"/>
              <a:t>IFAC 2013 Consultation paper on accountants in financial leadership</a:t>
            </a:r>
            <a:endParaRPr lang="en-CA"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Net Assets</a:t>
            </a:r>
            <a:endParaRPr lang="en-US" dirty="0"/>
          </a:p>
        </p:txBody>
      </p:sp>
      <p:sp>
        <p:nvSpPr>
          <p:cNvPr id="8" name="Content Placeholder 7"/>
          <p:cNvSpPr>
            <a:spLocks noGrp="1"/>
          </p:cNvSpPr>
          <p:nvPr>
            <p:ph sz="quarter" idx="1"/>
          </p:nvPr>
        </p:nvSpPr>
        <p:spPr>
          <a:xfrm>
            <a:off x="762000" y="1857152"/>
            <a:ext cx="8043672" cy="1184396"/>
          </a:xfrm>
        </p:spPr>
        <p:txBody>
          <a:bodyPr/>
          <a:lstStyle/>
          <a:p>
            <a:r>
              <a:rPr lang="en-US" dirty="0" smtClean="0"/>
              <a:t>Classified based on spending restrictions</a:t>
            </a:r>
            <a:endParaRPr lang="en-US" dirty="0" smtClean="0"/>
          </a:p>
          <a:p>
            <a:r>
              <a:rPr lang="en-US" dirty="0" smtClean="0"/>
              <a:t>Also referred to as “Funds”</a:t>
            </a:r>
            <a:endParaRPr lang="en-US" dirty="0" smtClean="0"/>
          </a:p>
          <a:p>
            <a:endParaRPr lang="en-US" dirty="0"/>
          </a:p>
          <a:p>
            <a:pPr marL="0" indent="0">
              <a:buNone/>
            </a:pPr>
            <a:endParaRPr lang="en-US" dirty="0"/>
          </a:p>
        </p:txBody>
      </p:sp>
      <p:grpSp>
        <p:nvGrpSpPr>
          <p:cNvPr id="13" name="Group 12"/>
          <p:cNvGrpSpPr/>
          <p:nvPr/>
        </p:nvGrpSpPr>
        <p:grpSpPr>
          <a:xfrm>
            <a:off x="561768" y="3650988"/>
            <a:ext cx="8005712" cy="1416790"/>
            <a:chOff x="1300263" y="3590832"/>
            <a:chExt cx="6534314" cy="923330"/>
          </a:xfrm>
          <a:effectLst/>
        </p:grpSpPr>
        <p:sp>
          <p:nvSpPr>
            <p:cNvPr id="14" name="Freeform 13"/>
            <p:cNvSpPr/>
            <p:nvPr/>
          </p:nvSpPr>
          <p:spPr>
            <a:xfrm>
              <a:off x="1300263" y="3590832"/>
              <a:ext cx="1719556" cy="923330"/>
            </a:xfrm>
            <a:custGeom>
              <a:avLst/>
              <a:gdLst>
                <a:gd name="connsiteX0" fmla="*/ 0 w 1719556"/>
                <a:gd name="connsiteY0" fmla="*/ 92333 h 923330"/>
                <a:gd name="connsiteX1" fmla="*/ 92333 w 1719556"/>
                <a:gd name="connsiteY1" fmla="*/ 0 h 923330"/>
                <a:gd name="connsiteX2" fmla="*/ 1627223 w 1719556"/>
                <a:gd name="connsiteY2" fmla="*/ 0 h 923330"/>
                <a:gd name="connsiteX3" fmla="*/ 1719556 w 1719556"/>
                <a:gd name="connsiteY3" fmla="*/ 92333 h 923330"/>
                <a:gd name="connsiteX4" fmla="*/ 1719556 w 1719556"/>
                <a:gd name="connsiteY4" fmla="*/ 830997 h 923330"/>
                <a:gd name="connsiteX5" fmla="*/ 1627223 w 1719556"/>
                <a:gd name="connsiteY5" fmla="*/ 923330 h 923330"/>
                <a:gd name="connsiteX6" fmla="*/ 92333 w 1719556"/>
                <a:gd name="connsiteY6" fmla="*/ 923330 h 923330"/>
                <a:gd name="connsiteX7" fmla="*/ 0 w 1719556"/>
                <a:gd name="connsiteY7" fmla="*/ 830997 h 923330"/>
                <a:gd name="connsiteX8" fmla="*/ 0 w 1719556"/>
                <a:gd name="connsiteY8" fmla="*/ 92333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9556" h="923330">
                  <a:moveTo>
                    <a:pt x="0" y="92333"/>
                  </a:moveTo>
                  <a:cubicBezTo>
                    <a:pt x="0" y="41339"/>
                    <a:pt x="41339" y="0"/>
                    <a:pt x="92333" y="0"/>
                  </a:cubicBezTo>
                  <a:lnTo>
                    <a:pt x="1627223" y="0"/>
                  </a:lnTo>
                  <a:cubicBezTo>
                    <a:pt x="1678217" y="0"/>
                    <a:pt x="1719556" y="41339"/>
                    <a:pt x="1719556" y="92333"/>
                  </a:cubicBezTo>
                  <a:lnTo>
                    <a:pt x="1719556" y="830997"/>
                  </a:lnTo>
                  <a:cubicBezTo>
                    <a:pt x="1719556" y="881991"/>
                    <a:pt x="1678217" y="923330"/>
                    <a:pt x="1627223" y="923330"/>
                  </a:cubicBezTo>
                  <a:lnTo>
                    <a:pt x="92333" y="923330"/>
                  </a:lnTo>
                  <a:cubicBezTo>
                    <a:pt x="41339" y="923330"/>
                    <a:pt x="0" y="881991"/>
                    <a:pt x="0" y="830997"/>
                  </a:cubicBezTo>
                  <a:lnTo>
                    <a:pt x="0" y="92333"/>
                  </a:lnTo>
                  <a:close/>
                </a:path>
              </a:pathLst>
            </a:custGeom>
            <a:solidFill>
              <a:schemeClr val="bg2">
                <a:lumMod val="2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0863" tIns="110863" rIns="110863" bIns="11086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defRPr/>
              </a:pPr>
              <a:r>
                <a:rPr kumimoji="0" lang="en-US" sz="2200" b="0" i="0" u="none" strike="noStrike" kern="1200" cap="none" spc="0" normalizeH="0" baseline="0" noProof="0" dirty="0" smtClean="0">
                  <a:ln>
                    <a:noFill/>
                  </a:ln>
                  <a:solidFill>
                    <a:prstClr val="white"/>
                  </a:solidFill>
                  <a:effectLst/>
                  <a:uLnTx/>
                  <a:uFillTx/>
                  <a:latin typeface="Calibri" panose="020F0502020204030204"/>
                  <a:ea typeface="+mn-ea"/>
                  <a:cs typeface="+mn-cs"/>
                </a:rPr>
                <a:t>Unrestricted</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lus 14"/>
            <p:cNvSpPr/>
            <p:nvPr/>
          </p:nvSpPr>
          <p:spPr>
            <a:xfrm>
              <a:off x="3191775" y="3839271"/>
              <a:ext cx="364545" cy="426450"/>
            </a:xfrm>
            <a:prstGeom prst="mathPlus">
              <a:avLst/>
            </a:prstGeom>
            <a:solidFill>
              <a:schemeClr val="bg2">
                <a:lumMod val="25000"/>
              </a:schemeClr>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85290" rIns="109363" bIns="8529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15"/>
            <p:cNvSpPr/>
            <p:nvPr/>
          </p:nvSpPr>
          <p:spPr>
            <a:xfrm>
              <a:off x="3707642" y="3590832"/>
              <a:ext cx="1719556" cy="923330"/>
            </a:xfrm>
            <a:custGeom>
              <a:avLst/>
              <a:gdLst>
                <a:gd name="connsiteX0" fmla="*/ 0 w 1719556"/>
                <a:gd name="connsiteY0" fmla="*/ 92333 h 923330"/>
                <a:gd name="connsiteX1" fmla="*/ 92333 w 1719556"/>
                <a:gd name="connsiteY1" fmla="*/ 0 h 923330"/>
                <a:gd name="connsiteX2" fmla="*/ 1627223 w 1719556"/>
                <a:gd name="connsiteY2" fmla="*/ 0 h 923330"/>
                <a:gd name="connsiteX3" fmla="*/ 1719556 w 1719556"/>
                <a:gd name="connsiteY3" fmla="*/ 92333 h 923330"/>
                <a:gd name="connsiteX4" fmla="*/ 1719556 w 1719556"/>
                <a:gd name="connsiteY4" fmla="*/ 830997 h 923330"/>
                <a:gd name="connsiteX5" fmla="*/ 1627223 w 1719556"/>
                <a:gd name="connsiteY5" fmla="*/ 923330 h 923330"/>
                <a:gd name="connsiteX6" fmla="*/ 92333 w 1719556"/>
                <a:gd name="connsiteY6" fmla="*/ 923330 h 923330"/>
                <a:gd name="connsiteX7" fmla="*/ 0 w 1719556"/>
                <a:gd name="connsiteY7" fmla="*/ 830997 h 923330"/>
                <a:gd name="connsiteX8" fmla="*/ 0 w 1719556"/>
                <a:gd name="connsiteY8" fmla="*/ 92333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9556" h="923330">
                  <a:moveTo>
                    <a:pt x="0" y="92333"/>
                  </a:moveTo>
                  <a:cubicBezTo>
                    <a:pt x="0" y="41339"/>
                    <a:pt x="41339" y="0"/>
                    <a:pt x="92333" y="0"/>
                  </a:cubicBezTo>
                  <a:lnTo>
                    <a:pt x="1627223" y="0"/>
                  </a:lnTo>
                  <a:cubicBezTo>
                    <a:pt x="1678217" y="0"/>
                    <a:pt x="1719556" y="41339"/>
                    <a:pt x="1719556" y="92333"/>
                  </a:cubicBezTo>
                  <a:lnTo>
                    <a:pt x="1719556" y="830997"/>
                  </a:lnTo>
                  <a:cubicBezTo>
                    <a:pt x="1719556" y="881991"/>
                    <a:pt x="1678217" y="923330"/>
                    <a:pt x="1627223" y="923330"/>
                  </a:cubicBezTo>
                  <a:lnTo>
                    <a:pt x="92333" y="923330"/>
                  </a:lnTo>
                  <a:cubicBezTo>
                    <a:pt x="41339" y="923330"/>
                    <a:pt x="0" y="881991"/>
                    <a:pt x="0" y="830997"/>
                  </a:cubicBezTo>
                  <a:lnTo>
                    <a:pt x="0" y="92333"/>
                  </a:lnTo>
                  <a:close/>
                </a:path>
              </a:pathLst>
            </a:custGeom>
            <a:solidFill>
              <a:schemeClr val="bg2">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0863" tIns="110863" rIns="110863" bIns="11086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defRPr/>
              </a:pPr>
              <a:r>
                <a:rPr kumimoji="0" lang="en-US" sz="2200" b="0" i="0" u="none" strike="noStrike" kern="1200" cap="none" spc="0" normalizeH="0" baseline="0" noProof="0" dirty="0" smtClean="0">
                  <a:ln>
                    <a:noFill/>
                  </a:ln>
                  <a:solidFill>
                    <a:prstClr val="white"/>
                  </a:solidFill>
                  <a:effectLst/>
                  <a:uLnTx/>
                  <a:uFillTx/>
                  <a:latin typeface="Calibri" panose="020F0502020204030204"/>
                  <a:ea typeface="+mn-ea"/>
                  <a:cs typeface="+mn-cs"/>
                </a:rPr>
                <a:t>Internally Restricted</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lus 16"/>
            <p:cNvSpPr/>
            <p:nvPr/>
          </p:nvSpPr>
          <p:spPr>
            <a:xfrm>
              <a:off x="5599154" y="3839271"/>
              <a:ext cx="364545" cy="426450"/>
            </a:xfrm>
            <a:prstGeom prst="mathPlus">
              <a:avLst/>
            </a:prstGeom>
            <a:solidFill>
              <a:srgbClr val="0A336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85290" rIns="109363" bIns="8529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p:cNvSpPr/>
            <p:nvPr/>
          </p:nvSpPr>
          <p:spPr>
            <a:xfrm>
              <a:off x="6115021" y="3590832"/>
              <a:ext cx="1719556" cy="923330"/>
            </a:xfrm>
            <a:custGeom>
              <a:avLst/>
              <a:gdLst>
                <a:gd name="connsiteX0" fmla="*/ 0 w 1719556"/>
                <a:gd name="connsiteY0" fmla="*/ 92333 h 923330"/>
                <a:gd name="connsiteX1" fmla="*/ 92333 w 1719556"/>
                <a:gd name="connsiteY1" fmla="*/ 0 h 923330"/>
                <a:gd name="connsiteX2" fmla="*/ 1627223 w 1719556"/>
                <a:gd name="connsiteY2" fmla="*/ 0 h 923330"/>
                <a:gd name="connsiteX3" fmla="*/ 1719556 w 1719556"/>
                <a:gd name="connsiteY3" fmla="*/ 92333 h 923330"/>
                <a:gd name="connsiteX4" fmla="*/ 1719556 w 1719556"/>
                <a:gd name="connsiteY4" fmla="*/ 830997 h 923330"/>
                <a:gd name="connsiteX5" fmla="*/ 1627223 w 1719556"/>
                <a:gd name="connsiteY5" fmla="*/ 923330 h 923330"/>
                <a:gd name="connsiteX6" fmla="*/ 92333 w 1719556"/>
                <a:gd name="connsiteY6" fmla="*/ 923330 h 923330"/>
                <a:gd name="connsiteX7" fmla="*/ 0 w 1719556"/>
                <a:gd name="connsiteY7" fmla="*/ 830997 h 923330"/>
                <a:gd name="connsiteX8" fmla="*/ 0 w 1719556"/>
                <a:gd name="connsiteY8" fmla="*/ 92333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9556" h="923330">
                  <a:moveTo>
                    <a:pt x="0" y="92333"/>
                  </a:moveTo>
                  <a:cubicBezTo>
                    <a:pt x="0" y="41339"/>
                    <a:pt x="41339" y="0"/>
                    <a:pt x="92333" y="0"/>
                  </a:cubicBezTo>
                  <a:lnTo>
                    <a:pt x="1627223" y="0"/>
                  </a:lnTo>
                  <a:cubicBezTo>
                    <a:pt x="1678217" y="0"/>
                    <a:pt x="1719556" y="41339"/>
                    <a:pt x="1719556" y="92333"/>
                  </a:cubicBezTo>
                  <a:lnTo>
                    <a:pt x="1719556" y="830997"/>
                  </a:lnTo>
                  <a:cubicBezTo>
                    <a:pt x="1719556" y="881991"/>
                    <a:pt x="1678217" y="923330"/>
                    <a:pt x="1627223" y="923330"/>
                  </a:cubicBezTo>
                  <a:lnTo>
                    <a:pt x="92333" y="923330"/>
                  </a:lnTo>
                  <a:cubicBezTo>
                    <a:pt x="41339" y="923330"/>
                    <a:pt x="0" y="881991"/>
                    <a:pt x="0" y="830997"/>
                  </a:cubicBezTo>
                  <a:lnTo>
                    <a:pt x="0" y="92333"/>
                  </a:lnTo>
                  <a:close/>
                </a:path>
              </a:pathLst>
            </a:custGeom>
            <a:solidFill>
              <a:schemeClr val="bg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0863" tIns="110863" rIns="110863" bIns="110863"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defRPr/>
              </a:pPr>
              <a:r>
                <a:rPr kumimoji="0" lang="en-US" sz="2200" b="0" i="0" u="none" strike="noStrike" kern="1200" cap="none" spc="0" normalizeH="0" baseline="0" noProof="0" dirty="0" smtClean="0">
                  <a:ln>
                    <a:noFill/>
                  </a:ln>
                  <a:solidFill>
                    <a:prstClr val="white"/>
                  </a:solidFill>
                  <a:effectLst/>
                  <a:uLnTx/>
                  <a:uFillTx/>
                  <a:latin typeface="Calibri" panose="020F0502020204030204"/>
                  <a:ea typeface="+mn-ea"/>
                  <a:cs typeface="+mn-cs"/>
                </a:rPr>
                <a:t>Externally Restricted </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Content Placeholder 2"/>
          <p:cNvSpPr>
            <a:spLocks noGrp="1"/>
          </p:cNvSpPr>
          <p:nvPr>
            <p:ph sz="quarter" idx="1"/>
          </p:nvPr>
        </p:nvSpPr>
        <p:spPr>
          <a:xfrm>
            <a:off x="533400" y="1527048"/>
            <a:ext cx="8418930" cy="4572000"/>
          </a:xfrm>
        </p:spPr>
        <p:txBody>
          <a:bodyPr>
            <a:normAutofit/>
          </a:bodyPr>
          <a:lstStyle/>
          <a:p>
            <a:r>
              <a:rPr lang="en-US" b="1" dirty="0" smtClean="0"/>
              <a:t>Relevant</a:t>
            </a:r>
            <a:endParaRPr lang="en-US" b="1" dirty="0" smtClean="0"/>
          </a:p>
          <a:p>
            <a:pPr lvl="1"/>
            <a:r>
              <a:rPr lang="en-US" sz="2000" dirty="0" smtClean="0"/>
              <a:t>Influence the decisions of financial statement users</a:t>
            </a:r>
            <a:endParaRPr lang="en-US" sz="2000" dirty="0" smtClean="0"/>
          </a:p>
          <a:p>
            <a:pPr lvl="1"/>
            <a:r>
              <a:rPr lang="en-US" sz="2000" dirty="0" smtClean="0"/>
              <a:t>Confirm or correct previous evaluations</a:t>
            </a:r>
            <a:endParaRPr lang="en-US" sz="2000" dirty="0" smtClean="0"/>
          </a:p>
          <a:p>
            <a:pPr marL="274320" lvl="1" indent="0">
              <a:buNone/>
            </a:pPr>
            <a:endParaRPr lang="en-US" dirty="0" smtClean="0"/>
          </a:p>
          <a:p>
            <a:r>
              <a:rPr lang="en-US" b="1" dirty="0" smtClean="0"/>
              <a:t>Comparable</a:t>
            </a:r>
            <a:endParaRPr lang="en-US" b="1" dirty="0" smtClean="0"/>
          </a:p>
          <a:p>
            <a:pPr lvl="1"/>
            <a:r>
              <a:rPr lang="en-US" sz="2000" dirty="0" smtClean="0"/>
              <a:t>Allows users to identify similarities &amp; differences between fiscal years</a:t>
            </a:r>
            <a:endParaRPr lang="en-US" sz="2000" dirty="0" smtClean="0"/>
          </a:p>
          <a:p>
            <a:pPr lvl="1"/>
            <a:r>
              <a:rPr lang="en-US" sz="2000" dirty="0" smtClean="0"/>
              <a:t>Allows users to easily compare data with industry leaders</a:t>
            </a:r>
            <a:endParaRPr lang="en-US" sz="2000" dirty="0" smtClean="0"/>
          </a:p>
          <a:p>
            <a:pPr lvl="1"/>
            <a:endParaRPr lang="en-US" dirty="0"/>
          </a:p>
          <a:p>
            <a:r>
              <a:rPr lang="en-US" b="1" dirty="0" smtClean="0"/>
              <a:t>Reliable </a:t>
            </a:r>
            <a:endParaRPr lang="en-US" b="1" dirty="0" smtClean="0"/>
          </a:p>
          <a:p>
            <a:pPr lvl="1"/>
            <a:r>
              <a:rPr lang="en-US" sz="2000" dirty="0" smtClean="0"/>
              <a:t>Faithfully represent financial information</a:t>
            </a:r>
            <a:endParaRPr lang="en-US" sz="2000" dirty="0" smtClean="0"/>
          </a:p>
          <a:p>
            <a:pPr lvl="1"/>
            <a:r>
              <a:rPr lang="en-US" sz="2000" dirty="0" smtClean="0"/>
              <a:t>Enhance understanding, evaluation, and decision making</a:t>
            </a:r>
            <a:endParaRPr lang="en-US"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762000" y="457200"/>
            <a:ext cx="8001000" cy="1371600"/>
          </a:xfrm>
        </p:spPr>
        <p:txBody>
          <a:bodyPr/>
          <a:lstStyle/>
          <a:p>
            <a:pPr eaLnBrk="1" hangingPunct="1">
              <a:defRPr/>
            </a:pPr>
            <a:r>
              <a:rPr lang="en-US" sz="3200" dirty="0" smtClean="0"/>
              <a:t>Constraints on management</a:t>
            </a:r>
            <a:endParaRPr lang="en-US" sz="3200" dirty="0" smtClean="0"/>
          </a:p>
        </p:txBody>
      </p:sp>
      <p:sp>
        <p:nvSpPr>
          <p:cNvPr id="17411" name="Rectangle 3"/>
          <p:cNvSpPr>
            <a:spLocks noGrp="1" noChangeArrowheads="1"/>
          </p:cNvSpPr>
          <p:nvPr>
            <p:ph type="body" idx="1"/>
          </p:nvPr>
        </p:nvSpPr>
        <p:spPr>
          <a:xfrm>
            <a:off x="457200" y="1447800"/>
            <a:ext cx="8229600" cy="4191000"/>
          </a:xfrm>
        </p:spPr>
        <p:txBody>
          <a:bodyPr/>
          <a:lstStyle/>
          <a:p>
            <a:pPr marL="609600" indent="-609600" eaLnBrk="1" hangingPunct="1">
              <a:lnSpc>
                <a:spcPct val="90000"/>
              </a:lnSpc>
              <a:buFont typeface="Wingdings" panose="05000000000000000000" pitchFamily="2" charset="2"/>
              <a:buNone/>
            </a:pPr>
            <a:endParaRPr lang="en-US" altLang="en-US" sz="2400" dirty="0" smtClean="0"/>
          </a:p>
          <a:p>
            <a:pPr marL="990600" lvl="1" indent="-533400" eaLnBrk="1" hangingPunct="1">
              <a:lnSpc>
                <a:spcPct val="110000"/>
              </a:lnSpc>
              <a:buFont typeface="Wingdings" panose="05000000000000000000" pitchFamily="2" charset="2"/>
              <a:buAutoNum type="arabicPeriod"/>
            </a:pPr>
            <a:r>
              <a:rPr lang="en-US" altLang="en-US" sz="1800" dirty="0" smtClean="0"/>
              <a:t>Service is often intangible and difficult to measure</a:t>
            </a:r>
            <a:br>
              <a:rPr lang="en-US" altLang="en-US" sz="1800" dirty="0" smtClean="0"/>
            </a:br>
            <a:endParaRPr lang="en-US" altLang="en-US" sz="1800" dirty="0" smtClean="0"/>
          </a:p>
          <a:p>
            <a:pPr marL="990600" lvl="1" indent="-533400" eaLnBrk="1" hangingPunct="1">
              <a:lnSpc>
                <a:spcPct val="110000"/>
              </a:lnSpc>
              <a:buFont typeface="Wingdings" panose="05000000000000000000" pitchFamily="2" charset="2"/>
              <a:buAutoNum type="arabicPeriod" startAt="2"/>
            </a:pPr>
            <a:r>
              <a:rPr lang="en-US" altLang="en-US" sz="1800" dirty="0" smtClean="0"/>
              <a:t>Client influence may be strong or weak</a:t>
            </a:r>
            <a:br>
              <a:rPr lang="en-US" altLang="en-US" sz="1800" dirty="0" smtClean="0"/>
            </a:br>
            <a:endParaRPr lang="en-US" altLang="en-US" sz="1800" dirty="0" smtClean="0"/>
          </a:p>
          <a:p>
            <a:pPr marL="990600" lvl="1" indent="-533400" eaLnBrk="1" hangingPunct="1">
              <a:lnSpc>
                <a:spcPct val="110000"/>
              </a:lnSpc>
              <a:buFont typeface="Wingdings" panose="05000000000000000000" pitchFamily="2" charset="2"/>
              <a:buAutoNum type="arabicPeriod" startAt="3"/>
            </a:pPr>
            <a:r>
              <a:rPr lang="en-US" altLang="en-US" sz="1800" dirty="0" smtClean="0"/>
              <a:t>Strong employee commitments	</a:t>
            </a:r>
            <a:endParaRPr lang="en-US" altLang="en-US" sz="1800" dirty="0" smtClean="0"/>
          </a:p>
          <a:p>
            <a:pPr marL="1371600" lvl="2" indent="-457200" eaLnBrk="1" hangingPunct="1">
              <a:lnSpc>
                <a:spcPct val="110000"/>
              </a:lnSpc>
            </a:pPr>
            <a:r>
              <a:rPr lang="en-US" altLang="en-US" sz="1600" dirty="0" smtClean="0"/>
              <a:t>to professions and union affiliation</a:t>
            </a:r>
            <a:endParaRPr lang="en-US" altLang="en-US" sz="1600" dirty="0" smtClean="0"/>
          </a:p>
          <a:p>
            <a:pPr marL="1371600" lvl="2" indent="-457200" eaLnBrk="1" hangingPunct="1">
              <a:lnSpc>
                <a:spcPct val="110000"/>
              </a:lnSpc>
            </a:pPr>
            <a:r>
              <a:rPr lang="en-US" altLang="en-US" sz="1600" dirty="0" smtClean="0"/>
              <a:t>to “causes”</a:t>
            </a:r>
            <a:br>
              <a:rPr lang="en-US" altLang="en-US" sz="1600" dirty="0" smtClean="0"/>
            </a:br>
            <a:endParaRPr lang="en-US" altLang="en-US" sz="1600" dirty="0" smtClean="0"/>
          </a:p>
          <a:p>
            <a:pPr marL="990600" lvl="1" indent="-533400" eaLnBrk="1" hangingPunct="1">
              <a:lnSpc>
                <a:spcPct val="110000"/>
              </a:lnSpc>
              <a:buFont typeface="Wingdings" panose="05000000000000000000" pitchFamily="2" charset="2"/>
              <a:buAutoNum type="arabicPeriod" startAt="4"/>
            </a:pPr>
            <a:r>
              <a:rPr lang="en-US" altLang="en-US" sz="1800" dirty="0" smtClean="0"/>
              <a:t>Resource Contributors</a:t>
            </a:r>
            <a:endParaRPr lang="en-US" altLang="en-US" sz="1800" dirty="0" smtClean="0"/>
          </a:p>
          <a:p>
            <a:pPr marL="1371600" lvl="2" indent="-457200" eaLnBrk="1" hangingPunct="1">
              <a:lnSpc>
                <a:spcPct val="110000"/>
              </a:lnSpc>
            </a:pPr>
            <a:r>
              <a:rPr lang="en-US" altLang="en-US" sz="1600" dirty="0" smtClean="0"/>
              <a:t>Intrusion on internal management</a:t>
            </a:r>
            <a:endParaRPr lang="en-US" altLang="en-US" sz="1600" dirty="0" smtClean="0"/>
          </a:p>
          <a:p>
            <a:pPr marL="1371600" lvl="2" indent="-457200" eaLnBrk="1" hangingPunct="1">
              <a:lnSpc>
                <a:spcPct val="110000"/>
              </a:lnSpc>
            </a:pPr>
            <a:r>
              <a:rPr lang="en-US" altLang="en-US" sz="1600" dirty="0" smtClean="0"/>
              <a:t>Fund contributors and government</a:t>
            </a:r>
            <a:br>
              <a:rPr lang="en-US" altLang="en-US" sz="1600" dirty="0" smtClean="0"/>
            </a:br>
            <a:endParaRPr lang="en-US" altLang="en-US" sz="1600" dirty="0" smtClean="0"/>
          </a:p>
          <a:p>
            <a:pPr marL="990600" lvl="1" indent="-533400" eaLnBrk="1" hangingPunct="1">
              <a:lnSpc>
                <a:spcPct val="110000"/>
              </a:lnSpc>
              <a:buFont typeface="Wingdings" panose="05000000000000000000" pitchFamily="2" charset="2"/>
              <a:buAutoNum type="arabicPeriod" startAt="5"/>
            </a:pPr>
            <a:r>
              <a:rPr lang="en-US" altLang="en-US" sz="1800" dirty="0" smtClean="0"/>
              <a:t>Restraints on use of rewards</a:t>
            </a:r>
            <a:endParaRPr lang="en-US" altLang="en-US" sz="1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2627313" y="4508500"/>
            <a:ext cx="5761037" cy="576263"/>
          </a:xfrm>
        </p:spPr>
        <p:txBody>
          <a:bodyPr anchor="ctr"/>
          <a:lstStyle/>
          <a:p>
            <a:pPr algn="l" eaLnBrk="1" hangingPunct="1">
              <a:defRPr/>
            </a:pPr>
            <a:r>
              <a:rPr lang="es-UY" altLang="en-US" sz="3600" b="1" dirty="0">
                <a:solidFill>
                  <a:schemeClr val="bg1"/>
                </a:solidFill>
              </a:rPr>
              <a:t>The SickKids Hospital</a:t>
            </a:r>
            <a:endParaRPr lang="es-ES" altLang="en-US" sz="3600" b="1" dirty="0">
              <a:solidFill>
                <a:schemeClr val="bg1"/>
              </a:solidFill>
            </a:endParaRPr>
          </a:p>
        </p:txBody>
      </p:sp>
      <p:sp>
        <p:nvSpPr>
          <p:cNvPr id="2170" name="Rectangle 122"/>
          <p:cNvSpPr>
            <a:spLocks noChangeArrowheads="1"/>
          </p:cNvSpPr>
          <p:nvPr/>
        </p:nvSpPr>
        <p:spPr bwMode="auto">
          <a:xfrm>
            <a:off x="2771775" y="5084763"/>
            <a:ext cx="417671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s-UY" alt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Users of Financial Statements</a:t>
            </a:r>
            <a:endParaRPr kumimoji="0" lang="es-ES" alt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2" name="Rectangle 124"/>
          <p:cNvSpPr>
            <a:spLocks noChangeArrowheads="1"/>
          </p:cNvSpPr>
          <p:nvPr/>
        </p:nvSpPr>
        <p:spPr bwMode="auto">
          <a:xfrm>
            <a:off x="2771775" y="5588000"/>
            <a:ext cx="33845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85516"/>
            <a:ext cx="9144000" cy="2207580"/>
          </a:xfrm>
          <a:prstGeom prst="rect">
            <a:avLst/>
          </a:prstGeom>
          <a:scene3d>
            <a:camera prst="orthographicFront"/>
            <a:lightRig rig="threePt" dir="t"/>
          </a:scene3d>
          <a:sp3d contourW="38100">
            <a:contourClr>
              <a:schemeClr val="bg1"/>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147050" cy="1143000"/>
          </a:xfrm>
        </p:spPr>
        <p:txBody>
          <a:bodyPr/>
          <a:lstStyle/>
          <a:p>
            <a:pPr>
              <a:defRPr/>
            </a:pPr>
            <a:r>
              <a:rPr lang="en-CA" altLang="en-US" sz="3200" dirty="0" smtClean="0">
                <a:solidFill>
                  <a:srgbClr val="19194D"/>
                </a:solidFill>
              </a:rPr>
              <a:t>Internal Users </a:t>
            </a:r>
            <a:r>
              <a:rPr lang="en-CA" altLang="en-US" sz="3200" dirty="0">
                <a:solidFill>
                  <a:srgbClr val="19194D"/>
                </a:solidFill>
              </a:rPr>
              <a:t>of Financial Statements</a:t>
            </a:r>
            <a:endParaRPr lang="en-US" altLang="en-US" sz="3200" dirty="0">
              <a:solidFill>
                <a:srgbClr val="19194D"/>
              </a:solidFill>
            </a:endParaRPr>
          </a:p>
        </p:txBody>
      </p:sp>
      <p:sp>
        <p:nvSpPr>
          <p:cNvPr id="3" name="Content Placeholder 2"/>
          <p:cNvSpPr>
            <a:spLocks noGrp="1"/>
          </p:cNvSpPr>
          <p:nvPr>
            <p:ph idx="1"/>
          </p:nvPr>
        </p:nvSpPr>
        <p:spPr>
          <a:xfrm>
            <a:off x="1066800" y="1600200"/>
            <a:ext cx="7620000" cy="4525963"/>
          </a:xfrm>
        </p:spPr>
        <p:txBody>
          <a:bodyPr/>
          <a:lstStyle/>
          <a:p>
            <a:pPr marL="0" indent="0">
              <a:buNone/>
              <a:defRPr/>
            </a:pPr>
            <a:r>
              <a:rPr lang="en-CA" altLang="en-US" sz="2000" dirty="0"/>
              <a:t>Users of Financial Statements are interested parties that rely on the financial statement information of the entity in order to make relevant business decisions regarding </a:t>
            </a:r>
            <a:r>
              <a:rPr lang="en-CA" altLang="en-US" sz="2000" dirty="0" smtClean="0"/>
              <a:t>the hospital.</a:t>
            </a:r>
            <a:br>
              <a:rPr lang="en-CA" altLang="en-US" sz="2000" dirty="0" smtClean="0"/>
            </a:br>
            <a:endParaRPr lang="en-US" altLang="en-US" sz="2000" dirty="0"/>
          </a:p>
          <a:p>
            <a:pPr lvl="1">
              <a:defRPr/>
            </a:pPr>
            <a:r>
              <a:rPr lang="en-CA" altLang="en-US" sz="1800" dirty="0">
                <a:solidFill>
                  <a:srgbClr val="19194D"/>
                </a:solidFill>
              </a:rPr>
              <a:t>CEO</a:t>
            </a:r>
            <a:endParaRPr lang="en-CA" altLang="en-US" sz="1800" dirty="0">
              <a:solidFill>
                <a:srgbClr val="19194D"/>
              </a:solidFill>
            </a:endParaRPr>
          </a:p>
          <a:p>
            <a:pPr lvl="1">
              <a:defRPr/>
            </a:pPr>
            <a:r>
              <a:rPr lang="en-CA" altLang="en-US" sz="1800" dirty="0">
                <a:solidFill>
                  <a:srgbClr val="19194D"/>
                </a:solidFill>
              </a:rPr>
              <a:t>CFO</a:t>
            </a:r>
            <a:endParaRPr lang="en-CA" altLang="en-US" sz="1800" dirty="0">
              <a:solidFill>
                <a:srgbClr val="19194D"/>
              </a:solidFill>
            </a:endParaRPr>
          </a:p>
          <a:p>
            <a:pPr lvl="1">
              <a:defRPr/>
            </a:pPr>
            <a:r>
              <a:rPr lang="en-CA" altLang="en-US" sz="1800" dirty="0">
                <a:solidFill>
                  <a:srgbClr val="19194D"/>
                </a:solidFill>
              </a:rPr>
              <a:t>Managers</a:t>
            </a:r>
            <a:endParaRPr lang="en-CA" altLang="en-US" sz="1800" dirty="0">
              <a:solidFill>
                <a:srgbClr val="19194D"/>
              </a:solidFill>
            </a:endParaRPr>
          </a:p>
          <a:p>
            <a:pPr lvl="1">
              <a:defRPr/>
            </a:pPr>
            <a:r>
              <a:rPr lang="en-CA" altLang="en-US" sz="1800" dirty="0">
                <a:solidFill>
                  <a:srgbClr val="19194D"/>
                </a:solidFill>
              </a:rPr>
              <a:t>Board of Directors</a:t>
            </a:r>
            <a:endParaRPr lang="en-CA" altLang="en-US" sz="1800" dirty="0">
              <a:solidFill>
                <a:srgbClr val="19194D"/>
              </a:solidFill>
            </a:endParaRPr>
          </a:p>
          <a:p>
            <a:pPr lvl="1">
              <a:defRPr/>
            </a:pPr>
            <a:r>
              <a:rPr lang="en-CA" altLang="en-US" sz="1800" dirty="0">
                <a:solidFill>
                  <a:srgbClr val="19194D"/>
                </a:solidFill>
              </a:rPr>
              <a:t>Employees</a:t>
            </a:r>
            <a:endParaRPr lang="en-CA" altLang="en-US" sz="1800" dirty="0">
              <a:solidFill>
                <a:srgbClr val="19194D"/>
              </a:solidFill>
            </a:endParaRPr>
          </a:p>
          <a:p>
            <a:pPr lvl="1">
              <a:defRPr/>
            </a:pPr>
            <a:r>
              <a:rPr lang="en-CA" altLang="en-US" sz="1800" dirty="0">
                <a:solidFill>
                  <a:srgbClr val="19194D"/>
                </a:solidFill>
              </a:rPr>
              <a:t>Pension holders</a:t>
            </a:r>
            <a:endParaRPr lang="en-CA" altLang="en-US" sz="1800" dirty="0">
              <a:solidFill>
                <a:srgbClr val="19194D"/>
              </a:solidFill>
            </a:endParaRPr>
          </a:p>
          <a:p>
            <a:pPr lvl="1">
              <a:defRPr/>
            </a:pPr>
            <a:r>
              <a:rPr lang="en-CA" altLang="en-US" sz="1800" dirty="0">
                <a:solidFill>
                  <a:srgbClr val="19194D"/>
                </a:solidFill>
              </a:rPr>
              <a:t>Internal </a:t>
            </a:r>
            <a:r>
              <a:rPr lang="en-CA" altLang="en-US" sz="1800" dirty="0" smtClean="0">
                <a:solidFill>
                  <a:srgbClr val="19194D"/>
                </a:solidFill>
              </a:rPr>
              <a:t>auditors</a:t>
            </a:r>
            <a:endParaRPr lang="en-CA" altLang="en-US" sz="1800" dirty="0">
              <a:solidFill>
                <a:srgbClr val="19194D"/>
              </a:solidFill>
            </a:endParaRPr>
          </a:p>
          <a:p>
            <a:pPr>
              <a:buFontTx/>
              <a:buNone/>
              <a:defRPr/>
            </a:pPr>
            <a:endParaRPr lang="en-CA" altLang="en-US" sz="1600" dirty="0"/>
          </a:p>
          <a:p>
            <a:pPr>
              <a:defRPr/>
            </a:pPr>
            <a:endParaRPr lang="en-US" altLang="en-US" sz="2400" dirty="0"/>
          </a:p>
        </p:txBody>
      </p:sp>
      <p:sp>
        <p:nvSpPr>
          <p:cNvPr id="4" name="TextBox 3"/>
          <p:cNvSpPr txBox="1"/>
          <p:nvPr/>
        </p:nvSpPr>
        <p:spPr>
          <a:xfrm>
            <a:off x="0" y="6629400"/>
            <a:ext cx="762000" cy="369332"/>
          </a:xfrm>
          <a:prstGeom prst="rect">
            <a:avLst/>
          </a:prstGeom>
          <a:solidFill>
            <a:schemeClr val="tx1"/>
          </a:solidFill>
        </p:spPr>
        <p:txBody>
          <a:bodyPr wrap="square" rtlCol="0">
            <a:spAutoFit/>
          </a:bodyPr>
          <a:lstStyle/>
          <a:p>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274638"/>
            <a:ext cx="7859712" cy="1143000"/>
          </a:xfrm>
        </p:spPr>
        <p:txBody>
          <a:bodyPr/>
          <a:lstStyle/>
          <a:p>
            <a:pPr>
              <a:defRPr/>
            </a:pPr>
            <a:r>
              <a:rPr lang="en-CA" altLang="en-US" sz="3200" dirty="0" smtClean="0">
                <a:solidFill>
                  <a:srgbClr val="19194D"/>
                </a:solidFill>
              </a:rPr>
              <a:t>External users of financial statements</a:t>
            </a:r>
            <a:endParaRPr lang="en-US" altLang="en-US" sz="3200" dirty="0">
              <a:solidFill>
                <a:srgbClr val="19194D"/>
              </a:solidFill>
            </a:endParaRPr>
          </a:p>
        </p:txBody>
      </p:sp>
      <p:sp>
        <p:nvSpPr>
          <p:cNvPr id="3" name="Content Placeholder 2"/>
          <p:cNvSpPr>
            <a:spLocks noGrp="1"/>
          </p:cNvSpPr>
          <p:nvPr>
            <p:ph idx="1"/>
          </p:nvPr>
        </p:nvSpPr>
        <p:spPr>
          <a:xfrm>
            <a:off x="900113" y="1600200"/>
            <a:ext cx="7786687" cy="4525963"/>
          </a:xfrm>
        </p:spPr>
        <p:txBody>
          <a:bodyPr/>
          <a:lstStyle/>
          <a:p>
            <a:pPr marL="0" indent="0">
              <a:buNone/>
              <a:defRPr/>
            </a:pPr>
            <a:r>
              <a:rPr lang="en-CA" altLang="en-US" sz="2000" dirty="0"/>
              <a:t> </a:t>
            </a:r>
            <a:r>
              <a:rPr lang="en-CA" altLang="en-US" sz="2000" dirty="0" smtClean="0"/>
              <a:t>    External </a:t>
            </a:r>
            <a:r>
              <a:rPr lang="en-CA" altLang="en-US" sz="2000" dirty="0"/>
              <a:t>users: Individuals outside of the company who </a:t>
            </a:r>
            <a:r>
              <a:rPr lang="en-CA" altLang="en-US" sz="2000" dirty="0" smtClean="0"/>
              <a:t>are</a:t>
            </a:r>
            <a:br>
              <a:rPr lang="en-CA" altLang="en-US" sz="2000" dirty="0" smtClean="0"/>
            </a:br>
            <a:r>
              <a:rPr lang="en-CA" altLang="en-US" sz="2000" dirty="0" smtClean="0"/>
              <a:t>     interested </a:t>
            </a:r>
            <a:r>
              <a:rPr lang="en-CA" altLang="en-US" sz="2000" dirty="0"/>
              <a:t>in </a:t>
            </a:r>
            <a:r>
              <a:rPr lang="en-CA" altLang="en-US" sz="2000" dirty="0" smtClean="0"/>
              <a:t>financial statements</a:t>
            </a:r>
            <a:br>
              <a:rPr lang="en-CA" altLang="en-US" sz="2000" dirty="0" smtClean="0"/>
            </a:br>
            <a:endParaRPr lang="en-CA" altLang="en-US" sz="2000" dirty="0"/>
          </a:p>
          <a:p>
            <a:pPr lvl="1">
              <a:defRPr/>
            </a:pPr>
            <a:r>
              <a:rPr lang="en-CA" altLang="en-US" sz="1800" dirty="0">
                <a:solidFill>
                  <a:srgbClr val="19194D"/>
                </a:solidFill>
              </a:rPr>
              <a:t>Government</a:t>
            </a:r>
            <a:endParaRPr lang="en-CA" altLang="en-US" sz="1800" dirty="0">
              <a:solidFill>
                <a:srgbClr val="19194D"/>
              </a:solidFill>
            </a:endParaRPr>
          </a:p>
          <a:p>
            <a:pPr lvl="1">
              <a:defRPr/>
            </a:pPr>
            <a:r>
              <a:rPr lang="en-CA" altLang="en-US" sz="1800" dirty="0" smtClean="0">
                <a:solidFill>
                  <a:srgbClr val="19194D"/>
                </a:solidFill>
              </a:rPr>
              <a:t>Investors (Donors)</a:t>
            </a:r>
            <a:endParaRPr lang="en-CA" altLang="en-US" sz="1800" dirty="0">
              <a:solidFill>
                <a:srgbClr val="19194D"/>
              </a:solidFill>
            </a:endParaRPr>
          </a:p>
          <a:p>
            <a:pPr lvl="1">
              <a:defRPr/>
            </a:pPr>
            <a:r>
              <a:rPr lang="en-CA" altLang="en-US" sz="1800" dirty="0">
                <a:solidFill>
                  <a:srgbClr val="19194D"/>
                </a:solidFill>
              </a:rPr>
              <a:t>Creditors </a:t>
            </a:r>
            <a:endParaRPr lang="en-CA" altLang="en-US" sz="1800" dirty="0">
              <a:solidFill>
                <a:srgbClr val="19194D"/>
              </a:solidFill>
            </a:endParaRPr>
          </a:p>
          <a:p>
            <a:pPr lvl="1">
              <a:defRPr/>
            </a:pPr>
            <a:r>
              <a:rPr lang="en-CA" altLang="en-US" sz="1800" dirty="0">
                <a:solidFill>
                  <a:srgbClr val="19194D"/>
                </a:solidFill>
              </a:rPr>
              <a:t>The </a:t>
            </a:r>
            <a:r>
              <a:rPr lang="en-CA" altLang="en-US" sz="1800" dirty="0" smtClean="0">
                <a:solidFill>
                  <a:srgbClr val="19194D"/>
                </a:solidFill>
              </a:rPr>
              <a:t>SickKids </a:t>
            </a:r>
            <a:r>
              <a:rPr lang="en-CA" altLang="en-US" sz="1800" dirty="0">
                <a:solidFill>
                  <a:srgbClr val="19194D"/>
                </a:solidFill>
              </a:rPr>
              <a:t>F</a:t>
            </a:r>
            <a:r>
              <a:rPr lang="en-CA" altLang="en-US" sz="1800" dirty="0" smtClean="0">
                <a:solidFill>
                  <a:srgbClr val="19194D"/>
                </a:solidFill>
              </a:rPr>
              <a:t>oundation</a:t>
            </a:r>
            <a:endParaRPr lang="en-CA" altLang="en-US" sz="1800" dirty="0">
              <a:solidFill>
                <a:srgbClr val="19194D"/>
              </a:solidFill>
            </a:endParaRPr>
          </a:p>
          <a:p>
            <a:pPr lvl="1">
              <a:defRPr/>
            </a:pPr>
            <a:r>
              <a:rPr lang="en-CA" altLang="en-US" sz="1800" dirty="0">
                <a:solidFill>
                  <a:srgbClr val="19194D"/>
                </a:solidFill>
              </a:rPr>
              <a:t>Research </a:t>
            </a:r>
            <a:r>
              <a:rPr lang="en-CA" altLang="en-US" sz="1800" dirty="0" smtClean="0">
                <a:solidFill>
                  <a:srgbClr val="19194D"/>
                </a:solidFill>
              </a:rPr>
              <a:t>companies, e.g., </a:t>
            </a:r>
            <a:r>
              <a:rPr lang="en-CA" altLang="en-US" sz="1800" dirty="0">
                <a:solidFill>
                  <a:srgbClr val="19194D"/>
                </a:solidFill>
              </a:rPr>
              <a:t>drug companies</a:t>
            </a:r>
            <a:endParaRPr lang="en-CA" altLang="en-US" sz="1800" dirty="0">
              <a:solidFill>
                <a:srgbClr val="19194D"/>
              </a:solidFill>
            </a:endParaRPr>
          </a:p>
          <a:p>
            <a:pPr lvl="1">
              <a:defRPr/>
            </a:pPr>
            <a:r>
              <a:rPr lang="en-CA" altLang="en-US" sz="1800" dirty="0">
                <a:solidFill>
                  <a:srgbClr val="19194D"/>
                </a:solidFill>
              </a:rPr>
              <a:t>Patients</a:t>
            </a:r>
            <a:endParaRPr lang="en-CA" altLang="en-US" sz="1800" dirty="0">
              <a:solidFill>
                <a:srgbClr val="19194D"/>
              </a:solidFill>
            </a:endParaRPr>
          </a:p>
          <a:p>
            <a:pPr lvl="1">
              <a:defRPr/>
            </a:pPr>
            <a:r>
              <a:rPr lang="en-CA" altLang="en-US" sz="1800" dirty="0">
                <a:solidFill>
                  <a:srgbClr val="19194D"/>
                </a:solidFill>
              </a:rPr>
              <a:t>External Auditors</a:t>
            </a:r>
            <a:endParaRPr lang="en-CA" altLang="en-US" sz="1800" dirty="0">
              <a:solidFill>
                <a:srgbClr val="19194D"/>
              </a:solidFill>
            </a:endParaRPr>
          </a:p>
          <a:p>
            <a:pPr lvl="1">
              <a:defRPr/>
            </a:pPr>
            <a:r>
              <a:rPr lang="en-CA" altLang="en-US" sz="1800" dirty="0">
                <a:solidFill>
                  <a:srgbClr val="19194D"/>
                </a:solidFill>
              </a:rPr>
              <a:t>Other Hospitals</a:t>
            </a:r>
            <a:endParaRPr lang="en-CA" altLang="en-US" dirty="0">
              <a:solidFill>
                <a:srgbClr val="19194D"/>
              </a:solidFill>
            </a:endParaRPr>
          </a:p>
          <a:p>
            <a:pPr>
              <a:defRPr/>
            </a:pPr>
            <a:endParaRPr lang="en-US" altLang="en-US" dirty="0"/>
          </a:p>
        </p:txBody>
      </p:sp>
      <p:sp>
        <p:nvSpPr>
          <p:cNvPr id="4" name="TextBox 3"/>
          <p:cNvSpPr txBox="1"/>
          <p:nvPr/>
        </p:nvSpPr>
        <p:spPr>
          <a:xfrm>
            <a:off x="0" y="6629400"/>
            <a:ext cx="762000" cy="369332"/>
          </a:xfrm>
          <a:prstGeom prst="rect">
            <a:avLst/>
          </a:prstGeom>
          <a:solidFill>
            <a:schemeClr val="tx1"/>
          </a:solidFill>
        </p:spPr>
        <p:txBody>
          <a:bodyPr wrap="square" rtlCol="0">
            <a:spAutoFit/>
          </a:bodyPr>
          <a:lstStyle/>
          <a:p>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00113" y="363538"/>
          <a:ext cx="8243887" cy="6232525"/>
        </p:xfrm>
        <a:graphic>
          <a:graphicData uri="http://schemas.openxmlformats.org/drawingml/2006/table">
            <a:tbl>
              <a:tblPr/>
              <a:tblGrid>
                <a:gridCol w="1547812"/>
                <a:gridCol w="3336925"/>
                <a:gridCol w="3359150"/>
              </a:tblGrid>
              <a:tr h="962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dirty="0" smtClean="0">
                          <a:ln>
                            <a:noFill/>
                          </a:ln>
                          <a:solidFill>
                            <a:srgbClr val="19194D"/>
                          </a:solidFill>
                          <a:effectLst/>
                          <a:latin typeface="Arial" panose="020B0604020202020204" pitchFamily="34" charset="0"/>
                          <a:cs typeface="Arial" panose="020B0604020202020204" pitchFamily="34" charset="0"/>
                        </a:rPr>
                        <a:t>SickKids Board </a:t>
                      </a:r>
                      <a:br>
                        <a:rPr kumimoji="0" lang="en-US" altLang="en-US" sz="2800" b="1" i="0" u="none" strike="noStrike" cap="none" normalizeH="0" baseline="0" dirty="0" smtClean="0">
                          <a:ln>
                            <a:noFill/>
                          </a:ln>
                          <a:solidFill>
                            <a:srgbClr val="19194D"/>
                          </a:solidFill>
                          <a:effectLst/>
                          <a:latin typeface="Arial" panose="020B0604020202020204" pitchFamily="34" charset="0"/>
                          <a:cs typeface="Arial" panose="020B0604020202020204" pitchFamily="34" charset="0"/>
                        </a:rPr>
                      </a:br>
                      <a:r>
                        <a:rPr kumimoji="0" lang="en-US" altLang="en-US" sz="2800" b="1" i="0" u="none" strike="noStrike" cap="none" normalizeH="0" baseline="0" dirty="0" smtClean="0">
                          <a:ln>
                            <a:noFill/>
                          </a:ln>
                          <a:solidFill>
                            <a:srgbClr val="19194D"/>
                          </a:solidFill>
                          <a:effectLst/>
                          <a:latin typeface="Arial" panose="020B0604020202020204" pitchFamily="34" charset="0"/>
                          <a:cs typeface="Arial" panose="020B0604020202020204" pitchFamily="34" charset="0"/>
                        </a:rPr>
                        <a:t>of </a:t>
                      </a:r>
                      <a:r>
                        <a:rPr kumimoji="0" lang="en-US" altLang="en-US" sz="2800" b="1" i="0" u="none" strike="noStrike" cap="none" normalizeH="0" baseline="0" dirty="0">
                          <a:ln>
                            <a:noFill/>
                          </a:ln>
                          <a:solidFill>
                            <a:srgbClr val="19194D"/>
                          </a:solidFill>
                          <a:effectLst/>
                          <a:latin typeface="Arial" panose="020B0604020202020204" pitchFamily="34" charset="0"/>
                          <a:cs typeface="Arial" panose="020B0604020202020204" pitchFamily="34" charset="0"/>
                        </a:rPr>
                        <a:t>Directors</a:t>
                      </a:r>
                      <a:endParaRPr kumimoji="0" lang="en-US" altLang="en-US" sz="2800" b="1" i="0" u="none" strike="noStrike" cap="none" normalizeH="0" baseline="0" dirty="0">
                        <a:ln>
                          <a:noFill/>
                        </a:ln>
                        <a:solidFill>
                          <a:srgbClr val="19194D"/>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dirty="0">
                          <a:ln>
                            <a:noFill/>
                          </a:ln>
                          <a:solidFill>
                            <a:srgbClr val="19194D"/>
                          </a:solidFill>
                          <a:effectLst/>
                          <a:latin typeface="Arial" panose="020B0604020202020204" pitchFamily="34" charset="0"/>
                          <a:cs typeface="Arial" panose="020B0604020202020204" pitchFamily="34" charset="0"/>
                        </a:rPr>
                        <a:t>CEO / </a:t>
                      </a:r>
                      <a:br>
                        <a:rPr kumimoji="0" lang="en-US" altLang="en-US" sz="2800" b="1" i="0" u="none" strike="noStrike" cap="none" normalizeH="0" baseline="0" dirty="0" smtClean="0">
                          <a:ln>
                            <a:noFill/>
                          </a:ln>
                          <a:solidFill>
                            <a:srgbClr val="19194D"/>
                          </a:solidFill>
                          <a:effectLst/>
                          <a:latin typeface="Arial" panose="020B0604020202020204" pitchFamily="34" charset="0"/>
                          <a:cs typeface="Arial" panose="020B0604020202020204" pitchFamily="34" charset="0"/>
                        </a:rPr>
                      </a:br>
                      <a:r>
                        <a:rPr kumimoji="0" lang="en-US" altLang="en-US" sz="2800" b="1" i="0" u="none" strike="noStrike" cap="none" normalizeH="0" baseline="0" dirty="0" smtClean="0">
                          <a:ln>
                            <a:noFill/>
                          </a:ln>
                          <a:solidFill>
                            <a:srgbClr val="19194D"/>
                          </a:solidFill>
                          <a:effectLst/>
                          <a:latin typeface="Arial" panose="020B0604020202020204" pitchFamily="34" charset="0"/>
                          <a:cs typeface="Arial" panose="020B0604020202020204" pitchFamily="34" charset="0"/>
                        </a:rPr>
                        <a:t>Top-Management</a:t>
                      </a:r>
                      <a:endParaRPr kumimoji="0" lang="en-US" altLang="en-US" sz="2800" b="1" i="0" u="none" strike="noStrike" cap="none" normalizeH="0" baseline="0" dirty="0">
                        <a:ln>
                          <a:noFill/>
                        </a:ln>
                        <a:solidFill>
                          <a:srgbClr val="19194D"/>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811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Needs</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Overseeing and monitoring management performance, safeguarding the interest of stakeholders, ensuring compliance with </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regulations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Using financial statements to accessing own performance, making business </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decisions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5811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Main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areas </a:t>
                      </a:r>
                      <a:b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of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interest</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285750" indent="-28575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Statement of Operations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Statement of Financial </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Position</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Main trends </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Compliance with performance standards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285750" indent="-28575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Financial </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risks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Performance ratios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Liquidity</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Solvency</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10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Decision making</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285750" indent="-28575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Evaluation </a:t>
                      </a: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of the CEO and company’s performance</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Approval </a:t>
                      </a: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of financial </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statements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Stewardship of stakeholders’ interests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285750" indent="-28575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Debt financing</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Long-term capital acquisition</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Setting standards and </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operations</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TextBox 2"/>
          <p:cNvSpPr txBox="1"/>
          <p:nvPr/>
        </p:nvSpPr>
        <p:spPr>
          <a:xfrm>
            <a:off x="0" y="6629400"/>
            <a:ext cx="762000" cy="369332"/>
          </a:xfrm>
          <a:prstGeom prst="rect">
            <a:avLst/>
          </a:prstGeom>
          <a:solidFill>
            <a:schemeClr val="tx1"/>
          </a:solidFill>
        </p:spPr>
        <p:txBody>
          <a:bodyPr wrap="square" rtlCol="0">
            <a:spAutoFit/>
          </a:bodyPr>
          <a:lstStyle/>
          <a:p>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74638"/>
            <a:ext cx="8002587" cy="1143000"/>
          </a:xfrm>
        </p:spPr>
        <p:txBody>
          <a:bodyPr/>
          <a:lstStyle/>
          <a:p>
            <a:pPr>
              <a:defRPr/>
            </a:pPr>
            <a:r>
              <a:rPr lang="en-US" sz="3600" dirty="0"/>
              <a:t>Important Measures of </a:t>
            </a:r>
            <a:r>
              <a:rPr lang="en-US" sz="3600" dirty="0" smtClean="0"/>
              <a:t>Performance</a:t>
            </a:r>
            <a:br>
              <a:rPr lang="en-US" sz="3600" dirty="0" smtClean="0"/>
            </a:br>
            <a:r>
              <a:rPr lang="en-US" sz="1400" dirty="0" smtClean="0"/>
              <a:t>(in thousands)</a:t>
            </a:r>
            <a:endParaRPr lang="en-US" sz="1400" dirty="0"/>
          </a:p>
        </p:txBody>
      </p:sp>
      <p:sp>
        <p:nvSpPr>
          <p:cNvPr id="3" name="Content Placeholder 2"/>
          <p:cNvSpPr>
            <a:spLocks noGrp="1"/>
          </p:cNvSpPr>
          <p:nvPr>
            <p:ph idx="1"/>
          </p:nvPr>
        </p:nvSpPr>
        <p:spPr>
          <a:xfrm>
            <a:off x="900113" y="1600200"/>
            <a:ext cx="7786687" cy="4525963"/>
          </a:xfrm>
        </p:spPr>
        <p:txBody>
          <a:bodyPr/>
          <a:lstStyle/>
          <a:p>
            <a:pPr>
              <a:defRPr/>
            </a:pPr>
            <a:endParaRPr lang="en-US" altLang="en-US" dirty="0"/>
          </a:p>
        </p:txBody>
      </p:sp>
      <p:graphicFrame>
        <p:nvGraphicFramePr>
          <p:cNvPr id="5" name="Content Placeholder 3"/>
          <p:cNvGraphicFramePr>
            <a:graphicFrameLocks noGrp="1"/>
          </p:cNvGraphicFramePr>
          <p:nvPr/>
        </p:nvGraphicFramePr>
        <p:xfrm>
          <a:off x="1006475" y="1700213"/>
          <a:ext cx="7886700" cy="3943350"/>
        </p:xfrm>
        <a:graphic>
          <a:graphicData uri="http://schemas.openxmlformats.org/drawingml/2006/table">
            <a:tbl>
              <a:tblPr/>
              <a:tblGrid>
                <a:gridCol w="2628900"/>
                <a:gridCol w="2628900"/>
                <a:gridCol w="2628900"/>
              </a:tblGrid>
              <a:tr h="657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1" i="0" u="none" strike="noStrike" cap="none" normalizeH="0" baseline="0" dirty="0" smtClean="0">
                          <a:ln>
                            <a:noFill/>
                          </a:ln>
                          <a:solidFill>
                            <a:srgbClr val="19194D"/>
                          </a:solidFill>
                          <a:effectLst/>
                          <a:latin typeface="Arial" panose="020B0604020202020204" pitchFamily="34" charset="0"/>
                          <a:cs typeface="Arial" panose="020B0604020202020204" pitchFamily="34" charset="0"/>
                        </a:rPr>
                        <a:t>SickKids Account</a:t>
                      </a:r>
                      <a:endParaRPr kumimoji="0" lang="en-US" altLang="en-US" sz="1800" b="1" i="0" u="none" strike="noStrike" cap="none" normalizeH="0" baseline="0" dirty="0">
                        <a:ln>
                          <a:noFill/>
                        </a:ln>
                        <a:solidFill>
                          <a:srgbClr val="19194D"/>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1" i="0" u="none" strike="noStrike" cap="none" normalizeH="0" baseline="0" dirty="0">
                          <a:ln>
                            <a:noFill/>
                          </a:ln>
                          <a:solidFill>
                            <a:srgbClr val="19194D"/>
                          </a:solidFill>
                          <a:effectLst/>
                          <a:latin typeface="Arial" panose="020B0604020202020204" pitchFamily="34" charset="0"/>
                          <a:cs typeface="Arial" panose="020B0604020202020204" pitchFamily="34" charset="0"/>
                        </a:rPr>
                        <a:t>2014</a:t>
                      </a:r>
                      <a:endParaRPr kumimoji="0" lang="en-US" altLang="en-US" sz="1800" b="1" i="0" u="none" strike="noStrike" cap="none" normalizeH="0" baseline="0" dirty="0">
                        <a:ln>
                          <a:noFill/>
                        </a:ln>
                        <a:solidFill>
                          <a:srgbClr val="1919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800" b="1" i="0" u="none" strike="noStrike" cap="none" normalizeH="0" baseline="0" dirty="0">
                        <a:ln>
                          <a:noFill/>
                        </a:ln>
                        <a:solidFill>
                          <a:srgbClr val="19194D"/>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1" i="0" u="none" strike="noStrike" cap="none" normalizeH="0" baseline="0" dirty="0">
                          <a:ln>
                            <a:noFill/>
                          </a:ln>
                          <a:solidFill>
                            <a:srgbClr val="19194D"/>
                          </a:solidFill>
                          <a:effectLst/>
                          <a:latin typeface="Arial" panose="020B0604020202020204" pitchFamily="34" charset="0"/>
                          <a:cs typeface="Arial" panose="020B0604020202020204" pitchFamily="34" charset="0"/>
                        </a:rPr>
                        <a:t>2015</a:t>
                      </a:r>
                      <a:endParaRPr kumimoji="0" lang="en-US" altLang="en-US" sz="1800" b="1" i="0" u="none" strike="noStrike" cap="none" normalizeH="0" baseline="0" dirty="0">
                        <a:ln>
                          <a:noFill/>
                        </a:ln>
                        <a:solidFill>
                          <a:srgbClr val="19194D"/>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7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Construction in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progress</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$25,914</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$54,678</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57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Building and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services</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$733,683</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$751,225</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57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Research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revenue</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$171,811</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$181,466</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57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Other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expenses</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$97,160</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$102,209</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57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Clinical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supplies</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$69,431</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$73,605</a:t>
                      </a: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7" name="TextBox 6"/>
          <p:cNvSpPr txBox="1"/>
          <p:nvPr/>
        </p:nvSpPr>
        <p:spPr>
          <a:xfrm>
            <a:off x="0" y="6629400"/>
            <a:ext cx="762000" cy="369332"/>
          </a:xfrm>
          <a:prstGeom prst="rect">
            <a:avLst/>
          </a:prstGeom>
          <a:solidFill>
            <a:schemeClr val="tx1"/>
          </a:solidFill>
        </p:spPr>
        <p:txBody>
          <a:bodyPr wrap="square" rtlCol="0">
            <a:spAutoFit/>
          </a:bodyPr>
          <a:lstStyle/>
          <a:p>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altLang="en-US" dirty="0">
                <a:solidFill>
                  <a:srgbClr val="19194D"/>
                </a:solidFill>
              </a:rPr>
              <a:t>Government</a:t>
            </a:r>
            <a:endParaRPr lang="en-US" altLang="en-US" dirty="0">
              <a:solidFill>
                <a:srgbClr val="19194D"/>
              </a:solidFill>
            </a:endParaRPr>
          </a:p>
        </p:txBody>
      </p:sp>
      <p:sp>
        <p:nvSpPr>
          <p:cNvPr id="4" name="Content Placeholder 4"/>
          <p:cNvSpPr txBox="1"/>
          <p:nvPr/>
        </p:nvSpPr>
        <p:spPr bwMode="auto">
          <a:xfrm>
            <a:off x="1116013" y="1905000"/>
            <a:ext cx="376078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CA"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significant amount of </a:t>
            </a:r>
            <a:r>
              <a:rPr kumimoji="0" lang="en-CA" altLang="en-US" sz="20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operating </a:t>
            </a:r>
            <a:r>
              <a:rPr kumimoji="0" lang="en-CA"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revenue is from the Ontario government.</a:t>
            </a:r>
            <a:endParaRPr kumimoji="0" lang="en-CA"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CA"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CA"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research branch of the hospital has a quarter of its funding from the government alone</a:t>
            </a:r>
            <a:r>
              <a:rPr kumimoji="0" lang="en-CA" altLang="en-US" sz="20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kumimoji="0" lang="en-CA"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en-CA" alt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4340" name="Picture 4"/>
          <p:cNvPicPr>
            <a:picLocks noChangeAspect="1" noChangeArrowheads="1"/>
          </p:cNvPicPr>
          <p:nvPr/>
        </p:nvPicPr>
        <p:blipFill>
          <a:blip r:embed="rId1">
            <a:extLst>
              <a:ext uri="{28A0092B-C50C-407E-A947-70E740481C1C}">
                <a14:useLocalDpi xmlns:a14="http://schemas.microsoft.com/office/drawing/2010/main" val="0"/>
              </a:ext>
            </a:extLst>
          </a:blip>
          <a:srcRect l="-1517" t="307" r="1517" b="59721"/>
          <a:stretch>
            <a:fillRect/>
          </a:stretch>
        </p:blipFill>
        <p:spPr bwMode="auto">
          <a:xfrm>
            <a:off x="4787900" y="1957388"/>
            <a:ext cx="4032250" cy="39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9400"/>
            <a:ext cx="762000" cy="369332"/>
          </a:xfrm>
          <a:prstGeom prst="rect">
            <a:avLst/>
          </a:prstGeom>
          <a:solidFill>
            <a:schemeClr val="tx1"/>
          </a:solidFill>
        </p:spPr>
        <p:txBody>
          <a:bodyPr wrap="square" rtlCol="0">
            <a:spAutoFit/>
          </a:bodyPr>
          <a:lstStyle/>
          <a:p>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74638"/>
            <a:ext cx="8002587" cy="1143000"/>
          </a:xfrm>
        </p:spPr>
        <p:txBody>
          <a:bodyPr/>
          <a:lstStyle/>
          <a:p>
            <a:pPr>
              <a:defRPr/>
            </a:pPr>
            <a:r>
              <a:rPr lang="en-CA" altLang="en-US" dirty="0">
                <a:solidFill>
                  <a:srgbClr val="19194D"/>
                </a:solidFill>
              </a:rPr>
              <a:t>Creditors</a:t>
            </a:r>
            <a:endParaRPr lang="en-US" altLang="en-US" dirty="0">
              <a:solidFill>
                <a:srgbClr val="19194D"/>
              </a:solidFill>
            </a:endParaRPr>
          </a:p>
        </p:txBody>
      </p:sp>
      <p:sp>
        <p:nvSpPr>
          <p:cNvPr id="3" name="Content Placeholder 2"/>
          <p:cNvSpPr>
            <a:spLocks noGrp="1"/>
          </p:cNvSpPr>
          <p:nvPr>
            <p:ph idx="1"/>
          </p:nvPr>
        </p:nvSpPr>
        <p:spPr>
          <a:xfrm>
            <a:off x="971550" y="1600200"/>
            <a:ext cx="7715250" cy="4525963"/>
          </a:xfrm>
        </p:spPr>
        <p:txBody>
          <a:bodyPr/>
          <a:lstStyle/>
          <a:p>
            <a:pPr>
              <a:defRPr/>
            </a:pPr>
            <a:r>
              <a:rPr lang="en-CA" altLang="en-US" sz="2400" dirty="0"/>
              <a:t>Decisions on if they will grant a </a:t>
            </a:r>
            <a:r>
              <a:rPr lang="en-CA" altLang="en-US" sz="2400" dirty="0" smtClean="0"/>
              <a:t>loan</a:t>
            </a:r>
            <a:endParaRPr lang="en-CA" altLang="en-US" sz="2400" dirty="0"/>
          </a:p>
          <a:p>
            <a:pPr>
              <a:buFontTx/>
              <a:buNone/>
              <a:defRPr/>
            </a:pPr>
            <a:endParaRPr lang="en-CA" altLang="en-US" sz="1400" dirty="0"/>
          </a:p>
          <a:p>
            <a:pPr>
              <a:defRPr/>
            </a:pPr>
            <a:r>
              <a:rPr lang="en-CA" altLang="en-US" sz="2400" dirty="0"/>
              <a:t>Assets and liabilities: Current Ratio, Quick Ratio</a:t>
            </a:r>
            <a:endParaRPr lang="en-CA" altLang="en-US" sz="2400" dirty="0"/>
          </a:p>
          <a:p>
            <a:pPr>
              <a:buFontTx/>
              <a:buNone/>
              <a:defRPr/>
            </a:pPr>
            <a:endParaRPr lang="en-CA" altLang="en-US" sz="1600" dirty="0"/>
          </a:p>
          <a:p>
            <a:pPr>
              <a:defRPr/>
            </a:pPr>
            <a:r>
              <a:rPr lang="en-CA" altLang="en-US" sz="2400" dirty="0"/>
              <a:t>Cash flow statements, observe where cash moved during the </a:t>
            </a:r>
            <a:r>
              <a:rPr lang="en-CA" altLang="en-US" sz="2400" dirty="0" smtClean="0"/>
              <a:t>year</a:t>
            </a:r>
            <a:endParaRPr lang="en-CA" altLang="en-US" sz="2400" dirty="0"/>
          </a:p>
          <a:p>
            <a:pPr>
              <a:buFontTx/>
              <a:buNone/>
              <a:defRPr/>
            </a:pPr>
            <a:endParaRPr lang="en-CA" altLang="en-US" sz="1600" dirty="0"/>
          </a:p>
          <a:p>
            <a:pPr>
              <a:defRPr/>
            </a:pPr>
            <a:r>
              <a:rPr lang="en-CA" altLang="en-US" sz="2400" dirty="0"/>
              <a:t>Lines of Credit, not </a:t>
            </a:r>
            <a:r>
              <a:rPr lang="en-CA" altLang="en-US" sz="2400" dirty="0" smtClean="0"/>
              <a:t>touched</a:t>
            </a:r>
            <a:endParaRPr lang="en-CA" altLang="en-US" sz="2400" dirty="0"/>
          </a:p>
          <a:p>
            <a:pPr>
              <a:defRPr/>
            </a:pPr>
            <a:endParaRPr lang="en-US" altLang="en-US" sz="2400" dirty="0"/>
          </a:p>
        </p:txBody>
      </p:sp>
      <p:pic>
        <p:nvPicPr>
          <p:cNvPr id="15364"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554663" y="4165600"/>
            <a:ext cx="31670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6629400"/>
            <a:ext cx="762000" cy="369332"/>
          </a:xfrm>
          <a:prstGeom prst="rect">
            <a:avLst/>
          </a:prstGeom>
          <a:solidFill>
            <a:schemeClr val="tx1"/>
          </a:solidFill>
        </p:spPr>
        <p:txBody>
          <a:bodyPr wrap="square" rtlCol="0">
            <a:spAutoFit/>
          </a:bodyPr>
          <a:lstStyle/>
          <a:p>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026"/>
          <p:cNvSpPr>
            <a:spLocks noGrp="1" noChangeArrowheads="1"/>
          </p:cNvSpPr>
          <p:nvPr>
            <p:ph type="title" idx="4294967295"/>
          </p:nvPr>
        </p:nvSpPr>
        <p:spPr>
          <a:xfrm>
            <a:off x="457200" y="838200"/>
            <a:ext cx="8229600" cy="990600"/>
          </a:xfrm>
          <a:noFill/>
        </p:spPr>
        <p:txBody>
          <a:bodyPr lIns="90488" tIns="44450" rIns="90488" bIns="44450"/>
          <a:lstStyle/>
          <a:p>
            <a:pPr eaLnBrk="1" hangingPunct="1">
              <a:lnSpc>
                <a:spcPct val="80000"/>
              </a:lnSpc>
            </a:pPr>
            <a:r>
              <a:rPr lang="en-US" sz="3200" dirty="0" smtClean="0"/>
              <a:t>Financial and Management Accounting Differences</a:t>
            </a:r>
            <a:endParaRPr lang="en-US" sz="3200" dirty="0" smtClean="0"/>
          </a:p>
        </p:txBody>
      </p:sp>
      <p:graphicFrame>
        <p:nvGraphicFramePr>
          <p:cNvPr id="3" name="Table 2"/>
          <p:cNvGraphicFramePr>
            <a:graphicFrameLocks noGrp="1"/>
          </p:cNvGraphicFramePr>
          <p:nvPr/>
        </p:nvGraphicFramePr>
        <p:xfrm>
          <a:off x="990600" y="2286000"/>
          <a:ext cx="7086600" cy="3235960"/>
        </p:xfrm>
        <a:graphic>
          <a:graphicData uri="http://schemas.openxmlformats.org/drawingml/2006/table">
            <a:tbl>
              <a:tblPr firstRow="1" bandRow="1">
                <a:tableStyleId>{5C22544A-7EE6-4342-B048-85BDC9FD1C3A}</a:tableStyleId>
              </a:tblPr>
              <a:tblGrid>
                <a:gridCol w="2362200"/>
                <a:gridCol w="2362200"/>
                <a:gridCol w="2362200"/>
              </a:tblGrid>
              <a:tr h="370840">
                <a:tc>
                  <a:txBody>
                    <a:bodyPr/>
                    <a:lstStyle/>
                    <a:p>
                      <a:endParaRPr lang="en-US" dirty="0"/>
                    </a:p>
                  </a:txBody>
                  <a:tcPr/>
                </a:tc>
                <a:tc>
                  <a:txBody>
                    <a:bodyPr/>
                    <a:lstStyle/>
                    <a:p>
                      <a:r>
                        <a:rPr lang="en-CA" dirty="0" smtClean="0"/>
                        <a:t>Financial Accounting</a:t>
                      </a:r>
                      <a:endParaRPr lang="en-US" dirty="0"/>
                    </a:p>
                  </a:txBody>
                  <a:tcPr/>
                </a:tc>
                <a:tc>
                  <a:txBody>
                    <a:bodyPr/>
                    <a:lstStyle/>
                    <a:p>
                      <a:r>
                        <a:rPr lang="en-CA" dirty="0" smtClean="0"/>
                        <a:t>Management Accounting</a:t>
                      </a:r>
                      <a:endParaRPr lang="en-US" dirty="0"/>
                    </a:p>
                  </a:txBody>
                  <a:tcPr/>
                </a:tc>
              </a:tr>
              <a:tr h="370840">
                <a:tc>
                  <a:txBody>
                    <a:bodyPr/>
                    <a:lstStyle/>
                    <a:p>
                      <a:r>
                        <a:rPr lang="en-CA" dirty="0" smtClean="0"/>
                        <a:t>Goal</a:t>
                      </a:r>
                      <a:endParaRPr lang="en-US" dirty="0"/>
                    </a:p>
                  </a:txBody>
                  <a:tcPr/>
                </a:tc>
                <a:tc>
                  <a:txBody>
                    <a:bodyPr/>
                    <a:lstStyle/>
                    <a:p>
                      <a:r>
                        <a:rPr lang="en-CA" dirty="0" smtClean="0"/>
                        <a:t>Compliance</a:t>
                      </a:r>
                      <a:endParaRPr lang="en-US" dirty="0"/>
                    </a:p>
                  </a:txBody>
                  <a:tcPr/>
                </a:tc>
                <a:tc>
                  <a:txBody>
                    <a:bodyPr/>
                    <a:lstStyle/>
                    <a:p>
                      <a:r>
                        <a:rPr lang="en-CA" dirty="0" smtClean="0"/>
                        <a:t>Learning</a:t>
                      </a:r>
                      <a:endParaRPr lang="en-US" dirty="0"/>
                    </a:p>
                  </a:txBody>
                  <a:tcPr/>
                </a:tc>
              </a:tr>
              <a:tr h="370840">
                <a:tc>
                  <a:txBody>
                    <a:bodyPr/>
                    <a:lstStyle/>
                    <a:p>
                      <a:r>
                        <a:rPr lang="en-CA" dirty="0" smtClean="0"/>
                        <a:t>Users</a:t>
                      </a:r>
                      <a:endParaRPr lang="en-US" dirty="0"/>
                    </a:p>
                  </a:txBody>
                  <a:tcPr/>
                </a:tc>
                <a:tc>
                  <a:txBody>
                    <a:bodyPr/>
                    <a:lstStyle/>
                    <a:p>
                      <a:r>
                        <a:rPr lang="en-CA" dirty="0" smtClean="0"/>
                        <a:t>External users</a:t>
                      </a:r>
                      <a:endParaRPr lang="en-US" dirty="0"/>
                    </a:p>
                  </a:txBody>
                  <a:tcPr/>
                </a:tc>
                <a:tc>
                  <a:txBody>
                    <a:bodyPr/>
                    <a:lstStyle/>
                    <a:p>
                      <a:r>
                        <a:rPr lang="en-CA" dirty="0" smtClean="0"/>
                        <a:t>Internal management</a:t>
                      </a:r>
                      <a:endParaRPr lang="en-US" dirty="0"/>
                    </a:p>
                  </a:txBody>
                  <a:tcPr/>
                </a:tc>
              </a:tr>
              <a:tr h="370840">
                <a:tc>
                  <a:txBody>
                    <a:bodyPr/>
                    <a:lstStyle/>
                    <a:p>
                      <a:r>
                        <a:rPr lang="en-CA" dirty="0" smtClean="0"/>
                        <a:t>Emphasis</a:t>
                      </a:r>
                      <a:endParaRPr lang="en-US" dirty="0"/>
                    </a:p>
                  </a:txBody>
                  <a:tcPr/>
                </a:tc>
                <a:tc>
                  <a:txBody>
                    <a:bodyPr/>
                    <a:lstStyle/>
                    <a:p>
                      <a:r>
                        <a:rPr lang="en-CA" dirty="0" smtClean="0"/>
                        <a:t>Historical past</a:t>
                      </a:r>
                      <a:endParaRPr lang="en-US" dirty="0"/>
                    </a:p>
                  </a:txBody>
                  <a:tcPr/>
                </a:tc>
                <a:tc>
                  <a:txBody>
                    <a:bodyPr/>
                    <a:lstStyle/>
                    <a:p>
                      <a:r>
                        <a:rPr lang="en-CA" dirty="0" smtClean="0"/>
                        <a:t>Future oriented</a:t>
                      </a:r>
                      <a:endParaRPr lang="en-US" dirty="0"/>
                    </a:p>
                  </a:txBody>
                  <a:tcPr/>
                </a:tc>
              </a:tr>
              <a:tr h="370840">
                <a:tc>
                  <a:txBody>
                    <a:bodyPr/>
                    <a:lstStyle/>
                    <a:p>
                      <a:r>
                        <a:rPr lang="en-CA" dirty="0" smtClean="0"/>
                        <a:t>Data</a:t>
                      </a:r>
                      <a:endParaRPr lang="en-US" dirty="0"/>
                    </a:p>
                  </a:txBody>
                  <a:tcPr/>
                </a:tc>
                <a:tc>
                  <a:txBody>
                    <a:bodyPr/>
                    <a:lstStyle/>
                    <a:p>
                      <a:r>
                        <a:rPr lang="en-CA" dirty="0" smtClean="0"/>
                        <a:t>Verifiable</a:t>
                      </a:r>
                      <a:endParaRPr lang="en-US" dirty="0"/>
                    </a:p>
                  </a:txBody>
                  <a:tcPr/>
                </a:tc>
                <a:tc>
                  <a:txBody>
                    <a:bodyPr/>
                    <a:lstStyle/>
                    <a:p>
                      <a:r>
                        <a:rPr lang="en-CA" dirty="0" smtClean="0"/>
                        <a:t>Relevant</a:t>
                      </a:r>
                      <a:endParaRPr lang="en-US" dirty="0"/>
                    </a:p>
                  </a:txBody>
                  <a:tcPr/>
                </a:tc>
              </a:tr>
              <a:tr h="370840">
                <a:tc>
                  <a:txBody>
                    <a:bodyPr/>
                    <a:lstStyle/>
                    <a:p>
                      <a:r>
                        <a:rPr lang="en-CA" dirty="0" smtClean="0"/>
                        <a:t>Rules</a:t>
                      </a:r>
                      <a:endParaRPr lang="en-US" dirty="0"/>
                    </a:p>
                  </a:txBody>
                  <a:tcPr/>
                </a:tc>
                <a:tc>
                  <a:txBody>
                    <a:bodyPr/>
                    <a:lstStyle/>
                    <a:p>
                      <a:r>
                        <a:rPr lang="en-CA" dirty="0" smtClean="0"/>
                        <a:t>GAAP / IFRS</a:t>
                      </a:r>
                      <a:endParaRPr lang="en-US" dirty="0"/>
                    </a:p>
                  </a:txBody>
                  <a:tcPr/>
                </a:tc>
                <a:tc>
                  <a:txBody>
                    <a:bodyPr/>
                    <a:lstStyle/>
                    <a:p>
                      <a:r>
                        <a:rPr lang="en-CA" dirty="0" smtClean="0"/>
                        <a:t>Flexible</a:t>
                      </a:r>
                      <a:endParaRPr lang="en-US" dirty="0"/>
                    </a:p>
                  </a:txBody>
                  <a:tcPr/>
                </a:tc>
              </a:tr>
              <a:tr h="370840">
                <a:tc>
                  <a:txBody>
                    <a:bodyPr/>
                    <a:lstStyle/>
                    <a:p>
                      <a:r>
                        <a:rPr lang="en-CA" dirty="0" smtClean="0"/>
                        <a:t>Dynamics</a:t>
                      </a:r>
                      <a:endParaRPr lang="en-US" dirty="0"/>
                    </a:p>
                  </a:txBody>
                  <a:tcPr/>
                </a:tc>
                <a:tc>
                  <a:txBody>
                    <a:bodyPr/>
                    <a:lstStyle/>
                    <a:p>
                      <a:r>
                        <a:rPr lang="en-CA" dirty="0" smtClean="0"/>
                        <a:t>Stable</a:t>
                      </a:r>
                      <a:endParaRPr lang="en-US" dirty="0"/>
                    </a:p>
                  </a:txBody>
                  <a:tcPr/>
                </a:tc>
                <a:tc>
                  <a:txBody>
                    <a:bodyPr/>
                    <a:lstStyle/>
                    <a:p>
                      <a:r>
                        <a:rPr lang="en-CA" dirty="0" smtClean="0"/>
                        <a:t>Responsive</a:t>
                      </a:r>
                      <a:endParaRPr lang="en-US" dirty="0"/>
                    </a:p>
                  </a:txBody>
                  <a:tcPr/>
                </a:tc>
              </a:tr>
              <a:tr h="370840">
                <a:tc>
                  <a:txBody>
                    <a:bodyPr/>
                    <a:lstStyle/>
                    <a:p>
                      <a:r>
                        <a:rPr lang="en-CA" dirty="0" smtClean="0"/>
                        <a:t>Requirement</a:t>
                      </a:r>
                      <a:endParaRPr lang="en-US" dirty="0"/>
                    </a:p>
                  </a:txBody>
                  <a:tcPr/>
                </a:tc>
                <a:tc>
                  <a:txBody>
                    <a:bodyPr/>
                    <a:lstStyle/>
                    <a:p>
                      <a:r>
                        <a:rPr lang="en-CA" dirty="0" smtClean="0"/>
                        <a:t>Mandatory</a:t>
                      </a:r>
                      <a:endParaRPr lang="en-US" dirty="0"/>
                    </a:p>
                  </a:txBody>
                  <a:tcPr/>
                </a:tc>
                <a:tc>
                  <a:txBody>
                    <a:bodyPr/>
                    <a:lstStyle/>
                    <a:p>
                      <a:r>
                        <a:rPr lang="en-CA" dirty="0" smtClean="0"/>
                        <a:t>Optional</a:t>
                      </a:r>
                      <a:endParaRPr lang="en-US"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3505200" y="4208928"/>
            <a:ext cx="5154168" cy="820272"/>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Questrial"/>
              <a:buNone/>
            </a:pPr>
            <a:r>
              <a:rPr lang="en-US" sz="3600" b="1" i="0" u="none" strike="noStrike" cap="none" baseline="0" dirty="0" smtClean="0">
                <a:solidFill>
                  <a:schemeClr val="accent1"/>
                </a:solidFill>
                <a:sym typeface="Questrial"/>
              </a:rPr>
              <a:t>YMCA - taxation</a:t>
            </a:r>
            <a:endParaRPr lang="en-US" sz="2200" b="1" dirty="0"/>
          </a:p>
        </p:txBody>
      </p:sp>
      <p:pic>
        <p:nvPicPr>
          <p:cNvPr id="163" name="Shape 163"/>
          <p:cNvPicPr preferRelativeResize="0"/>
          <p:nvPr/>
        </p:nvPicPr>
        <p:blipFill>
          <a:blip r:embed="rId1"/>
          <a:stretch>
            <a:fillRect/>
          </a:stretch>
        </p:blipFill>
        <p:spPr>
          <a:xfrm>
            <a:off x="615019" y="1711199"/>
            <a:ext cx="2417925" cy="249772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199" y="914400"/>
            <a:ext cx="6508500" cy="853224"/>
          </a:xfrm>
          <a:prstGeom prst="rect">
            <a:avLst/>
          </a:prstGeom>
        </p:spPr>
        <p:txBody>
          <a:bodyPr lIns="91425" tIns="91425" rIns="91425" bIns="91425" anchor="b" anchorCtr="0">
            <a:noAutofit/>
          </a:bodyPr>
          <a:lstStyle/>
          <a:p>
            <a:pPr>
              <a:spcBef>
                <a:spcPts val="0"/>
              </a:spcBef>
              <a:buNone/>
            </a:pPr>
            <a:r>
              <a:rPr lang="en-US" dirty="0"/>
              <a:t>Tax Implications - YMCA</a:t>
            </a:r>
            <a:endParaRPr lang="en-US" dirty="0"/>
          </a:p>
        </p:txBody>
      </p:sp>
      <p:sp>
        <p:nvSpPr>
          <p:cNvPr id="224" name="Shape 224"/>
          <p:cNvSpPr txBox="1">
            <a:spLocks noGrp="1"/>
          </p:cNvSpPr>
          <p:nvPr>
            <p:ph type="body" idx="1"/>
          </p:nvPr>
        </p:nvSpPr>
        <p:spPr>
          <a:xfrm>
            <a:off x="457200" y="2209800"/>
            <a:ext cx="6733200" cy="3916500"/>
          </a:xfrm>
          <a:prstGeom prst="rect">
            <a:avLst/>
          </a:prstGeom>
        </p:spPr>
        <p:txBody>
          <a:bodyPr lIns="91425" tIns="91425" rIns="91425" bIns="91425" anchor="t" anchorCtr="0">
            <a:noAutofit/>
          </a:bodyPr>
          <a:lstStyle/>
          <a:p>
            <a:pPr marL="457200" lvl="0" indent="-228600" rtl="0">
              <a:lnSpc>
                <a:spcPct val="115000"/>
              </a:lnSpc>
              <a:spcBef>
                <a:spcPts val="0"/>
              </a:spcBef>
            </a:pPr>
            <a:r>
              <a:rPr lang="en-US" dirty="0"/>
              <a:t>Tax status: </a:t>
            </a:r>
            <a:br>
              <a:rPr lang="en-US" dirty="0" smtClean="0"/>
            </a:br>
            <a:r>
              <a:rPr lang="en-US" dirty="0" smtClean="0"/>
              <a:t>Registered Charitable Organization since 1967</a:t>
            </a:r>
            <a:endParaRPr lang="en-US" dirty="0" smtClean="0"/>
          </a:p>
          <a:p>
            <a:pPr marL="457200" lvl="0" indent="-228600" rtl="0">
              <a:lnSpc>
                <a:spcPct val="115000"/>
              </a:lnSpc>
              <a:spcBef>
                <a:spcPts val="0"/>
              </a:spcBef>
            </a:pPr>
            <a:endParaRPr lang="en-US" dirty="0"/>
          </a:p>
          <a:p>
            <a:pPr marL="457200" lvl="0" indent="-228600" rtl="0">
              <a:lnSpc>
                <a:spcPct val="115000"/>
              </a:lnSpc>
              <a:spcBef>
                <a:spcPts val="0"/>
              </a:spcBef>
            </a:pPr>
            <a:r>
              <a:rPr lang="en-US" dirty="0"/>
              <a:t>Exempt from income taxes under the Income Tax Act</a:t>
            </a:r>
            <a:endParaRPr lang="en-US" dirty="0"/>
          </a:p>
          <a:p>
            <a:pPr marL="0" lvl="0" indent="0">
              <a:lnSpc>
                <a:spcPct val="115000"/>
              </a:lnSpc>
              <a:spcBef>
                <a:spcPts val="0"/>
              </a:spcBef>
              <a:buNone/>
            </a:pPr>
            <a:endParaRPr dirty="0"/>
          </a:p>
        </p:txBody>
      </p:sp>
      <p:pic>
        <p:nvPicPr>
          <p:cNvPr id="225" name="Shape 225"/>
          <p:cNvPicPr preferRelativeResize="0"/>
          <p:nvPr/>
        </p:nvPicPr>
        <p:blipFill>
          <a:blip r:embed="rId1"/>
          <a:stretch>
            <a:fillRect/>
          </a:stretch>
        </p:blipFill>
        <p:spPr>
          <a:xfrm>
            <a:off x="7326975" y="306449"/>
            <a:ext cx="1414500" cy="1461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199" y="914400"/>
            <a:ext cx="6508500" cy="1143000"/>
          </a:xfrm>
          <a:prstGeom prst="rect">
            <a:avLst/>
          </a:prstGeom>
        </p:spPr>
        <p:txBody>
          <a:bodyPr lIns="91425" tIns="91425" rIns="91425" bIns="91425" anchor="b" anchorCtr="0">
            <a:noAutofit/>
          </a:bodyPr>
          <a:lstStyle/>
          <a:p>
            <a:pPr>
              <a:spcBef>
                <a:spcPts val="0"/>
              </a:spcBef>
              <a:buNone/>
            </a:pPr>
            <a:r>
              <a:rPr lang="en-US" dirty="0"/>
              <a:t>Tax Implications - YMCA</a:t>
            </a:r>
            <a:endParaRPr lang="en-US" dirty="0"/>
          </a:p>
        </p:txBody>
      </p:sp>
      <p:sp>
        <p:nvSpPr>
          <p:cNvPr id="231" name="Shape 231"/>
          <p:cNvSpPr txBox="1">
            <a:spLocks noGrp="1"/>
          </p:cNvSpPr>
          <p:nvPr>
            <p:ph type="body" idx="1"/>
          </p:nvPr>
        </p:nvSpPr>
        <p:spPr>
          <a:xfrm>
            <a:off x="230600" y="2224900"/>
            <a:ext cx="6989999" cy="3916500"/>
          </a:xfrm>
          <a:prstGeom prst="rect">
            <a:avLst/>
          </a:prstGeom>
        </p:spPr>
        <p:txBody>
          <a:bodyPr lIns="91425" tIns="91425" rIns="91425" bIns="91425" anchor="t" anchorCtr="0">
            <a:noAutofit/>
          </a:bodyPr>
          <a:lstStyle/>
          <a:p>
            <a:pPr marL="457200" lvl="0" indent="-228600" rtl="0">
              <a:lnSpc>
                <a:spcPct val="100000"/>
              </a:lnSpc>
              <a:spcBef>
                <a:spcPts val="0"/>
              </a:spcBef>
            </a:pPr>
            <a:r>
              <a:rPr lang="en-US" dirty="0"/>
              <a:t>De-registration </a:t>
            </a:r>
            <a:r>
              <a:rPr lang="en-US" dirty="0" smtClean="0"/>
              <a:t>concerns</a:t>
            </a:r>
            <a:endParaRPr lang="en-US" dirty="0" smtClean="0"/>
          </a:p>
          <a:p>
            <a:pPr marL="457200" lvl="0" indent="-228600" rtl="0">
              <a:lnSpc>
                <a:spcPct val="100000"/>
              </a:lnSpc>
              <a:spcBef>
                <a:spcPts val="0"/>
              </a:spcBef>
            </a:pPr>
            <a:endParaRPr lang="en-US" dirty="0"/>
          </a:p>
          <a:p>
            <a:pPr marL="457200" lvl="0" indent="-228600" rtl="0">
              <a:lnSpc>
                <a:spcPct val="100000"/>
              </a:lnSpc>
              <a:spcBef>
                <a:spcPts val="0"/>
              </a:spcBef>
            </a:pPr>
            <a:r>
              <a:rPr lang="en-US" dirty="0"/>
              <a:t>Must file Public Information Return </a:t>
            </a:r>
            <a:r>
              <a:rPr lang="en-US" dirty="0" smtClean="0"/>
              <a:t>T3010</a:t>
            </a:r>
            <a:br>
              <a:rPr lang="en-US" dirty="0" smtClean="0"/>
            </a:br>
            <a:r>
              <a:rPr lang="en-US" dirty="0" smtClean="0"/>
              <a:t>no </a:t>
            </a:r>
            <a:r>
              <a:rPr lang="en-US" dirty="0"/>
              <a:t>later than six months after the end of its fiscal </a:t>
            </a:r>
            <a:r>
              <a:rPr lang="en-US" dirty="0" smtClean="0"/>
              <a:t>period</a:t>
            </a:r>
            <a:endParaRPr lang="en-US" dirty="0" smtClean="0"/>
          </a:p>
          <a:p>
            <a:pPr marL="457200" lvl="0" indent="-228600" rtl="0">
              <a:lnSpc>
                <a:spcPct val="100000"/>
              </a:lnSpc>
              <a:spcBef>
                <a:spcPts val="0"/>
              </a:spcBef>
              <a:spcAft>
                <a:spcPts val="900"/>
              </a:spcAft>
            </a:pPr>
            <a:endParaRPr lang="en-US" dirty="0"/>
          </a:p>
          <a:p>
            <a:pPr marL="457200" lvl="0" indent="-228600" rtl="0">
              <a:lnSpc>
                <a:spcPct val="100000"/>
              </a:lnSpc>
              <a:spcBef>
                <a:spcPts val="0"/>
              </a:spcBef>
              <a:spcAft>
                <a:spcPts val="900"/>
              </a:spcAft>
            </a:pPr>
            <a:endParaRPr lang="en-US" dirty="0" smtClean="0"/>
          </a:p>
          <a:p>
            <a:pPr lvl="0" indent="0" algn="ctr">
              <a:spcAft>
                <a:spcPts val="900"/>
              </a:spcAft>
              <a:buNone/>
            </a:pPr>
            <a:r>
              <a:rPr lang="en-US" altLang="en-US" dirty="0">
                <a:solidFill>
                  <a:srgbClr val="800000"/>
                </a:solidFill>
              </a:rPr>
              <a:t>85,000 </a:t>
            </a:r>
            <a:r>
              <a:rPr lang="en-US" altLang="en-US" dirty="0" smtClean="0">
                <a:solidFill>
                  <a:srgbClr val="800000"/>
                </a:solidFill>
              </a:rPr>
              <a:t>CRA </a:t>
            </a:r>
            <a:r>
              <a:rPr lang="en-US" altLang="en-US" dirty="0">
                <a:solidFill>
                  <a:srgbClr val="800000"/>
                </a:solidFill>
              </a:rPr>
              <a:t>registered </a:t>
            </a:r>
            <a:r>
              <a:rPr lang="en-US" altLang="en-US" dirty="0" smtClean="0">
                <a:solidFill>
                  <a:srgbClr val="800000"/>
                </a:solidFill>
              </a:rPr>
              <a:t>charities in Canada</a:t>
            </a:r>
            <a:endParaRPr lang="en-US" dirty="0">
              <a:solidFill>
                <a:srgbClr val="800000"/>
              </a:solidFill>
            </a:endParaRPr>
          </a:p>
          <a:p>
            <a:pPr marL="0" lvl="0" indent="0">
              <a:lnSpc>
                <a:spcPct val="144000"/>
              </a:lnSpc>
              <a:spcBef>
                <a:spcPts val="0"/>
              </a:spcBef>
              <a:spcAft>
                <a:spcPts val="900"/>
              </a:spcAft>
              <a:buNone/>
            </a:pPr>
            <a:endParaRPr dirty="0"/>
          </a:p>
        </p:txBody>
      </p:sp>
      <p:pic>
        <p:nvPicPr>
          <p:cNvPr id="232" name="Shape 232"/>
          <p:cNvPicPr preferRelativeResize="0"/>
          <p:nvPr/>
        </p:nvPicPr>
        <p:blipFill>
          <a:blip r:embed="rId1"/>
          <a:stretch>
            <a:fillRect/>
          </a:stretch>
        </p:blipFill>
        <p:spPr>
          <a:xfrm>
            <a:off x="7326975" y="293724"/>
            <a:ext cx="1414500" cy="1461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199" y="914400"/>
            <a:ext cx="6508500" cy="914400"/>
          </a:xfrm>
          <a:prstGeom prst="rect">
            <a:avLst/>
          </a:prstGeom>
        </p:spPr>
        <p:txBody>
          <a:bodyPr lIns="91425" tIns="91425" rIns="91425" bIns="91425" anchor="b" anchorCtr="0">
            <a:noAutofit/>
          </a:bodyPr>
          <a:lstStyle/>
          <a:p>
            <a:pPr>
              <a:spcBef>
                <a:spcPts val="0"/>
              </a:spcBef>
              <a:buNone/>
            </a:pPr>
            <a:r>
              <a:rPr lang="en-US" dirty="0"/>
              <a:t>Tax Implications - Donors</a:t>
            </a:r>
            <a:endParaRPr lang="en-US" dirty="0"/>
          </a:p>
        </p:txBody>
      </p:sp>
      <p:sp>
        <p:nvSpPr>
          <p:cNvPr id="238" name="Shape 238"/>
          <p:cNvSpPr txBox="1">
            <a:spLocks noGrp="1"/>
          </p:cNvSpPr>
          <p:nvPr>
            <p:ph type="body" idx="1"/>
          </p:nvPr>
        </p:nvSpPr>
        <p:spPr>
          <a:xfrm>
            <a:off x="457200" y="2209800"/>
            <a:ext cx="7005000" cy="3916500"/>
          </a:xfrm>
          <a:prstGeom prst="rect">
            <a:avLst/>
          </a:prstGeom>
        </p:spPr>
        <p:txBody>
          <a:bodyPr lIns="91425" tIns="91425" rIns="91425" bIns="91425" anchor="t" anchorCtr="0">
            <a:noAutofit/>
          </a:bodyPr>
          <a:lstStyle/>
          <a:p>
            <a:pPr marL="457200" lvl="0" indent="-228600" rtl="0">
              <a:lnSpc>
                <a:spcPct val="115000"/>
              </a:lnSpc>
              <a:spcBef>
                <a:spcPts val="0"/>
              </a:spcBef>
            </a:pPr>
            <a:r>
              <a:rPr lang="en-US" dirty="0"/>
              <a:t>Tax receipts available for donors to obtain tax </a:t>
            </a:r>
            <a:r>
              <a:rPr lang="en-US" dirty="0" smtClean="0"/>
              <a:t>credits</a:t>
            </a:r>
            <a:endParaRPr lang="en-US" dirty="0" smtClean="0"/>
          </a:p>
          <a:p>
            <a:pPr marL="457200" lvl="0" indent="-228600" rtl="0">
              <a:lnSpc>
                <a:spcPct val="115000"/>
              </a:lnSpc>
              <a:spcBef>
                <a:spcPts val="0"/>
              </a:spcBef>
            </a:pPr>
            <a:endParaRPr lang="en-US" dirty="0"/>
          </a:p>
          <a:p>
            <a:pPr marL="457200" lvl="0" indent="-228600">
              <a:lnSpc>
                <a:spcPct val="115000"/>
              </a:lnSpc>
            </a:pPr>
            <a:r>
              <a:rPr lang="en-CA" sz="1600" dirty="0"/>
              <a:t>After factoring in provincial tax savings, donations in excess of $200 will save you anywhere from </a:t>
            </a:r>
            <a:r>
              <a:rPr lang="en-CA" sz="1600" dirty="0" smtClean="0"/>
              <a:t>40% </a:t>
            </a:r>
            <a:r>
              <a:rPr lang="en-CA" sz="1600" dirty="0"/>
              <a:t>to 54%, depending on your income </a:t>
            </a:r>
            <a:r>
              <a:rPr lang="en-CA" sz="1600" dirty="0" smtClean="0"/>
              <a:t>and </a:t>
            </a:r>
            <a:r>
              <a:rPr lang="en-CA" sz="1600" dirty="0"/>
              <a:t>province of </a:t>
            </a:r>
            <a:r>
              <a:rPr lang="en-CA" sz="1600" dirty="0" smtClean="0"/>
              <a:t>residence</a:t>
            </a:r>
            <a:br>
              <a:rPr lang="en-CA" sz="1600" dirty="0" smtClean="0"/>
            </a:br>
            <a:endParaRPr lang="en-CA" sz="1600" dirty="0" smtClean="0"/>
          </a:p>
          <a:p>
            <a:pPr lvl="0" indent="0">
              <a:lnSpc>
                <a:spcPct val="115000"/>
              </a:lnSpc>
              <a:buNone/>
            </a:pPr>
            <a:r>
              <a:rPr lang="en-CA" sz="1200" dirty="0" smtClean="0">
                <a:solidFill>
                  <a:srgbClr val="800000"/>
                </a:solidFill>
              </a:rPr>
              <a:t>The </a:t>
            </a:r>
            <a:r>
              <a:rPr lang="en-CA" sz="1200" dirty="0">
                <a:solidFill>
                  <a:srgbClr val="800000"/>
                </a:solidFill>
              </a:rPr>
              <a:t>2013 federal budget introduced a new temporary First-Time Donor’s Super Credit </a:t>
            </a:r>
            <a:br>
              <a:rPr lang="en-CA" sz="1200" dirty="0" smtClean="0">
                <a:solidFill>
                  <a:srgbClr val="800000"/>
                </a:solidFill>
              </a:rPr>
            </a:br>
            <a:r>
              <a:rPr lang="en-CA" sz="1200" dirty="0" smtClean="0">
                <a:solidFill>
                  <a:srgbClr val="800000"/>
                </a:solidFill>
              </a:rPr>
              <a:t>that </a:t>
            </a:r>
            <a:r>
              <a:rPr lang="en-CA" sz="1200" dirty="0">
                <a:solidFill>
                  <a:srgbClr val="800000"/>
                </a:solidFill>
              </a:rPr>
              <a:t>permits </a:t>
            </a:r>
            <a:r>
              <a:rPr lang="en-CA" sz="1200" dirty="0" smtClean="0">
                <a:solidFill>
                  <a:srgbClr val="800000"/>
                </a:solidFill>
              </a:rPr>
              <a:t>first-time </a:t>
            </a:r>
            <a:r>
              <a:rPr lang="en-CA" sz="1200" dirty="0">
                <a:solidFill>
                  <a:srgbClr val="800000"/>
                </a:solidFill>
              </a:rPr>
              <a:t>donors an additional 25% federal tax credit on up to $1,000 in donations. This one-time credit may only be claimed once in the 2013 to 2017 taxation years.</a:t>
            </a:r>
            <a:endParaRPr lang="en-US" sz="1200" dirty="0">
              <a:solidFill>
                <a:srgbClr val="800000"/>
              </a:solidFill>
            </a:endParaRPr>
          </a:p>
        </p:txBody>
      </p:sp>
      <p:pic>
        <p:nvPicPr>
          <p:cNvPr id="239" name="Shape 239"/>
          <p:cNvPicPr preferRelativeResize="0"/>
          <p:nvPr/>
        </p:nvPicPr>
        <p:blipFill>
          <a:blip r:embed="rId1"/>
          <a:stretch>
            <a:fillRect/>
          </a:stretch>
        </p:blipFill>
        <p:spPr>
          <a:xfrm>
            <a:off x="7326975" y="306449"/>
            <a:ext cx="1414500" cy="1461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457200"/>
            <a:ext cx="8077200" cy="1371600"/>
          </a:xfrm>
        </p:spPr>
        <p:txBody>
          <a:bodyPr/>
          <a:lstStyle/>
          <a:p>
            <a:pPr eaLnBrk="1" hangingPunct="1">
              <a:defRPr/>
            </a:pPr>
            <a:r>
              <a:rPr lang="en-US" sz="3200" dirty="0" smtClean="0"/>
              <a:t>NPO examples</a:t>
            </a:r>
            <a:endParaRPr lang="en-US" sz="3200" dirty="0" smtClean="0"/>
          </a:p>
        </p:txBody>
      </p:sp>
      <p:sp>
        <p:nvSpPr>
          <p:cNvPr id="20483" name="Rectangle 3"/>
          <p:cNvSpPr>
            <a:spLocks noGrp="1" noChangeArrowheads="1"/>
          </p:cNvSpPr>
          <p:nvPr>
            <p:ph type="body" idx="1"/>
          </p:nvPr>
        </p:nvSpPr>
        <p:spPr>
          <a:xfrm>
            <a:off x="685800" y="1600200"/>
            <a:ext cx="8229600" cy="4800600"/>
          </a:xfrm>
        </p:spPr>
        <p:txBody>
          <a:bodyPr/>
          <a:lstStyle/>
          <a:p>
            <a:pPr marL="0" indent="0" eaLnBrk="1" hangingPunct="1">
              <a:lnSpc>
                <a:spcPct val="120000"/>
              </a:lnSpc>
              <a:buFont typeface="Wingdings" panose="05000000000000000000" pitchFamily="2" charset="2"/>
              <a:buNone/>
            </a:pPr>
            <a:r>
              <a:rPr lang="en-US" altLang="en-US" sz="1800" dirty="0" smtClean="0"/>
              <a:t>Our class groups will explore (and make a short verbal report on) </a:t>
            </a:r>
            <a:br>
              <a:rPr lang="en-US" altLang="en-US" sz="1800" dirty="0" smtClean="0"/>
            </a:br>
            <a:r>
              <a:rPr lang="en-US" altLang="en-US" sz="1800" dirty="0" smtClean="0"/>
              <a:t>strategic aspects of each of the examples in the following slides.</a:t>
            </a:r>
            <a:endParaRPr lang="en-US" altLang="en-US" sz="1800" dirty="0" smtClean="0"/>
          </a:p>
          <a:p>
            <a:pPr marL="0" indent="0" eaLnBrk="1" hangingPunct="1">
              <a:lnSpc>
                <a:spcPct val="120000"/>
              </a:lnSpc>
              <a:buFont typeface="Wingdings" panose="05000000000000000000" pitchFamily="2" charset="2"/>
              <a:buNone/>
            </a:pPr>
            <a:endParaRPr lang="en-US" altLang="en-US" sz="500" dirty="0" smtClean="0"/>
          </a:p>
          <a:p>
            <a:pPr marL="0" indent="0" eaLnBrk="1" hangingPunct="1">
              <a:lnSpc>
                <a:spcPct val="140000"/>
              </a:lnSpc>
            </a:pPr>
            <a:r>
              <a:rPr lang="en-US" altLang="en-US" sz="1800" dirty="0" smtClean="0"/>
              <a:t>  Who is the principal person(s) responsible for strategic thinking?</a:t>
            </a:r>
            <a:endParaRPr lang="en-US" altLang="en-US" sz="1800" dirty="0" smtClean="0"/>
          </a:p>
          <a:p>
            <a:pPr marL="0" indent="0" eaLnBrk="1" hangingPunct="1">
              <a:lnSpc>
                <a:spcPct val="140000"/>
              </a:lnSpc>
            </a:pPr>
            <a:r>
              <a:rPr lang="en-US" altLang="en-US" sz="1800" dirty="0" smtClean="0"/>
              <a:t>  Who are the stakeholders?</a:t>
            </a:r>
            <a:endParaRPr lang="en-US" altLang="en-US" sz="1800" dirty="0" smtClean="0"/>
          </a:p>
          <a:p>
            <a:pPr marL="0" indent="0" eaLnBrk="1" hangingPunct="1">
              <a:lnSpc>
                <a:spcPct val="140000"/>
              </a:lnSpc>
            </a:pPr>
            <a:r>
              <a:rPr lang="en-US" altLang="en-US" sz="1800" dirty="0" smtClean="0"/>
              <a:t>  What are the main strategic goals?</a:t>
            </a:r>
            <a:endParaRPr lang="en-US" altLang="en-US" sz="1800" dirty="0" smtClean="0"/>
          </a:p>
          <a:p>
            <a:pPr marL="0" indent="0" eaLnBrk="1" hangingPunct="1">
              <a:lnSpc>
                <a:spcPct val="140000"/>
              </a:lnSpc>
            </a:pPr>
            <a:r>
              <a:rPr lang="en-US" altLang="en-US" sz="1800" dirty="0" smtClean="0"/>
              <a:t>  What corporate resources exist to achieve the goals?</a:t>
            </a:r>
            <a:endParaRPr lang="en-US" altLang="en-US" sz="1800" dirty="0" smtClean="0"/>
          </a:p>
          <a:p>
            <a:pPr marL="0" indent="0" eaLnBrk="1" hangingPunct="1">
              <a:lnSpc>
                <a:spcPct val="140000"/>
              </a:lnSpc>
            </a:pPr>
            <a:r>
              <a:rPr lang="en-US" altLang="en-US" sz="1800" dirty="0" smtClean="0"/>
              <a:t>  What other factors affect the role of the NPO accountant?</a:t>
            </a:r>
            <a:endParaRPr lang="en-US" altLang="en-US" sz="1800" dirty="0" smtClean="0"/>
          </a:p>
          <a:p>
            <a:pPr marL="0" indent="0" eaLnBrk="1" hangingPunct="1">
              <a:lnSpc>
                <a:spcPct val="140000"/>
              </a:lnSpc>
            </a:pPr>
            <a:endParaRPr lang="en-US" altLang="en-US" sz="1800" dirty="0" smtClean="0"/>
          </a:p>
          <a:p>
            <a:pPr marL="0" indent="0" eaLnBrk="1" hangingPunct="1">
              <a:lnSpc>
                <a:spcPct val="140000"/>
              </a:lnSpc>
              <a:buFont typeface="Wingdings" panose="05000000000000000000" pitchFamily="2" charset="2"/>
              <a:buNone/>
            </a:pPr>
            <a:r>
              <a:rPr lang="en-US" altLang="en-US" sz="1800" b="1" dirty="0" smtClean="0">
                <a:solidFill>
                  <a:srgbClr val="FF0000"/>
                </a:solidFill>
              </a:rPr>
              <a:t>Note 	</a:t>
            </a:r>
            <a:br>
              <a:rPr lang="en-US" altLang="en-US" sz="1800" b="1" dirty="0" smtClean="0">
                <a:solidFill>
                  <a:srgbClr val="FF0000"/>
                </a:solidFill>
              </a:rPr>
            </a:br>
            <a:r>
              <a:rPr lang="en-US" altLang="en-US" sz="1800" b="1" dirty="0" smtClean="0">
                <a:solidFill>
                  <a:srgbClr val="FF0000"/>
                </a:solidFill>
              </a:rPr>
              <a:t>– groups do not have to prepare for this exercise in advance </a:t>
            </a:r>
            <a:endParaRPr lang="en-US" altLang="en-US" sz="1800" b="1" dirty="0" smtClean="0">
              <a:solidFill>
                <a:srgbClr val="FF0000"/>
              </a:solidFill>
            </a:endParaRPr>
          </a:p>
          <a:p>
            <a:pPr marL="0" indent="0" eaLnBrk="1" hangingPunct="1">
              <a:lnSpc>
                <a:spcPct val="140000"/>
              </a:lnSpc>
              <a:buFont typeface="Wingdings" panose="05000000000000000000" pitchFamily="2" charset="2"/>
              <a:buNone/>
            </a:pPr>
            <a:r>
              <a:rPr lang="en-US" altLang="en-US" sz="1800" b="1" dirty="0" smtClean="0">
                <a:solidFill>
                  <a:srgbClr val="FF0000"/>
                </a:solidFill>
              </a:rPr>
              <a:t>– we will work together on the examples</a:t>
            </a:r>
            <a:endParaRPr lang="en-US" altLang="en-US" sz="1800" b="1" dirty="0" smtClean="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sz="2800" dirty="0" smtClean="0"/>
              <a:t>Group A &amp; B: Dartmouth United Soccer Club</a:t>
            </a:r>
            <a:endParaRPr lang="en-US" sz="2800" dirty="0" smtClean="0"/>
          </a:p>
        </p:txBody>
      </p:sp>
      <p:sp>
        <p:nvSpPr>
          <p:cNvPr id="23555" name="Rectangle 3"/>
          <p:cNvSpPr>
            <a:spLocks noGrp="1" noChangeArrowheads="1"/>
          </p:cNvSpPr>
          <p:nvPr>
            <p:ph type="body" idx="1"/>
          </p:nvPr>
        </p:nvSpPr>
        <p:spPr>
          <a:xfrm>
            <a:off x="685800" y="1828800"/>
            <a:ext cx="8229600" cy="3886200"/>
          </a:xfrm>
        </p:spPr>
        <p:txBody>
          <a:bodyPr/>
          <a:lstStyle/>
          <a:p>
            <a:pPr marL="0" indent="0" eaLnBrk="1" hangingPunct="1">
              <a:lnSpc>
                <a:spcPct val="120000"/>
              </a:lnSpc>
              <a:buFont typeface="Wingdings" panose="05000000000000000000" pitchFamily="2" charset="2"/>
              <a:buNone/>
            </a:pPr>
            <a:endParaRPr lang="en-US" altLang="en-US" sz="2800" dirty="0" smtClean="0"/>
          </a:p>
          <a:p>
            <a:pPr marL="0" indent="0" eaLnBrk="1" hangingPunct="1">
              <a:lnSpc>
                <a:spcPct val="140000"/>
              </a:lnSpc>
            </a:pPr>
            <a:endParaRPr lang="en-US" altLang="en-US" sz="2800" dirty="0" smtClean="0"/>
          </a:p>
        </p:txBody>
      </p:sp>
      <p:pic>
        <p:nvPicPr>
          <p:cNvPr id="2355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438" y="1676400"/>
            <a:ext cx="8996362"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3557" name="Rectangle 7"/>
          <p:cNvSpPr>
            <a:spLocks noChangeArrowheads="1"/>
          </p:cNvSpPr>
          <p:nvPr/>
        </p:nvSpPr>
        <p:spPr bwMode="auto">
          <a:xfrm>
            <a:off x="381000" y="350202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dirty="0"/>
              <a:t>The Dartmouth United Soccer Club is a VOLUNTEER organization that draws its membership from the Dartmouth region of the Halifax Regional Municipality.  </a:t>
            </a:r>
            <a:endParaRPr lang="en-US" altLang="en-US" sz="1600" dirty="0" smtClean="0"/>
          </a:p>
          <a:p>
            <a:pPr>
              <a:spcBef>
                <a:spcPct val="0"/>
              </a:spcBef>
              <a:buClrTx/>
              <a:buSzTx/>
              <a:buFontTx/>
              <a:buNone/>
            </a:pPr>
            <a:endParaRPr lang="en-US" altLang="en-US" sz="1600" dirty="0"/>
          </a:p>
          <a:p>
            <a:pPr>
              <a:spcBef>
                <a:spcPct val="0"/>
              </a:spcBef>
              <a:buClrTx/>
              <a:buSzTx/>
              <a:buFontTx/>
              <a:buNone/>
            </a:pPr>
            <a:r>
              <a:rPr lang="en-US" altLang="en-US" sz="1600" dirty="0" smtClean="0"/>
              <a:t>Club </a:t>
            </a:r>
            <a:r>
              <a:rPr lang="en-US" altLang="en-US" sz="1600" dirty="0"/>
              <a:t>membership </a:t>
            </a:r>
            <a:r>
              <a:rPr lang="en-US" altLang="en-US" sz="1600" dirty="0" smtClean="0"/>
              <a:t>is </a:t>
            </a:r>
            <a:r>
              <a:rPr lang="en-US" altLang="en-US" sz="1600" dirty="0"/>
              <a:t>over 2,000, comprising about 1,200 mini players (ages 3-10), </a:t>
            </a:r>
            <a:br>
              <a:rPr lang="en-US" altLang="en-US" sz="1600" dirty="0" smtClean="0"/>
            </a:br>
            <a:r>
              <a:rPr lang="en-US" altLang="en-US" sz="1600" dirty="0" smtClean="0"/>
              <a:t>600 </a:t>
            </a:r>
            <a:r>
              <a:rPr lang="en-US" altLang="en-US" sz="1600" dirty="0"/>
              <a:t>youth players (ages 11-18), 200 senior </a:t>
            </a:r>
            <a:r>
              <a:rPr lang="en-US" altLang="en-US" sz="1600" dirty="0" smtClean="0"/>
              <a:t>players (ages </a:t>
            </a:r>
            <a:r>
              <a:rPr lang="en-US" altLang="en-US" sz="1600" dirty="0"/>
              <a:t>19 and up) and over 300 Volunteers, Coaches, Managers and </a:t>
            </a:r>
            <a:r>
              <a:rPr lang="en-US" altLang="en-US" sz="1600" dirty="0" smtClean="0"/>
              <a:t>Executive </a:t>
            </a:r>
            <a:r>
              <a:rPr lang="en-US" altLang="en-US" sz="1600" dirty="0"/>
              <a:t>members.  </a:t>
            </a:r>
            <a:endParaRPr lang="en-US" altLang="en-US" sz="1600" dirty="0" smtClean="0"/>
          </a:p>
          <a:p>
            <a:pPr>
              <a:spcBef>
                <a:spcPct val="0"/>
              </a:spcBef>
              <a:buClrTx/>
              <a:buSzTx/>
              <a:buFontTx/>
              <a:buNone/>
            </a:pPr>
            <a:endParaRPr lang="en-US" altLang="en-US" sz="1600" dirty="0"/>
          </a:p>
          <a:p>
            <a:pPr>
              <a:spcBef>
                <a:spcPct val="0"/>
              </a:spcBef>
              <a:buClrTx/>
              <a:buSzTx/>
              <a:buFontTx/>
              <a:buNone/>
            </a:pPr>
            <a:r>
              <a:rPr lang="en-US" altLang="en-US" sz="1600" dirty="0" smtClean="0"/>
              <a:t>Dartmouth </a:t>
            </a:r>
            <a:r>
              <a:rPr lang="en-US" altLang="en-US" sz="1600" dirty="0"/>
              <a:t>United Soccer Club is currently divided into Four Divisions - Mini, Youth-Boys, Youth-Girls, and Senior Men and Women, with one Executive overseeing all Club operations. </a:t>
            </a:r>
            <a:endParaRPr lang="en-US" alt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sz="2800" dirty="0" smtClean="0"/>
              <a:t>Group C &amp; D: Bill and Melina Gates Foundation</a:t>
            </a:r>
            <a:endParaRPr lang="en-US" sz="2800" dirty="0" smtClean="0"/>
          </a:p>
        </p:txBody>
      </p:sp>
      <p:sp>
        <p:nvSpPr>
          <p:cNvPr id="24579" name="Rectangle 3"/>
          <p:cNvSpPr>
            <a:spLocks noGrp="1" noChangeArrowheads="1"/>
          </p:cNvSpPr>
          <p:nvPr>
            <p:ph type="body" idx="1"/>
          </p:nvPr>
        </p:nvSpPr>
        <p:spPr>
          <a:xfrm>
            <a:off x="685800" y="1828800"/>
            <a:ext cx="8229600" cy="3886200"/>
          </a:xfrm>
        </p:spPr>
        <p:txBody>
          <a:bodyPr/>
          <a:lstStyle/>
          <a:p>
            <a:pPr marL="0" indent="0" eaLnBrk="1" hangingPunct="1">
              <a:lnSpc>
                <a:spcPct val="120000"/>
              </a:lnSpc>
              <a:buFont typeface="Wingdings" panose="05000000000000000000" pitchFamily="2" charset="2"/>
              <a:buNone/>
            </a:pPr>
            <a:endParaRPr lang="en-US" altLang="en-US" sz="2800" dirty="0" smtClean="0"/>
          </a:p>
          <a:p>
            <a:pPr marL="0" indent="0" eaLnBrk="1" hangingPunct="1">
              <a:lnSpc>
                <a:spcPct val="140000"/>
              </a:lnSpc>
            </a:pPr>
            <a:endParaRPr lang="en-US" altLang="en-US" sz="2800" dirty="0" smtClean="0"/>
          </a:p>
        </p:txBody>
      </p:sp>
      <p:pic>
        <p:nvPicPr>
          <p:cNvPr id="24580" name="Picture 7"/>
          <p:cNvPicPr>
            <a:picLocks noChangeAspect="1" noChangeArrowheads="1"/>
          </p:cNvPicPr>
          <p:nvPr/>
        </p:nvPicPr>
        <p:blipFill>
          <a:blip r:embed="rId1">
            <a:extLst>
              <a:ext uri="{28A0092B-C50C-407E-A947-70E740481C1C}">
                <a14:useLocalDpi xmlns:a14="http://schemas.microsoft.com/office/drawing/2010/main" val="0"/>
              </a:ext>
            </a:extLst>
          </a:blip>
          <a:srcRect r="77344"/>
          <a:stretch>
            <a:fillRect/>
          </a:stretch>
        </p:blipFill>
        <p:spPr bwMode="auto">
          <a:xfrm>
            <a:off x="533400" y="1524000"/>
            <a:ext cx="27432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4581" name="Rectangle 9"/>
          <p:cNvSpPr>
            <a:spLocks noChangeArrowheads="1"/>
          </p:cNvSpPr>
          <p:nvPr/>
        </p:nvSpPr>
        <p:spPr bwMode="auto">
          <a:xfrm>
            <a:off x="533400" y="2808288"/>
            <a:ext cx="82296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110000"/>
              </a:lnSpc>
              <a:spcBef>
                <a:spcPct val="50000"/>
              </a:spcBef>
              <a:buClrTx/>
              <a:buSzTx/>
              <a:buFontTx/>
              <a:buNone/>
            </a:pPr>
            <a:r>
              <a:rPr lang="en-US" altLang="en-US" sz="1400" dirty="0"/>
              <a:t>From the 2006 Annual Report </a:t>
            </a:r>
            <a:endParaRPr lang="en-US" altLang="en-US" sz="1400" dirty="0"/>
          </a:p>
          <a:p>
            <a:pPr>
              <a:lnSpc>
                <a:spcPct val="110000"/>
              </a:lnSpc>
              <a:spcBef>
                <a:spcPct val="50000"/>
              </a:spcBef>
              <a:buClrTx/>
              <a:buSzTx/>
              <a:buFontTx/>
              <a:buNone/>
            </a:pPr>
            <a:r>
              <a:rPr lang="en-US" altLang="en-US" sz="1400" dirty="0"/>
              <a:t>None of us will soon forget the big news of 2006.On June 26, Warren Buffett announced an astonishing pledge to the foundation—10 million shares of Berkshire Hathaway Inc. stock worth more than $31 billion at the time. Most of us at the foundation had two reactions when we heard the news:</a:t>
            </a:r>
            <a:endParaRPr lang="en-US" altLang="en-US" sz="1400" dirty="0"/>
          </a:p>
          <a:p>
            <a:pPr>
              <a:lnSpc>
                <a:spcPct val="110000"/>
              </a:lnSpc>
              <a:spcBef>
                <a:spcPct val="50000"/>
              </a:spcBef>
              <a:buClrTx/>
              <a:buSzTx/>
              <a:buFontTx/>
              <a:buNone/>
            </a:pPr>
            <a:r>
              <a:rPr lang="en-US" altLang="en-US" sz="1400" dirty="0"/>
              <a:t>Wow—Warren has made an incredible statement. And holy cow—we have a lot of work to do.</a:t>
            </a:r>
            <a:endParaRPr lang="en-US" altLang="en-US" sz="1400" dirty="0"/>
          </a:p>
          <a:p>
            <a:pPr>
              <a:lnSpc>
                <a:spcPct val="110000"/>
              </a:lnSpc>
              <a:spcBef>
                <a:spcPct val="50000"/>
              </a:spcBef>
              <a:buClrTx/>
              <a:buSzTx/>
              <a:buFontTx/>
              <a:buNone/>
            </a:pPr>
            <a:r>
              <a:rPr lang="en-US" altLang="en-US" sz="1400" dirty="0"/>
              <a:t>Giving away money isn’t hard. But giving it away effectively sure is. We were already making about $1.4 billion a year in grants; thanks to Warren’s pledge, we’ll be giving away a projected $3.2 billion a year by 2009. </a:t>
            </a:r>
            <a:endParaRPr lang="en-US" altLang="en-US" sz="1400" dirty="0"/>
          </a:p>
          <a:p>
            <a:pPr>
              <a:lnSpc>
                <a:spcPct val="110000"/>
              </a:lnSpc>
              <a:spcBef>
                <a:spcPct val="50000"/>
              </a:spcBef>
              <a:buClrTx/>
              <a:buSzTx/>
              <a:buFontTx/>
              <a:buNone/>
            </a:pPr>
            <a:r>
              <a:rPr lang="en-US" altLang="en-US" sz="1400" dirty="0"/>
              <a:t>People frequently ask me: How can the foundation give away so much money and do it well? </a:t>
            </a:r>
            <a:br>
              <a:rPr lang="en-US" altLang="en-US" sz="1400" dirty="0"/>
            </a:br>
            <a:r>
              <a:rPr lang="en-US" altLang="en-US" sz="1400" dirty="0"/>
              <a:t>Believe me, we think about that tremendous responsibility every day. But as a foundation, I believe, we’re in a better position than ever to translate these immense resources into billions of people living healthier lives, getting a better education, and lifting themselves out of poverty.</a:t>
            </a:r>
            <a:endParaRPr lang="en-US" altLang="en-US"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152400"/>
            <a:ext cx="8610600" cy="1371600"/>
          </a:xfrm>
        </p:spPr>
        <p:txBody>
          <a:bodyPr/>
          <a:lstStyle/>
          <a:p>
            <a:pPr eaLnBrk="1" hangingPunct="1">
              <a:defRPr/>
            </a:pPr>
            <a:r>
              <a:rPr lang="en-US" sz="2400" dirty="0" smtClean="0"/>
              <a:t>Group </a:t>
            </a:r>
            <a:r>
              <a:rPr lang="en-US" sz="2400" dirty="0"/>
              <a:t>E</a:t>
            </a:r>
            <a:r>
              <a:rPr lang="en-US" sz="2400" dirty="0" smtClean="0"/>
              <a:t>:  Royal Society for the Protection of Birds</a:t>
            </a:r>
            <a:endParaRPr lang="en-US" sz="2400" dirty="0" smtClean="0"/>
          </a:p>
        </p:txBody>
      </p:sp>
      <p:sp>
        <p:nvSpPr>
          <p:cNvPr id="27651" name="Rectangle 3"/>
          <p:cNvSpPr>
            <a:spLocks noGrp="1" noChangeArrowheads="1"/>
          </p:cNvSpPr>
          <p:nvPr>
            <p:ph type="body" idx="1"/>
          </p:nvPr>
        </p:nvSpPr>
        <p:spPr>
          <a:xfrm>
            <a:off x="685800" y="1828800"/>
            <a:ext cx="8229600" cy="3886200"/>
          </a:xfrm>
        </p:spPr>
        <p:txBody>
          <a:bodyPr/>
          <a:lstStyle/>
          <a:p>
            <a:pPr marL="0" indent="0" eaLnBrk="1" hangingPunct="1">
              <a:lnSpc>
                <a:spcPct val="120000"/>
              </a:lnSpc>
              <a:buFont typeface="Wingdings" panose="05000000000000000000" pitchFamily="2" charset="2"/>
              <a:buNone/>
            </a:pPr>
            <a:endParaRPr lang="en-US" altLang="en-US" sz="2800" dirty="0" smtClean="0"/>
          </a:p>
          <a:p>
            <a:pPr marL="0" indent="0" eaLnBrk="1" hangingPunct="1">
              <a:lnSpc>
                <a:spcPct val="140000"/>
              </a:lnSpc>
            </a:pPr>
            <a:endParaRPr lang="en-US" altLang="en-US" sz="2800" dirty="0" smtClean="0"/>
          </a:p>
        </p:txBody>
      </p:sp>
      <p:pic>
        <p:nvPicPr>
          <p:cNvPr id="27652"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9125" y="1295400"/>
            <a:ext cx="227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7653" name="Rectangle 8"/>
          <p:cNvSpPr>
            <a:spLocks noChangeArrowheads="1"/>
          </p:cNvSpPr>
          <p:nvPr/>
        </p:nvSpPr>
        <p:spPr bwMode="auto">
          <a:xfrm>
            <a:off x="838200" y="2506663"/>
            <a:ext cx="7086600"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dirty="0"/>
              <a:t>The RSPB is a British organization which promotes conservation and protection of birds and the wider environment through public awareness campaigns, petitions and through the operation of nature reserves throughout the UK. </a:t>
            </a:r>
            <a:endParaRPr lang="en-US" altLang="en-US" sz="1600" dirty="0"/>
          </a:p>
          <a:p>
            <a:pPr>
              <a:spcBef>
                <a:spcPct val="50000"/>
              </a:spcBef>
              <a:buClrTx/>
              <a:buSzTx/>
              <a:buFontTx/>
              <a:buNone/>
            </a:pPr>
            <a:r>
              <a:rPr lang="en-US" altLang="en-US" sz="1600" dirty="0" smtClean="0"/>
              <a:t>RSPB </a:t>
            </a:r>
            <a:r>
              <a:rPr lang="en-US" altLang="en-US" sz="1600" dirty="0"/>
              <a:t>has </a:t>
            </a:r>
            <a:r>
              <a:rPr lang="en-US" altLang="en-US" sz="1600" dirty="0" smtClean="0"/>
              <a:t>1,500 </a:t>
            </a:r>
            <a:r>
              <a:rPr lang="en-US" altLang="en-US" sz="1600" dirty="0"/>
              <a:t>employees, 12,000 volunteers </a:t>
            </a:r>
            <a:r>
              <a:rPr lang="en-US" altLang="en-US" sz="1600" dirty="0" smtClean="0"/>
              <a:t>and 1,000,000 </a:t>
            </a:r>
            <a:r>
              <a:rPr lang="en-US" altLang="en-US" sz="1600" dirty="0"/>
              <a:t>members, making it the largest wildlife conservation charity in Europe. The RSPB maintains 182 reserves across the UK.</a:t>
            </a:r>
            <a:endParaRPr lang="en-US" altLang="en-US" sz="1600" dirty="0"/>
          </a:p>
          <a:p>
            <a:pPr>
              <a:spcBef>
                <a:spcPct val="50000"/>
              </a:spcBef>
              <a:buClrTx/>
              <a:buSzTx/>
              <a:buFontTx/>
              <a:buNone/>
            </a:pPr>
            <a:r>
              <a:rPr lang="en-US" altLang="en-US" sz="1600" dirty="0"/>
              <a:t>The charity was founded in 1889, as a protest group, campaigning against the use of great crested grebe skins and feathers in </a:t>
            </a:r>
            <a:r>
              <a:rPr lang="en-US" altLang="en-US" sz="1600" dirty="0" smtClean="0"/>
              <a:t>clothing</a:t>
            </a:r>
            <a:r>
              <a:rPr lang="en-US" altLang="en-US" sz="1600" dirty="0"/>
              <a:t>.  </a:t>
            </a:r>
            <a:endParaRPr lang="en-US" altLang="en-US" sz="1600" dirty="0"/>
          </a:p>
          <a:p>
            <a:pPr>
              <a:spcBef>
                <a:spcPct val="50000"/>
              </a:spcBef>
              <a:buClrTx/>
              <a:buSzTx/>
              <a:buFontTx/>
              <a:buNone/>
            </a:pPr>
            <a:r>
              <a:rPr lang="en-US" altLang="en-US" sz="1600" dirty="0"/>
              <a:t>Today, the RSPB works with both the civil service and the Government to advise policies on conservation and environmentalism.</a:t>
            </a:r>
            <a:endParaRPr lang="en-US" altLang="en-US" sz="1600" dirty="0"/>
          </a:p>
          <a:p>
            <a:pPr>
              <a:spcBef>
                <a:spcPct val="50000"/>
              </a:spcBef>
              <a:buClrTx/>
              <a:buSzTx/>
              <a:buFontTx/>
              <a:buNone/>
            </a:pPr>
            <a:endParaRPr lang="en-US" altLang="en-US"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noFill/>
        </p:spPr>
        <p:txBody>
          <a:bodyPr lIns="90488" tIns="44450" rIns="90488" bIns="44450"/>
          <a:lstStyle/>
          <a:p>
            <a:pPr eaLnBrk="1" hangingPunct="1"/>
            <a:r>
              <a:rPr lang="en-US" sz="3200" dirty="0" smtClean="0"/>
              <a:t>Planning and Control</a:t>
            </a:r>
            <a:endParaRPr lang="en-US" sz="3200" dirty="0" smtClean="0"/>
          </a:p>
        </p:txBody>
      </p:sp>
      <p:sp>
        <p:nvSpPr>
          <p:cNvPr id="9219" name="Rectangle 3"/>
          <p:cNvSpPr>
            <a:spLocks noGrp="1" noChangeArrowheads="1"/>
          </p:cNvSpPr>
          <p:nvPr>
            <p:ph type="body" sz="half" idx="1"/>
          </p:nvPr>
        </p:nvSpPr>
        <p:spPr>
          <a:xfrm>
            <a:off x="457200" y="2057400"/>
            <a:ext cx="4041775" cy="4068763"/>
          </a:xfrm>
          <a:noFill/>
        </p:spPr>
        <p:txBody>
          <a:bodyPr lIns="90488" tIns="44450" rIns="90488" bIns="44450"/>
          <a:lstStyle/>
          <a:p>
            <a:pPr eaLnBrk="1" hangingPunct="1">
              <a:buFontTx/>
              <a:buNone/>
            </a:pPr>
            <a:endParaRPr lang="en-US" sz="2400" dirty="0" smtClean="0">
              <a:effectLst>
                <a:outerShdw blurRad="38100" dist="38100" dir="2700000" algn="tl">
                  <a:srgbClr val="000000">
                    <a:alpha val="43137"/>
                  </a:srgbClr>
                </a:outerShdw>
              </a:effectLst>
            </a:endParaRPr>
          </a:p>
          <a:p>
            <a:pPr eaLnBrk="1" hangingPunct="1"/>
            <a:r>
              <a:rPr lang="en-US" sz="2400" dirty="0" smtClean="0"/>
              <a:t>Planning</a:t>
            </a:r>
            <a:endParaRPr lang="en-US" sz="2400" dirty="0" smtClean="0"/>
          </a:p>
          <a:p>
            <a:pPr lvl="1"/>
            <a:r>
              <a:rPr lang="en-US" sz="2000" dirty="0" smtClean="0"/>
              <a:t>developing objectives and preparing various budgets to achieve objectives</a:t>
            </a:r>
            <a:endParaRPr lang="en-US" sz="2000" dirty="0" smtClean="0"/>
          </a:p>
        </p:txBody>
      </p:sp>
      <p:sp>
        <p:nvSpPr>
          <p:cNvPr id="9220" name="Rectangle 4"/>
          <p:cNvSpPr>
            <a:spLocks noGrp="1" noChangeArrowheads="1"/>
          </p:cNvSpPr>
          <p:nvPr>
            <p:ph type="body" sz="half" idx="2"/>
          </p:nvPr>
        </p:nvSpPr>
        <p:spPr>
          <a:xfrm>
            <a:off x="4645025" y="2057400"/>
            <a:ext cx="4041775" cy="4068763"/>
          </a:xfrm>
        </p:spPr>
        <p:txBody>
          <a:bodyPr lIns="90488" tIns="44450" rIns="90488" bIns="44450"/>
          <a:lstStyle/>
          <a:p>
            <a:pPr eaLnBrk="1" hangingPunct="1">
              <a:buFontTx/>
              <a:buNone/>
              <a:defRPr/>
            </a:pPr>
            <a:endParaRPr lang="en-US" sz="2400" b="1" dirty="0" smtClean="0">
              <a:solidFill>
                <a:schemeClr val="accent2"/>
              </a:solidFill>
              <a:effectLst>
                <a:outerShdw blurRad="38100" dist="38100" dir="2700000" algn="tl">
                  <a:srgbClr val="000000"/>
                </a:outerShdw>
              </a:effectLst>
            </a:endParaRPr>
          </a:p>
          <a:p>
            <a:pPr eaLnBrk="1" hangingPunct="1">
              <a:defRPr/>
            </a:pPr>
            <a:r>
              <a:rPr lang="en-US" sz="2400" dirty="0" smtClean="0"/>
              <a:t>Control</a:t>
            </a:r>
            <a:endParaRPr lang="en-US" sz="2400" dirty="0" smtClean="0"/>
          </a:p>
          <a:p>
            <a:pPr lvl="1">
              <a:defRPr/>
            </a:pPr>
            <a:r>
              <a:rPr lang="en-US" sz="2000" dirty="0" smtClean="0"/>
              <a:t>steps taken by management to ensure the objectives are attained</a:t>
            </a:r>
            <a:endParaRPr lang="en-US" sz="2000"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wipe(up)">
                                      <p:cBhvr>
                                        <p:cTn id="7" dur="500"/>
                                        <p:tgtEl>
                                          <p:spTgt spid="9219">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wipe(up)">
                                      <p:cBhvr>
                                        <p:cTn id="10" dur="500"/>
                                        <p:tgtEl>
                                          <p:spTgt spid="92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220">
                                            <p:txEl>
                                              <p:pRg st="1" end="1"/>
                                            </p:txEl>
                                          </p:spTgt>
                                        </p:tgtEl>
                                        <p:attrNameLst>
                                          <p:attrName>style.visibility</p:attrName>
                                        </p:attrNameLst>
                                      </p:cBhvr>
                                      <p:to>
                                        <p:strVal val="visible"/>
                                      </p:to>
                                    </p:set>
                                    <p:animEffect transition="in" filter="wipe(up)">
                                      <p:cBhvr>
                                        <p:cTn id="15" dur="500"/>
                                        <p:tgtEl>
                                          <p:spTgt spid="9220">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220">
                                            <p:txEl>
                                              <p:pRg st="2" end="2"/>
                                            </p:txEl>
                                          </p:spTgt>
                                        </p:tgtEl>
                                        <p:attrNameLst>
                                          <p:attrName>style.visibility</p:attrName>
                                        </p:attrNameLst>
                                      </p:cBhvr>
                                      <p:to>
                                        <p:strVal val="visible"/>
                                      </p:to>
                                    </p:set>
                                    <p:animEffect transition="in" filter="wipe(up)">
                                      <p:cBhvr>
                                        <p:cTn id="18" dur="500"/>
                                        <p:tgtEl>
                                          <p:spTgt spid="9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dvAuto="0" autoUpdateAnimBg="0" build="p"/>
      <p:bldP spid="9220"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p:cNvSpPr>
          <p:nvPr>
            <p:ph type="title"/>
          </p:nvPr>
        </p:nvSpPr>
        <p:spPr>
          <a:xfrm>
            <a:off x="609600" y="685800"/>
            <a:ext cx="8077200" cy="1143000"/>
          </a:xfrm>
          <a:noFill/>
        </p:spPr>
        <p:txBody>
          <a:bodyPr/>
          <a:lstStyle/>
          <a:p>
            <a:pPr eaLnBrk="1" hangingPunct="1"/>
            <a:r>
              <a:rPr lang="en-US" sz="3200" dirty="0" smtClean="0"/>
              <a:t>Professional Accountants</a:t>
            </a:r>
            <a:endParaRPr lang="en-US" sz="3200" dirty="0" smtClean="0"/>
          </a:p>
        </p:txBody>
      </p:sp>
      <p:sp>
        <p:nvSpPr>
          <p:cNvPr id="7" name="Rectangle 3"/>
          <p:cNvSpPr txBox="1"/>
          <p:nvPr/>
        </p:nvSpPr>
        <p:spPr bwMode="auto">
          <a:xfrm>
            <a:off x="838200" y="1905000"/>
            <a:ext cx="7848600" cy="4343400"/>
          </a:xfrm>
          <a:prstGeom prst="rect">
            <a:avLst/>
          </a:prstGeom>
          <a:noFill/>
          <a:ln w="9525">
            <a:noFill/>
            <a:miter lim="800000"/>
          </a:ln>
          <a:effectLst/>
        </p:spPr>
        <p:txBody>
          <a:bodyPr vert="horz" wrap="square" lIns="91440" tIns="45720" rIns="91440" bIns="45720" numCol="1" anchor="t" anchorCtr="0" compatLnSpc="1"/>
          <a:lstStyle/>
          <a:p>
            <a:pPr marR="0" lvl="0" algn="l" defTabSz="914400" rtl="0" eaLnBrk="1" fontAlgn="base" latinLnBrk="0" hangingPunct="1">
              <a:lnSpc>
                <a:spcPct val="100000"/>
              </a:lnSpc>
              <a:spcBef>
                <a:spcPct val="20000"/>
              </a:spcBef>
              <a:spcAft>
                <a:spcPct val="0"/>
              </a:spcAft>
              <a:buClr>
                <a:schemeClr val="bg2"/>
              </a:buClr>
              <a:buSzPct val="75000"/>
              <a:defRPr/>
            </a:pPr>
            <a:r>
              <a:rPr lang="en-US" sz="1600" kern="0" noProof="0" dirty="0" smtClean="0">
                <a:latin typeface="+mn-lt"/>
              </a:rPr>
              <a:t>Three</a:t>
            </a:r>
            <a:r>
              <a:rPr kumimoji="0" lang="en-US" sz="1600" b="0" i="0" u="none" strike="noStrike" kern="0" cap="none" spc="0" normalizeH="0" baseline="0" noProof="0" dirty="0" smtClean="0">
                <a:ln>
                  <a:noFill/>
                </a:ln>
                <a:solidFill>
                  <a:schemeClr val="tx1"/>
                </a:solidFill>
                <a:effectLst/>
                <a:uLnTx/>
                <a:uFillTx/>
                <a:latin typeface="+mn-lt"/>
              </a:rPr>
              <a:t> legacy professional accounting bodies in Canada:</a:t>
            </a:r>
            <a:endParaRPr kumimoji="0" lang="en-US" sz="16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a:pPr>
            <a:endParaRPr kumimoji="0" lang="en-US" sz="1600" b="0" i="0" u="none" strike="noStrike" kern="0" cap="none" spc="0" normalizeH="0" baseline="0" noProof="0" dirty="0" smtClean="0">
              <a:ln>
                <a:noFill/>
              </a:ln>
              <a:solidFill>
                <a:schemeClr val="tx1"/>
              </a:solidFill>
              <a:effectLst/>
              <a:uLnTx/>
              <a:uFillTx/>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r>
              <a:rPr kumimoji="0" lang="en-US" sz="1600" b="0" i="0" u="none" strike="noStrike" kern="0" cap="none" spc="0" normalizeH="0" baseline="0" noProof="0" dirty="0" smtClean="0">
                <a:ln>
                  <a:noFill/>
                </a:ln>
                <a:solidFill>
                  <a:schemeClr val="tx1"/>
                </a:solidFill>
                <a:effectLst/>
                <a:uLnTx/>
                <a:uFillTx/>
                <a:latin typeface="+mn-lt"/>
              </a:rPr>
              <a:t>CMA – Certified Management Accountant</a:t>
            </a:r>
            <a:endParaRPr kumimoji="0" lang="en-US" sz="1600" b="0" i="0" u="none" strike="noStrike" kern="0" cap="none" spc="0" normalizeH="0" baseline="0" noProof="0" dirty="0" smtClean="0">
              <a:ln>
                <a:noFill/>
              </a:ln>
              <a:solidFill>
                <a:schemeClr val="tx1"/>
              </a:solidFill>
              <a:effectLst/>
              <a:uLnTx/>
              <a:uFillTx/>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r>
              <a:rPr kumimoji="0" lang="en-US" sz="1600" b="0" i="0" u="none" strike="noStrike" kern="0" cap="none" spc="0" normalizeH="0" baseline="0" noProof="0" dirty="0" smtClean="0">
                <a:ln>
                  <a:noFill/>
                </a:ln>
                <a:solidFill>
                  <a:schemeClr val="tx1"/>
                </a:solidFill>
                <a:effectLst/>
                <a:uLnTx/>
                <a:uFillTx/>
                <a:latin typeface="+mn-lt"/>
              </a:rPr>
              <a:t>CGA – Certified General Accountant</a:t>
            </a:r>
            <a:endParaRPr kumimoji="0" lang="en-US" sz="1600" b="0" i="0" u="none" strike="noStrike" kern="0" cap="none" spc="0" normalizeH="0" baseline="0" noProof="0" dirty="0" smtClean="0">
              <a:ln>
                <a:noFill/>
              </a:ln>
              <a:solidFill>
                <a:schemeClr val="tx1"/>
              </a:solidFill>
              <a:effectLst/>
              <a:uLnTx/>
              <a:uFillTx/>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r>
              <a:rPr kumimoji="0" lang="en-US" sz="1600" b="0" i="0" u="none" strike="noStrike" kern="0" cap="none" spc="0" normalizeH="0" baseline="0" noProof="0" dirty="0" smtClean="0">
                <a:ln>
                  <a:noFill/>
                </a:ln>
                <a:solidFill>
                  <a:schemeClr val="tx1"/>
                </a:solidFill>
                <a:effectLst/>
                <a:uLnTx/>
                <a:uFillTx/>
                <a:latin typeface="+mn-lt"/>
              </a:rPr>
              <a:t>CA – Chartered Accountant</a:t>
            </a:r>
            <a:endParaRPr kumimoji="0" lang="en-US" sz="1600" b="0" i="0" u="none" strike="noStrike" kern="0" cap="none" spc="0" normalizeH="0" baseline="0" noProof="0" dirty="0" smtClean="0">
              <a:ln>
                <a:noFill/>
              </a:ln>
              <a:solidFill>
                <a:schemeClr val="tx1"/>
              </a:solidFill>
              <a:effectLst/>
              <a:uLnTx/>
              <a:uFillTx/>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endParaRPr kumimoji="0" lang="en-CA" sz="1600" b="0" i="0" u="none" strike="noStrike" kern="0" cap="none" spc="0" normalizeH="0" baseline="0" noProof="0" dirty="0" smtClean="0">
              <a:ln>
                <a:noFill/>
              </a:ln>
              <a:solidFill>
                <a:schemeClr val="tx1"/>
              </a:solidFill>
              <a:effectLst/>
              <a:uLnTx/>
              <a:uFillTx/>
              <a:latin typeface="+mn-lt"/>
            </a:endParaRPr>
          </a:p>
          <a:p>
            <a:pPr eaLnBrk="1" hangingPunct="1">
              <a:spcBef>
                <a:spcPct val="20000"/>
              </a:spcBef>
              <a:buClr>
                <a:schemeClr val="bg2"/>
              </a:buClr>
              <a:buSzPct val="65000"/>
              <a:defRPr/>
            </a:pPr>
            <a:r>
              <a:rPr lang="en-CA" sz="1600" dirty="0"/>
              <a:t>Canada’s accounting profession of more than 200,000 members is now represented by a single national </a:t>
            </a:r>
            <a:r>
              <a:rPr lang="en-CA" sz="1600" dirty="0" smtClean="0"/>
              <a:t>body:</a:t>
            </a:r>
            <a:endParaRPr lang="en-CA" sz="1600" dirty="0" smtClean="0"/>
          </a:p>
          <a:p>
            <a:pPr eaLnBrk="1" hangingPunct="1">
              <a:spcBef>
                <a:spcPct val="20000"/>
              </a:spcBef>
              <a:buClr>
                <a:schemeClr val="bg2"/>
              </a:buClr>
              <a:buSzPct val="65000"/>
              <a:defRPr/>
            </a:pPr>
            <a:endParaRPr kumimoji="0" lang="en-CA" sz="1600" b="0" i="0" u="none" strike="noStrike" kern="0" cap="none" spc="0" normalizeH="0" baseline="0" noProof="0" dirty="0" smtClean="0">
              <a:ln>
                <a:noFill/>
              </a:ln>
              <a:solidFill>
                <a:schemeClr val="tx1"/>
              </a:solidFill>
              <a:effectLst/>
              <a:uLnTx/>
              <a:uFillTx/>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r>
              <a:rPr kumimoji="0" lang="en-CA" sz="1600" b="1" i="0" u="none" strike="noStrike" kern="0" cap="none" spc="0" normalizeH="0" baseline="0" noProof="0" dirty="0" smtClean="0">
                <a:ln>
                  <a:noFill/>
                </a:ln>
                <a:solidFill>
                  <a:schemeClr val="tx1"/>
                </a:solidFill>
                <a:effectLst/>
                <a:uLnTx/>
                <a:uFillTx/>
                <a:latin typeface="+mn-lt"/>
              </a:rPr>
              <a:t>CPA – Chartered Professional Accountant</a:t>
            </a:r>
            <a:endParaRPr kumimoji="0" lang="en-CA" sz="1600" b="1" i="0" u="none" strike="noStrike" kern="0" cap="none" spc="0" normalizeH="0" baseline="0" noProof="0" dirty="0" smtClean="0">
              <a:ln>
                <a:noFill/>
              </a:ln>
              <a:solidFill>
                <a:schemeClr val="tx1"/>
              </a:solidFill>
              <a:effectLst/>
              <a:uLnTx/>
              <a:uFillTx/>
              <a:latin typeface="+mn-lt"/>
            </a:endParaRPr>
          </a:p>
          <a:p>
            <a:pPr marL="1143000" marR="0" lvl="2" indent="-28575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a:pPr>
            <a:endParaRPr lang="en-CA" sz="1600" kern="0" dirty="0" smtClean="0">
              <a:latin typeface="+mn-lt"/>
            </a:endParaRPr>
          </a:p>
          <a:p>
            <a:pPr eaLnBrk="1" hangingPunct="1">
              <a:spcBef>
                <a:spcPct val="20000"/>
              </a:spcBef>
              <a:buClr>
                <a:schemeClr val="bg2"/>
              </a:buClr>
              <a:buSzPct val="65000"/>
              <a:defRPr/>
            </a:pPr>
            <a:r>
              <a:rPr kumimoji="0" lang="en-CA" sz="1600" b="0" i="0" u="none" strike="noStrike" kern="0" cap="none" spc="0" normalizeH="0" baseline="0" noProof="0" dirty="0" smtClean="0">
                <a:ln>
                  <a:noFill/>
                </a:ln>
                <a:solidFill>
                  <a:schemeClr val="tx1"/>
                </a:solidFill>
                <a:effectLst/>
                <a:uLnTx/>
                <a:uFillTx/>
                <a:latin typeface="+mn-lt"/>
              </a:rPr>
              <a:t>There are </a:t>
            </a:r>
            <a:r>
              <a:rPr kumimoji="0" lang="en-CA" sz="1600" b="0" i="0" u="sng" strike="noStrike" kern="0" cap="none" spc="0" normalizeH="0" baseline="0" noProof="0" dirty="0" smtClean="0">
                <a:ln>
                  <a:noFill/>
                </a:ln>
                <a:solidFill>
                  <a:schemeClr val="tx1"/>
                </a:solidFill>
                <a:effectLst/>
                <a:uLnTx/>
                <a:uFillTx/>
                <a:latin typeface="+mn-lt"/>
              </a:rPr>
              <a:t>numerous</a:t>
            </a:r>
            <a:r>
              <a:rPr kumimoji="0" lang="en-CA" sz="1600" b="0" i="0" u="none" strike="noStrike" kern="0" cap="none" spc="0" normalizeH="0" noProof="0" dirty="0" smtClean="0">
                <a:ln>
                  <a:noFill/>
                </a:ln>
                <a:solidFill>
                  <a:schemeClr val="tx1"/>
                </a:solidFill>
                <a:effectLst/>
                <a:uLnTx/>
                <a:uFillTx/>
                <a:latin typeface="+mn-lt"/>
              </a:rPr>
              <a:t> professional accounting bodies worldwide</a:t>
            </a:r>
            <a:endParaRPr kumimoji="0" lang="en-US" sz="16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57200" y="457200"/>
            <a:ext cx="8229600" cy="914400"/>
          </a:xfrm>
          <a:noFill/>
        </p:spPr>
        <p:txBody>
          <a:bodyPr lIns="90488" tIns="44450" rIns="90488" bIns="44450"/>
          <a:lstStyle/>
          <a:p>
            <a:pPr eaLnBrk="1" hangingPunct="1"/>
            <a:r>
              <a:rPr lang="en-US" sz="3200" dirty="0" smtClean="0"/>
              <a:t>Advantages of Budgeting</a:t>
            </a:r>
            <a:endParaRPr lang="en-US" sz="3200" dirty="0" smtClean="0"/>
          </a:p>
        </p:txBody>
      </p:sp>
      <p:sp>
        <p:nvSpPr>
          <p:cNvPr id="55300" name="Oval 4"/>
          <p:cNvSpPr>
            <a:spLocks noChangeArrowheads="1"/>
          </p:cNvSpPr>
          <p:nvPr/>
        </p:nvSpPr>
        <p:spPr bwMode="auto">
          <a:xfrm>
            <a:off x="3149600" y="3073400"/>
            <a:ext cx="2463800" cy="1092200"/>
          </a:xfrm>
          <a:prstGeom prst="ellipse">
            <a:avLst/>
          </a:prstGeom>
          <a:solidFill>
            <a:srgbClr val="CCFFCC"/>
          </a:solidFill>
          <a:ln w="50800">
            <a:solidFill>
              <a:srgbClr val="006600"/>
            </a:solidFill>
            <a:round/>
          </a:ln>
        </p:spPr>
        <p:txBody>
          <a:bodyPr wrap="none" anchor="ctr"/>
          <a:lstStyle/>
          <a:p>
            <a:endParaRPr lang="en-CA"/>
          </a:p>
        </p:txBody>
      </p:sp>
      <p:sp>
        <p:nvSpPr>
          <p:cNvPr id="55301" name="Rectangle 5"/>
          <p:cNvSpPr>
            <a:spLocks noChangeArrowheads="1"/>
          </p:cNvSpPr>
          <p:nvPr/>
        </p:nvSpPr>
        <p:spPr bwMode="auto">
          <a:xfrm>
            <a:off x="3498850" y="3384550"/>
            <a:ext cx="1909763" cy="454025"/>
          </a:xfrm>
          <a:prstGeom prst="rect">
            <a:avLst/>
          </a:prstGeom>
          <a:solidFill>
            <a:srgbClr val="CCFFCC"/>
          </a:solidFill>
          <a:ln w="12700">
            <a:noFill/>
            <a:miter lim="800000"/>
          </a:ln>
        </p:spPr>
        <p:txBody>
          <a:bodyPr wrap="none" lIns="90488" tIns="44450" rIns="90488" bIns="44450">
            <a:spAutoFit/>
          </a:bodyPr>
          <a:lstStyle/>
          <a:p>
            <a:pPr eaLnBrk="0" hangingPunct="0"/>
            <a:r>
              <a:rPr lang="en-US" sz="2400" b="1">
                <a:solidFill>
                  <a:srgbClr val="006600"/>
                </a:solidFill>
              </a:rPr>
              <a:t>Advantages</a:t>
            </a:r>
            <a:endParaRPr lang="en-US" sz="2400" b="1">
              <a:solidFill>
                <a:srgbClr val="006600"/>
              </a:solidFill>
            </a:endParaRPr>
          </a:p>
        </p:txBody>
      </p:sp>
      <p:grpSp>
        <p:nvGrpSpPr>
          <p:cNvPr id="2" name="Group 20"/>
          <p:cNvGrpSpPr/>
          <p:nvPr/>
        </p:nvGrpSpPr>
        <p:grpSpPr bwMode="auto">
          <a:xfrm>
            <a:off x="3316288" y="1685925"/>
            <a:ext cx="2127250" cy="1349375"/>
            <a:chOff x="2089" y="1062"/>
            <a:chExt cx="1340" cy="850"/>
          </a:xfrm>
        </p:grpSpPr>
        <p:sp>
          <p:nvSpPr>
            <p:cNvPr id="55319" name="Rectangle 11"/>
            <p:cNvSpPr>
              <a:spLocks noChangeArrowheads="1"/>
            </p:cNvSpPr>
            <p:nvPr/>
          </p:nvSpPr>
          <p:spPr bwMode="auto">
            <a:xfrm>
              <a:off x="2089" y="1062"/>
              <a:ext cx="1340" cy="478"/>
            </a:xfrm>
            <a:prstGeom prst="rect">
              <a:avLst/>
            </a:prstGeom>
            <a:noFill/>
            <a:ln w="12700">
              <a:noFill/>
              <a:miter lim="800000"/>
            </a:ln>
          </p:spPr>
          <p:txBody>
            <a:bodyPr wrap="none" lIns="90488" tIns="44450" rIns="90488" bIns="44450">
              <a:spAutoFit/>
            </a:bodyPr>
            <a:lstStyle/>
            <a:p>
              <a:pPr algn="ctr" eaLnBrk="0" hangingPunct="0"/>
              <a:r>
                <a:rPr lang="en-US" sz="2200" b="1">
                  <a:solidFill>
                    <a:schemeClr val="accent2"/>
                  </a:solidFill>
                </a:rPr>
                <a:t>Define goal</a:t>
              </a:r>
              <a:endParaRPr lang="en-US" sz="2200" b="1">
                <a:solidFill>
                  <a:schemeClr val="accent2"/>
                </a:solidFill>
              </a:endParaRPr>
            </a:p>
            <a:p>
              <a:pPr algn="ctr" eaLnBrk="0" hangingPunct="0"/>
              <a:r>
                <a:rPr lang="en-US" sz="2200" b="1">
                  <a:solidFill>
                    <a:schemeClr val="accent2"/>
                  </a:solidFill>
                </a:rPr>
                <a:t>and objectives</a:t>
              </a:r>
              <a:endParaRPr lang="en-US" sz="2200" b="1"/>
            </a:p>
          </p:txBody>
        </p:sp>
        <p:sp>
          <p:nvSpPr>
            <p:cNvPr id="55320" name="Line 12"/>
            <p:cNvSpPr>
              <a:spLocks noChangeShapeType="1"/>
            </p:cNvSpPr>
            <p:nvPr/>
          </p:nvSpPr>
          <p:spPr bwMode="auto">
            <a:xfrm>
              <a:off x="2736" y="1592"/>
              <a:ext cx="0" cy="320"/>
            </a:xfrm>
            <a:prstGeom prst="line">
              <a:avLst/>
            </a:prstGeom>
            <a:noFill/>
            <a:ln w="25400">
              <a:solidFill>
                <a:srgbClr val="006600"/>
              </a:solidFill>
              <a:round/>
              <a:tailEnd type="triangle" w="lg" len="lg"/>
            </a:ln>
          </p:spPr>
          <p:txBody>
            <a:bodyPr wrap="none" anchor="ctr"/>
            <a:lstStyle/>
            <a:p>
              <a:endParaRPr lang="en-US"/>
            </a:p>
          </p:txBody>
        </p:sp>
      </p:grpSp>
      <p:grpSp>
        <p:nvGrpSpPr>
          <p:cNvPr id="3" name="Group 21"/>
          <p:cNvGrpSpPr/>
          <p:nvPr/>
        </p:nvGrpSpPr>
        <p:grpSpPr bwMode="auto">
          <a:xfrm>
            <a:off x="3106738" y="4178300"/>
            <a:ext cx="2546350" cy="1314450"/>
            <a:chOff x="1957" y="2632"/>
            <a:chExt cx="1604" cy="828"/>
          </a:xfrm>
        </p:grpSpPr>
        <p:sp>
          <p:nvSpPr>
            <p:cNvPr id="55317" name="Rectangle 9"/>
            <p:cNvSpPr>
              <a:spLocks noChangeArrowheads="1"/>
            </p:cNvSpPr>
            <p:nvPr/>
          </p:nvSpPr>
          <p:spPr bwMode="auto">
            <a:xfrm>
              <a:off x="1957" y="2982"/>
              <a:ext cx="1604" cy="478"/>
            </a:xfrm>
            <a:prstGeom prst="rect">
              <a:avLst/>
            </a:prstGeom>
            <a:noFill/>
            <a:ln w="12700">
              <a:noFill/>
              <a:miter lim="800000"/>
            </a:ln>
          </p:spPr>
          <p:txBody>
            <a:bodyPr wrap="none" lIns="90488" tIns="44450" rIns="90488" bIns="44450">
              <a:spAutoFit/>
            </a:bodyPr>
            <a:lstStyle/>
            <a:p>
              <a:pPr algn="ctr" eaLnBrk="0" hangingPunct="0"/>
              <a:r>
                <a:rPr lang="en-US" sz="2200" b="1"/>
                <a:t>Uncover potential</a:t>
              </a:r>
              <a:endParaRPr lang="en-US" sz="2200" b="1"/>
            </a:p>
            <a:p>
              <a:pPr algn="ctr" eaLnBrk="0" hangingPunct="0"/>
              <a:r>
                <a:rPr lang="en-US" sz="2200" b="1"/>
                <a:t>bottlenecks</a:t>
              </a:r>
              <a:endParaRPr lang="en-US" sz="2200" b="1"/>
            </a:p>
          </p:txBody>
        </p:sp>
        <p:sp>
          <p:nvSpPr>
            <p:cNvPr id="55318" name="Line 13"/>
            <p:cNvSpPr>
              <a:spLocks noChangeShapeType="1"/>
            </p:cNvSpPr>
            <p:nvPr/>
          </p:nvSpPr>
          <p:spPr bwMode="auto">
            <a:xfrm flipV="1">
              <a:off x="2736" y="2632"/>
              <a:ext cx="0" cy="352"/>
            </a:xfrm>
            <a:prstGeom prst="line">
              <a:avLst/>
            </a:prstGeom>
            <a:noFill/>
            <a:ln w="25400">
              <a:solidFill>
                <a:srgbClr val="006600"/>
              </a:solidFill>
              <a:round/>
              <a:tailEnd type="triangle" w="lg" len="lg"/>
            </a:ln>
          </p:spPr>
          <p:txBody>
            <a:bodyPr wrap="none" anchor="ctr"/>
            <a:lstStyle/>
            <a:p>
              <a:endParaRPr lang="en-US"/>
            </a:p>
          </p:txBody>
        </p:sp>
      </p:grpSp>
      <p:grpSp>
        <p:nvGrpSpPr>
          <p:cNvPr id="4" name="Group 19"/>
          <p:cNvGrpSpPr/>
          <p:nvPr/>
        </p:nvGrpSpPr>
        <p:grpSpPr bwMode="auto">
          <a:xfrm>
            <a:off x="1217613" y="3743325"/>
            <a:ext cx="2046287" cy="758825"/>
            <a:chOff x="767" y="2358"/>
            <a:chExt cx="1289" cy="478"/>
          </a:xfrm>
        </p:grpSpPr>
        <p:sp>
          <p:nvSpPr>
            <p:cNvPr id="55315" name="Rectangle 10"/>
            <p:cNvSpPr>
              <a:spLocks noChangeArrowheads="1"/>
            </p:cNvSpPr>
            <p:nvPr/>
          </p:nvSpPr>
          <p:spPr bwMode="auto">
            <a:xfrm>
              <a:off x="767" y="2358"/>
              <a:ext cx="1045" cy="478"/>
            </a:xfrm>
            <a:prstGeom prst="rect">
              <a:avLst/>
            </a:prstGeom>
            <a:noFill/>
            <a:ln w="12700">
              <a:noFill/>
              <a:miter lim="800000"/>
            </a:ln>
          </p:spPr>
          <p:txBody>
            <a:bodyPr wrap="none" lIns="90488" tIns="44450" rIns="90488" bIns="44450">
              <a:spAutoFit/>
            </a:bodyPr>
            <a:lstStyle/>
            <a:p>
              <a:pPr algn="ctr" eaLnBrk="0" hangingPunct="0"/>
              <a:r>
                <a:rPr lang="en-US" sz="2200" b="1">
                  <a:solidFill>
                    <a:schemeClr val="accent2"/>
                  </a:solidFill>
                </a:rPr>
                <a:t>Coordinate</a:t>
              </a:r>
              <a:endParaRPr lang="en-US" sz="2200" b="1">
                <a:solidFill>
                  <a:schemeClr val="accent2"/>
                </a:solidFill>
              </a:endParaRPr>
            </a:p>
            <a:p>
              <a:pPr algn="ctr" eaLnBrk="0" hangingPunct="0"/>
              <a:r>
                <a:rPr lang="en-US" sz="2200" b="1">
                  <a:solidFill>
                    <a:schemeClr val="accent2"/>
                  </a:solidFill>
                </a:rPr>
                <a:t>activities</a:t>
              </a:r>
              <a:endParaRPr lang="en-US" sz="2200" b="1"/>
            </a:p>
          </p:txBody>
        </p:sp>
        <p:sp>
          <p:nvSpPr>
            <p:cNvPr id="55316" name="Line 14"/>
            <p:cNvSpPr>
              <a:spLocks noChangeShapeType="1"/>
            </p:cNvSpPr>
            <p:nvPr/>
          </p:nvSpPr>
          <p:spPr bwMode="auto">
            <a:xfrm flipV="1">
              <a:off x="1736" y="2440"/>
              <a:ext cx="320" cy="160"/>
            </a:xfrm>
            <a:prstGeom prst="line">
              <a:avLst/>
            </a:prstGeom>
            <a:noFill/>
            <a:ln w="25400">
              <a:solidFill>
                <a:srgbClr val="006600"/>
              </a:solidFill>
              <a:round/>
              <a:tailEnd type="triangle" w="lg" len="lg"/>
            </a:ln>
          </p:spPr>
          <p:txBody>
            <a:bodyPr wrap="none" anchor="ctr"/>
            <a:lstStyle/>
            <a:p>
              <a:endParaRPr lang="en-US"/>
            </a:p>
          </p:txBody>
        </p:sp>
      </p:grpSp>
      <p:grpSp>
        <p:nvGrpSpPr>
          <p:cNvPr id="5" name="Group 18"/>
          <p:cNvGrpSpPr/>
          <p:nvPr/>
        </p:nvGrpSpPr>
        <p:grpSpPr bwMode="auto">
          <a:xfrm>
            <a:off x="898525" y="2409825"/>
            <a:ext cx="2365375" cy="930275"/>
            <a:chOff x="566" y="1518"/>
            <a:chExt cx="1490" cy="586"/>
          </a:xfrm>
        </p:grpSpPr>
        <p:sp>
          <p:nvSpPr>
            <p:cNvPr id="55313" name="Rectangle 6"/>
            <p:cNvSpPr>
              <a:spLocks noChangeArrowheads="1"/>
            </p:cNvSpPr>
            <p:nvPr/>
          </p:nvSpPr>
          <p:spPr bwMode="auto">
            <a:xfrm>
              <a:off x="566" y="1518"/>
              <a:ext cx="1446" cy="478"/>
            </a:xfrm>
            <a:prstGeom prst="rect">
              <a:avLst/>
            </a:prstGeom>
            <a:noFill/>
            <a:ln w="12700">
              <a:noFill/>
              <a:miter lim="800000"/>
            </a:ln>
          </p:spPr>
          <p:txBody>
            <a:bodyPr wrap="none" lIns="90488" tIns="44450" rIns="90488" bIns="44450">
              <a:spAutoFit/>
            </a:bodyPr>
            <a:lstStyle/>
            <a:p>
              <a:pPr algn="ctr" eaLnBrk="0" hangingPunct="0"/>
              <a:r>
                <a:rPr lang="en-US" sz="2200" b="1" dirty="0"/>
                <a:t>Communicating</a:t>
              </a:r>
              <a:endParaRPr lang="en-US" sz="2200" b="1" dirty="0"/>
            </a:p>
            <a:p>
              <a:pPr algn="ctr" eaLnBrk="0" hangingPunct="0"/>
              <a:r>
                <a:rPr lang="en-US" sz="2200" b="1" dirty="0"/>
                <a:t>plans</a:t>
              </a:r>
              <a:endParaRPr lang="en-US" sz="2200" b="1" dirty="0"/>
            </a:p>
          </p:txBody>
        </p:sp>
        <p:sp>
          <p:nvSpPr>
            <p:cNvPr id="55314" name="Line 15"/>
            <p:cNvSpPr>
              <a:spLocks noChangeShapeType="1"/>
            </p:cNvSpPr>
            <p:nvPr/>
          </p:nvSpPr>
          <p:spPr bwMode="auto">
            <a:xfrm>
              <a:off x="1688" y="1880"/>
              <a:ext cx="368" cy="224"/>
            </a:xfrm>
            <a:prstGeom prst="line">
              <a:avLst/>
            </a:prstGeom>
            <a:noFill/>
            <a:ln w="25400">
              <a:solidFill>
                <a:srgbClr val="006600"/>
              </a:solidFill>
              <a:round/>
              <a:tailEnd type="triangle" w="lg" len="lg"/>
            </a:ln>
          </p:spPr>
          <p:txBody>
            <a:bodyPr wrap="none" anchor="ctr"/>
            <a:lstStyle/>
            <a:p>
              <a:endParaRPr lang="en-US"/>
            </a:p>
          </p:txBody>
        </p:sp>
      </p:grpSp>
      <p:grpSp>
        <p:nvGrpSpPr>
          <p:cNvPr id="6" name="Group 22"/>
          <p:cNvGrpSpPr/>
          <p:nvPr/>
        </p:nvGrpSpPr>
        <p:grpSpPr bwMode="auto">
          <a:xfrm>
            <a:off x="5473700" y="2409825"/>
            <a:ext cx="3054350" cy="854075"/>
            <a:chOff x="3448" y="1518"/>
            <a:chExt cx="1924" cy="538"/>
          </a:xfrm>
        </p:grpSpPr>
        <p:sp>
          <p:nvSpPr>
            <p:cNvPr id="55311" name="Rectangle 7"/>
            <p:cNvSpPr>
              <a:spLocks noChangeArrowheads="1"/>
            </p:cNvSpPr>
            <p:nvPr/>
          </p:nvSpPr>
          <p:spPr bwMode="auto">
            <a:xfrm>
              <a:off x="3748" y="1518"/>
              <a:ext cx="1624" cy="478"/>
            </a:xfrm>
            <a:prstGeom prst="rect">
              <a:avLst/>
            </a:prstGeom>
            <a:noFill/>
            <a:ln w="12700">
              <a:noFill/>
              <a:miter lim="800000"/>
            </a:ln>
          </p:spPr>
          <p:txBody>
            <a:bodyPr wrap="none" lIns="90488" tIns="44450" rIns="90488" bIns="44450">
              <a:spAutoFit/>
            </a:bodyPr>
            <a:lstStyle/>
            <a:p>
              <a:pPr algn="ctr" eaLnBrk="0" hangingPunct="0"/>
              <a:r>
                <a:rPr lang="en-US" sz="2200" b="1"/>
                <a:t>Think about and</a:t>
              </a:r>
              <a:endParaRPr lang="en-US" sz="2200" b="1"/>
            </a:p>
            <a:p>
              <a:pPr algn="ctr" eaLnBrk="0" hangingPunct="0"/>
              <a:r>
                <a:rPr lang="en-US" sz="2200" b="1"/>
                <a:t>plan for the future</a:t>
              </a:r>
              <a:endParaRPr lang="en-US" sz="2200" b="1"/>
            </a:p>
          </p:txBody>
        </p:sp>
        <p:sp>
          <p:nvSpPr>
            <p:cNvPr id="55312" name="Line 16"/>
            <p:cNvSpPr>
              <a:spLocks noChangeShapeType="1"/>
            </p:cNvSpPr>
            <p:nvPr/>
          </p:nvSpPr>
          <p:spPr bwMode="auto">
            <a:xfrm flipH="1">
              <a:off x="3448" y="1880"/>
              <a:ext cx="304" cy="176"/>
            </a:xfrm>
            <a:prstGeom prst="line">
              <a:avLst/>
            </a:prstGeom>
            <a:noFill/>
            <a:ln w="25400">
              <a:solidFill>
                <a:srgbClr val="006600"/>
              </a:solidFill>
              <a:round/>
              <a:tailEnd type="triangle" w="lg" len="lg"/>
            </a:ln>
          </p:spPr>
          <p:txBody>
            <a:bodyPr wrap="none" anchor="ctr"/>
            <a:lstStyle/>
            <a:p>
              <a:endParaRPr lang="en-US"/>
            </a:p>
          </p:txBody>
        </p:sp>
      </p:grpSp>
      <p:grpSp>
        <p:nvGrpSpPr>
          <p:cNvPr id="7" name="Group 23"/>
          <p:cNvGrpSpPr/>
          <p:nvPr/>
        </p:nvGrpSpPr>
        <p:grpSpPr bwMode="auto">
          <a:xfrm>
            <a:off x="5549900" y="3743325"/>
            <a:ext cx="3213100" cy="758825"/>
            <a:chOff x="3496" y="2358"/>
            <a:chExt cx="2024" cy="478"/>
          </a:xfrm>
        </p:grpSpPr>
        <p:sp>
          <p:nvSpPr>
            <p:cNvPr id="55309" name="Rectangle 8"/>
            <p:cNvSpPr>
              <a:spLocks noChangeArrowheads="1"/>
            </p:cNvSpPr>
            <p:nvPr/>
          </p:nvSpPr>
          <p:spPr bwMode="auto">
            <a:xfrm>
              <a:off x="3768" y="2358"/>
              <a:ext cx="1752" cy="478"/>
            </a:xfrm>
            <a:prstGeom prst="rect">
              <a:avLst/>
            </a:prstGeom>
            <a:noFill/>
            <a:ln w="12700">
              <a:noFill/>
              <a:miter lim="800000"/>
            </a:ln>
          </p:spPr>
          <p:txBody>
            <a:bodyPr wrap="none" lIns="90488" tIns="44450" rIns="90488" bIns="44450">
              <a:spAutoFit/>
            </a:bodyPr>
            <a:lstStyle/>
            <a:p>
              <a:pPr algn="ctr" eaLnBrk="0" hangingPunct="0"/>
              <a:r>
                <a:rPr lang="en-US" sz="2200" b="1">
                  <a:solidFill>
                    <a:schemeClr val="accent2"/>
                  </a:solidFill>
                </a:rPr>
                <a:t>Means of allocating</a:t>
              </a:r>
              <a:endParaRPr lang="en-US" sz="2200" b="1">
                <a:solidFill>
                  <a:schemeClr val="accent2"/>
                </a:solidFill>
              </a:endParaRPr>
            </a:p>
            <a:p>
              <a:pPr algn="ctr" eaLnBrk="0" hangingPunct="0"/>
              <a:r>
                <a:rPr lang="en-US" sz="2200" b="1">
                  <a:solidFill>
                    <a:schemeClr val="accent2"/>
                  </a:solidFill>
                </a:rPr>
                <a:t>resources</a:t>
              </a:r>
              <a:endParaRPr lang="en-US" sz="2200" b="1">
                <a:solidFill>
                  <a:schemeClr val="accent2"/>
                </a:solidFill>
              </a:endParaRPr>
            </a:p>
          </p:txBody>
        </p:sp>
        <p:sp>
          <p:nvSpPr>
            <p:cNvPr id="55310" name="Line 17"/>
            <p:cNvSpPr>
              <a:spLocks noChangeShapeType="1"/>
            </p:cNvSpPr>
            <p:nvPr/>
          </p:nvSpPr>
          <p:spPr bwMode="auto">
            <a:xfrm flipH="1" flipV="1">
              <a:off x="3496" y="2392"/>
              <a:ext cx="256" cy="112"/>
            </a:xfrm>
            <a:prstGeom prst="line">
              <a:avLst/>
            </a:prstGeom>
            <a:noFill/>
            <a:ln w="25400">
              <a:solidFill>
                <a:srgbClr val="006600"/>
              </a:solidFill>
              <a:round/>
              <a:tailEnd type="triangle" w="lg" len="lg"/>
            </a:ln>
          </p:spPr>
          <p:txBody>
            <a:bodyPr wrap="none" anchor="ctr"/>
            <a:lstStyle/>
            <a:p>
              <a:endParaRPr lang="en-US"/>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up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up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Righ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457200" y="228600"/>
            <a:ext cx="8229600" cy="914400"/>
          </a:xfrm>
          <a:noFill/>
        </p:spPr>
        <p:txBody>
          <a:bodyPr lIns="90488" tIns="44450" rIns="90488" bIns="44450"/>
          <a:lstStyle/>
          <a:p>
            <a:pPr eaLnBrk="1" hangingPunct="1"/>
            <a:r>
              <a:rPr lang="en-US" sz="3200" dirty="0" smtClean="0"/>
              <a:t>Master Budget</a:t>
            </a:r>
            <a:endParaRPr lang="en-US" sz="3200" dirty="0" smtClean="0"/>
          </a:p>
        </p:txBody>
      </p:sp>
      <p:pic>
        <p:nvPicPr>
          <p:cNvPr id="51202" name="Picture 2"/>
          <p:cNvPicPr>
            <a:picLocks noChangeAspect="1" noChangeArrowheads="1"/>
          </p:cNvPicPr>
          <p:nvPr/>
        </p:nvPicPr>
        <p:blipFill>
          <a:blip r:embed="rId1" cstate="print"/>
          <a:srcRect t="1297"/>
          <a:stretch>
            <a:fillRect/>
          </a:stretch>
        </p:blipFill>
        <p:spPr bwMode="auto">
          <a:xfrm>
            <a:off x="990600" y="990583"/>
            <a:ext cx="7162800" cy="5797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noFill/>
        </p:spPr>
        <p:txBody>
          <a:bodyPr lIns="90488" tIns="44450" rIns="90488" bIns="44450"/>
          <a:lstStyle/>
          <a:p>
            <a:pPr eaLnBrk="1" hangingPunct="1"/>
            <a:r>
              <a:rPr lang="en-US" sz="3200" dirty="0" smtClean="0"/>
              <a:t>Choosing the Budget Period</a:t>
            </a:r>
            <a:endParaRPr lang="en-US" sz="3200" dirty="0" smtClean="0"/>
          </a:p>
        </p:txBody>
      </p:sp>
      <p:sp>
        <p:nvSpPr>
          <p:cNvPr id="57348" name="Line 3"/>
          <p:cNvSpPr>
            <a:spLocks noChangeShapeType="1"/>
          </p:cNvSpPr>
          <p:nvPr/>
        </p:nvSpPr>
        <p:spPr bwMode="auto">
          <a:xfrm>
            <a:off x="762000" y="2901950"/>
            <a:ext cx="0" cy="558800"/>
          </a:xfrm>
          <a:prstGeom prst="line">
            <a:avLst/>
          </a:prstGeom>
          <a:noFill/>
          <a:ln w="50800">
            <a:solidFill>
              <a:schemeClr val="tx1"/>
            </a:solidFill>
            <a:round/>
          </a:ln>
        </p:spPr>
        <p:txBody>
          <a:bodyPr wrap="none" anchor="ctr"/>
          <a:lstStyle/>
          <a:p>
            <a:endParaRPr lang="en-US"/>
          </a:p>
        </p:txBody>
      </p:sp>
      <p:sp>
        <p:nvSpPr>
          <p:cNvPr id="57349" name="Line 4"/>
          <p:cNvSpPr>
            <a:spLocks noChangeShapeType="1"/>
          </p:cNvSpPr>
          <p:nvPr/>
        </p:nvSpPr>
        <p:spPr bwMode="auto">
          <a:xfrm>
            <a:off x="3200400" y="2901950"/>
            <a:ext cx="0" cy="558800"/>
          </a:xfrm>
          <a:prstGeom prst="line">
            <a:avLst/>
          </a:prstGeom>
          <a:noFill/>
          <a:ln w="50800">
            <a:solidFill>
              <a:schemeClr val="tx1"/>
            </a:solidFill>
            <a:round/>
          </a:ln>
        </p:spPr>
        <p:txBody>
          <a:bodyPr wrap="none" anchor="ctr"/>
          <a:lstStyle/>
          <a:p>
            <a:endParaRPr lang="en-US"/>
          </a:p>
        </p:txBody>
      </p:sp>
      <p:sp>
        <p:nvSpPr>
          <p:cNvPr id="57350" name="Line 5"/>
          <p:cNvSpPr>
            <a:spLocks noChangeShapeType="1"/>
          </p:cNvSpPr>
          <p:nvPr/>
        </p:nvSpPr>
        <p:spPr bwMode="auto">
          <a:xfrm>
            <a:off x="5638800" y="2901950"/>
            <a:ext cx="0" cy="558800"/>
          </a:xfrm>
          <a:prstGeom prst="line">
            <a:avLst/>
          </a:prstGeom>
          <a:noFill/>
          <a:ln w="50800">
            <a:solidFill>
              <a:schemeClr val="tx1"/>
            </a:solidFill>
            <a:round/>
          </a:ln>
        </p:spPr>
        <p:txBody>
          <a:bodyPr wrap="none" anchor="ctr"/>
          <a:lstStyle/>
          <a:p>
            <a:endParaRPr lang="en-US"/>
          </a:p>
        </p:txBody>
      </p:sp>
      <p:sp>
        <p:nvSpPr>
          <p:cNvPr id="13318" name="Rectangle 6"/>
          <p:cNvSpPr>
            <a:spLocks noChangeArrowheads="1"/>
          </p:cNvSpPr>
          <p:nvPr/>
        </p:nvSpPr>
        <p:spPr bwMode="auto">
          <a:xfrm>
            <a:off x="687388" y="2447925"/>
            <a:ext cx="2546350" cy="423863"/>
          </a:xfrm>
          <a:prstGeom prst="rect">
            <a:avLst/>
          </a:prstGeom>
          <a:noFill/>
          <a:ln w="12700">
            <a:noFill/>
            <a:miter lim="800000"/>
          </a:ln>
          <a:effectLst/>
        </p:spPr>
        <p:txBody>
          <a:bodyPr wrap="none" lIns="90488" tIns="44450" rIns="90488" bIns="44450">
            <a:spAutoFit/>
          </a:bodyPr>
          <a:lstStyle/>
          <a:p>
            <a:pPr algn="ctr" eaLnBrk="0" hangingPunct="0">
              <a:defRPr/>
            </a:pPr>
            <a:r>
              <a:rPr lang="en-US" sz="2200" b="1">
                <a:solidFill>
                  <a:schemeClr val="accent2"/>
                </a:solidFill>
                <a:effectLst>
                  <a:outerShdw blurRad="38100" dist="38100" dir="2700000" algn="tl">
                    <a:srgbClr val="000000"/>
                  </a:outerShdw>
                </a:effectLst>
              </a:rPr>
              <a:t>Operating Budget</a:t>
            </a:r>
            <a:endParaRPr lang="en-US" sz="2200" b="1">
              <a:solidFill>
                <a:schemeClr val="accent2"/>
              </a:solidFill>
              <a:effectLst>
                <a:outerShdw blurRad="38100" dist="38100" dir="2700000" algn="tl">
                  <a:srgbClr val="000000"/>
                </a:outerShdw>
              </a:effectLst>
            </a:endParaRPr>
          </a:p>
        </p:txBody>
      </p:sp>
      <p:sp>
        <p:nvSpPr>
          <p:cNvPr id="57352" name="Line 7"/>
          <p:cNvSpPr>
            <a:spLocks noChangeShapeType="1"/>
          </p:cNvSpPr>
          <p:nvPr/>
        </p:nvSpPr>
        <p:spPr bwMode="auto">
          <a:xfrm>
            <a:off x="8153400" y="2901950"/>
            <a:ext cx="0" cy="558800"/>
          </a:xfrm>
          <a:prstGeom prst="line">
            <a:avLst/>
          </a:prstGeom>
          <a:noFill/>
          <a:ln w="50800">
            <a:solidFill>
              <a:schemeClr val="tx1"/>
            </a:solidFill>
            <a:round/>
          </a:ln>
        </p:spPr>
        <p:txBody>
          <a:bodyPr wrap="none" anchor="ctr"/>
          <a:lstStyle/>
          <a:p>
            <a:endParaRPr lang="en-US"/>
          </a:p>
        </p:txBody>
      </p:sp>
      <p:sp>
        <p:nvSpPr>
          <p:cNvPr id="57353" name="Line 8"/>
          <p:cNvSpPr>
            <a:spLocks noChangeShapeType="1"/>
          </p:cNvSpPr>
          <p:nvPr/>
        </p:nvSpPr>
        <p:spPr bwMode="auto">
          <a:xfrm>
            <a:off x="787400" y="3200400"/>
            <a:ext cx="8026400" cy="0"/>
          </a:xfrm>
          <a:prstGeom prst="line">
            <a:avLst/>
          </a:prstGeom>
          <a:noFill/>
          <a:ln w="50800">
            <a:solidFill>
              <a:schemeClr val="tx1"/>
            </a:solidFill>
            <a:round/>
            <a:tailEnd type="triangle" w="med" len="med"/>
          </a:ln>
        </p:spPr>
        <p:txBody>
          <a:bodyPr wrap="none" anchor="ctr"/>
          <a:lstStyle/>
          <a:p>
            <a:endParaRPr lang="en-US"/>
          </a:p>
        </p:txBody>
      </p:sp>
      <p:sp>
        <p:nvSpPr>
          <p:cNvPr id="57354" name="Rectangle 9"/>
          <p:cNvSpPr>
            <a:spLocks noChangeArrowheads="1"/>
          </p:cNvSpPr>
          <p:nvPr/>
        </p:nvSpPr>
        <p:spPr bwMode="auto">
          <a:xfrm>
            <a:off x="356439" y="3705225"/>
            <a:ext cx="811122" cy="428322"/>
          </a:xfrm>
          <a:prstGeom prst="rect">
            <a:avLst/>
          </a:prstGeom>
          <a:noFill/>
          <a:ln w="12700">
            <a:noFill/>
            <a:miter lim="800000"/>
          </a:ln>
        </p:spPr>
        <p:txBody>
          <a:bodyPr wrap="none" lIns="90488" tIns="44450" rIns="90488" bIns="44450">
            <a:spAutoFit/>
          </a:bodyPr>
          <a:lstStyle/>
          <a:p>
            <a:pPr algn="ctr" eaLnBrk="0" hangingPunct="0"/>
            <a:r>
              <a:rPr lang="en-US" sz="2200" b="1" dirty="0" smtClean="0"/>
              <a:t>2013</a:t>
            </a:r>
            <a:endParaRPr lang="en-US" sz="2200" b="1" dirty="0"/>
          </a:p>
        </p:txBody>
      </p:sp>
      <p:sp>
        <p:nvSpPr>
          <p:cNvPr id="57355" name="Rectangle 10"/>
          <p:cNvSpPr>
            <a:spLocks noChangeArrowheads="1"/>
          </p:cNvSpPr>
          <p:nvPr/>
        </p:nvSpPr>
        <p:spPr bwMode="auto">
          <a:xfrm>
            <a:off x="2794839" y="3705225"/>
            <a:ext cx="811122" cy="428322"/>
          </a:xfrm>
          <a:prstGeom prst="rect">
            <a:avLst/>
          </a:prstGeom>
          <a:noFill/>
          <a:ln w="12700">
            <a:noFill/>
            <a:miter lim="800000"/>
          </a:ln>
        </p:spPr>
        <p:txBody>
          <a:bodyPr wrap="none" lIns="90488" tIns="44450" rIns="90488" bIns="44450">
            <a:spAutoFit/>
          </a:bodyPr>
          <a:lstStyle/>
          <a:p>
            <a:pPr algn="ctr" eaLnBrk="0" hangingPunct="0"/>
            <a:r>
              <a:rPr lang="en-US" sz="2200" b="1" dirty="0" smtClean="0"/>
              <a:t>2014</a:t>
            </a:r>
            <a:endParaRPr lang="en-US" sz="2200" b="1" dirty="0"/>
          </a:p>
        </p:txBody>
      </p:sp>
      <p:sp>
        <p:nvSpPr>
          <p:cNvPr id="57356" name="Rectangle 11"/>
          <p:cNvSpPr>
            <a:spLocks noChangeArrowheads="1"/>
          </p:cNvSpPr>
          <p:nvPr/>
        </p:nvSpPr>
        <p:spPr bwMode="auto">
          <a:xfrm>
            <a:off x="5233239" y="3705225"/>
            <a:ext cx="811122" cy="428322"/>
          </a:xfrm>
          <a:prstGeom prst="rect">
            <a:avLst/>
          </a:prstGeom>
          <a:noFill/>
          <a:ln w="12700">
            <a:noFill/>
            <a:miter lim="800000"/>
          </a:ln>
        </p:spPr>
        <p:txBody>
          <a:bodyPr wrap="none" lIns="90488" tIns="44450" rIns="90488" bIns="44450">
            <a:spAutoFit/>
          </a:bodyPr>
          <a:lstStyle/>
          <a:p>
            <a:pPr algn="ctr" eaLnBrk="0" hangingPunct="0"/>
            <a:r>
              <a:rPr lang="en-US" sz="2200" b="1" dirty="0" smtClean="0"/>
              <a:t>2015</a:t>
            </a:r>
            <a:endParaRPr lang="en-US" sz="2200" b="1" dirty="0"/>
          </a:p>
        </p:txBody>
      </p:sp>
      <p:sp>
        <p:nvSpPr>
          <p:cNvPr id="57357" name="Rectangle 12"/>
          <p:cNvSpPr>
            <a:spLocks noChangeArrowheads="1"/>
          </p:cNvSpPr>
          <p:nvPr/>
        </p:nvSpPr>
        <p:spPr bwMode="auto">
          <a:xfrm>
            <a:off x="7747839" y="3705225"/>
            <a:ext cx="811122" cy="428322"/>
          </a:xfrm>
          <a:prstGeom prst="rect">
            <a:avLst/>
          </a:prstGeom>
          <a:noFill/>
          <a:ln w="12700">
            <a:noFill/>
            <a:miter lim="800000"/>
          </a:ln>
        </p:spPr>
        <p:txBody>
          <a:bodyPr wrap="none" lIns="90488" tIns="44450" rIns="90488" bIns="44450">
            <a:spAutoFit/>
          </a:bodyPr>
          <a:lstStyle/>
          <a:p>
            <a:pPr algn="ctr" eaLnBrk="0" hangingPunct="0"/>
            <a:r>
              <a:rPr lang="en-US" sz="2200" b="1" dirty="0" smtClean="0"/>
              <a:t>2016</a:t>
            </a:r>
            <a:endParaRPr lang="en-US" sz="2200" b="1" dirty="0"/>
          </a:p>
        </p:txBody>
      </p:sp>
      <p:sp>
        <p:nvSpPr>
          <p:cNvPr id="57358" name="Line 13"/>
          <p:cNvSpPr>
            <a:spLocks noChangeShapeType="1"/>
          </p:cNvSpPr>
          <p:nvPr/>
        </p:nvSpPr>
        <p:spPr bwMode="auto">
          <a:xfrm>
            <a:off x="1003300" y="2971800"/>
            <a:ext cx="1955800" cy="0"/>
          </a:xfrm>
          <a:prstGeom prst="line">
            <a:avLst/>
          </a:prstGeom>
          <a:noFill/>
          <a:ln w="25400">
            <a:solidFill>
              <a:schemeClr val="accent2"/>
            </a:solidFill>
            <a:round/>
            <a:headEnd type="triangle" w="med" len="med"/>
            <a:tailEnd type="triangle" w="med" len="med"/>
          </a:ln>
        </p:spPr>
        <p:txBody>
          <a:bodyPr wrap="none" anchor="ctr"/>
          <a:lstStyle/>
          <a:p>
            <a:endParaRPr lang="en-US"/>
          </a:p>
        </p:txBody>
      </p:sp>
      <p:sp>
        <p:nvSpPr>
          <p:cNvPr id="57359" name="Rectangle 14"/>
          <p:cNvSpPr>
            <a:spLocks noChangeArrowheads="1"/>
          </p:cNvSpPr>
          <p:nvPr/>
        </p:nvSpPr>
        <p:spPr bwMode="auto">
          <a:xfrm>
            <a:off x="609600" y="4800600"/>
            <a:ext cx="3773470" cy="1013098"/>
          </a:xfrm>
          <a:prstGeom prst="rect">
            <a:avLst/>
          </a:prstGeom>
          <a:solidFill>
            <a:srgbClr val="F8F8F8"/>
          </a:solidFill>
          <a:ln w="57150" cmpd="thinThick">
            <a:solidFill>
              <a:srgbClr val="006600"/>
            </a:solidFill>
            <a:miter lim="800000"/>
          </a:ln>
        </p:spPr>
        <p:txBody>
          <a:bodyPr wrap="none" lIns="90488" tIns="44450" rIns="90488" bIns="44450">
            <a:spAutoFit/>
          </a:bodyPr>
          <a:lstStyle/>
          <a:p>
            <a:pPr algn="ctr" eaLnBrk="0" hangingPunct="0"/>
            <a:r>
              <a:rPr lang="en-US" sz="2000" b="1" dirty="0" smtClean="0">
                <a:solidFill>
                  <a:srgbClr val="006600"/>
                </a:solidFill>
              </a:rPr>
              <a:t>Annual </a:t>
            </a:r>
            <a:r>
              <a:rPr lang="en-US" sz="2000" b="1" dirty="0">
                <a:solidFill>
                  <a:srgbClr val="006600"/>
                </a:solidFill>
              </a:rPr>
              <a:t>operating budget </a:t>
            </a:r>
            <a:endParaRPr lang="en-US" sz="2000" b="1" dirty="0">
              <a:solidFill>
                <a:srgbClr val="006600"/>
              </a:solidFill>
            </a:endParaRPr>
          </a:p>
          <a:p>
            <a:pPr algn="ctr" eaLnBrk="0" hangingPunct="0"/>
            <a:r>
              <a:rPr lang="en-US" sz="2000" b="1" dirty="0">
                <a:solidFill>
                  <a:srgbClr val="006600"/>
                </a:solidFill>
              </a:rPr>
              <a:t>may be divided into quarterly</a:t>
            </a:r>
            <a:endParaRPr lang="en-US" sz="2000" b="1" dirty="0">
              <a:solidFill>
                <a:srgbClr val="006600"/>
              </a:solidFill>
            </a:endParaRPr>
          </a:p>
          <a:p>
            <a:pPr algn="ctr" eaLnBrk="0" hangingPunct="0"/>
            <a:r>
              <a:rPr lang="en-US" sz="2000" b="1" dirty="0">
                <a:solidFill>
                  <a:srgbClr val="006600"/>
                </a:solidFill>
              </a:rPr>
              <a:t>or monthly </a:t>
            </a:r>
            <a:r>
              <a:rPr lang="en-US" sz="2000" b="1" dirty="0" smtClean="0">
                <a:solidFill>
                  <a:srgbClr val="006600"/>
                </a:solidFill>
              </a:rPr>
              <a:t>budgets</a:t>
            </a:r>
            <a:endParaRPr lang="en-US" sz="2000" b="1" dirty="0">
              <a:solidFill>
                <a:srgbClr val="006600"/>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CA" sz="3200" dirty="0" smtClean="0"/>
              <a:t>Zero-Base Budgeting</a:t>
            </a:r>
            <a:endParaRPr lang="en-US" sz="3200" dirty="0" smtClean="0"/>
          </a:p>
        </p:txBody>
      </p:sp>
      <p:sp>
        <p:nvSpPr>
          <p:cNvPr id="58372" name="Rectangle 3"/>
          <p:cNvSpPr>
            <a:spLocks noGrp="1" noChangeArrowheads="1"/>
          </p:cNvSpPr>
          <p:nvPr>
            <p:ph type="body" idx="1"/>
          </p:nvPr>
        </p:nvSpPr>
        <p:spPr>
          <a:xfrm>
            <a:off x="990600" y="1981200"/>
            <a:ext cx="7924800" cy="3886200"/>
          </a:xfrm>
        </p:spPr>
        <p:txBody>
          <a:bodyPr/>
          <a:lstStyle/>
          <a:p>
            <a:pPr eaLnBrk="1" hangingPunct="1"/>
            <a:r>
              <a:rPr lang="en-CA" sz="2000" dirty="0" smtClean="0"/>
              <a:t>Zero-base budgeting - an alternate approach</a:t>
            </a:r>
            <a:endParaRPr lang="en-CA" sz="2000" dirty="0" smtClean="0"/>
          </a:p>
          <a:p>
            <a:pPr eaLnBrk="1" hangingPunct="1"/>
            <a:endParaRPr lang="en-CA" sz="2000" dirty="0" smtClean="0"/>
          </a:p>
          <a:p>
            <a:pPr eaLnBrk="1" hangingPunct="1"/>
            <a:r>
              <a:rPr lang="en-CA" sz="2000" dirty="0" smtClean="0"/>
              <a:t>Particularly used in governmental and not-for-profit sectors</a:t>
            </a:r>
            <a:endParaRPr lang="en-CA" sz="2000" dirty="0" smtClean="0"/>
          </a:p>
          <a:p>
            <a:pPr eaLnBrk="1" hangingPunct="1"/>
            <a:endParaRPr lang="en-CA" sz="2000" dirty="0" smtClean="0"/>
          </a:p>
          <a:p>
            <a:pPr eaLnBrk="1" hangingPunct="1"/>
            <a:r>
              <a:rPr lang="en-CA" sz="2000" dirty="0" smtClean="0"/>
              <a:t>Managers are required to justify all budgeted expenditures, </a:t>
            </a:r>
            <a:br>
              <a:rPr lang="en-CA" sz="2000" dirty="0" smtClean="0"/>
            </a:br>
            <a:r>
              <a:rPr lang="en-CA" sz="2000" dirty="0" smtClean="0"/>
              <a:t>not  just changes from the previous year</a:t>
            </a:r>
            <a:endParaRPr lang="en-US" sz="20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1026"/>
          <p:cNvSpPr>
            <a:spLocks noGrp="1" noChangeArrowheads="1"/>
          </p:cNvSpPr>
          <p:nvPr>
            <p:ph type="title"/>
          </p:nvPr>
        </p:nvSpPr>
        <p:spPr>
          <a:xfrm>
            <a:off x="457200" y="457200"/>
            <a:ext cx="8229600" cy="914400"/>
          </a:xfrm>
          <a:noFill/>
        </p:spPr>
        <p:txBody>
          <a:bodyPr lIns="90488" tIns="44450" rIns="90488" bIns="44450"/>
          <a:lstStyle/>
          <a:p>
            <a:pPr eaLnBrk="1" hangingPunct="1"/>
            <a:r>
              <a:rPr lang="en-US" sz="3200" dirty="0" smtClean="0"/>
              <a:t>Participative Budget System</a:t>
            </a:r>
            <a:endParaRPr lang="en-US" sz="3200" dirty="0" smtClean="0"/>
          </a:p>
        </p:txBody>
      </p:sp>
      <p:sp>
        <p:nvSpPr>
          <p:cNvPr id="157699" name="Rectangle 1027"/>
          <p:cNvSpPr>
            <a:spLocks noChangeArrowheads="1"/>
          </p:cNvSpPr>
          <p:nvPr/>
        </p:nvSpPr>
        <p:spPr bwMode="auto">
          <a:xfrm>
            <a:off x="1143000" y="5595937"/>
            <a:ext cx="6872075" cy="520655"/>
          </a:xfrm>
          <a:prstGeom prst="rect">
            <a:avLst/>
          </a:prstGeom>
          <a:noFill/>
          <a:ln w="12700">
            <a:noFill/>
            <a:miter lim="800000"/>
          </a:ln>
          <a:effectLst/>
        </p:spPr>
        <p:txBody>
          <a:bodyPr wrap="none" lIns="90488" tIns="44450" rIns="90488" bIns="44450">
            <a:spAutoFit/>
          </a:bodyPr>
          <a:lstStyle/>
          <a:p>
            <a:pPr eaLnBrk="0" hangingPunct="0">
              <a:defRPr/>
            </a:pPr>
            <a:r>
              <a:rPr lang="en-US" sz="2800" b="1" dirty="0" smtClean="0">
                <a:solidFill>
                  <a:schemeClr val="accent2"/>
                </a:solidFill>
                <a:effectLst>
                  <a:outerShdw blurRad="38100" dist="38100" dir="2700000" algn="tl">
                    <a:srgbClr val="000000"/>
                  </a:outerShdw>
                </a:effectLst>
              </a:rPr>
              <a:t>Theoretical Flow </a:t>
            </a:r>
            <a:r>
              <a:rPr lang="en-US" sz="2800" b="1" dirty="0">
                <a:solidFill>
                  <a:schemeClr val="accent2"/>
                </a:solidFill>
                <a:effectLst>
                  <a:outerShdw blurRad="38100" dist="38100" dir="2700000" algn="tl">
                    <a:srgbClr val="000000"/>
                  </a:outerShdw>
                </a:effectLst>
              </a:rPr>
              <a:t>of Budget </a:t>
            </a:r>
            <a:r>
              <a:rPr lang="en-US" sz="2800" b="1" dirty="0" smtClean="0">
                <a:solidFill>
                  <a:schemeClr val="accent2"/>
                </a:solidFill>
                <a:effectLst>
                  <a:outerShdw blurRad="38100" dist="38100" dir="2700000" algn="tl">
                    <a:srgbClr val="000000"/>
                  </a:outerShdw>
                </a:effectLst>
              </a:rPr>
              <a:t>Information</a:t>
            </a:r>
            <a:endParaRPr lang="en-US" sz="2800" b="1" dirty="0">
              <a:solidFill>
                <a:schemeClr val="accent2"/>
              </a:solidFill>
              <a:effectLst>
                <a:outerShdw blurRad="38100" dist="38100" dir="2700000" algn="tl">
                  <a:srgbClr val="000000"/>
                </a:outerShdw>
              </a:effectLst>
            </a:endParaRPr>
          </a:p>
        </p:txBody>
      </p:sp>
      <p:graphicFrame>
        <p:nvGraphicFramePr>
          <p:cNvPr id="50178" name="Object 2048"/>
          <p:cNvGraphicFramePr/>
          <p:nvPr/>
        </p:nvGraphicFramePr>
        <p:xfrm>
          <a:off x="700088" y="1682750"/>
          <a:ext cx="7894637" cy="3651250"/>
        </p:xfrm>
        <a:graphic>
          <a:graphicData uri="http://schemas.openxmlformats.org/presentationml/2006/ole">
            <mc:AlternateContent xmlns:mc="http://schemas.openxmlformats.org/markup-compatibility/2006">
              <mc:Choice xmlns:v="urn:schemas-microsoft-com:vml" Requires="v">
                <p:oleObj spid="_x0000_s1025" name="MS Org Chart" r:id="rId1" imgW="6667500" imgH="2838450" progId="OrgPlusWOPX.4">
                  <p:embed followColorScheme="full"/>
                </p:oleObj>
              </mc:Choice>
              <mc:Fallback>
                <p:oleObj name="MS Org Chart" r:id="rId1" imgW="6667500" imgH="2838450" progId="OrgPlusWOPX.4">
                  <p:embed followColorScheme="full"/>
                  <p:pic>
                    <p:nvPicPr>
                      <p:cNvPr id="0" name="Object 2048"/>
                      <p:cNvPicPr/>
                      <p:nvPr/>
                    </p:nvPicPr>
                    <p:blipFill>
                      <a:blip r:embed="rId2"/>
                      <a:stretch>
                        <a:fillRect/>
                      </a:stretch>
                    </p:blipFill>
                    <p:spPr>
                      <a:xfrm>
                        <a:off x="700088" y="1682750"/>
                        <a:ext cx="7894637" cy="3651250"/>
                      </a:xfrm>
                      <a:prstGeom prst="rect">
                        <a:avLst/>
                      </a:prstGeom>
                      <a:noFill/>
                      <a:ln w="12700">
                        <a:noFill/>
                      </a:ln>
                    </p:spPr>
                  </p:pic>
                </p:oleObj>
              </mc:Fallback>
            </mc:AlternateContent>
          </a:graphicData>
        </a:graphic>
      </p:graphicFrame>
      <p:sp>
        <p:nvSpPr>
          <p:cNvPr id="50182" name="Line 1029"/>
          <p:cNvSpPr>
            <a:spLocks noChangeShapeType="1"/>
          </p:cNvSpPr>
          <p:nvPr/>
        </p:nvSpPr>
        <p:spPr bwMode="auto">
          <a:xfrm flipV="1">
            <a:off x="533400" y="1981200"/>
            <a:ext cx="2514600" cy="2743200"/>
          </a:xfrm>
          <a:prstGeom prst="line">
            <a:avLst/>
          </a:prstGeom>
          <a:noFill/>
          <a:ln w="38100">
            <a:solidFill>
              <a:srgbClr val="FC0128"/>
            </a:solidFill>
            <a:round/>
            <a:tailEnd type="triangle" w="med" len="med"/>
          </a:ln>
        </p:spPr>
        <p:txBody>
          <a:bodyPr wrap="none" anchor="ctr"/>
          <a:lstStyle/>
          <a:p>
            <a:endParaRPr lang="en-US"/>
          </a:p>
        </p:txBody>
      </p:sp>
      <p:sp>
        <p:nvSpPr>
          <p:cNvPr id="50183" name="Line 1030"/>
          <p:cNvSpPr>
            <a:spLocks noChangeShapeType="1"/>
          </p:cNvSpPr>
          <p:nvPr/>
        </p:nvSpPr>
        <p:spPr bwMode="auto">
          <a:xfrm flipH="1" flipV="1">
            <a:off x="6146800" y="1955800"/>
            <a:ext cx="2540000" cy="2616200"/>
          </a:xfrm>
          <a:prstGeom prst="line">
            <a:avLst/>
          </a:prstGeom>
          <a:noFill/>
          <a:ln w="38100">
            <a:solidFill>
              <a:srgbClr val="FC0128"/>
            </a:solidFill>
            <a:round/>
            <a:tailEnd type="triangle" w="med" len="med"/>
          </a:ln>
        </p:spPr>
        <p:txBody>
          <a:bodyPr wrap="none" anchor="ctr"/>
          <a:lstStyle/>
          <a:p>
            <a:endParaRPr lang="en-US"/>
          </a:p>
        </p:txBody>
      </p:sp>
      <p:sp>
        <p:nvSpPr>
          <p:cNvPr id="50184" name="Line 1031"/>
          <p:cNvSpPr>
            <a:spLocks noChangeShapeType="1"/>
          </p:cNvSpPr>
          <p:nvPr/>
        </p:nvSpPr>
        <p:spPr bwMode="auto">
          <a:xfrm flipV="1">
            <a:off x="2617788" y="3871913"/>
            <a:ext cx="0" cy="152400"/>
          </a:xfrm>
          <a:prstGeom prst="line">
            <a:avLst/>
          </a:prstGeom>
          <a:noFill/>
          <a:ln w="38100">
            <a:solidFill>
              <a:srgbClr val="FF0000"/>
            </a:solidFill>
            <a:round/>
            <a:tailEnd type="triangle" w="med" len="med"/>
          </a:ln>
        </p:spPr>
        <p:txBody>
          <a:bodyPr wrap="none" anchor="ctr"/>
          <a:lstStyle/>
          <a:p>
            <a:endParaRPr lang="en-US"/>
          </a:p>
        </p:txBody>
      </p:sp>
      <p:sp>
        <p:nvSpPr>
          <p:cNvPr id="50185" name="Line 1032"/>
          <p:cNvSpPr>
            <a:spLocks noChangeShapeType="1"/>
          </p:cNvSpPr>
          <p:nvPr/>
        </p:nvSpPr>
        <p:spPr bwMode="auto">
          <a:xfrm flipV="1">
            <a:off x="4648200" y="2209800"/>
            <a:ext cx="0" cy="152400"/>
          </a:xfrm>
          <a:prstGeom prst="line">
            <a:avLst/>
          </a:prstGeom>
          <a:noFill/>
          <a:ln w="38100">
            <a:solidFill>
              <a:srgbClr val="FF0000"/>
            </a:solidFill>
            <a:round/>
            <a:tailEnd type="triangle" w="med" len="med"/>
          </a:ln>
        </p:spPr>
        <p:txBody>
          <a:bodyPr wrap="none" anchor="ctr"/>
          <a:lstStyle/>
          <a:p>
            <a:endParaRPr lang="en-US"/>
          </a:p>
        </p:txBody>
      </p:sp>
      <p:sp>
        <p:nvSpPr>
          <p:cNvPr id="50186" name="Line 1033"/>
          <p:cNvSpPr>
            <a:spLocks noChangeShapeType="1"/>
          </p:cNvSpPr>
          <p:nvPr/>
        </p:nvSpPr>
        <p:spPr bwMode="auto">
          <a:xfrm flipV="1">
            <a:off x="6667500" y="3876675"/>
            <a:ext cx="0" cy="152400"/>
          </a:xfrm>
          <a:prstGeom prst="line">
            <a:avLst/>
          </a:prstGeom>
          <a:noFill/>
          <a:ln w="38100">
            <a:solidFill>
              <a:srgbClr val="FF0000"/>
            </a:solidFill>
            <a:round/>
            <a:tailEnd type="triangle" w="med" len="me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838200" y="457200"/>
            <a:ext cx="7848600" cy="1371600"/>
          </a:xfrm>
          <a:noFill/>
        </p:spPr>
        <p:txBody>
          <a:bodyPr lIns="90488" tIns="44450" rIns="90488" bIns="44450"/>
          <a:lstStyle/>
          <a:p>
            <a:pPr eaLnBrk="1" hangingPunct="1"/>
            <a:r>
              <a:rPr lang="en-US" sz="3200" dirty="0" smtClean="0"/>
              <a:t>Responsibility Accounting</a:t>
            </a:r>
            <a:endParaRPr lang="en-US" sz="3200" dirty="0" smtClean="0"/>
          </a:p>
        </p:txBody>
      </p:sp>
      <p:sp>
        <p:nvSpPr>
          <p:cNvPr id="114" name="Rectangle 3"/>
          <p:cNvSpPr txBox="1">
            <a:spLocks noChangeArrowheads="1"/>
          </p:cNvSpPr>
          <p:nvPr/>
        </p:nvSpPr>
        <p:spPr bwMode="auto">
          <a:xfrm>
            <a:off x="914400" y="2209800"/>
            <a:ext cx="8001000" cy="1828800"/>
          </a:xfrm>
          <a:prstGeom prst="rect">
            <a:avLst/>
          </a:prstGeom>
          <a:noFill/>
          <a:ln w="9525">
            <a:noFill/>
            <a:miter lim="800000"/>
          </a:ln>
          <a:effectLst/>
        </p:spPr>
        <p:txBody>
          <a:bodyPr vert="horz" wrap="square" lIns="91440" tIns="45720" rIns="91440" bIns="45720" numCol="1" anchor="t" anchorCtr="0" compatLnSpc="1"/>
          <a:lstStyle/>
          <a:p>
            <a:pPr marL="342900" lvl="0" indent="-342900" eaLnBrk="1" hangingPunct="1">
              <a:lnSpc>
                <a:spcPct val="150000"/>
              </a:lnSpc>
              <a:spcBef>
                <a:spcPct val="20000"/>
              </a:spcBef>
              <a:buClr>
                <a:schemeClr val="bg2"/>
              </a:buClr>
              <a:buSzPct val="75000"/>
              <a:buFont typeface="Wingdings" panose="05000000000000000000" pitchFamily="2" charset="2"/>
              <a:buChar char="n"/>
            </a:pPr>
            <a:r>
              <a:rPr lang="en-CA" sz="2000" kern="0" dirty="0" smtClean="0">
                <a:latin typeface="+mn-lt"/>
              </a:rPr>
              <a:t>Managers should be held responsible for those items </a:t>
            </a:r>
            <a:br>
              <a:rPr lang="en-CA" sz="2000" kern="0" dirty="0" smtClean="0">
                <a:latin typeface="+mn-lt"/>
              </a:rPr>
            </a:br>
            <a:r>
              <a:rPr lang="en-CA" sz="2000" kern="0" dirty="0" smtClean="0">
                <a:latin typeface="+mn-lt"/>
              </a:rPr>
              <a:t>and only those items </a:t>
            </a:r>
            <a:br>
              <a:rPr lang="en-CA" sz="2000" kern="0" dirty="0" smtClean="0">
                <a:latin typeface="+mn-lt"/>
              </a:rPr>
            </a:br>
            <a:r>
              <a:rPr lang="en-CA" sz="2000" kern="0" dirty="0" smtClean="0">
                <a:latin typeface="+mn-lt"/>
              </a:rPr>
              <a:t>that the manager can actually control to a significant extent.</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838200" y="457200"/>
            <a:ext cx="7848600" cy="1371600"/>
          </a:xfrm>
          <a:noFill/>
        </p:spPr>
        <p:txBody>
          <a:bodyPr lIns="90488" tIns="44450" rIns="90488" bIns="44450"/>
          <a:lstStyle/>
          <a:p>
            <a:pPr eaLnBrk="1" hangingPunct="1"/>
            <a:r>
              <a:rPr lang="en-US" sz="3200" dirty="0" smtClean="0"/>
              <a:t>Budget Committee</a:t>
            </a:r>
            <a:endParaRPr lang="en-US" sz="3200" dirty="0" smtClean="0"/>
          </a:p>
        </p:txBody>
      </p:sp>
      <p:sp>
        <p:nvSpPr>
          <p:cNvPr id="158723" name="Rectangle 3"/>
          <p:cNvSpPr>
            <a:spLocks noGrp="1" noChangeArrowheads="1"/>
          </p:cNvSpPr>
          <p:nvPr>
            <p:ph type="body" idx="1"/>
          </p:nvPr>
        </p:nvSpPr>
        <p:spPr>
          <a:xfrm>
            <a:off x="1143000" y="1981200"/>
            <a:ext cx="7543800" cy="3886200"/>
          </a:xfrm>
          <a:noFill/>
        </p:spPr>
        <p:txBody>
          <a:bodyPr lIns="90488" tIns="44450" rIns="90488" bIns="44450"/>
          <a:lstStyle/>
          <a:p>
            <a:pPr eaLnBrk="1" hangingPunct="1">
              <a:lnSpc>
                <a:spcPct val="150000"/>
              </a:lnSpc>
              <a:buFontTx/>
              <a:buNone/>
            </a:pPr>
            <a:r>
              <a:rPr lang="en-US" sz="2400" dirty="0" smtClean="0"/>
              <a:t>Standing committee responsible for </a:t>
            </a:r>
            <a:endParaRPr lang="en-US" sz="2400" dirty="0" smtClean="0"/>
          </a:p>
          <a:p>
            <a:pPr lvl="1" eaLnBrk="1" hangingPunct="1">
              <a:lnSpc>
                <a:spcPct val="150000"/>
              </a:lnSpc>
            </a:pPr>
            <a:r>
              <a:rPr lang="en-US" sz="2000" dirty="0" smtClean="0"/>
              <a:t>overall policy matters relating to the budget</a:t>
            </a:r>
            <a:endParaRPr lang="en-US" sz="2000" dirty="0" smtClean="0"/>
          </a:p>
          <a:p>
            <a:pPr lvl="1" eaLnBrk="1" hangingPunct="1">
              <a:lnSpc>
                <a:spcPct val="150000"/>
              </a:lnSpc>
            </a:pPr>
            <a:r>
              <a:rPr lang="en-US" sz="2000" dirty="0" smtClean="0"/>
              <a:t>coordinating the preparation of the budget</a:t>
            </a:r>
            <a:endParaRPr lang="en-US" sz="2000" dirty="0" smtClean="0"/>
          </a:p>
          <a:p>
            <a:pPr lvl="1" eaLnBrk="1" hangingPunct="1">
              <a:lnSpc>
                <a:spcPct val="150000"/>
              </a:lnSpc>
            </a:pPr>
            <a:r>
              <a:rPr lang="en-CA" sz="2000" dirty="0" smtClean="0"/>
              <a:t>providing advice to the CEO</a:t>
            </a:r>
            <a:endParaRPr lang="en-US" sz="2000" dirty="0"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0"/>
            <a:ext cx="8229600" cy="1371600"/>
          </a:xfrm>
        </p:spPr>
        <p:txBody>
          <a:bodyPr/>
          <a:lstStyle/>
          <a:p>
            <a:pPr eaLnBrk="1" hangingPunct="1"/>
            <a:r>
              <a:rPr lang="en-US" sz="3200" dirty="0" smtClean="0"/>
              <a:t>What is Ethics?</a:t>
            </a:r>
            <a:endParaRPr lang="en-US" sz="3200" dirty="0" smtClean="0"/>
          </a:p>
        </p:txBody>
      </p:sp>
      <p:sp>
        <p:nvSpPr>
          <p:cNvPr id="17411" name="Rectangle 3"/>
          <p:cNvSpPr>
            <a:spLocks noGrp="1" noChangeArrowheads="1"/>
          </p:cNvSpPr>
          <p:nvPr>
            <p:ph type="body" idx="1"/>
          </p:nvPr>
        </p:nvSpPr>
        <p:spPr>
          <a:xfrm>
            <a:off x="914400" y="2286000"/>
            <a:ext cx="8001000" cy="4102100"/>
          </a:xfrm>
        </p:spPr>
        <p:txBody>
          <a:bodyPr/>
          <a:lstStyle/>
          <a:p>
            <a:pPr eaLnBrk="1" hangingPunct="1"/>
            <a:r>
              <a:rPr lang="en-US" sz="2800" dirty="0" smtClean="0"/>
              <a:t>Rules and principles that define “right” and “wrong” conduct</a:t>
            </a:r>
            <a:endParaRPr lang="en-US" sz="2800" dirty="0" smtClean="0"/>
          </a:p>
          <a:p>
            <a:pPr eaLnBrk="1" hangingPunct="1"/>
            <a:endParaRPr lang="en-US" sz="2800" dirty="0" smtClean="0"/>
          </a:p>
          <a:p>
            <a:pPr eaLnBrk="1" hangingPunct="1"/>
            <a:r>
              <a:rPr lang="en-US" sz="2800" dirty="0" smtClean="0"/>
              <a:t>Involves many “shades of gray”</a:t>
            </a:r>
            <a:endParaRPr lang="en-US" sz="28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dirty="0" smtClean="0"/>
              <a:t>Why study ethics in accounting?</a:t>
            </a:r>
            <a:endParaRPr lang="en-US" sz="3200" dirty="0" smtClean="0"/>
          </a:p>
        </p:txBody>
      </p:sp>
      <p:sp>
        <p:nvSpPr>
          <p:cNvPr id="18435" name="Rectangle 3"/>
          <p:cNvSpPr>
            <a:spLocks noGrp="1" noChangeArrowheads="1"/>
          </p:cNvSpPr>
          <p:nvPr>
            <p:ph type="body" idx="1"/>
          </p:nvPr>
        </p:nvSpPr>
        <p:spPr>
          <a:xfrm>
            <a:off x="685800" y="1905000"/>
            <a:ext cx="8229600" cy="4038600"/>
          </a:xfrm>
        </p:spPr>
        <p:txBody>
          <a:bodyPr/>
          <a:lstStyle/>
          <a:p>
            <a:pPr eaLnBrk="1" hangingPunct="1">
              <a:lnSpc>
                <a:spcPct val="125000"/>
              </a:lnSpc>
            </a:pPr>
            <a:r>
              <a:rPr lang="en-US" sz="2800" dirty="0" smtClean="0"/>
              <a:t>Ethical decisions</a:t>
            </a:r>
            <a:endParaRPr lang="en-US" sz="2800" dirty="0" smtClean="0"/>
          </a:p>
          <a:p>
            <a:pPr lvl="1" eaLnBrk="1" hangingPunct="1">
              <a:lnSpc>
                <a:spcPct val="125000"/>
              </a:lnSpc>
            </a:pPr>
            <a:r>
              <a:rPr lang="en-US" sz="2400" dirty="0" smtClean="0"/>
              <a:t> Set the standard for employee behaviour</a:t>
            </a:r>
            <a:endParaRPr lang="en-US" sz="2400" dirty="0" smtClean="0"/>
          </a:p>
          <a:p>
            <a:pPr lvl="1" eaLnBrk="1" hangingPunct="1">
              <a:lnSpc>
                <a:spcPct val="125000"/>
              </a:lnSpc>
            </a:pPr>
            <a:r>
              <a:rPr lang="en-US" sz="2400" dirty="0" smtClean="0"/>
              <a:t> Create a tone for an entire organization</a:t>
            </a:r>
            <a:endParaRPr lang="en-US" sz="2400" dirty="0" smtClean="0"/>
          </a:p>
          <a:p>
            <a:pPr lvl="1" eaLnBrk="1" hangingPunct="1">
              <a:lnSpc>
                <a:spcPct val="125000"/>
              </a:lnSpc>
            </a:pPr>
            <a:r>
              <a:rPr lang="en-US" sz="2400" dirty="0" smtClean="0"/>
              <a:t> Improve the quality of work life</a:t>
            </a:r>
            <a:endParaRPr lang="en-US" sz="2400" dirty="0" smtClean="0"/>
          </a:p>
          <a:p>
            <a:pPr lvl="1" eaLnBrk="1" hangingPunct="1">
              <a:lnSpc>
                <a:spcPct val="125000"/>
              </a:lnSpc>
            </a:pPr>
            <a:r>
              <a:rPr lang="en-US" sz="2400" dirty="0" smtClean="0"/>
              <a:t> Translates into increased profits for firms </a:t>
            </a:r>
            <a:br>
              <a:rPr lang="en-US" sz="2400" dirty="0" smtClean="0"/>
            </a:br>
            <a:r>
              <a:rPr lang="en-US" sz="2400" dirty="0" smtClean="0"/>
              <a:t>  with a reputation for ethical behaviour</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457200"/>
            <a:ext cx="2438400" cy="1524000"/>
          </a:xfrm>
        </p:spPr>
        <p:txBody>
          <a:bodyPr/>
          <a:lstStyle/>
          <a:p>
            <a:r>
              <a:rPr lang="en-CA" sz="2800" dirty="0" smtClean="0"/>
              <a:t>Partial</a:t>
            </a:r>
            <a:br>
              <a:rPr lang="en-CA" sz="2800" dirty="0" smtClean="0"/>
            </a:br>
            <a:r>
              <a:rPr lang="en-CA" sz="2800" dirty="0" smtClean="0"/>
              <a:t>Organization</a:t>
            </a:r>
            <a:br>
              <a:rPr lang="en-CA" sz="2800" dirty="0" smtClean="0"/>
            </a:br>
            <a:r>
              <a:rPr lang="en-CA" sz="2800" dirty="0" smtClean="0"/>
              <a:t>Chart</a:t>
            </a:r>
            <a:endParaRPr lang="en-US" sz="2800" dirty="0"/>
          </a:p>
        </p:txBody>
      </p:sp>
      <p:pic>
        <p:nvPicPr>
          <p:cNvPr id="7" name="Picture 6" descr="SDXTMPPPT01.emf"/>
          <p:cNvPicPr/>
          <p:nvPr/>
        </p:nvPicPr>
        <p:blipFill>
          <a:blip r:embed="rId1" cstate="print"/>
          <a:stretch>
            <a:fillRect/>
          </a:stretch>
        </p:blipFill>
        <p:spPr>
          <a:xfrm>
            <a:off x="2438400" y="457200"/>
            <a:ext cx="6553200" cy="65532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cstate="print"/>
          <a:srcRect b="29884"/>
          <a:stretch>
            <a:fillRect/>
          </a:stretch>
        </p:blipFill>
        <p:spPr bwMode="auto">
          <a:xfrm>
            <a:off x="1447800" y="152400"/>
            <a:ext cx="5638800" cy="6548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dirty="0" smtClean="0"/>
              <a:t>Are Business Ethics Suffering?</a:t>
            </a:r>
            <a:endParaRPr lang="en-US" sz="3200" dirty="0" smtClean="0"/>
          </a:p>
        </p:txBody>
      </p:sp>
      <p:sp>
        <p:nvSpPr>
          <p:cNvPr id="21507" name="Rectangle 3"/>
          <p:cNvSpPr>
            <a:spLocks noGrp="1" noChangeArrowheads="1"/>
          </p:cNvSpPr>
          <p:nvPr>
            <p:ph type="body" idx="1"/>
          </p:nvPr>
        </p:nvSpPr>
        <p:spPr>
          <a:xfrm>
            <a:off x="914400" y="1828800"/>
            <a:ext cx="7543800" cy="4559300"/>
          </a:xfrm>
        </p:spPr>
        <p:txBody>
          <a:bodyPr/>
          <a:lstStyle/>
          <a:p>
            <a:pPr eaLnBrk="1" hangingPunct="1">
              <a:lnSpc>
                <a:spcPct val="150000"/>
              </a:lnSpc>
            </a:pPr>
            <a:r>
              <a:rPr lang="en-US" sz="2400" dirty="0" smtClean="0"/>
              <a:t>According to a Walker Information and </a:t>
            </a:r>
            <a:br>
              <a:rPr lang="en-US" sz="2400" dirty="0" smtClean="0"/>
            </a:br>
            <a:r>
              <a:rPr lang="en-US" sz="2400" dirty="0" smtClean="0"/>
              <a:t>Hudson Institute study, 62% of Canadians believe they work for an ethical company</a:t>
            </a:r>
            <a:endParaRPr lang="en-US" sz="2400" dirty="0" smtClean="0"/>
          </a:p>
          <a:p>
            <a:pPr eaLnBrk="1" hangingPunct="1">
              <a:lnSpc>
                <a:spcPct val="150000"/>
              </a:lnSpc>
            </a:pPr>
            <a:r>
              <a:rPr lang="en-US" sz="2400" dirty="0" smtClean="0"/>
              <a:t>Only 49% believe their senior leaders have </a:t>
            </a:r>
            <a:br>
              <a:rPr lang="en-US" sz="2400" dirty="0" smtClean="0"/>
            </a:br>
            <a:r>
              <a:rPr lang="en-US" sz="2400" dirty="0" smtClean="0"/>
              <a:t>high personal integrity</a:t>
            </a:r>
            <a:endParaRPr lang="en-US" sz="24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8001000" cy="1143000"/>
          </a:xfrm>
        </p:spPr>
        <p:txBody>
          <a:bodyPr/>
          <a:lstStyle/>
          <a:p>
            <a:pPr eaLnBrk="1" hangingPunct="1"/>
            <a:r>
              <a:rPr lang="en-US" sz="3200" dirty="0" smtClean="0"/>
              <a:t>Factors Affecting Accounting Ethics</a:t>
            </a:r>
            <a:endParaRPr lang="en-US" sz="3200" dirty="0" smtClean="0"/>
          </a:p>
        </p:txBody>
      </p:sp>
      <p:sp>
        <p:nvSpPr>
          <p:cNvPr id="22531" name="Rectangle 3"/>
          <p:cNvSpPr>
            <a:spLocks noGrp="1" noChangeArrowheads="1"/>
          </p:cNvSpPr>
          <p:nvPr>
            <p:ph type="body" idx="1"/>
          </p:nvPr>
        </p:nvSpPr>
        <p:spPr>
          <a:xfrm>
            <a:off x="762000" y="1524000"/>
            <a:ext cx="8001000" cy="4419600"/>
          </a:xfrm>
        </p:spPr>
        <p:txBody>
          <a:bodyPr/>
          <a:lstStyle/>
          <a:p>
            <a:pPr eaLnBrk="1" hangingPunct="1"/>
            <a:r>
              <a:rPr lang="en-US" sz="1800" b="1" dirty="0" smtClean="0"/>
              <a:t>Individual Characteristics</a:t>
            </a:r>
            <a:endParaRPr lang="en-US" sz="1800" b="1" dirty="0" smtClean="0"/>
          </a:p>
          <a:p>
            <a:pPr lvl="1" eaLnBrk="1" hangingPunct="1"/>
            <a:r>
              <a:rPr lang="en-US" sz="1600" dirty="0" smtClean="0"/>
              <a:t>Some employees lack a strong moral sense</a:t>
            </a:r>
            <a:endParaRPr lang="en-US" sz="1600" dirty="0" smtClean="0"/>
          </a:p>
          <a:p>
            <a:pPr eaLnBrk="1" hangingPunct="1"/>
            <a:endParaRPr lang="en-US" sz="1600" dirty="0" smtClean="0"/>
          </a:p>
          <a:p>
            <a:pPr eaLnBrk="1" hangingPunct="1"/>
            <a:r>
              <a:rPr lang="en-US" sz="1800" b="1" dirty="0" smtClean="0"/>
              <a:t>Organizational Culture</a:t>
            </a:r>
            <a:endParaRPr lang="en-US" sz="1800" b="1" dirty="0" smtClean="0"/>
          </a:p>
          <a:p>
            <a:pPr lvl="1" eaLnBrk="1" hangingPunct="1"/>
            <a:r>
              <a:rPr lang="en-US" sz="1600" dirty="0" smtClean="0"/>
              <a:t>A “bottom-line” mentality fosters unethical conduct</a:t>
            </a:r>
            <a:endParaRPr lang="en-US" sz="1600" dirty="0" smtClean="0"/>
          </a:p>
          <a:p>
            <a:pPr eaLnBrk="1" hangingPunct="1"/>
            <a:endParaRPr lang="en-US" sz="1600" dirty="0" smtClean="0"/>
          </a:p>
          <a:p>
            <a:pPr eaLnBrk="1" hangingPunct="1"/>
            <a:r>
              <a:rPr lang="en-US" sz="1800" b="1" dirty="0" smtClean="0"/>
              <a:t>Organizational Structure</a:t>
            </a:r>
            <a:endParaRPr lang="en-US" sz="1800" b="1" dirty="0" smtClean="0"/>
          </a:p>
          <a:p>
            <a:pPr lvl="1" eaLnBrk="1" hangingPunct="1"/>
            <a:r>
              <a:rPr lang="en-US" sz="1600" dirty="0" smtClean="0"/>
              <a:t>Absence of formal ethics policies and performance appraisals centred exclusively on outcomes encourages misconduct </a:t>
            </a:r>
            <a:endParaRPr lang="en-US" sz="1600" dirty="0" smtClean="0"/>
          </a:p>
          <a:p>
            <a:pPr eaLnBrk="1" hangingPunct="1"/>
            <a:endParaRPr lang="en-US" sz="1600" dirty="0" smtClean="0"/>
          </a:p>
          <a:p>
            <a:pPr eaLnBrk="1" hangingPunct="1"/>
            <a:r>
              <a:rPr lang="en-US" sz="1800" b="1" dirty="0" smtClean="0"/>
              <a:t>Intensity of the issue</a:t>
            </a:r>
            <a:endParaRPr lang="en-US" sz="1800" b="1" dirty="0" smtClean="0"/>
          </a:p>
          <a:p>
            <a:pPr lvl="1" eaLnBrk="1" hangingPunct="1"/>
            <a:r>
              <a:rPr lang="en-US" sz="1600" dirty="0" smtClean="0"/>
              <a:t>Usually more thought is given to “large” ethical issues that involve sums of money or great potential for harm. Should this be the case?</a:t>
            </a:r>
            <a:endParaRPr lang="en-US" sz="1600" dirty="0" smtClean="0"/>
          </a:p>
          <a:p>
            <a:pPr eaLnBrk="1" hangingPunct="1"/>
            <a:endParaRPr lang="en-US" sz="1600" dirty="0" smtClean="0"/>
          </a:p>
          <a:p>
            <a:pPr eaLnBrk="1" hangingPunct="1"/>
            <a:r>
              <a:rPr lang="en-US" sz="1800" b="1" dirty="0" smtClean="0"/>
              <a:t>National Culture</a:t>
            </a:r>
            <a:endParaRPr lang="en-US" sz="1800" b="1" dirty="0" smtClean="0"/>
          </a:p>
          <a:p>
            <a:pPr lvl="1" eaLnBrk="1" hangingPunct="1"/>
            <a:r>
              <a:rPr lang="en-US" sz="1600" dirty="0" smtClean="0"/>
              <a:t>What code of conduct should be used when operating in foreign countries?</a:t>
            </a:r>
            <a:endParaRPr lang="en-US" sz="1600" dirty="0" smtClean="0"/>
          </a:p>
          <a:p>
            <a:pPr lvl="1" eaLnBrk="1" hangingPunct="1"/>
            <a:endParaRPr lang="en-US" sz="14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152400" y="1371600"/>
            <a:ext cx="8860570" cy="3071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srcRect/>
          <a:stretch>
            <a:fillRect/>
          </a:stretch>
        </p:blipFill>
        <p:spPr bwMode="auto">
          <a:xfrm>
            <a:off x="457201" y="510006"/>
            <a:ext cx="8518872" cy="60431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400" smtClean="0"/>
              <a:t>Standards for making individual ethical choices</a:t>
            </a:r>
            <a:endParaRPr lang="en-US" sz="2400" smtClean="0"/>
          </a:p>
        </p:txBody>
      </p:sp>
      <p:sp>
        <p:nvSpPr>
          <p:cNvPr id="24579" name="Rectangle 3"/>
          <p:cNvSpPr>
            <a:spLocks noChangeArrowheads="1"/>
          </p:cNvSpPr>
          <p:nvPr/>
        </p:nvSpPr>
        <p:spPr bwMode="auto">
          <a:xfrm>
            <a:off x="838200" y="1676400"/>
            <a:ext cx="7959725" cy="4697413"/>
          </a:xfrm>
          <a:prstGeom prst="rect">
            <a:avLst/>
          </a:prstGeom>
          <a:noFill/>
          <a:ln w="9525">
            <a:noFill/>
            <a:miter lim="800000"/>
          </a:ln>
        </p:spPr>
        <p:txBody>
          <a:bodyPr/>
          <a:lstStyle/>
          <a:p>
            <a:pPr marL="342900" indent="-342900" algn="l">
              <a:lnSpc>
                <a:spcPct val="120000"/>
              </a:lnSpc>
              <a:spcBef>
                <a:spcPct val="20000"/>
              </a:spcBef>
              <a:buClr>
                <a:schemeClr val="tx1"/>
              </a:buClr>
              <a:buSzPct val="75000"/>
              <a:buFont typeface="Wingdings" panose="05000000000000000000" pitchFamily="2" charset="2"/>
              <a:buChar char="l"/>
            </a:pPr>
            <a:r>
              <a:rPr lang="en-US" sz="1800" b="0" dirty="0"/>
              <a:t>Front Page Test </a:t>
            </a:r>
            <a:r>
              <a:rPr lang="en-US" sz="1800" b="0" dirty="0">
                <a:sym typeface="Wingdings" panose="05000000000000000000" pitchFamily="2" charset="2"/>
              </a:rPr>
              <a:t> </a:t>
            </a:r>
            <a:r>
              <a:rPr lang="en-US" sz="1600" b="0" dirty="0">
                <a:sym typeface="Wingdings" panose="05000000000000000000" pitchFamily="2" charset="2"/>
              </a:rPr>
              <a:t>would I be embarrassed if my decision became </a:t>
            </a:r>
            <a:br>
              <a:rPr lang="en-US" sz="1600" b="0" dirty="0">
                <a:sym typeface="Wingdings" panose="05000000000000000000" pitchFamily="2" charset="2"/>
              </a:rPr>
            </a:br>
            <a:r>
              <a:rPr lang="en-US" sz="1600" b="0" dirty="0">
                <a:sym typeface="Wingdings" panose="05000000000000000000" pitchFamily="2" charset="2"/>
              </a:rPr>
              <a:t>a headline in a news story?</a:t>
            </a:r>
            <a:endParaRPr lang="en-US" sz="1600" b="0" dirty="0"/>
          </a:p>
          <a:p>
            <a:pPr marL="342900" indent="-342900" algn="l">
              <a:lnSpc>
                <a:spcPct val="120000"/>
              </a:lnSpc>
              <a:spcBef>
                <a:spcPct val="20000"/>
              </a:spcBef>
              <a:buClr>
                <a:schemeClr val="tx1"/>
              </a:buClr>
              <a:buSzPct val="75000"/>
              <a:buFont typeface="Wingdings" panose="05000000000000000000" pitchFamily="2" charset="2"/>
              <a:buChar char="l"/>
            </a:pPr>
            <a:endParaRPr lang="en-US" sz="800" b="0" dirty="0"/>
          </a:p>
          <a:p>
            <a:pPr marL="342900" indent="-342900" algn="l">
              <a:lnSpc>
                <a:spcPct val="120000"/>
              </a:lnSpc>
              <a:spcBef>
                <a:spcPct val="20000"/>
              </a:spcBef>
              <a:buClr>
                <a:schemeClr val="tx1"/>
              </a:buClr>
              <a:buSzPct val="75000"/>
              <a:buFont typeface="Wingdings" panose="05000000000000000000" pitchFamily="2" charset="2"/>
              <a:buChar char="l"/>
            </a:pPr>
            <a:r>
              <a:rPr lang="en-US" sz="1800" b="0" dirty="0"/>
              <a:t>Golden Rule Test </a:t>
            </a:r>
            <a:r>
              <a:rPr lang="en-US" sz="1800" b="0" dirty="0">
                <a:sym typeface="Wingdings" panose="05000000000000000000" pitchFamily="2" charset="2"/>
              </a:rPr>
              <a:t> </a:t>
            </a:r>
            <a:r>
              <a:rPr lang="en-US" sz="1600" b="0" dirty="0">
                <a:sym typeface="Wingdings" panose="05000000000000000000" pitchFamily="2" charset="2"/>
              </a:rPr>
              <a:t>would I be willing to be treated in the same manner?</a:t>
            </a:r>
            <a:endParaRPr lang="en-US" sz="1600" b="0" dirty="0"/>
          </a:p>
          <a:p>
            <a:pPr marL="342900" indent="-342900" algn="l">
              <a:lnSpc>
                <a:spcPct val="120000"/>
              </a:lnSpc>
              <a:spcBef>
                <a:spcPct val="20000"/>
              </a:spcBef>
              <a:buClr>
                <a:schemeClr val="tx1"/>
              </a:buClr>
              <a:buSzPct val="75000"/>
              <a:buFont typeface="Wingdings" panose="05000000000000000000" pitchFamily="2" charset="2"/>
              <a:buChar char="l"/>
            </a:pPr>
            <a:endParaRPr lang="en-US" sz="800" b="0" dirty="0"/>
          </a:p>
          <a:p>
            <a:pPr marL="342900" indent="-342900" algn="l">
              <a:lnSpc>
                <a:spcPct val="120000"/>
              </a:lnSpc>
              <a:spcBef>
                <a:spcPct val="20000"/>
              </a:spcBef>
              <a:buClr>
                <a:schemeClr val="tx1"/>
              </a:buClr>
              <a:buSzPct val="75000"/>
              <a:buFont typeface="Wingdings" panose="05000000000000000000" pitchFamily="2" charset="2"/>
              <a:buChar char="l"/>
            </a:pPr>
            <a:r>
              <a:rPr lang="en-US" sz="1800" b="0" dirty="0"/>
              <a:t>Dignity and Liberty Test </a:t>
            </a:r>
            <a:r>
              <a:rPr lang="en-US" sz="1800" b="0" dirty="0">
                <a:sym typeface="Wingdings" panose="05000000000000000000" pitchFamily="2" charset="2"/>
              </a:rPr>
              <a:t> </a:t>
            </a:r>
            <a:r>
              <a:rPr lang="en-US" sz="1600" b="0" dirty="0">
                <a:sym typeface="Wingdings" panose="05000000000000000000" pitchFamily="2" charset="2"/>
              </a:rPr>
              <a:t>are the dignity and liberty of others preserved </a:t>
            </a:r>
            <a:br>
              <a:rPr lang="en-US" sz="1600" b="0" dirty="0">
                <a:sym typeface="Wingdings" panose="05000000000000000000" pitchFamily="2" charset="2"/>
              </a:rPr>
            </a:br>
            <a:r>
              <a:rPr lang="en-US" sz="1600" b="0" dirty="0">
                <a:sym typeface="Wingdings" panose="05000000000000000000" pitchFamily="2" charset="2"/>
              </a:rPr>
              <a:t>by this decision?</a:t>
            </a:r>
            <a:endParaRPr lang="en-US" sz="1600" b="0" dirty="0"/>
          </a:p>
          <a:p>
            <a:pPr marL="342900" indent="-342900" algn="l">
              <a:lnSpc>
                <a:spcPct val="120000"/>
              </a:lnSpc>
              <a:spcBef>
                <a:spcPct val="20000"/>
              </a:spcBef>
              <a:buClr>
                <a:schemeClr val="tx1"/>
              </a:buClr>
              <a:buSzPct val="75000"/>
              <a:buFont typeface="Wingdings" panose="05000000000000000000" pitchFamily="2" charset="2"/>
              <a:buChar char="l"/>
            </a:pPr>
            <a:endParaRPr lang="en-US" sz="800" b="0" dirty="0"/>
          </a:p>
          <a:p>
            <a:pPr marL="342900" indent="-342900" algn="l">
              <a:lnSpc>
                <a:spcPct val="120000"/>
              </a:lnSpc>
              <a:spcBef>
                <a:spcPct val="20000"/>
              </a:spcBef>
              <a:buClr>
                <a:schemeClr val="tx1"/>
              </a:buClr>
              <a:buSzPct val="75000"/>
              <a:buFont typeface="Wingdings" panose="05000000000000000000" pitchFamily="2" charset="2"/>
              <a:buChar char="l"/>
            </a:pPr>
            <a:r>
              <a:rPr lang="en-US" sz="1800" b="0" dirty="0"/>
              <a:t>Personal Gain Test </a:t>
            </a:r>
            <a:r>
              <a:rPr lang="en-US" sz="1800" b="0" dirty="0">
                <a:sym typeface="Wingdings" panose="05000000000000000000" pitchFamily="2" charset="2"/>
              </a:rPr>
              <a:t> </a:t>
            </a:r>
            <a:r>
              <a:rPr lang="en-US" sz="1600" b="0" dirty="0">
                <a:sym typeface="Wingdings" panose="05000000000000000000" pitchFamily="2" charset="2"/>
              </a:rPr>
              <a:t>is personal gain clouding my judgment</a:t>
            </a:r>
            <a:r>
              <a:rPr lang="en-US" sz="1600" b="0" dirty="0" smtClean="0">
                <a:sym typeface="Wingdings" panose="05000000000000000000" pitchFamily="2" charset="2"/>
              </a:rPr>
              <a:t>?</a:t>
            </a:r>
            <a:endParaRPr lang="en-US" sz="1600" b="0" dirty="0"/>
          </a:p>
          <a:p>
            <a:pPr marL="342900" indent="-342900" algn="l">
              <a:lnSpc>
                <a:spcPct val="120000"/>
              </a:lnSpc>
              <a:spcBef>
                <a:spcPct val="20000"/>
              </a:spcBef>
              <a:buClr>
                <a:schemeClr val="tx1"/>
              </a:buClr>
              <a:buSzPct val="75000"/>
              <a:buFont typeface="Wingdings" panose="05000000000000000000" pitchFamily="2" charset="2"/>
              <a:buChar char="l"/>
            </a:pPr>
            <a:endParaRPr lang="en-US" sz="800" b="0" dirty="0"/>
          </a:p>
          <a:p>
            <a:pPr marL="342900" indent="-342900" algn="l">
              <a:lnSpc>
                <a:spcPct val="120000"/>
              </a:lnSpc>
              <a:spcBef>
                <a:spcPct val="20000"/>
              </a:spcBef>
              <a:buClr>
                <a:schemeClr val="tx1"/>
              </a:buClr>
              <a:buSzPct val="75000"/>
              <a:buFont typeface="Wingdings" panose="05000000000000000000" pitchFamily="2" charset="2"/>
              <a:buChar char="l"/>
            </a:pPr>
            <a:r>
              <a:rPr lang="en-US" sz="1800" b="0" dirty="0"/>
              <a:t>Good Night’s Sleep Test </a:t>
            </a:r>
            <a:r>
              <a:rPr lang="en-US" sz="1800" b="0" dirty="0">
                <a:sym typeface="Wingdings" panose="05000000000000000000" pitchFamily="2" charset="2"/>
              </a:rPr>
              <a:t> </a:t>
            </a:r>
            <a:r>
              <a:rPr lang="en-US" sz="1600" b="0" dirty="0">
                <a:sym typeface="Wingdings" panose="05000000000000000000" pitchFamily="2" charset="2"/>
              </a:rPr>
              <a:t>whether or not anybody else knows about my decision, will it produce a good night’s sleep?</a:t>
            </a:r>
            <a:endParaRPr lang="en-US" sz="1600" b="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50" name="Rectangle 1030"/>
          <p:cNvSpPr>
            <a:spLocks noGrp="1" noChangeArrowheads="1"/>
          </p:cNvSpPr>
          <p:nvPr>
            <p:ph type="title"/>
          </p:nvPr>
        </p:nvSpPr>
        <p:spPr>
          <a:xfrm>
            <a:off x="685800" y="533400"/>
            <a:ext cx="8458200" cy="1371600"/>
          </a:xfrm>
        </p:spPr>
        <p:txBody>
          <a:bodyPr/>
          <a:lstStyle/>
          <a:p>
            <a:r>
              <a:rPr lang="en-US" dirty="0" smtClean="0"/>
              <a:t>Professional Ethics</a:t>
            </a:r>
            <a:br>
              <a:rPr lang="en-US" dirty="0" smtClean="0"/>
            </a:br>
            <a:r>
              <a:rPr lang="en-US" sz="2800" dirty="0" smtClean="0"/>
              <a:t>Rules of Professional Conduct – CPA Ontario</a:t>
            </a:r>
            <a:endParaRPr lang="en-US" dirty="0"/>
          </a:p>
        </p:txBody>
      </p:sp>
      <p:sp>
        <p:nvSpPr>
          <p:cNvPr id="57351" name="Rectangle 1031"/>
          <p:cNvSpPr>
            <a:spLocks noGrp="1" noChangeArrowheads="1"/>
          </p:cNvSpPr>
          <p:nvPr>
            <p:ph type="body" idx="1"/>
          </p:nvPr>
        </p:nvSpPr>
        <p:spPr>
          <a:xfrm>
            <a:off x="533400" y="2057400"/>
            <a:ext cx="8001000" cy="3886200"/>
          </a:xfrm>
        </p:spPr>
        <p:txBody>
          <a:bodyPr/>
          <a:lstStyle/>
          <a:p>
            <a:pPr marL="609600" indent="-609600">
              <a:lnSpc>
                <a:spcPct val="150000"/>
              </a:lnSpc>
            </a:pPr>
            <a:r>
              <a:rPr lang="en-CA" sz="2000" dirty="0" smtClean="0"/>
              <a:t>As professionals and pre-eminent specialists in the field of accounting, CPAs are bound by a code of professional </a:t>
            </a:r>
            <a:r>
              <a:rPr lang="en-CA" sz="2000" dirty="0"/>
              <a:t>e</a:t>
            </a:r>
            <a:r>
              <a:rPr lang="en-CA" sz="2000" dirty="0" smtClean="0"/>
              <a:t>thics. </a:t>
            </a:r>
            <a:br>
              <a:rPr lang="en-CA" sz="2000" dirty="0" smtClean="0"/>
            </a:br>
            <a:br>
              <a:rPr lang="en-CA" sz="2000" dirty="0" smtClean="0"/>
            </a:br>
            <a:r>
              <a:rPr lang="en-CA" sz="2000" dirty="0" smtClean="0"/>
              <a:t>This code stipulates and binds professional accountants </a:t>
            </a:r>
            <a:br>
              <a:rPr lang="en-CA" sz="2000" dirty="0" smtClean="0"/>
            </a:br>
            <a:r>
              <a:rPr lang="en-CA" sz="2000" dirty="0" smtClean="0"/>
              <a:t>to the highest level of care, duty and responsibility to their employers and clients, the public and their fellow professionals.</a:t>
            </a:r>
            <a:endParaRPr lang="en-CA" sz="2000" dirty="0" smtClean="0"/>
          </a:p>
          <a:p>
            <a:pPr marL="609600" indent="-609600">
              <a:lnSpc>
                <a:spcPct val="150000"/>
              </a:lnSpc>
            </a:pPr>
            <a:endParaRPr lang="en-CA" sz="2800" dirty="0" smtClean="0"/>
          </a:p>
          <a:p>
            <a:pPr marL="609600" indent="-609600">
              <a:lnSpc>
                <a:spcPct val="150000"/>
              </a:lnSpc>
            </a:pP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2"/>
          <p:cNvSpPr>
            <a:spLocks noChangeArrowheads="1"/>
          </p:cNvSpPr>
          <p:nvPr/>
        </p:nvSpPr>
        <p:spPr bwMode="auto">
          <a:xfrm>
            <a:off x="2743200" y="3429000"/>
            <a:ext cx="2870200" cy="1193800"/>
          </a:xfrm>
          <a:prstGeom prst="ellipse">
            <a:avLst/>
          </a:prstGeom>
          <a:solidFill>
            <a:schemeClr val="bg1"/>
          </a:solidFill>
          <a:ln w="25400">
            <a:solidFill>
              <a:schemeClr val="tx2"/>
            </a:solidFill>
            <a:round/>
          </a:ln>
          <a:effectLst>
            <a:outerShdw dist="107763" dir="2700000" algn="ctr" rotWithShape="0">
              <a:schemeClr val="bg2"/>
            </a:outerShdw>
          </a:effectLst>
        </p:spPr>
        <p:txBody>
          <a:bodyPr wrap="none" anchor="ctr"/>
          <a:lstStyle/>
          <a:p>
            <a:pPr algn="ctr">
              <a:defRPr/>
            </a:pPr>
            <a:r>
              <a:rPr lang="en-US" sz="3200" b="1" dirty="0">
                <a:cs typeface="+mn-cs"/>
              </a:rPr>
              <a:t>Competence</a:t>
            </a:r>
            <a:endParaRPr lang="en-US" sz="3200" b="1" dirty="0">
              <a:cs typeface="+mn-cs"/>
            </a:endParaRPr>
          </a:p>
        </p:txBody>
      </p:sp>
      <p:sp>
        <p:nvSpPr>
          <p:cNvPr id="72707" name="Rectangle 3"/>
          <p:cNvSpPr>
            <a:spLocks noChangeArrowheads="1"/>
          </p:cNvSpPr>
          <p:nvPr/>
        </p:nvSpPr>
        <p:spPr bwMode="auto">
          <a:xfrm>
            <a:off x="6172200" y="3429000"/>
            <a:ext cx="2813050" cy="1013098"/>
          </a:xfrm>
          <a:prstGeom prst="rect">
            <a:avLst/>
          </a:prstGeom>
          <a:solidFill>
            <a:srgbClr val="C0C0C0"/>
          </a:solidFill>
          <a:ln w="28575">
            <a:solidFill>
              <a:schemeClr val="tx2"/>
            </a:solidFill>
            <a:miter lim="800000"/>
          </a:ln>
          <a:effectLst>
            <a:outerShdw dist="89803" dir="2700000" algn="ctr" rotWithShape="0">
              <a:schemeClr val="bg2"/>
            </a:outerShdw>
          </a:effectLst>
        </p:spPr>
        <p:txBody>
          <a:bodyPr lIns="90488" tIns="44450" rIns="90488" bIns="44450">
            <a:spAutoFit/>
          </a:bodyPr>
          <a:lstStyle/>
          <a:p>
            <a:pPr algn="ctr">
              <a:spcBef>
                <a:spcPct val="50000"/>
              </a:spcBef>
              <a:defRPr/>
            </a:pPr>
            <a:r>
              <a:rPr lang="en-US" sz="2000" b="1" dirty="0">
                <a:cs typeface="+mn-cs"/>
              </a:rPr>
              <a:t>Follow applicable</a:t>
            </a:r>
            <a:br>
              <a:rPr lang="en-US" sz="2000" b="1" dirty="0">
                <a:cs typeface="+mn-cs"/>
              </a:rPr>
            </a:br>
            <a:r>
              <a:rPr lang="en-US" sz="2000" b="1" dirty="0">
                <a:cs typeface="+mn-cs"/>
              </a:rPr>
              <a:t>laws, regulations</a:t>
            </a:r>
            <a:br>
              <a:rPr lang="en-US" sz="2000" b="1" dirty="0">
                <a:cs typeface="+mn-cs"/>
              </a:rPr>
            </a:br>
            <a:r>
              <a:rPr lang="en-US" sz="2000" b="1" dirty="0">
                <a:cs typeface="+mn-cs"/>
              </a:rPr>
              <a:t>and </a:t>
            </a:r>
            <a:r>
              <a:rPr lang="en-US" sz="2000" b="1" dirty="0" smtClean="0">
                <a:cs typeface="+mn-cs"/>
              </a:rPr>
              <a:t>standards</a:t>
            </a:r>
            <a:endParaRPr lang="en-US" sz="2000" b="1" dirty="0">
              <a:cs typeface="+mn-cs"/>
            </a:endParaRPr>
          </a:p>
        </p:txBody>
      </p:sp>
      <p:sp>
        <p:nvSpPr>
          <p:cNvPr id="72708" name="Rectangle 4"/>
          <p:cNvSpPr>
            <a:spLocks noChangeArrowheads="1"/>
          </p:cNvSpPr>
          <p:nvPr/>
        </p:nvSpPr>
        <p:spPr bwMode="auto">
          <a:xfrm>
            <a:off x="304800" y="3505200"/>
            <a:ext cx="2098675" cy="1013098"/>
          </a:xfrm>
          <a:prstGeom prst="rect">
            <a:avLst/>
          </a:prstGeom>
          <a:solidFill>
            <a:srgbClr val="C0C0C0"/>
          </a:solidFill>
          <a:ln w="25400">
            <a:solidFill>
              <a:schemeClr val="tx2"/>
            </a:solidFill>
            <a:miter lim="800000"/>
          </a:ln>
          <a:effectLst>
            <a:outerShdw dist="89803" dir="2700000" algn="ctr" rotWithShape="0">
              <a:schemeClr val="bg2"/>
            </a:outerShdw>
          </a:effectLst>
        </p:spPr>
        <p:txBody>
          <a:bodyPr lIns="90488" tIns="44450" rIns="90488" bIns="44450">
            <a:spAutoFit/>
          </a:bodyPr>
          <a:lstStyle/>
          <a:p>
            <a:pPr algn="ctr">
              <a:spcBef>
                <a:spcPct val="50000"/>
              </a:spcBef>
              <a:defRPr/>
            </a:pPr>
            <a:r>
              <a:rPr lang="en-US" sz="2000" b="1" dirty="0">
                <a:cs typeface="+mn-cs"/>
              </a:rPr>
              <a:t>Maintain professional </a:t>
            </a:r>
            <a:r>
              <a:rPr lang="en-US" sz="2000" b="1" dirty="0" smtClean="0">
                <a:cs typeface="+mn-cs"/>
              </a:rPr>
              <a:t>competence </a:t>
            </a:r>
            <a:endParaRPr lang="en-US" sz="2000" b="1" dirty="0">
              <a:cs typeface="+mn-cs"/>
            </a:endParaRPr>
          </a:p>
        </p:txBody>
      </p:sp>
      <p:sp>
        <p:nvSpPr>
          <p:cNvPr id="72710" name="Rectangle 6"/>
          <p:cNvSpPr>
            <a:spLocks noChangeArrowheads="1"/>
          </p:cNvSpPr>
          <p:nvPr/>
        </p:nvSpPr>
        <p:spPr bwMode="auto">
          <a:xfrm>
            <a:off x="1981200" y="5257800"/>
            <a:ext cx="4337050" cy="705321"/>
          </a:xfrm>
          <a:prstGeom prst="rect">
            <a:avLst/>
          </a:prstGeom>
          <a:solidFill>
            <a:srgbClr val="C0C0C0"/>
          </a:solidFill>
          <a:ln w="25400">
            <a:solidFill>
              <a:schemeClr val="tx2"/>
            </a:solidFill>
            <a:miter lim="800000"/>
          </a:ln>
          <a:effectLst>
            <a:outerShdw dist="89803" dir="2700000" algn="ctr" rotWithShape="0">
              <a:schemeClr val="bg2"/>
            </a:outerShdw>
          </a:effectLst>
        </p:spPr>
        <p:txBody>
          <a:bodyPr lIns="90488" tIns="44450" rIns="90488" bIns="44450">
            <a:spAutoFit/>
          </a:bodyPr>
          <a:lstStyle/>
          <a:p>
            <a:pPr algn="ctr">
              <a:spcBef>
                <a:spcPct val="50000"/>
              </a:spcBef>
              <a:defRPr/>
            </a:pPr>
            <a:r>
              <a:rPr lang="en-US" sz="2000" b="1" dirty="0">
                <a:cs typeface="Times New Roman" panose="02020603050405020304" pitchFamily="18" charset="0"/>
              </a:rPr>
              <a:t>Provide accurate, </a:t>
            </a:r>
            <a:r>
              <a:rPr lang="en-US" sz="2000" b="1" dirty="0" smtClean="0">
                <a:cs typeface="Times New Roman" panose="02020603050405020304" pitchFamily="18" charset="0"/>
              </a:rPr>
              <a:t>clear </a:t>
            </a:r>
            <a:r>
              <a:rPr lang="en-US" sz="2000" b="1" dirty="0">
                <a:cs typeface="Times New Roman" panose="02020603050405020304" pitchFamily="18" charset="0"/>
              </a:rPr>
              <a:t>and timely decision </a:t>
            </a:r>
            <a:r>
              <a:rPr lang="en-US" sz="2000" b="1" dirty="0" smtClean="0">
                <a:cs typeface="Times New Roman" panose="02020603050405020304" pitchFamily="18" charset="0"/>
              </a:rPr>
              <a:t>support</a:t>
            </a:r>
            <a:endParaRPr lang="en-US" sz="2000" b="1" dirty="0">
              <a:cs typeface="+mn-cs"/>
            </a:endParaRPr>
          </a:p>
        </p:txBody>
      </p:sp>
      <p:cxnSp>
        <p:nvCxnSpPr>
          <p:cNvPr id="72711" name="AutoShape 7"/>
          <p:cNvCxnSpPr>
            <a:cxnSpLocks noChangeShapeType="1"/>
            <a:stCxn id="72710" idx="0"/>
            <a:endCxn id="72706" idx="4"/>
          </p:cNvCxnSpPr>
          <p:nvPr/>
        </p:nvCxnSpPr>
        <p:spPr bwMode="auto">
          <a:xfrm flipV="1">
            <a:off x="4149725" y="4622800"/>
            <a:ext cx="28575" cy="635000"/>
          </a:xfrm>
          <a:prstGeom prst="straightConnector1">
            <a:avLst/>
          </a:prstGeom>
          <a:noFill/>
          <a:ln w="57150">
            <a:solidFill>
              <a:schemeClr val="tx2"/>
            </a:solidFill>
            <a:round/>
            <a:headEnd type="triangle" w="med" len="med"/>
          </a:ln>
        </p:spPr>
      </p:cxnSp>
      <p:cxnSp>
        <p:nvCxnSpPr>
          <p:cNvPr id="72712" name="AutoShape 8"/>
          <p:cNvCxnSpPr>
            <a:cxnSpLocks noChangeShapeType="1"/>
            <a:stCxn id="72708" idx="3"/>
            <a:endCxn id="72706" idx="2"/>
          </p:cNvCxnSpPr>
          <p:nvPr/>
        </p:nvCxnSpPr>
        <p:spPr bwMode="auto">
          <a:xfrm>
            <a:off x="2403475" y="4011749"/>
            <a:ext cx="339725" cy="14151"/>
          </a:xfrm>
          <a:prstGeom prst="straightConnector1">
            <a:avLst/>
          </a:prstGeom>
          <a:noFill/>
          <a:ln w="57150">
            <a:solidFill>
              <a:schemeClr val="tx2"/>
            </a:solidFill>
            <a:round/>
            <a:headEnd type="triangle" w="med" len="med"/>
          </a:ln>
        </p:spPr>
      </p:cxnSp>
      <p:sp>
        <p:nvSpPr>
          <p:cNvPr id="5129" name="Rectangle 9"/>
          <p:cNvSpPr>
            <a:spLocks noGrp="1" noChangeArrowheads="1"/>
          </p:cNvSpPr>
          <p:nvPr>
            <p:ph type="title"/>
          </p:nvPr>
        </p:nvSpPr>
        <p:spPr>
          <a:xfrm>
            <a:off x="457200" y="457200"/>
            <a:ext cx="8229600" cy="1066800"/>
          </a:xfrm>
          <a:noFill/>
        </p:spPr>
        <p:txBody>
          <a:bodyPr lIns="90488" tIns="44450" rIns="90488" bIns="44450"/>
          <a:lstStyle/>
          <a:p>
            <a:pPr eaLnBrk="1" hangingPunct="1">
              <a:lnSpc>
                <a:spcPct val="80000"/>
              </a:lnSpc>
            </a:pPr>
            <a:r>
              <a:rPr lang="en-US" sz="3200" dirty="0"/>
              <a:t>CPA Rules of Professional Conduct</a:t>
            </a:r>
            <a:endParaRPr lang="en-US" sz="3200" dirty="0" smtClean="0"/>
          </a:p>
        </p:txBody>
      </p:sp>
      <p:sp>
        <p:nvSpPr>
          <p:cNvPr id="72714" name="Rectangle 10"/>
          <p:cNvSpPr>
            <a:spLocks noChangeArrowheads="1"/>
          </p:cNvSpPr>
          <p:nvPr/>
        </p:nvSpPr>
        <p:spPr bwMode="auto">
          <a:xfrm>
            <a:off x="2057400" y="1676400"/>
            <a:ext cx="4337050" cy="1013098"/>
          </a:xfrm>
          <a:prstGeom prst="rect">
            <a:avLst/>
          </a:prstGeom>
          <a:solidFill>
            <a:srgbClr val="C0C0C0"/>
          </a:solidFill>
          <a:ln w="25400">
            <a:solidFill>
              <a:schemeClr val="tx2"/>
            </a:solidFill>
            <a:miter lim="800000"/>
          </a:ln>
          <a:effectLst>
            <a:outerShdw dist="89803" dir="2700000" algn="ctr" rotWithShape="0">
              <a:schemeClr val="bg2"/>
            </a:outerShdw>
          </a:effectLst>
        </p:spPr>
        <p:txBody>
          <a:bodyPr lIns="90488" tIns="44450" rIns="90488" bIns="44450">
            <a:spAutoFit/>
          </a:bodyPr>
          <a:lstStyle/>
          <a:p>
            <a:pPr algn="ctr">
              <a:spcBef>
                <a:spcPct val="50000"/>
              </a:spcBef>
              <a:defRPr/>
            </a:pPr>
            <a:r>
              <a:rPr lang="en-US" sz="2000" b="1" dirty="0">
                <a:cs typeface="Times New Roman" panose="02020603050405020304" pitchFamily="18" charset="0"/>
              </a:rPr>
              <a:t>Recognize and communicate professional limitations that preclude responsible </a:t>
            </a:r>
            <a:r>
              <a:rPr lang="en-US" sz="2000" b="1" dirty="0" smtClean="0">
                <a:cs typeface="Times New Roman" panose="02020603050405020304" pitchFamily="18" charset="0"/>
              </a:rPr>
              <a:t>judgment</a:t>
            </a:r>
            <a:endParaRPr lang="en-US" sz="2000" b="1" dirty="0">
              <a:cs typeface="+mn-cs"/>
            </a:endParaRPr>
          </a:p>
        </p:txBody>
      </p:sp>
      <p:cxnSp>
        <p:nvCxnSpPr>
          <p:cNvPr id="72715" name="AutoShape 11"/>
          <p:cNvCxnSpPr>
            <a:cxnSpLocks noChangeShapeType="1"/>
            <a:stCxn id="72706" idx="6"/>
            <a:endCxn id="72707" idx="1"/>
          </p:cNvCxnSpPr>
          <p:nvPr/>
        </p:nvCxnSpPr>
        <p:spPr bwMode="auto">
          <a:xfrm flipV="1">
            <a:off x="5613400" y="3935549"/>
            <a:ext cx="558800" cy="90351"/>
          </a:xfrm>
          <a:prstGeom prst="straightConnector1">
            <a:avLst/>
          </a:prstGeom>
          <a:noFill/>
          <a:ln w="57150">
            <a:solidFill>
              <a:schemeClr val="tx2"/>
            </a:solidFill>
            <a:round/>
            <a:tailEnd type="triangle" w="med" len="med"/>
          </a:ln>
        </p:spPr>
      </p:cxnSp>
      <p:cxnSp>
        <p:nvCxnSpPr>
          <p:cNvPr id="72716" name="AutoShape 12"/>
          <p:cNvCxnSpPr>
            <a:cxnSpLocks noChangeShapeType="1"/>
            <a:stCxn id="72706" idx="0"/>
            <a:endCxn id="72714" idx="2"/>
          </p:cNvCxnSpPr>
          <p:nvPr/>
        </p:nvCxnSpPr>
        <p:spPr bwMode="auto">
          <a:xfrm flipV="1">
            <a:off x="4178300" y="2689498"/>
            <a:ext cx="47625" cy="739502"/>
          </a:xfrm>
          <a:prstGeom prst="straightConnector1">
            <a:avLst/>
          </a:prstGeom>
          <a:noFill/>
          <a:ln w="57150">
            <a:solidFill>
              <a:schemeClr val="tx2"/>
            </a:solidFill>
            <a:round/>
            <a:tailEnd type="triangle" w="med" len="med"/>
          </a:ln>
        </p:spPr>
      </p:cxn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 2"/>
          <p:cNvSpPr>
            <a:spLocks noChangeArrowheads="1"/>
          </p:cNvSpPr>
          <p:nvPr/>
        </p:nvSpPr>
        <p:spPr bwMode="auto">
          <a:xfrm>
            <a:off x="4543425" y="3427413"/>
            <a:ext cx="3327400" cy="1193800"/>
          </a:xfrm>
          <a:prstGeom prst="ellipse">
            <a:avLst/>
          </a:prstGeom>
          <a:solidFill>
            <a:srgbClr val="FFFFFF"/>
          </a:solidFill>
          <a:ln w="25400">
            <a:solidFill>
              <a:schemeClr val="tx1"/>
            </a:solidFill>
            <a:round/>
          </a:ln>
          <a:effectLst>
            <a:outerShdw dist="107763" dir="2700000" algn="ctr" rotWithShape="0">
              <a:schemeClr val="bg2"/>
            </a:outerShdw>
          </a:effectLst>
        </p:spPr>
        <p:txBody>
          <a:bodyPr wrap="none" anchor="ctr"/>
          <a:lstStyle/>
          <a:p>
            <a:pPr algn="ctr">
              <a:defRPr/>
            </a:pPr>
            <a:r>
              <a:rPr lang="en-US" sz="3200" b="1">
                <a:solidFill>
                  <a:schemeClr val="tx2"/>
                </a:solidFill>
                <a:cs typeface="+mn-cs"/>
              </a:rPr>
              <a:t>Confidentiality</a:t>
            </a:r>
            <a:endParaRPr lang="en-US" sz="3200" b="1">
              <a:solidFill>
                <a:schemeClr val="tx2"/>
              </a:solidFill>
              <a:cs typeface="+mn-cs"/>
            </a:endParaRPr>
          </a:p>
        </p:txBody>
      </p:sp>
      <p:sp>
        <p:nvSpPr>
          <p:cNvPr id="74755" name="Rectangle 3"/>
          <p:cNvSpPr>
            <a:spLocks noChangeArrowheads="1"/>
          </p:cNvSpPr>
          <p:nvPr/>
        </p:nvSpPr>
        <p:spPr bwMode="auto">
          <a:xfrm>
            <a:off x="4114800" y="1676400"/>
            <a:ext cx="4337050" cy="1013098"/>
          </a:xfrm>
          <a:prstGeom prst="rect">
            <a:avLst/>
          </a:prstGeom>
          <a:solidFill>
            <a:schemeClr val="tx2"/>
          </a:solidFill>
          <a:ln w="25400">
            <a:solidFill>
              <a:schemeClr val="tx1"/>
            </a:solidFill>
            <a:miter lim="800000"/>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000" b="1" dirty="0">
                <a:solidFill>
                  <a:srgbClr val="FFFFFF"/>
                </a:solidFill>
                <a:cs typeface="+mn-cs"/>
              </a:rPr>
              <a:t>Do not disclose confidential information unless legally obligated to do </a:t>
            </a:r>
            <a:r>
              <a:rPr lang="en-US" sz="2000" b="1" dirty="0" smtClean="0">
                <a:solidFill>
                  <a:srgbClr val="FFFFFF"/>
                </a:solidFill>
                <a:cs typeface="+mn-cs"/>
              </a:rPr>
              <a:t>so </a:t>
            </a:r>
            <a:endParaRPr lang="en-US" sz="2000" b="1" dirty="0">
              <a:solidFill>
                <a:srgbClr val="FFFFFF"/>
              </a:solidFill>
              <a:cs typeface="+mn-cs"/>
            </a:endParaRPr>
          </a:p>
        </p:txBody>
      </p:sp>
      <p:sp>
        <p:nvSpPr>
          <p:cNvPr id="74756" name="Rectangle 4"/>
          <p:cNvSpPr>
            <a:spLocks noChangeArrowheads="1"/>
          </p:cNvSpPr>
          <p:nvPr/>
        </p:nvSpPr>
        <p:spPr bwMode="auto">
          <a:xfrm>
            <a:off x="4038600" y="5191125"/>
            <a:ext cx="4337050" cy="705321"/>
          </a:xfrm>
          <a:prstGeom prst="rect">
            <a:avLst/>
          </a:prstGeom>
          <a:solidFill>
            <a:schemeClr val="tx2"/>
          </a:solidFill>
          <a:ln w="25400">
            <a:solidFill>
              <a:schemeClr val="tx1"/>
            </a:solidFill>
            <a:miter lim="800000"/>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000" b="1" dirty="0">
                <a:solidFill>
                  <a:srgbClr val="FFFFFF"/>
                </a:solidFill>
                <a:cs typeface="+mn-cs"/>
              </a:rPr>
              <a:t>Ensure that subordinates do not disclose confidential </a:t>
            </a:r>
            <a:r>
              <a:rPr lang="en-US" sz="2000" b="1" dirty="0" smtClean="0">
                <a:solidFill>
                  <a:srgbClr val="FFFFFF"/>
                </a:solidFill>
                <a:cs typeface="+mn-cs"/>
              </a:rPr>
              <a:t>information </a:t>
            </a:r>
            <a:endParaRPr lang="en-US" sz="2000" b="1" dirty="0">
              <a:solidFill>
                <a:srgbClr val="FFFFFF"/>
              </a:solidFill>
              <a:cs typeface="+mn-cs"/>
            </a:endParaRPr>
          </a:p>
        </p:txBody>
      </p:sp>
      <p:sp>
        <p:nvSpPr>
          <p:cNvPr id="74757" name="Rectangle 5"/>
          <p:cNvSpPr>
            <a:spLocks noChangeArrowheads="1"/>
          </p:cNvSpPr>
          <p:nvPr/>
        </p:nvSpPr>
        <p:spPr bwMode="auto">
          <a:xfrm>
            <a:off x="533400" y="3276600"/>
            <a:ext cx="3276600" cy="1013098"/>
          </a:xfrm>
          <a:prstGeom prst="rect">
            <a:avLst/>
          </a:prstGeom>
          <a:solidFill>
            <a:schemeClr val="tx2"/>
          </a:solidFill>
          <a:ln w="25400">
            <a:solidFill>
              <a:schemeClr val="tx1"/>
            </a:solidFill>
            <a:miter lim="800000"/>
          </a:ln>
          <a:effectLst>
            <a:outerShdw dist="71842" dir="2700000" algn="ctr" rotWithShape="0">
              <a:schemeClr val="bg2"/>
            </a:outerShdw>
          </a:effectLst>
        </p:spPr>
        <p:txBody>
          <a:bodyPr wrap="square" lIns="90488" tIns="44450" rIns="90488" bIns="44450">
            <a:spAutoFit/>
          </a:bodyPr>
          <a:lstStyle/>
          <a:p>
            <a:pPr algn="ctr">
              <a:spcBef>
                <a:spcPct val="50000"/>
              </a:spcBef>
              <a:defRPr/>
            </a:pPr>
            <a:r>
              <a:rPr lang="en-US" sz="2000" b="1" dirty="0">
                <a:solidFill>
                  <a:srgbClr val="FFFFFF"/>
                </a:solidFill>
                <a:cs typeface="+mn-cs"/>
              </a:rPr>
              <a:t>Do not use confidential information for unethical or illegal</a:t>
            </a:r>
            <a:r>
              <a:rPr lang="en-US" sz="2000" dirty="0">
                <a:solidFill>
                  <a:srgbClr val="FFFFFF"/>
                </a:solidFill>
                <a:cs typeface="+mn-cs"/>
              </a:rPr>
              <a:t> </a:t>
            </a:r>
            <a:r>
              <a:rPr lang="en-US" sz="2000" b="1" dirty="0">
                <a:solidFill>
                  <a:srgbClr val="FFFFFF"/>
                </a:solidFill>
                <a:cs typeface="+mn-cs"/>
              </a:rPr>
              <a:t>advantage</a:t>
            </a:r>
            <a:r>
              <a:rPr lang="en-US" sz="2000" b="1" dirty="0" smtClean="0">
                <a:solidFill>
                  <a:srgbClr val="FFFFFF"/>
                </a:solidFill>
                <a:cs typeface="+mn-cs"/>
              </a:rPr>
              <a:t>.</a:t>
            </a:r>
            <a:endParaRPr lang="en-US" sz="2000" b="1" dirty="0">
              <a:solidFill>
                <a:srgbClr val="FFFFFF"/>
              </a:solidFill>
              <a:cs typeface="+mn-cs"/>
            </a:endParaRPr>
          </a:p>
        </p:txBody>
      </p:sp>
      <p:cxnSp>
        <p:nvCxnSpPr>
          <p:cNvPr id="74759" name="AutoShape 7"/>
          <p:cNvCxnSpPr>
            <a:cxnSpLocks noChangeShapeType="1"/>
            <a:stCxn id="74757" idx="3"/>
            <a:endCxn id="74754" idx="2"/>
          </p:cNvCxnSpPr>
          <p:nvPr/>
        </p:nvCxnSpPr>
        <p:spPr bwMode="auto">
          <a:xfrm>
            <a:off x="3810000" y="3783149"/>
            <a:ext cx="733425" cy="241164"/>
          </a:xfrm>
          <a:prstGeom prst="straightConnector1">
            <a:avLst/>
          </a:prstGeom>
          <a:noFill/>
          <a:ln w="57150">
            <a:solidFill>
              <a:schemeClr val="tx1"/>
            </a:solidFill>
            <a:round/>
            <a:headEnd type="triangle" w="med" len="med"/>
          </a:ln>
        </p:spPr>
      </p:cxnSp>
      <p:cxnSp>
        <p:nvCxnSpPr>
          <p:cNvPr id="74760" name="AutoShape 8"/>
          <p:cNvCxnSpPr>
            <a:cxnSpLocks noChangeShapeType="1"/>
            <a:stCxn id="74756" idx="0"/>
            <a:endCxn id="74754" idx="4"/>
          </p:cNvCxnSpPr>
          <p:nvPr/>
        </p:nvCxnSpPr>
        <p:spPr bwMode="auto">
          <a:xfrm flipV="1">
            <a:off x="6207125" y="4621213"/>
            <a:ext cx="0" cy="569912"/>
          </a:xfrm>
          <a:prstGeom prst="straightConnector1">
            <a:avLst/>
          </a:prstGeom>
          <a:noFill/>
          <a:ln w="57150">
            <a:solidFill>
              <a:schemeClr val="tx1"/>
            </a:solidFill>
            <a:round/>
            <a:headEnd type="triangle" w="med" len="med"/>
          </a:ln>
        </p:spPr>
      </p:cxnSp>
      <p:cxnSp>
        <p:nvCxnSpPr>
          <p:cNvPr id="74761" name="AutoShape 9"/>
          <p:cNvCxnSpPr>
            <a:cxnSpLocks noChangeShapeType="1"/>
            <a:stCxn id="74755" idx="2"/>
            <a:endCxn id="74754" idx="0"/>
          </p:cNvCxnSpPr>
          <p:nvPr/>
        </p:nvCxnSpPr>
        <p:spPr bwMode="auto">
          <a:xfrm flipH="1">
            <a:off x="6207125" y="2689498"/>
            <a:ext cx="76200" cy="737915"/>
          </a:xfrm>
          <a:prstGeom prst="straightConnector1">
            <a:avLst/>
          </a:prstGeom>
          <a:noFill/>
          <a:ln w="57150">
            <a:solidFill>
              <a:schemeClr val="tx1"/>
            </a:solidFill>
            <a:round/>
            <a:headEnd type="triangle" w="med" len="med"/>
          </a:ln>
        </p:spPr>
      </p:cxnSp>
      <p:sp>
        <p:nvSpPr>
          <p:cNvPr id="13" name="Rectangle 9"/>
          <p:cNvSpPr>
            <a:spLocks noGrp="1" noChangeArrowheads="1"/>
          </p:cNvSpPr>
          <p:nvPr>
            <p:ph type="title"/>
          </p:nvPr>
        </p:nvSpPr>
        <p:spPr>
          <a:xfrm>
            <a:off x="457200" y="457200"/>
            <a:ext cx="8229600" cy="1066800"/>
          </a:xfrm>
          <a:noFill/>
        </p:spPr>
        <p:txBody>
          <a:bodyPr lIns="90488" tIns="44450" rIns="90488" bIns="44450"/>
          <a:lstStyle/>
          <a:p>
            <a:pPr eaLnBrk="1" hangingPunct="1">
              <a:lnSpc>
                <a:spcPct val="80000"/>
              </a:lnSpc>
            </a:pPr>
            <a:r>
              <a:rPr lang="en-US" sz="3200" dirty="0"/>
              <a:t>CPA Rules of Professional Conduct</a:t>
            </a:r>
            <a:endParaRPr lang="en-US" sz="3200" dirty="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763963" y="1776413"/>
            <a:ext cx="3984625" cy="705321"/>
          </a:xfrm>
          <a:prstGeom prst="rect">
            <a:avLst/>
          </a:prstGeom>
          <a:solidFill>
            <a:srgbClr val="FFCC99"/>
          </a:solidFill>
          <a:ln w="25400">
            <a:solidFill>
              <a:schemeClr val="tx2"/>
            </a:solidFill>
            <a:miter lim="800000"/>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000" b="1" dirty="0">
                <a:cs typeface="Times New Roman" panose="02020603050405020304" pitchFamily="18" charset="0"/>
              </a:rPr>
              <a:t>Mitigate conflicts of interest and </a:t>
            </a:r>
            <a:r>
              <a:rPr lang="en-US" sz="2000" b="1" dirty="0" smtClean="0">
                <a:cs typeface="Times New Roman" panose="02020603050405020304" pitchFamily="18" charset="0"/>
              </a:rPr>
              <a:t>declare </a:t>
            </a:r>
            <a:r>
              <a:rPr lang="en-US" sz="2000" b="1" dirty="0">
                <a:cs typeface="Times New Roman" panose="02020603050405020304" pitchFamily="18" charset="0"/>
              </a:rPr>
              <a:t>potential </a:t>
            </a:r>
            <a:r>
              <a:rPr lang="en-US" sz="2000" b="1" dirty="0" smtClean="0">
                <a:cs typeface="Times New Roman" panose="02020603050405020304" pitchFamily="18" charset="0"/>
              </a:rPr>
              <a:t>conflicts</a:t>
            </a:r>
            <a:endParaRPr lang="en-US" sz="2000" b="1" dirty="0">
              <a:cs typeface="+mn-cs"/>
            </a:endParaRPr>
          </a:p>
        </p:txBody>
      </p:sp>
      <p:sp>
        <p:nvSpPr>
          <p:cNvPr id="76803" name="Rectangle 3"/>
          <p:cNvSpPr>
            <a:spLocks noChangeArrowheads="1"/>
          </p:cNvSpPr>
          <p:nvPr/>
        </p:nvSpPr>
        <p:spPr bwMode="auto">
          <a:xfrm>
            <a:off x="3733800" y="5486400"/>
            <a:ext cx="4337050" cy="705321"/>
          </a:xfrm>
          <a:prstGeom prst="rect">
            <a:avLst/>
          </a:prstGeom>
          <a:solidFill>
            <a:srgbClr val="FFCC99"/>
          </a:solidFill>
          <a:ln w="25400">
            <a:solidFill>
              <a:schemeClr val="tx2"/>
            </a:solidFill>
            <a:miter lim="800000"/>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000" b="1" dirty="0">
                <a:cs typeface="Times New Roman" panose="02020603050405020304" pitchFamily="18" charset="0"/>
              </a:rPr>
              <a:t>Abstain from activities that might discredit the </a:t>
            </a:r>
            <a:r>
              <a:rPr lang="en-US" sz="2000" b="1" dirty="0" smtClean="0">
                <a:cs typeface="Times New Roman" panose="02020603050405020304" pitchFamily="18" charset="0"/>
              </a:rPr>
              <a:t>profession</a:t>
            </a:r>
            <a:endParaRPr lang="en-US" sz="2000" b="1" dirty="0">
              <a:cs typeface="+mn-cs"/>
            </a:endParaRPr>
          </a:p>
        </p:txBody>
      </p:sp>
      <p:sp>
        <p:nvSpPr>
          <p:cNvPr id="76804" name="Rectangle 4"/>
          <p:cNvSpPr>
            <a:spLocks noChangeArrowheads="1"/>
          </p:cNvSpPr>
          <p:nvPr/>
        </p:nvSpPr>
        <p:spPr bwMode="auto">
          <a:xfrm>
            <a:off x="304800" y="3143250"/>
            <a:ext cx="3048000" cy="920765"/>
          </a:xfrm>
          <a:prstGeom prst="rect">
            <a:avLst/>
          </a:prstGeom>
          <a:solidFill>
            <a:srgbClr val="FFCC99"/>
          </a:solidFill>
          <a:ln w="25400">
            <a:solidFill>
              <a:schemeClr val="tx2"/>
            </a:solidFill>
            <a:miter lim="800000"/>
          </a:ln>
          <a:effectLst>
            <a:outerShdw dist="71842" dir="2700000" algn="ctr" rotWithShape="0">
              <a:schemeClr val="bg2"/>
            </a:outerShdw>
          </a:effectLst>
        </p:spPr>
        <p:txBody>
          <a:bodyPr wrap="square" lIns="90488" tIns="44450" rIns="90488" bIns="44450">
            <a:spAutoFit/>
          </a:bodyPr>
          <a:lstStyle/>
          <a:p>
            <a:pPr algn="ctr">
              <a:spcBef>
                <a:spcPct val="50000"/>
              </a:spcBef>
              <a:defRPr/>
            </a:pPr>
            <a:r>
              <a:rPr lang="en-US" b="1" dirty="0">
                <a:cs typeface="Times New Roman" panose="02020603050405020304" pitchFamily="18" charset="0"/>
              </a:rPr>
              <a:t>Refrain from conduct that would prejudice carrying out duties </a:t>
            </a:r>
            <a:r>
              <a:rPr lang="en-US" b="1" dirty="0" smtClean="0">
                <a:cs typeface="Times New Roman" panose="02020603050405020304" pitchFamily="18" charset="0"/>
              </a:rPr>
              <a:t>ethically</a:t>
            </a:r>
            <a:endParaRPr lang="en-US" b="1" dirty="0">
              <a:cs typeface="+mn-cs"/>
            </a:endParaRPr>
          </a:p>
        </p:txBody>
      </p:sp>
      <p:sp>
        <p:nvSpPr>
          <p:cNvPr id="76805" name="Oval 5"/>
          <p:cNvSpPr>
            <a:spLocks noChangeArrowheads="1"/>
          </p:cNvSpPr>
          <p:nvPr/>
        </p:nvSpPr>
        <p:spPr bwMode="auto">
          <a:xfrm>
            <a:off x="4267200" y="3429000"/>
            <a:ext cx="3327400" cy="1193800"/>
          </a:xfrm>
          <a:prstGeom prst="ellipse">
            <a:avLst/>
          </a:prstGeom>
          <a:solidFill>
            <a:srgbClr val="808080"/>
          </a:solidFill>
          <a:ln w="25400">
            <a:solidFill>
              <a:schemeClr val="tx1"/>
            </a:solidFill>
            <a:round/>
          </a:ln>
          <a:effectLst>
            <a:outerShdw dist="107763" dir="2700000" algn="ctr" rotWithShape="0">
              <a:schemeClr val="bg2"/>
            </a:outerShdw>
          </a:effectLst>
        </p:spPr>
        <p:txBody>
          <a:bodyPr wrap="none" anchor="ctr"/>
          <a:lstStyle/>
          <a:p>
            <a:pPr algn="ctr">
              <a:defRPr/>
            </a:pPr>
            <a:r>
              <a:rPr lang="en-US" sz="3600" b="1" dirty="0">
                <a:solidFill>
                  <a:srgbClr val="FFCC99"/>
                </a:solidFill>
                <a:cs typeface="+mn-cs"/>
              </a:rPr>
              <a:t>Integrity</a:t>
            </a:r>
            <a:endParaRPr lang="en-US" sz="3600" b="1" dirty="0">
              <a:solidFill>
                <a:srgbClr val="FFCC99"/>
              </a:solidFill>
              <a:cs typeface="+mn-cs"/>
            </a:endParaRPr>
          </a:p>
        </p:txBody>
      </p:sp>
      <p:cxnSp>
        <p:nvCxnSpPr>
          <p:cNvPr id="76807" name="AutoShape 7"/>
          <p:cNvCxnSpPr>
            <a:cxnSpLocks noChangeShapeType="1"/>
            <a:stCxn id="76802" idx="2"/>
            <a:endCxn id="76805" idx="0"/>
          </p:cNvCxnSpPr>
          <p:nvPr/>
        </p:nvCxnSpPr>
        <p:spPr bwMode="auto">
          <a:xfrm>
            <a:off x="5756276" y="2481734"/>
            <a:ext cx="174624" cy="947266"/>
          </a:xfrm>
          <a:prstGeom prst="straightConnector1">
            <a:avLst/>
          </a:prstGeom>
          <a:noFill/>
          <a:ln w="57150">
            <a:solidFill>
              <a:schemeClr val="tx1"/>
            </a:solidFill>
            <a:round/>
            <a:headEnd type="triangle" w="med" len="med"/>
          </a:ln>
        </p:spPr>
      </p:cxnSp>
      <p:cxnSp>
        <p:nvCxnSpPr>
          <p:cNvPr id="76808" name="AutoShape 8"/>
          <p:cNvCxnSpPr>
            <a:cxnSpLocks noChangeShapeType="1"/>
            <a:stCxn id="76803" idx="0"/>
            <a:endCxn id="76805" idx="4"/>
          </p:cNvCxnSpPr>
          <p:nvPr/>
        </p:nvCxnSpPr>
        <p:spPr bwMode="auto">
          <a:xfrm flipV="1">
            <a:off x="5902325" y="4622800"/>
            <a:ext cx="28575" cy="863600"/>
          </a:xfrm>
          <a:prstGeom prst="straightConnector1">
            <a:avLst/>
          </a:prstGeom>
          <a:noFill/>
          <a:ln w="57150">
            <a:solidFill>
              <a:schemeClr val="tx1"/>
            </a:solidFill>
            <a:round/>
            <a:headEnd type="triangle" w="med" len="med"/>
          </a:ln>
        </p:spPr>
      </p:cxnSp>
      <p:cxnSp>
        <p:nvCxnSpPr>
          <p:cNvPr id="76809" name="AutoShape 9"/>
          <p:cNvCxnSpPr>
            <a:cxnSpLocks noChangeShapeType="1"/>
            <a:stCxn id="76805" idx="2"/>
            <a:endCxn id="76804" idx="3"/>
          </p:cNvCxnSpPr>
          <p:nvPr/>
        </p:nvCxnSpPr>
        <p:spPr bwMode="auto">
          <a:xfrm flipH="1" flipV="1">
            <a:off x="3352800" y="3603633"/>
            <a:ext cx="914400" cy="422267"/>
          </a:xfrm>
          <a:prstGeom prst="straightConnector1">
            <a:avLst/>
          </a:prstGeom>
          <a:noFill/>
          <a:ln w="57150">
            <a:solidFill>
              <a:schemeClr val="tx1"/>
            </a:solidFill>
            <a:round/>
            <a:tailEnd type="triangle" w="med" len="med"/>
          </a:ln>
        </p:spPr>
      </p:cxnSp>
      <p:sp>
        <p:nvSpPr>
          <p:cNvPr id="13" name="Rectangle 9"/>
          <p:cNvSpPr>
            <a:spLocks noGrp="1" noChangeArrowheads="1"/>
          </p:cNvSpPr>
          <p:nvPr>
            <p:ph type="title"/>
          </p:nvPr>
        </p:nvSpPr>
        <p:spPr>
          <a:xfrm>
            <a:off x="457200" y="457200"/>
            <a:ext cx="8229600" cy="1066800"/>
          </a:xfrm>
          <a:noFill/>
        </p:spPr>
        <p:txBody>
          <a:bodyPr lIns="90488" tIns="44450" rIns="90488" bIns="44450"/>
          <a:lstStyle/>
          <a:p>
            <a:pPr eaLnBrk="1" hangingPunct="1">
              <a:lnSpc>
                <a:spcPct val="80000"/>
              </a:lnSpc>
            </a:pPr>
            <a:r>
              <a:rPr lang="en-US" sz="3200" dirty="0" smtClean="0"/>
              <a:t>CPA Rules of Professional Conduct</a:t>
            </a:r>
            <a:endParaRPr lang="en-US" sz="32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dirty="0" smtClean="0"/>
              <a:t>Why study CSR?</a:t>
            </a:r>
            <a:endParaRPr lang="en-US" sz="3200" dirty="0" smtClean="0"/>
          </a:p>
        </p:txBody>
      </p:sp>
      <p:sp>
        <p:nvSpPr>
          <p:cNvPr id="18435" name="Rectangle 3"/>
          <p:cNvSpPr>
            <a:spLocks noGrp="1" noChangeArrowheads="1"/>
          </p:cNvSpPr>
          <p:nvPr>
            <p:ph type="body" idx="1"/>
          </p:nvPr>
        </p:nvSpPr>
        <p:spPr>
          <a:xfrm>
            <a:off x="685800" y="1905000"/>
            <a:ext cx="8229600" cy="4038600"/>
          </a:xfrm>
        </p:spPr>
        <p:txBody>
          <a:bodyPr/>
          <a:lstStyle/>
          <a:p>
            <a:pPr eaLnBrk="1" hangingPunct="1">
              <a:lnSpc>
                <a:spcPct val="125000"/>
              </a:lnSpc>
            </a:pPr>
            <a:r>
              <a:rPr lang="en-US" sz="2800" dirty="0" smtClean="0"/>
              <a:t>Corporate social responsibility</a:t>
            </a:r>
            <a:endParaRPr lang="en-US" sz="2800" dirty="0" smtClean="0"/>
          </a:p>
          <a:p>
            <a:pPr lvl="1" eaLnBrk="1" hangingPunct="1">
              <a:lnSpc>
                <a:spcPct val="125000"/>
              </a:lnSpc>
            </a:pPr>
            <a:r>
              <a:rPr lang="en-US" sz="1800" dirty="0" smtClean="0"/>
              <a:t> Sets the standard for employee behaviour</a:t>
            </a:r>
            <a:endParaRPr lang="en-US" sz="1800" dirty="0" smtClean="0"/>
          </a:p>
          <a:p>
            <a:pPr lvl="1" eaLnBrk="1" hangingPunct="1">
              <a:lnSpc>
                <a:spcPct val="125000"/>
              </a:lnSpc>
            </a:pPr>
            <a:r>
              <a:rPr lang="en-US" sz="1800" dirty="0" smtClean="0"/>
              <a:t> Creates a tone for an entire organization</a:t>
            </a:r>
            <a:endParaRPr lang="en-US" sz="1800" dirty="0" smtClean="0"/>
          </a:p>
          <a:p>
            <a:pPr lvl="1" eaLnBrk="1" hangingPunct="1">
              <a:lnSpc>
                <a:spcPct val="125000"/>
              </a:lnSpc>
            </a:pPr>
            <a:r>
              <a:rPr lang="en-US" sz="1800" dirty="0" smtClean="0"/>
              <a:t> Improves the quality of work life</a:t>
            </a:r>
            <a:endParaRPr lang="en-US" sz="1800" dirty="0" smtClean="0"/>
          </a:p>
          <a:p>
            <a:pPr lvl="1" eaLnBrk="1" hangingPunct="1">
              <a:lnSpc>
                <a:spcPct val="125000"/>
              </a:lnSpc>
            </a:pPr>
            <a:r>
              <a:rPr lang="en-US" sz="1800" dirty="0" smtClean="0"/>
              <a:t> Translates into increased profits for firms </a:t>
            </a:r>
            <a:br>
              <a:rPr lang="en-US" sz="1800" dirty="0" smtClean="0"/>
            </a:br>
            <a:r>
              <a:rPr lang="en-US" sz="1800" dirty="0" smtClean="0"/>
              <a:t>  with a reputation for ethical behaviour</a:t>
            </a:r>
            <a:endParaRPr lang="en-US" sz="18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649675"/>
            <a:ext cx="4929187" cy="55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53200" y="5786735"/>
            <a:ext cx="2133600" cy="461665"/>
          </a:xfrm>
          <a:prstGeom prst="rect">
            <a:avLst/>
          </a:prstGeom>
          <a:noFill/>
        </p:spPr>
        <p:txBody>
          <a:bodyPr wrap="square" rtlCol="0">
            <a:spAutoFit/>
          </a:bodyPr>
          <a:lstStyle/>
          <a:p>
            <a:r>
              <a:rPr lang="en-CA" sz="1200" dirty="0">
                <a:hlinkClick r:id="rId2"/>
              </a:rPr>
              <a:t>http://www.iso.org/iso/home/standards/iso26000.htm</a:t>
            </a:r>
            <a:endParaRPr lang="en-CA" sz="1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762000"/>
          </a:xfrm>
        </p:spPr>
        <p:txBody>
          <a:bodyPr/>
          <a:lstStyle/>
          <a:p>
            <a:pPr eaLnBrk="1" hangingPunct="1"/>
            <a:r>
              <a:rPr lang="en-US" sz="3200" dirty="0" smtClean="0"/>
              <a:t>Social responsibility </a:t>
            </a:r>
            <a:r>
              <a:rPr lang="en-US" sz="2000" dirty="0" smtClean="0"/>
              <a:t>- 7 core subjects</a:t>
            </a:r>
            <a:endParaRPr lang="en-US" sz="2000" dirty="0" smtClean="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1143000"/>
            <a:ext cx="6433272"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609600"/>
          </a:xfrm>
        </p:spPr>
        <p:txBody>
          <a:bodyPr/>
          <a:lstStyle/>
          <a:p>
            <a:pPr eaLnBrk="1" hangingPunct="1"/>
            <a:r>
              <a:rPr lang="en-US" sz="3200" dirty="0" smtClean="0"/>
              <a:t>Core CSR Issues</a:t>
            </a:r>
            <a:endParaRPr lang="en-US" sz="3200" dirty="0" smtClean="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1143000"/>
            <a:ext cx="388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161" y="762000"/>
            <a:ext cx="393163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0"/>
            <a:ext cx="8229600" cy="1371600"/>
          </a:xfrm>
        </p:spPr>
        <p:txBody>
          <a:bodyPr/>
          <a:lstStyle/>
          <a:p>
            <a:pPr eaLnBrk="1" hangingPunct="1"/>
            <a:r>
              <a:rPr lang="en-CA" sz="3200" dirty="0"/>
              <a:t>Key Elements </a:t>
            </a:r>
            <a:br>
              <a:rPr lang="en-CA" sz="3200" dirty="0" smtClean="0"/>
            </a:br>
            <a:r>
              <a:rPr lang="en-CA" sz="3200" dirty="0" smtClean="0"/>
              <a:t>of </a:t>
            </a:r>
            <a:r>
              <a:rPr lang="en-CA" sz="3200" dirty="0"/>
              <a:t>Highly Ethical Organizations</a:t>
            </a:r>
            <a:endParaRPr lang="en-US" sz="3200" dirty="0" smtClean="0"/>
          </a:p>
        </p:txBody>
      </p:sp>
      <p:sp>
        <p:nvSpPr>
          <p:cNvPr id="17411" name="Rectangle 3"/>
          <p:cNvSpPr>
            <a:spLocks noGrp="1" noChangeArrowheads="1"/>
          </p:cNvSpPr>
          <p:nvPr>
            <p:ph type="body" idx="1"/>
          </p:nvPr>
        </p:nvSpPr>
        <p:spPr>
          <a:xfrm>
            <a:off x="914400" y="2286000"/>
            <a:ext cx="8001000" cy="4102100"/>
          </a:xfrm>
        </p:spPr>
        <p:txBody>
          <a:bodyPr/>
          <a:lstStyle/>
          <a:p>
            <a:pPr eaLnBrk="1" hangingPunct="1">
              <a:lnSpc>
                <a:spcPct val="150000"/>
              </a:lnSpc>
            </a:pPr>
            <a:r>
              <a:rPr lang="en-CA" sz="2800" dirty="0"/>
              <a:t>Role models</a:t>
            </a:r>
            <a:endParaRPr lang="en-CA" sz="2800" dirty="0"/>
          </a:p>
          <a:p>
            <a:pPr eaLnBrk="1" hangingPunct="1">
              <a:lnSpc>
                <a:spcPct val="150000"/>
              </a:lnSpc>
            </a:pPr>
            <a:r>
              <a:rPr lang="en-CA" sz="2800" dirty="0"/>
              <a:t>Corporate credos and codes of conduct</a:t>
            </a:r>
            <a:endParaRPr lang="en-CA" sz="2800" dirty="0"/>
          </a:p>
          <a:p>
            <a:pPr eaLnBrk="1" hangingPunct="1">
              <a:lnSpc>
                <a:spcPct val="150000"/>
              </a:lnSpc>
            </a:pPr>
            <a:r>
              <a:rPr lang="en-CA" sz="2800" dirty="0"/>
              <a:t>Reward and evaluation systems</a:t>
            </a:r>
            <a:endParaRPr lang="en-CA" sz="2800" dirty="0"/>
          </a:p>
          <a:p>
            <a:pPr eaLnBrk="1" hangingPunct="1">
              <a:lnSpc>
                <a:spcPct val="150000"/>
              </a:lnSpc>
            </a:pPr>
            <a:r>
              <a:rPr lang="en-CA" sz="2800" dirty="0"/>
              <a:t>Policies and procedures</a:t>
            </a:r>
            <a:endParaRPr lang="en-CA" sz="2800" dirty="0"/>
          </a:p>
          <a:p>
            <a:pPr marL="0" indent="0" eaLnBrk="1" hangingPunct="1">
              <a:buNone/>
            </a:pPr>
            <a:endParaRPr lang="en-US" sz="28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vanderbilt.edu/sustainvu/cms/files/sustainability_spheres.png"/>
          <p:cNvPicPr>
            <a:picLocks noGrp="1" noChangeAspect="1" noChangeArrowheads="1"/>
          </p:cNvPicPr>
          <p:nvPr/>
        </p:nvPicPr>
        <p:blipFill rotWithShape="1">
          <a:blip r:embed="rId1" cstate="print"/>
          <a:srcRect t="10956"/>
          <a:stretch>
            <a:fillRect/>
          </a:stretch>
        </p:blipFill>
        <p:spPr bwMode="auto">
          <a:xfrm>
            <a:off x="1066800" y="1354405"/>
            <a:ext cx="7239000" cy="5179382"/>
          </a:xfrm>
          <a:prstGeom prst="rect">
            <a:avLst/>
          </a:prstGeom>
          <a:noFill/>
          <a:ln w="9525">
            <a:noFill/>
            <a:miter lim="800000"/>
            <a:headEnd/>
            <a:tailEnd/>
          </a:ln>
        </p:spPr>
      </p:pic>
      <p:sp>
        <p:nvSpPr>
          <p:cNvPr id="5" name="Rectangle 2"/>
          <p:cNvSpPr>
            <a:spLocks noGrp="1" noChangeArrowheads="1"/>
          </p:cNvSpPr>
          <p:nvPr>
            <p:ph type="title"/>
          </p:nvPr>
        </p:nvSpPr>
        <p:spPr>
          <a:xfrm>
            <a:off x="685800" y="609600"/>
            <a:ext cx="8229600" cy="685800"/>
          </a:xfrm>
        </p:spPr>
        <p:txBody>
          <a:bodyPr/>
          <a:lstStyle/>
          <a:p>
            <a:pPr eaLnBrk="1" hangingPunct="1"/>
            <a:r>
              <a:rPr lang="en-CA" sz="3200" dirty="0" smtClean="0"/>
              <a:t>Triple bottom line</a:t>
            </a:r>
            <a:endParaRPr lang="en-US" sz="32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457200"/>
            <a:ext cx="7848600" cy="1371600"/>
          </a:xfrm>
        </p:spPr>
        <p:txBody>
          <a:bodyPr/>
          <a:lstStyle/>
          <a:p>
            <a:pPr eaLnBrk="1" hangingPunct="1"/>
            <a:r>
              <a:rPr lang="en-CA" sz="3200" dirty="0" smtClean="0"/>
              <a:t>Management Compensation</a:t>
            </a:r>
            <a:endParaRPr lang="en-US" sz="3200" dirty="0" smtClean="0"/>
          </a:p>
        </p:txBody>
      </p:sp>
      <p:sp>
        <p:nvSpPr>
          <p:cNvPr id="18435" name="Rectangle 3"/>
          <p:cNvSpPr>
            <a:spLocks noGrp="1" noChangeArrowheads="1"/>
          </p:cNvSpPr>
          <p:nvPr>
            <p:ph type="body" idx="1"/>
          </p:nvPr>
        </p:nvSpPr>
        <p:spPr>
          <a:xfrm>
            <a:off x="1219200" y="1905000"/>
            <a:ext cx="7467600" cy="4038600"/>
          </a:xfrm>
        </p:spPr>
        <p:txBody>
          <a:bodyPr/>
          <a:lstStyle/>
          <a:p>
            <a:pPr eaLnBrk="1" hangingPunct="1">
              <a:lnSpc>
                <a:spcPct val="125000"/>
              </a:lnSpc>
            </a:pPr>
            <a:r>
              <a:rPr lang="en-CA" sz="2400" dirty="0" smtClean="0"/>
              <a:t>Salary</a:t>
            </a:r>
            <a:endParaRPr lang="en-US" sz="2400" dirty="0" smtClean="0"/>
          </a:p>
          <a:p>
            <a:pPr lvl="1" eaLnBrk="1" hangingPunct="1">
              <a:lnSpc>
                <a:spcPct val="125000"/>
              </a:lnSpc>
            </a:pPr>
            <a:r>
              <a:rPr lang="en-CA" sz="1800" dirty="0" smtClean="0"/>
              <a:t>a fixed payment</a:t>
            </a:r>
            <a:endParaRPr lang="en-CA" sz="1800" dirty="0" smtClean="0"/>
          </a:p>
          <a:p>
            <a:pPr lvl="1" eaLnBrk="1" hangingPunct="1">
              <a:lnSpc>
                <a:spcPct val="125000"/>
              </a:lnSpc>
            </a:pPr>
            <a:endParaRPr lang="en-CA" sz="1800" dirty="0" smtClean="0"/>
          </a:p>
          <a:p>
            <a:pPr>
              <a:lnSpc>
                <a:spcPct val="125000"/>
              </a:lnSpc>
            </a:pPr>
            <a:r>
              <a:rPr lang="en-CA" sz="2200" dirty="0" smtClean="0"/>
              <a:t>Bonus</a:t>
            </a:r>
            <a:endParaRPr lang="en-CA" sz="2200" dirty="0" smtClean="0"/>
          </a:p>
          <a:p>
            <a:pPr lvl="1">
              <a:lnSpc>
                <a:spcPct val="125000"/>
              </a:lnSpc>
            </a:pPr>
            <a:r>
              <a:rPr lang="en-CA" sz="1800" dirty="0" smtClean="0"/>
              <a:t>based upon formula or agreed-upon goals</a:t>
            </a:r>
            <a:endParaRPr lang="en-CA" sz="1800" dirty="0" smtClean="0"/>
          </a:p>
          <a:p>
            <a:pPr lvl="1" eaLnBrk="1" hangingPunct="1">
              <a:lnSpc>
                <a:spcPct val="125000"/>
              </a:lnSpc>
            </a:pPr>
            <a:endParaRPr lang="en-CA" sz="2000" dirty="0" smtClean="0"/>
          </a:p>
          <a:p>
            <a:pPr>
              <a:lnSpc>
                <a:spcPct val="125000"/>
              </a:lnSpc>
            </a:pPr>
            <a:r>
              <a:rPr lang="en-CA" sz="2400" dirty="0" smtClean="0"/>
              <a:t>Benefits</a:t>
            </a:r>
            <a:endParaRPr lang="en-CA" sz="2400" dirty="0" smtClean="0"/>
          </a:p>
          <a:p>
            <a:pPr lvl="1">
              <a:lnSpc>
                <a:spcPct val="125000"/>
              </a:lnSpc>
            </a:pPr>
            <a:r>
              <a:rPr lang="en-CA" sz="2000" dirty="0" smtClean="0"/>
              <a:t>additional items paid by the employer</a:t>
            </a:r>
            <a:endParaRPr lang="en-US" sz="20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457200"/>
            <a:ext cx="8077200" cy="838200"/>
          </a:xfrm>
        </p:spPr>
        <p:txBody>
          <a:bodyPr/>
          <a:lstStyle/>
          <a:p>
            <a:pPr eaLnBrk="1" hangingPunct="1"/>
            <a:r>
              <a:rPr lang="en-CA" sz="2800" dirty="0" smtClean="0"/>
              <a:t>Guelph University - President Compensation</a:t>
            </a:r>
            <a:endParaRPr lang="en-US" sz="2800" dirty="0" smtClean="0"/>
          </a:p>
        </p:txBody>
      </p:sp>
      <p:sp>
        <p:nvSpPr>
          <p:cNvPr id="18435" name="Rectangle 3"/>
          <p:cNvSpPr>
            <a:spLocks noGrp="1" noChangeArrowheads="1"/>
          </p:cNvSpPr>
          <p:nvPr>
            <p:ph type="body" idx="1"/>
          </p:nvPr>
        </p:nvSpPr>
        <p:spPr>
          <a:xfrm>
            <a:off x="838200" y="1295400"/>
            <a:ext cx="7848600" cy="5105400"/>
          </a:xfrm>
        </p:spPr>
        <p:txBody>
          <a:bodyPr/>
          <a:lstStyle/>
          <a:p>
            <a:pPr marL="0" fontAlgn="t">
              <a:spcBef>
                <a:spcPts val="0"/>
              </a:spcBef>
              <a:spcAft>
                <a:spcPts val="0"/>
              </a:spcAft>
            </a:pPr>
            <a:r>
              <a:rPr lang="en-CA" sz="2000" b="1" kern="1200" dirty="0" smtClean="0">
                <a:solidFill>
                  <a:srgbClr val="000000"/>
                </a:solidFill>
              </a:rPr>
              <a:t>Salary ($287,000)</a:t>
            </a:r>
            <a:endParaRPr lang="en-US"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Low interest loan</a:t>
            </a:r>
            <a:endParaRPr lang="en-US" sz="2000" dirty="0" smtClean="0"/>
          </a:p>
          <a:p>
            <a:pPr marL="0" fontAlgn="t">
              <a:spcBef>
                <a:spcPts val="0"/>
              </a:spcBef>
              <a:spcAft>
                <a:spcPts val="0"/>
              </a:spcAft>
            </a:pPr>
            <a:r>
              <a:rPr lang="en-CA" sz="2000" b="1" kern="1200" dirty="0" smtClean="0">
                <a:solidFill>
                  <a:srgbClr val="000000"/>
                </a:solidFill>
              </a:rPr>
              <a:t>Pension + top-up</a:t>
            </a:r>
            <a:endParaRPr lang="en-US" sz="2000" dirty="0" smtClean="0"/>
          </a:p>
          <a:p>
            <a:pPr marL="0" fontAlgn="t">
              <a:spcBef>
                <a:spcPts val="0"/>
              </a:spcBef>
              <a:spcAft>
                <a:spcPts val="0"/>
              </a:spcAft>
              <a:buNone/>
            </a:pPr>
            <a:r>
              <a:rPr lang="en-CA" sz="2000" b="1" kern="1200" dirty="0" smtClean="0">
                <a:solidFill>
                  <a:srgbClr val="000000"/>
                </a:solidFill>
              </a:rPr>
              <a:t>    ($100,000 x 14 yrs)</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2 years salary if fired</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Automobile (Buick or equivalent)</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$30,000 furniture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$10,000 moving expenses</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Bridge financing for old home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$15,000 annual housing allowance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Permanent paid employment for wife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All expenses paid four trips for wife </a:t>
            </a:r>
            <a:r>
              <a:rPr lang="en-CA" sz="1800" b="1" kern="1200" dirty="0" smtClean="0">
                <a:solidFill>
                  <a:srgbClr val="000000"/>
                </a:solidFill>
              </a:rPr>
              <a:t>(if “beneficial to university)</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One year administrative leave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$7,500 annual expense account</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$5,000 annual research account</a:t>
            </a:r>
            <a:endParaRPr lang="en-CA" sz="2000" b="1" kern="1200" dirty="0" smtClean="0">
              <a:solidFill>
                <a:srgbClr val="000000"/>
              </a:solidFill>
            </a:endParaRPr>
          </a:p>
          <a:p>
            <a:pPr marL="0" fontAlgn="t">
              <a:spcBef>
                <a:spcPts val="0"/>
              </a:spcBef>
              <a:spcAft>
                <a:spcPts val="0"/>
              </a:spcAft>
            </a:pPr>
            <a:r>
              <a:rPr lang="en-CA" sz="1600" b="1" kern="1200" dirty="0" smtClean="0">
                <a:solidFill>
                  <a:srgbClr val="000000"/>
                </a:solidFill>
              </a:rPr>
              <a:t>Signing bonus, golf club dues, catering, snow clearing, performance bonus</a:t>
            </a:r>
            <a:endParaRPr lang="en-CA" sz="1600" b="1" kern="1200" dirty="0" smtClean="0">
              <a:solidFill>
                <a:srgbClr val="000000"/>
              </a:solidFill>
            </a:endParaRPr>
          </a:p>
          <a:p>
            <a:pPr marL="0" fontAlgn="t">
              <a:spcBef>
                <a:spcPts val="0"/>
              </a:spcBef>
              <a:spcAft>
                <a:spcPts val="0"/>
              </a:spcAft>
            </a:pPr>
            <a:endParaRPr lang="en-CA" sz="2000" b="1" kern="1200" dirty="0" smtClean="0">
              <a:solidFill>
                <a:srgbClr val="000000"/>
              </a:solidFill>
            </a:endParaRPr>
          </a:p>
          <a:p>
            <a:pPr marL="0" fontAlgn="t">
              <a:spcBef>
                <a:spcPts val="0"/>
              </a:spcBef>
              <a:spcAft>
                <a:spcPts val="0"/>
              </a:spcAft>
            </a:pPr>
            <a:endParaRPr lang="en-US" sz="2000" b="1" kern="1200" dirty="0" smtClean="0">
              <a:solidFill>
                <a:srgbClr val="000000"/>
              </a:solidFill>
            </a:endParaRPr>
          </a:p>
          <a:p>
            <a:pPr lvl="1" eaLnBrk="1" hangingPunct="1">
              <a:lnSpc>
                <a:spcPct val="125000"/>
              </a:lnSpc>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subTnLst>
                                    <p:animClr>
                                      <p:cBhvr override="childStyle">
                                        <p:cTn dur="1" fill="hold" display="0" masterRel="nextClick" afterEffect="1"/>
                                        <p:tgtEl>
                                          <p:spTgt spid="1843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subTnLst>
                                    <p:animClr>
                                      <p:cBhvr override="childStyle">
                                        <p:cTn dur="1" fill="hold" display="0" masterRel="nextClick" afterEffect="1"/>
                                        <p:tgtEl>
                                          <p:spTgt spid="18435">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subTnLst>
                                    <p:animClr>
                                      <p:cBhvr override="childStyle">
                                        <p:cTn dur="1" fill="hold" display="0" masterRel="nextClick" afterEffect="1"/>
                                        <p:tgtEl>
                                          <p:spTgt spid="18435">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subTnLst>
                                    <p:animClr>
                                      <p:cBhvr override="childStyle">
                                        <p:cTn dur="1" fill="hold" display="0" masterRel="nextClick" afterEffect="1"/>
                                        <p:tgtEl>
                                          <p:spTgt spid="18435">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2000"/>
                                        <p:tgtEl>
                                          <p:spTgt spid="18435">
                                            <p:txEl>
                                              <p:pRg st="4" end="4"/>
                                            </p:txEl>
                                          </p:spTgt>
                                        </p:tgtEl>
                                      </p:cBhvr>
                                    </p:animEffect>
                                  </p:childTnLst>
                                  <p:subTnLst>
                                    <p:animClr>
                                      <p:cBhvr override="childStyle">
                                        <p:cTn dur="1" fill="hold" display="0" masterRel="nextClick" afterEffect="1"/>
                                        <p:tgtEl>
                                          <p:spTgt spid="18435">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fade">
                                      <p:cBhvr>
                                        <p:cTn id="32" dur="2000"/>
                                        <p:tgtEl>
                                          <p:spTgt spid="18435">
                                            <p:txEl>
                                              <p:pRg st="5" end="5"/>
                                            </p:txEl>
                                          </p:spTgt>
                                        </p:tgtEl>
                                      </p:cBhvr>
                                    </p:animEffect>
                                  </p:childTnLst>
                                  <p:subTnLst>
                                    <p:animClr>
                                      <p:cBhvr override="childStyle">
                                        <p:cTn dur="1" fill="hold" display="0" masterRel="nextClick" afterEffect="1"/>
                                        <p:tgtEl>
                                          <p:spTgt spid="18435">
                                            <p:txEl>
                                              <p:pRg st="5" end="5"/>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fade">
                                      <p:cBhvr>
                                        <p:cTn id="37" dur="2000"/>
                                        <p:tgtEl>
                                          <p:spTgt spid="18435">
                                            <p:txEl>
                                              <p:pRg st="6" end="6"/>
                                            </p:txEl>
                                          </p:spTgt>
                                        </p:tgtEl>
                                      </p:cBhvr>
                                    </p:animEffect>
                                  </p:childTnLst>
                                  <p:subTnLst>
                                    <p:animClr>
                                      <p:cBhvr override="childStyle">
                                        <p:cTn dur="1" fill="hold" display="0" masterRel="nextClick" afterEffect="1"/>
                                        <p:tgtEl>
                                          <p:spTgt spid="18435">
                                            <p:txEl>
                                              <p:pRg st="6" end="6"/>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fade">
                                      <p:cBhvr>
                                        <p:cTn id="42" dur="2000"/>
                                        <p:tgtEl>
                                          <p:spTgt spid="18435">
                                            <p:txEl>
                                              <p:pRg st="7" end="7"/>
                                            </p:txEl>
                                          </p:spTgt>
                                        </p:tgtEl>
                                      </p:cBhvr>
                                    </p:animEffect>
                                  </p:childTnLst>
                                  <p:subTnLst>
                                    <p:animClr>
                                      <p:cBhvr override="childStyle">
                                        <p:cTn dur="1" fill="hold" display="0" masterRel="nextClick" afterEffect="1"/>
                                        <p:tgtEl>
                                          <p:spTgt spid="18435">
                                            <p:txEl>
                                              <p:pRg st="7" end="7"/>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35">
                                            <p:txEl>
                                              <p:pRg st="8" end="8"/>
                                            </p:txEl>
                                          </p:spTgt>
                                        </p:tgtEl>
                                        <p:attrNameLst>
                                          <p:attrName>style.visibility</p:attrName>
                                        </p:attrNameLst>
                                      </p:cBhvr>
                                      <p:to>
                                        <p:strVal val="visible"/>
                                      </p:to>
                                    </p:set>
                                    <p:animEffect transition="in" filter="fade">
                                      <p:cBhvr>
                                        <p:cTn id="47" dur="2000"/>
                                        <p:tgtEl>
                                          <p:spTgt spid="18435">
                                            <p:txEl>
                                              <p:pRg st="8" end="8"/>
                                            </p:txEl>
                                          </p:spTgt>
                                        </p:tgtEl>
                                      </p:cBhvr>
                                    </p:animEffect>
                                  </p:childTnLst>
                                  <p:subTnLst>
                                    <p:animClr>
                                      <p:cBhvr override="childStyle">
                                        <p:cTn dur="1" fill="hold" display="0" masterRel="nextClick" afterEffect="1"/>
                                        <p:tgtEl>
                                          <p:spTgt spid="18435">
                                            <p:txEl>
                                              <p:pRg st="8" end="8"/>
                                            </p:txEl>
                                          </p:spTgt>
                                        </p:tgtEl>
                                        <p:attrNameLst>
                                          <p:attrName>ppt_c</p:attrName>
                                        </p:attrNameLst>
                                      </p:cBhvr>
                                      <p:to>
                                        <a:schemeClr val="hlink"/>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435">
                                            <p:txEl>
                                              <p:pRg st="9" end="9"/>
                                            </p:txEl>
                                          </p:spTgt>
                                        </p:tgtEl>
                                        <p:attrNameLst>
                                          <p:attrName>style.visibility</p:attrName>
                                        </p:attrNameLst>
                                      </p:cBhvr>
                                      <p:to>
                                        <p:strVal val="visible"/>
                                      </p:to>
                                    </p:set>
                                    <p:animEffect transition="in" filter="fade">
                                      <p:cBhvr>
                                        <p:cTn id="52" dur="2000"/>
                                        <p:tgtEl>
                                          <p:spTgt spid="18435">
                                            <p:txEl>
                                              <p:pRg st="9" end="9"/>
                                            </p:txEl>
                                          </p:spTgt>
                                        </p:tgtEl>
                                      </p:cBhvr>
                                    </p:animEffect>
                                  </p:childTnLst>
                                  <p:subTnLst>
                                    <p:animClr>
                                      <p:cBhvr override="childStyle">
                                        <p:cTn dur="1" fill="hold" display="0" masterRel="nextClick" afterEffect="1"/>
                                        <p:tgtEl>
                                          <p:spTgt spid="18435">
                                            <p:txEl>
                                              <p:pRg st="9" end="9"/>
                                            </p:txEl>
                                          </p:spTgt>
                                        </p:tgtEl>
                                        <p:attrNameLst>
                                          <p:attrName>ppt_c</p:attrName>
                                        </p:attrNameLst>
                                      </p:cBhvr>
                                      <p:to>
                                        <a:schemeClr val="hlink"/>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435">
                                            <p:txEl>
                                              <p:pRg st="10" end="10"/>
                                            </p:txEl>
                                          </p:spTgt>
                                        </p:tgtEl>
                                        <p:attrNameLst>
                                          <p:attrName>style.visibility</p:attrName>
                                        </p:attrNameLst>
                                      </p:cBhvr>
                                      <p:to>
                                        <p:strVal val="visible"/>
                                      </p:to>
                                    </p:set>
                                    <p:animEffect transition="in" filter="fade">
                                      <p:cBhvr>
                                        <p:cTn id="57" dur="2000"/>
                                        <p:tgtEl>
                                          <p:spTgt spid="18435">
                                            <p:txEl>
                                              <p:pRg st="10" end="10"/>
                                            </p:txEl>
                                          </p:spTgt>
                                        </p:tgtEl>
                                      </p:cBhvr>
                                    </p:animEffect>
                                  </p:childTnLst>
                                  <p:subTnLst>
                                    <p:animClr>
                                      <p:cBhvr override="childStyle">
                                        <p:cTn dur="1" fill="hold" display="0" masterRel="nextClick" afterEffect="1"/>
                                        <p:tgtEl>
                                          <p:spTgt spid="18435">
                                            <p:txEl>
                                              <p:pRg st="10" end="10"/>
                                            </p:txEl>
                                          </p:spTgt>
                                        </p:tgtEl>
                                        <p:attrNameLst>
                                          <p:attrName>ppt_c</p:attrName>
                                        </p:attrNameLst>
                                      </p:cBhvr>
                                      <p:to>
                                        <a:schemeClr val="hlink"/>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435">
                                            <p:txEl>
                                              <p:pRg st="11" end="11"/>
                                            </p:txEl>
                                          </p:spTgt>
                                        </p:tgtEl>
                                        <p:attrNameLst>
                                          <p:attrName>style.visibility</p:attrName>
                                        </p:attrNameLst>
                                      </p:cBhvr>
                                      <p:to>
                                        <p:strVal val="visible"/>
                                      </p:to>
                                    </p:set>
                                    <p:animEffect transition="in" filter="fade">
                                      <p:cBhvr>
                                        <p:cTn id="62" dur="2000"/>
                                        <p:tgtEl>
                                          <p:spTgt spid="18435">
                                            <p:txEl>
                                              <p:pRg st="11" end="11"/>
                                            </p:txEl>
                                          </p:spTgt>
                                        </p:tgtEl>
                                      </p:cBhvr>
                                    </p:animEffect>
                                  </p:childTnLst>
                                  <p:subTnLst>
                                    <p:animClr>
                                      <p:cBhvr override="childStyle">
                                        <p:cTn dur="1" fill="hold" display="0" masterRel="nextClick" afterEffect="1"/>
                                        <p:tgtEl>
                                          <p:spTgt spid="18435">
                                            <p:txEl>
                                              <p:pRg st="11" end="11"/>
                                            </p:txEl>
                                          </p:spTgt>
                                        </p:tgtEl>
                                        <p:attrNameLst>
                                          <p:attrName>ppt_c</p:attrName>
                                        </p:attrNameLst>
                                      </p:cBhvr>
                                      <p:to>
                                        <a:schemeClr val="hlink"/>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435">
                                            <p:txEl>
                                              <p:pRg st="12" end="12"/>
                                            </p:txEl>
                                          </p:spTgt>
                                        </p:tgtEl>
                                        <p:attrNameLst>
                                          <p:attrName>style.visibility</p:attrName>
                                        </p:attrNameLst>
                                      </p:cBhvr>
                                      <p:to>
                                        <p:strVal val="visible"/>
                                      </p:to>
                                    </p:set>
                                    <p:animEffect transition="in" filter="fade">
                                      <p:cBhvr>
                                        <p:cTn id="67" dur="2000"/>
                                        <p:tgtEl>
                                          <p:spTgt spid="18435">
                                            <p:txEl>
                                              <p:pRg st="12" end="12"/>
                                            </p:txEl>
                                          </p:spTgt>
                                        </p:tgtEl>
                                      </p:cBhvr>
                                    </p:animEffect>
                                  </p:childTnLst>
                                  <p:subTnLst>
                                    <p:animClr>
                                      <p:cBhvr override="childStyle">
                                        <p:cTn dur="1" fill="hold" display="0" masterRel="nextClick" afterEffect="1"/>
                                        <p:tgtEl>
                                          <p:spTgt spid="18435">
                                            <p:txEl>
                                              <p:pRg st="12" end="12"/>
                                            </p:txEl>
                                          </p:spTgt>
                                        </p:tgtEl>
                                        <p:attrNameLst>
                                          <p:attrName>ppt_c</p:attrName>
                                        </p:attrNameLst>
                                      </p:cBhvr>
                                      <p:to>
                                        <a:schemeClr val="hlink"/>
                                      </p:to>
                                    </p:animClr>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435">
                                            <p:txEl>
                                              <p:pRg st="13" end="13"/>
                                            </p:txEl>
                                          </p:spTgt>
                                        </p:tgtEl>
                                        <p:attrNameLst>
                                          <p:attrName>style.visibility</p:attrName>
                                        </p:attrNameLst>
                                      </p:cBhvr>
                                      <p:to>
                                        <p:strVal val="visible"/>
                                      </p:to>
                                    </p:set>
                                    <p:animEffect transition="in" filter="fade">
                                      <p:cBhvr>
                                        <p:cTn id="72" dur="2000"/>
                                        <p:tgtEl>
                                          <p:spTgt spid="18435">
                                            <p:txEl>
                                              <p:pRg st="13" end="13"/>
                                            </p:txEl>
                                          </p:spTgt>
                                        </p:tgtEl>
                                      </p:cBhvr>
                                    </p:animEffect>
                                  </p:childTnLst>
                                  <p:subTnLst>
                                    <p:animClr>
                                      <p:cBhvr override="childStyle">
                                        <p:cTn dur="1" fill="hold" display="0" masterRel="nextClick" afterEffect="1"/>
                                        <p:tgtEl>
                                          <p:spTgt spid="18435">
                                            <p:txEl>
                                              <p:pRg st="13" end="13"/>
                                            </p:txEl>
                                          </p:spTgt>
                                        </p:tgtEl>
                                        <p:attrNameLst>
                                          <p:attrName>ppt_c</p:attrName>
                                        </p:attrNameLst>
                                      </p:cBhvr>
                                      <p:to>
                                        <a:schemeClr val="hlink"/>
                                      </p:to>
                                    </p:animClr>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435">
                                            <p:txEl>
                                              <p:pRg st="14" end="14"/>
                                            </p:txEl>
                                          </p:spTgt>
                                        </p:tgtEl>
                                        <p:attrNameLst>
                                          <p:attrName>style.visibility</p:attrName>
                                        </p:attrNameLst>
                                      </p:cBhvr>
                                      <p:to>
                                        <p:strVal val="visible"/>
                                      </p:to>
                                    </p:set>
                                    <p:animEffect transition="in" filter="fade">
                                      <p:cBhvr>
                                        <p:cTn id="77" dur="2000"/>
                                        <p:tgtEl>
                                          <p:spTgt spid="18435">
                                            <p:txEl>
                                              <p:pRg st="14" end="14"/>
                                            </p:txEl>
                                          </p:spTgt>
                                        </p:tgtEl>
                                      </p:cBhvr>
                                    </p:animEffect>
                                  </p:childTnLst>
                                  <p:subTnLst>
                                    <p:animClr>
                                      <p:cBhvr override="childStyle">
                                        <p:cTn dur="1" fill="hold" display="0" masterRel="nextClick" afterEffect="1"/>
                                        <p:tgtEl>
                                          <p:spTgt spid="18435">
                                            <p:txEl>
                                              <p:pRg st="14" end="14"/>
                                            </p:txEl>
                                          </p:spTgt>
                                        </p:tgtEl>
                                        <p:attrNameLst>
                                          <p:attrName>ppt_c</p:attrName>
                                        </p:attrNameLst>
                                      </p:cBhvr>
                                      <p:to>
                                        <a:schemeClr val="hlink"/>
                                      </p:to>
                                    </p:animClr>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435">
                                            <p:txEl>
                                              <p:pRg st="15" end="15"/>
                                            </p:txEl>
                                          </p:spTgt>
                                        </p:tgtEl>
                                        <p:attrNameLst>
                                          <p:attrName>style.visibility</p:attrName>
                                        </p:attrNameLst>
                                      </p:cBhvr>
                                      <p:to>
                                        <p:strVal val="visible"/>
                                      </p:to>
                                    </p:set>
                                    <p:animEffect transition="in" filter="fade">
                                      <p:cBhvr>
                                        <p:cTn id="82" dur="2000"/>
                                        <p:tgtEl>
                                          <p:spTgt spid="18435">
                                            <p:txEl>
                                              <p:pRg st="15" end="15"/>
                                            </p:txEl>
                                          </p:spTgt>
                                        </p:tgtEl>
                                      </p:cBhvr>
                                    </p:animEffect>
                                  </p:childTnLst>
                                  <p:subTnLst>
                                    <p:animClr>
                                      <p:cBhvr override="childStyle">
                                        <p:cTn dur="1" fill="hold" display="0" masterRel="nextClick" afterEffect="1"/>
                                        <p:tgtEl>
                                          <p:spTgt spid="18435">
                                            <p:txEl>
                                              <p:pRg st="15" end="1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33400"/>
            <a:ext cx="8229600" cy="914400"/>
          </a:xfrm>
        </p:spPr>
        <p:txBody>
          <a:bodyPr/>
          <a:lstStyle/>
          <a:p>
            <a:pPr eaLnBrk="1" hangingPunct="1"/>
            <a:r>
              <a:rPr lang="en-US" sz="3200" dirty="0"/>
              <a:t>MD&amp;A Background</a:t>
            </a:r>
            <a:endParaRPr lang="en-US" sz="3200" dirty="0"/>
          </a:p>
        </p:txBody>
      </p:sp>
      <p:sp>
        <p:nvSpPr>
          <p:cNvPr id="18435" name="Rectangle 3"/>
          <p:cNvSpPr>
            <a:spLocks noGrp="1" noChangeArrowheads="1"/>
          </p:cNvSpPr>
          <p:nvPr>
            <p:ph type="body" idx="1"/>
          </p:nvPr>
        </p:nvSpPr>
        <p:spPr>
          <a:xfrm>
            <a:off x="533400" y="1600200"/>
            <a:ext cx="8382000" cy="3276600"/>
          </a:xfrm>
        </p:spPr>
        <p:txBody>
          <a:bodyPr/>
          <a:lstStyle/>
          <a:p>
            <a:pPr marL="0" indent="0" eaLnBrk="1" hangingPunct="1">
              <a:lnSpc>
                <a:spcPct val="125000"/>
              </a:lnSpc>
              <a:buNone/>
            </a:pPr>
            <a:r>
              <a:rPr lang="en-CA" sz="2000" dirty="0" smtClean="0"/>
              <a:t>MD&amp;A </a:t>
            </a:r>
            <a:r>
              <a:rPr lang="en-CA" sz="2000" dirty="0"/>
              <a:t>is a narrative explanation “through the eyes </a:t>
            </a:r>
            <a:r>
              <a:rPr lang="en-CA" sz="2000" dirty="0" smtClean="0"/>
              <a:t>of management”</a:t>
            </a:r>
            <a:br>
              <a:rPr lang="en-CA" sz="2000" dirty="0" smtClean="0"/>
            </a:br>
            <a:endParaRPr lang="en-CA" sz="900" dirty="0"/>
          </a:p>
          <a:p>
            <a:pPr>
              <a:lnSpc>
                <a:spcPct val="125000"/>
              </a:lnSpc>
            </a:pPr>
            <a:r>
              <a:rPr lang="en-CA" sz="1800" dirty="0" smtClean="0"/>
              <a:t>discussion </a:t>
            </a:r>
            <a:r>
              <a:rPr lang="en-CA" sz="1800" dirty="0"/>
              <a:t>of a company’s </a:t>
            </a:r>
            <a:r>
              <a:rPr lang="en-CA" sz="1800" dirty="0" smtClean="0"/>
              <a:t>financial condition </a:t>
            </a:r>
            <a:r>
              <a:rPr lang="en-CA" sz="1800" dirty="0"/>
              <a:t>and future prospects </a:t>
            </a:r>
            <a:br>
              <a:rPr lang="en-CA" sz="1800" dirty="0" smtClean="0"/>
            </a:br>
            <a:r>
              <a:rPr lang="en-CA" sz="1800" dirty="0" smtClean="0"/>
              <a:t>– balanced discussion; bad </a:t>
            </a:r>
            <a:r>
              <a:rPr lang="en-CA" sz="1800" dirty="0"/>
              <a:t>news </a:t>
            </a:r>
            <a:r>
              <a:rPr lang="en-CA" sz="1800" dirty="0" smtClean="0"/>
              <a:t>as well </a:t>
            </a:r>
            <a:r>
              <a:rPr lang="en-CA" sz="1800" dirty="0"/>
              <a:t>as good </a:t>
            </a:r>
            <a:r>
              <a:rPr lang="en-CA" sz="1800" dirty="0" smtClean="0"/>
              <a:t>news</a:t>
            </a:r>
            <a:br>
              <a:rPr lang="en-CA" sz="1800" dirty="0" smtClean="0"/>
            </a:br>
            <a:endParaRPr lang="en-CA" sz="1050" dirty="0" smtClean="0"/>
          </a:p>
          <a:p>
            <a:pPr>
              <a:lnSpc>
                <a:spcPct val="125000"/>
              </a:lnSpc>
            </a:pPr>
            <a:r>
              <a:rPr lang="en-CA" sz="1800" dirty="0"/>
              <a:t>h</a:t>
            </a:r>
            <a:r>
              <a:rPr lang="en-CA" sz="1800" dirty="0" smtClean="0"/>
              <a:t>elps investors </a:t>
            </a:r>
            <a:r>
              <a:rPr lang="en-CA" sz="1800" dirty="0"/>
              <a:t>understand </a:t>
            </a:r>
            <a:r>
              <a:rPr lang="en-CA" sz="1800" dirty="0" smtClean="0"/>
              <a:t>the financial statements</a:t>
            </a:r>
            <a:br>
              <a:rPr lang="en-CA" sz="1800" dirty="0" smtClean="0"/>
            </a:br>
            <a:endParaRPr lang="en-CA" sz="1050" dirty="0" smtClean="0"/>
          </a:p>
          <a:p>
            <a:pPr>
              <a:lnSpc>
                <a:spcPct val="125000"/>
              </a:lnSpc>
            </a:pPr>
            <a:r>
              <a:rPr lang="en-CA" sz="1800" dirty="0"/>
              <a:t>d</a:t>
            </a:r>
            <a:r>
              <a:rPr lang="en-CA" sz="1800" dirty="0" smtClean="0"/>
              <a:t>iscusses </a:t>
            </a:r>
            <a:r>
              <a:rPr lang="en-CA" sz="1800" dirty="0"/>
              <a:t>trends and risks that have affected </a:t>
            </a:r>
            <a:br>
              <a:rPr lang="en-CA" sz="1800" dirty="0" smtClean="0"/>
            </a:br>
            <a:r>
              <a:rPr lang="en-CA" sz="1800" dirty="0" smtClean="0"/>
              <a:t>or </a:t>
            </a:r>
            <a:r>
              <a:rPr lang="en-CA" sz="1800" dirty="0"/>
              <a:t>are </a:t>
            </a:r>
            <a:r>
              <a:rPr lang="en-CA" sz="1800" dirty="0" smtClean="0"/>
              <a:t>reasonably likely </a:t>
            </a:r>
            <a:r>
              <a:rPr lang="en-CA" sz="1800" dirty="0"/>
              <a:t>to affect the financial statements in the </a:t>
            </a:r>
            <a:r>
              <a:rPr lang="en-CA" sz="1800" dirty="0" smtClean="0"/>
              <a:t>future</a:t>
            </a:r>
            <a:endParaRPr lang="en-CA" sz="1050" dirty="0" smtClean="0"/>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4400" y="5029200"/>
            <a:ext cx="6858000" cy="95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28800" y="5181600"/>
            <a:ext cx="5410200" cy="646331"/>
          </a:xfrm>
          <a:prstGeom prst="rect">
            <a:avLst/>
          </a:prstGeom>
        </p:spPr>
        <p:txBody>
          <a:bodyPr wrap="square">
            <a:spAutoFit/>
          </a:bodyPr>
          <a:lstStyle/>
          <a:p>
            <a:r>
              <a:rPr lang="en-CA" b="1" i="1" dirty="0"/>
              <a:t>The MD&amp;A should complement and supplement</a:t>
            </a:r>
            <a:endParaRPr lang="en-CA" b="1" i="1" dirty="0"/>
          </a:p>
          <a:p>
            <a:r>
              <a:rPr lang="en-CA" b="1" i="1" dirty="0"/>
              <a:t>the company’s financial statements</a:t>
            </a:r>
            <a:endParaRPr lang="en-CA"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457200"/>
            <a:ext cx="8077200" cy="838200"/>
          </a:xfrm>
        </p:spPr>
        <p:txBody>
          <a:bodyPr/>
          <a:lstStyle/>
          <a:p>
            <a:pPr eaLnBrk="1" hangingPunct="1"/>
            <a:r>
              <a:rPr lang="en-CA" sz="2800" dirty="0" smtClean="0"/>
              <a:t>Common benefits for employees</a:t>
            </a:r>
            <a:endParaRPr lang="en-US" sz="2800" dirty="0" smtClean="0"/>
          </a:p>
        </p:txBody>
      </p:sp>
      <p:sp>
        <p:nvSpPr>
          <p:cNvPr id="18435" name="Rectangle 3"/>
          <p:cNvSpPr>
            <a:spLocks noGrp="1" noChangeArrowheads="1"/>
          </p:cNvSpPr>
          <p:nvPr>
            <p:ph type="body" idx="1"/>
          </p:nvPr>
        </p:nvSpPr>
        <p:spPr>
          <a:xfrm>
            <a:off x="533400" y="1295400"/>
            <a:ext cx="4419600" cy="5105400"/>
          </a:xfrm>
        </p:spPr>
        <p:txBody>
          <a:bodyPr/>
          <a:lstStyle/>
          <a:p>
            <a:pPr marL="0" fontAlgn="t">
              <a:spcBef>
                <a:spcPts val="0"/>
              </a:spcBef>
              <a:spcAft>
                <a:spcPts val="0"/>
              </a:spcAft>
            </a:pPr>
            <a:r>
              <a:rPr lang="en-CA" sz="2000" b="1" kern="1200" dirty="0" smtClean="0">
                <a:solidFill>
                  <a:srgbClr val="000000"/>
                </a:solidFill>
              </a:rPr>
              <a:t>Pension</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Bonus</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Health insurance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Life insurance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Training and development</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Flex hours</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Home office (with equipment)</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Personal time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Employee awards</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Christmas party</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Car allowance</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Free parking</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Paid professional dues</a:t>
            </a:r>
            <a:endParaRPr lang="en-CA" sz="2000" b="1" kern="1200" dirty="0" smtClean="0">
              <a:solidFill>
                <a:srgbClr val="000000"/>
              </a:solidFill>
            </a:endParaRPr>
          </a:p>
          <a:p>
            <a:pPr marL="0" fontAlgn="t">
              <a:spcBef>
                <a:spcPts val="0"/>
              </a:spcBef>
              <a:spcAft>
                <a:spcPts val="0"/>
              </a:spcAft>
            </a:pPr>
            <a:r>
              <a:rPr lang="en-CA" sz="2000" b="1" kern="1200" dirty="0" smtClean="0">
                <a:solidFill>
                  <a:srgbClr val="000000"/>
                </a:solidFill>
              </a:rPr>
              <a:t>Wellness programs (</a:t>
            </a:r>
            <a:r>
              <a:rPr lang="en-CA" sz="2000" b="1" kern="1200" dirty="0" err="1" smtClean="0">
                <a:solidFill>
                  <a:srgbClr val="000000"/>
                </a:solidFill>
              </a:rPr>
              <a:t>incl</a:t>
            </a:r>
            <a:r>
              <a:rPr lang="en-CA" sz="2000" b="1" kern="1200" dirty="0" smtClean="0">
                <a:solidFill>
                  <a:srgbClr val="000000"/>
                </a:solidFill>
              </a:rPr>
              <a:t> EAP)</a:t>
            </a:r>
            <a:endParaRPr lang="en-US" sz="2000" b="1" kern="1200" dirty="0" smtClean="0">
              <a:solidFill>
                <a:srgbClr val="000000"/>
              </a:solidFill>
            </a:endParaRPr>
          </a:p>
          <a:p>
            <a:pPr lvl="1" eaLnBrk="1" hangingPunct="1">
              <a:lnSpc>
                <a:spcPct val="125000"/>
              </a:lnSpc>
            </a:pPr>
            <a:endParaRPr lang="en-US" sz="2000" dirty="0" smtClean="0"/>
          </a:p>
        </p:txBody>
      </p:sp>
      <p:sp>
        <p:nvSpPr>
          <p:cNvPr id="4" name="Rectangle 3"/>
          <p:cNvSpPr txBox="1">
            <a:spLocks noChangeArrowheads="1"/>
          </p:cNvSpPr>
          <p:nvPr/>
        </p:nvSpPr>
        <p:spPr bwMode="auto">
          <a:xfrm>
            <a:off x="4724400" y="1295400"/>
            <a:ext cx="4267200" cy="5105400"/>
          </a:xfrm>
          <a:prstGeom prst="rect">
            <a:avLst/>
          </a:prstGeom>
          <a:noFill/>
          <a:ln w="9525">
            <a:noFill/>
            <a:miter lim="800000"/>
          </a:ln>
          <a:effectLst/>
        </p:spPr>
        <p:txBody>
          <a:bodyPr vert="horz" wrap="square" lIns="91440" tIns="45720" rIns="91440" bIns="45720" numCol="1" anchor="t" anchorCtr="0" compatLnSpc="1"/>
          <a:lstStyle/>
          <a:p>
            <a:pPr lvl="0" indent="-342900" eaLnBrk="1" fontAlgn="t" hangingPunct="1">
              <a:spcBef>
                <a:spcPts val="0"/>
              </a:spcBef>
              <a:spcAft>
                <a:spcPts val="0"/>
              </a:spcAft>
              <a:buClr>
                <a:schemeClr val="bg2"/>
              </a:buClr>
              <a:buSzPct val="75000"/>
              <a:buFont typeface="Wingdings" panose="05000000000000000000" pitchFamily="2" charset="2"/>
              <a:buChar char="n"/>
            </a:pPr>
            <a:r>
              <a:rPr lang="en-CA" sz="2000" b="1" dirty="0" smtClean="0">
                <a:solidFill>
                  <a:srgbClr val="000000"/>
                </a:solidFill>
                <a:latin typeface="+mn-lt"/>
              </a:rPr>
              <a:t>Tuition for university</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Sick leave program</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Long-term disability program</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Stock purchase plans</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Smart phones and laptops</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Paid vacation</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In-house financial consulting</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Employee discounts</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Mentorship</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Profit sharing</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Donation match</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kumimoji="0" lang="en-CA" sz="2000" b="1" i="0" u="none" strike="noStrike" kern="1200" cap="none" spc="0" normalizeH="0" baseline="0" noProof="0" dirty="0" smtClean="0">
                <a:ln>
                  <a:noFill/>
                </a:ln>
                <a:solidFill>
                  <a:srgbClr val="000000"/>
                </a:solidFill>
                <a:effectLst/>
                <a:uLnTx/>
                <a:uFillTx/>
                <a:latin typeface="+mn-lt"/>
                <a:ea typeface="+mn-ea"/>
                <a:cs typeface="+mn-cs"/>
              </a:rPr>
              <a:t>Fitness programs</a:t>
            </a: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r>
              <a:rPr lang="en-CA" sz="2000" b="1" dirty="0" smtClean="0">
                <a:solidFill>
                  <a:srgbClr val="000000"/>
                </a:solidFill>
                <a:latin typeface="+mn-lt"/>
              </a:rPr>
              <a:t>Etc.!</a:t>
            </a:r>
            <a:endParaRPr kumimoji="0" lang="en-CA" sz="16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endParaRPr kumimoji="0" lang="en-CA" sz="20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342900" algn="l" defTabSz="914400" rtl="0" eaLnBrk="1" fontAlgn="t" latinLnBrk="0" hangingPunct="1">
              <a:lnSpc>
                <a:spcPct val="100000"/>
              </a:lnSpc>
              <a:spcBef>
                <a:spcPts val="0"/>
              </a:spcBef>
              <a:spcAft>
                <a:spcPts val="0"/>
              </a:spcAft>
              <a:buClr>
                <a:schemeClr val="bg2"/>
              </a:buClr>
              <a:buSzPct val="75000"/>
              <a:buFont typeface="Wingdings" panose="05000000000000000000" pitchFamily="2" charset="2"/>
              <a:buChar char="n"/>
              <a:defRPr/>
            </a:pPr>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a:p>
            <a:pPr marL="742950" marR="0" lvl="1" indent="-285750" algn="l" defTabSz="914400" rtl="0" eaLnBrk="1" fontAlgn="base" latinLnBrk="0" hangingPunct="1">
              <a:lnSpc>
                <a:spcPct val="125000"/>
              </a:lnSpc>
              <a:spcBef>
                <a:spcPct val="20000"/>
              </a:spcBef>
              <a:spcAft>
                <a:spcPct val="0"/>
              </a:spcAft>
              <a:buClr>
                <a:schemeClr val="accent2"/>
              </a:buClr>
              <a:buSzPct val="80000"/>
              <a:buFont typeface="Wingdings" panose="05000000000000000000" pitchFamily="2" charset="2"/>
              <a:buChar char="¨"/>
              <a:defRPr/>
            </a:pPr>
            <a:endParaRPr kumimoji="0" lang="en-U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subTnLst>
                                    <p:animClr>
                                      <p:cBhvr override="childStyle">
                                        <p:cTn dur="1" fill="hold" display="0" masterRel="nextClick" afterEffect="1"/>
                                        <p:tgtEl>
                                          <p:spTgt spid="18435">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subTnLst>
                                    <p:animClr>
                                      <p:cBhvr override="childStyle">
                                        <p:cTn dur="1" fill="hold" display="0" masterRel="nextClick" afterEffect="1"/>
                                        <p:tgtEl>
                                          <p:spTgt spid="18435">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subTnLst>
                                    <p:animClr>
                                      <p:cBhvr override="childStyle">
                                        <p:cTn dur="1" fill="hold" display="0" masterRel="nextClick" afterEffect="1"/>
                                        <p:tgtEl>
                                          <p:spTgt spid="18435">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subTnLst>
                                    <p:animClr>
                                      <p:cBhvr override="childStyle">
                                        <p:cTn dur="1" fill="hold" display="0" masterRel="nextClick" afterEffect="1"/>
                                        <p:tgtEl>
                                          <p:spTgt spid="18435">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2000"/>
                                        <p:tgtEl>
                                          <p:spTgt spid="18435">
                                            <p:txEl>
                                              <p:pRg st="4" end="4"/>
                                            </p:txEl>
                                          </p:spTgt>
                                        </p:tgtEl>
                                      </p:cBhvr>
                                    </p:animEffect>
                                  </p:childTnLst>
                                  <p:subTnLst>
                                    <p:animClr>
                                      <p:cBhvr override="childStyle">
                                        <p:cTn dur="1" fill="hold" display="0" masterRel="nextClick" afterEffect="1"/>
                                        <p:tgtEl>
                                          <p:spTgt spid="18435">
                                            <p:txEl>
                                              <p:pRg st="4" end="4"/>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fade">
                                      <p:cBhvr>
                                        <p:cTn id="32" dur="2000"/>
                                        <p:tgtEl>
                                          <p:spTgt spid="18435">
                                            <p:txEl>
                                              <p:pRg st="5" end="5"/>
                                            </p:txEl>
                                          </p:spTgt>
                                        </p:tgtEl>
                                      </p:cBhvr>
                                    </p:animEffect>
                                  </p:childTnLst>
                                  <p:subTnLst>
                                    <p:animClr>
                                      <p:cBhvr override="childStyle">
                                        <p:cTn dur="1" fill="hold" display="0" masterRel="nextClick" afterEffect="1"/>
                                        <p:tgtEl>
                                          <p:spTgt spid="18435">
                                            <p:txEl>
                                              <p:pRg st="5" end="5"/>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fade">
                                      <p:cBhvr>
                                        <p:cTn id="37" dur="2000"/>
                                        <p:tgtEl>
                                          <p:spTgt spid="18435">
                                            <p:txEl>
                                              <p:pRg st="6" end="6"/>
                                            </p:txEl>
                                          </p:spTgt>
                                        </p:tgtEl>
                                      </p:cBhvr>
                                    </p:animEffect>
                                  </p:childTnLst>
                                  <p:subTnLst>
                                    <p:animClr>
                                      <p:cBhvr override="childStyle">
                                        <p:cTn dur="1" fill="hold" display="0" masterRel="nextClick" afterEffect="1"/>
                                        <p:tgtEl>
                                          <p:spTgt spid="18435">
                                            <p:txEl>
                                              <p:pRg st="6" end="6"/>
                                            </p:txEl>
                                          </p:spTgt>
                                        </p:tgtEl>
                                        <p:attrNameLst>
                                          <p:attrName>ppt_c</p:attrName>
                                        </p:attrNameLst>
                                      </p:cBhvr>
                                      <p:to>
                                        <a:schemeClr val="folHlink"/>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fade">
                                      <p:cBhvr>
                                        <p:cTn id="42" dur="2000"/>
                                        <p:tgtEl>
                                          <p:spTgt spid="18435">
                                            <p:txEl>
                                              <p:pRg st="7" end="7"/>
                                            </p:txEl>
                                          </p:spTgt>
                                        </p:tgtEl>
                                      </p:cBhvr>
                                    </p:animEffect>
                                  </p:childTnLst>
                                  <p:subTnLst>
                                    <p:animClr>
                                      <p:cBhvr override="childStyle">
                                        <p:cTn dur="1" fill="hold" display="0" masterRel="nextClick" afterEffect="1"/>
                                        <p:tgtEl>
                                          <p:spTgt spid="18435">
                                            <p:txEl>
                                              <p:pRg st="7" end="7"/>
                                            </p:txEl>
                                          </p:spTgt>
                                        </p:tgtEl>
                                        <p:attrNameLst>
                                          <p:attrName>ppt_c</p:attrName>
                                        </p:attrNameLst>
                                      </p:cBhvr>
                                      <p:to>
                                        <a:schemeClr val="folHlink"/>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35">
                                            <p:txEl>
                                              <p:pRg st="8" end="8"/>
                                            </p:txEl>
                                          </p:spTgt>
                                        </p:tgtEl>
                                        <p:attrNameLst>
                                          <p:attrName>style.visibility</p:attrName>
                                        </p:attrNameLst>
                                      </p:cBhvr>
                                      <p:to>
                                        <p:strVal val="visible"/>
                                      </p:to>
                                    </p:set>
                                    <p:animEffect transition="in" filter="fade">
                                      <p:cBhvr>
                                        <p:cTn id="47" dur="2000"/>
                                        <p:tgtEl>
                                          <p:spTgt spid="18435">
                                            <p:txEl>
                                              <p:pRg st="8" end="8"/>
                                            </p:txEl>
                                          </p:spTgt>
                                        </p:tgtEl>
                                      </p:cBhvr>
                                    </p:animEffect>
                                  </p:childTnLst>
                                  <p:subTnLst>
                                    <p:animClr>
                                      <p:cBhvr override="childStyle">
                                        <p:cTn dur="1" fill="hold" display="0" masterRel="nextClick" afterEffect="1"/>
                                        <p:tgtEl>
                                          <p:spTgt spid="18435">
                                            <p:txEl>
                                              <p:pRg st="8" end="8"/>
                                            </p:txEl>
                                          </p:spTgt>
                                        </p:tgtEl>
                                        <p:attrNameLst>
                                          <p:attrName>ppt_c</p:attrName>
                                        </p:attrNameLst>
                                      </p:cBhvr>
                                      <p:to>
                                        <a:schemeClr val="folHlink"/>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435">
                                            <p:txEl>
                                              <p:pRg st="9" end="9"/>
                                            </p:txEl>
                                          </p:spTgt>
                                        </p:tgtEl>
                                        <p:attrNameLst>
                                          <p:attrName>style.visibility</p:attrName>
                                        </p:attrNameLst>
                                      </p:cBhvr>
                                      <p:to>
                                        <p:strVal val="visible"/>
                                      </p:to>
                                    </p:set>
                                    <p:animEffect transition="in" filter="fade">
                                      <p:cBhvr>
                                        <p:cTn id="52" dur="2000"/>
                                        <p:tgtEl>
                                          <p:spTgt spid="18435">
                                            <p:txEl>
                                              <p:pRg st="9" end="9"/>
                                            </p:txEl>
                                          </p:spTgt>
                                        </p:tgtEl>
                                      </p:cBhvr>
                                    </p:animEffect>
                                  </p:childTnLst>
                                  <p:subTnLst>
                                    <p:animClr>
                                      <p:cBhvr override="childStyle">
                                        <p:cTn dur="1" fill="hold" display="0" masterRel="nextClick" afterEffect="1"/>
                                        <p:tgtEl>
                                          <p:spTgt spid="18435">
                                            <p:txEl>
                                              <p:pRg st="9" end="9"/>
                                            </p:txEl>
                                          </p:spTgt>
                                        </p:tgtEl>
                                        <p:attrNameLst>
                                          <p:attrName>ppt_c</p:attrName>
                                        </p:attrNameLst>
                                      </p:cBhvr>
                                      <p:to>
                                        <a:schemeClr val="folHlink"/>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435">
                                            <p:txEl>
                                              <p:pRg st="10" end="10"/>
                                            </p:txEl>
                                          </p:spTgt>
                                        </p:tgtEl>
                                        <p:attrNameLst>
                                          <p:attrName>style.visibility</p:attrName>
                                        </p:attrNameLst>
                                      </p:cBhvr>
                                      <p:to>
                                        <p:strVal val="visible"/>
                                      </p:to>
                                    </p:set>
                                    <p:animEffect transition="in" filter="fade">
                                      <p:cBhvr>
                                        <p:cTn id="57" dur="2000"/>
                                        <p:tgtEl>
                                          <p:spTgt spid="18435">
                                            <p:txEl>
                                              <p:pRg st="10" end="10"/>
                                            </p:txEl>
                                          </p:spTgt>
                                        </p:tgtEl>
                                      </p:cBhvr>
                                    </p:animEffect>
                                  </p:childTnLst>
                                  <p:subTnLst>
                                    <p:animClr>
                                      <p:cBhvr override="childStyle">
                                        <p:cTn dur="1" fill="hold" display="0" masterRel="nextClick" afterEffect="1"/>
                                        <p:tgtEl>
                                          <p:spTgt spid="18435">
                                            <p:txEl>
                                              <p:pRg st="10" end="10"/>
                                            </p:txEl>
                                          </p:spTgt>
                                        </p:tgtEl>
                                        <p:attrNameLst>
                                          <p:attrName>ppt_c</p:attrName>
                                        </p:attrNameLst>
                                      </p:cBhvr>
                                      <p:to>
                                        <a:schemeClr val="folHlink"/>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435">
                                            <p:txEl>
                                              <p:pRg st="11" end="11"/>
                                            </p:txEl>
                                          </p:spTgt>
                                        </p:tgtEl>
                                        <p:attrNameLst>
                                          <p:attrName>style.visibility</p:attrName>
                                        </p:attrNameLst>
                                      </p:cBhvr>
                                      <p:to>
                                        <p:strVal val="visible"/>
                                      </p:to>
                                    </p:set>
                                    <p:animEffect transition="in" filter="fade">
                                      <p:cBhvr>
                                        <p:cTn id="62" dur="2000"/>
                                        <p:tgtEl>
                                          <p:spTgt spid="18435">
                                            <p:txEl>
                                              <p:pRg st="11" end="11"/>
                                            </p:txEl>
                                          </p:spTgt>
                                        </p:tgtEl>
                                      </p:cBhvr>
                                    </p:animEffect>
                                  </p:childTnLst>
                                  <p:subTnLst>
                                    <p:animClr>
                                      <p:cBhvr override="childStyle">
                                        <p:cTn dur="1" fill="hold" display="0" masterRel="nextClick" afterEffect="1"/>
                                        <p:tgtEl>
                                          <p:spTgt spid="18435">
                                            <p:txEl>
                                              <p:pRg st="11" end="11"/>
                                            </p:txEl>
                                          </p:spTgt>
                                        </p:tgtEl>
                                        <p:attrNameLst>
                                          <p:attrName>ppt_c</p:attrName>
                                        </p:attrNameLst>
                                      </p:cBhvr>
                                      <p:to>
                                        <a:schemeClr val="folHlink"/>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435">
                                            <p:txEl>
                                              <p:pRg st="12" end="12"/>
                                            </p:txEl>
                                          </p:spTgt>
                                        </p:tgtEl>
                                        <p:attrNameLst>
                                          <p:attrName>style.visibility</p:attrName>
                                        </p:attrNameLst>
                                      </p:cBhvr>
                                      <p:to>
                                        <p:strVal val="visible"/>
                                      </p:to>
                                    </p:set>
                                    <p:animEffect transition="in" filter="fade">
                                      <p:cBhvr>
                                        <p:cTn id="67" dur="2000"/>
                                        <p:tgtEl>
                                          <p:spTgt spid="18435">
                                            <p:txEl>
                                              <p:pRg st="12" end="12"/>
                                            </p:txEl>
                                          </p:spTgt>
                                        </p:tgtEl>
                                      </p:cBhvr>
                                    </p:animEffect>
                                  </p:childTnLst>
                                  <p:subTnLst>
                                    <p:animClr>
                                      <p:cBhvr override="childStyle">
                                        <p:cTn dur="1" fill="hold" display="0" masterRel="nextClick" afterEffect="1"/>
                                        <p:tgtEl>
                                          <p:spTgt spid="18435">
                                            <p:txEl>
                                              <p:pRg st="12" end="12"/>
                                            </p:txEl>
                                          </p:spTgt>
                                        </p:tgtEl>
                                        <p:attrNameLst>
                                          <p:attrName>ppt_c</p:attrName>
                                        </p:attrNameLst>
                                      </p:cBhvr>
                                      <p:to>
                                        <a:schemeClr val="folHlink"/>
                                      </p:to>
                                    </p:animClr>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435">
                                            <p:txEl>
                                              <p:pRg st="13" end="13"/>
                                            </p:txEl>
                                          </p:spTgt>
                                        </p:tgtEl>
                                        <p:attrNameLst>
                                          <p:attrName>style.visibility</p:attrName>
                                        </p:attrNameLst>
                                      </p:cBhvr>
                                      <p:to>
                                        <p:strVal val="visible"/>
                                      </p:to>
                                    </p:set>
                                    <p:animEffect transition="in" filter="fade">
                                      <p:cBhvr>
                                        <p:cTn id="72" dur="2000"/>
                                        <p:tgtEl>
                                          <p:spTgt spid="18435">
                                            <p:txEl>
                                              <p:pRg st="13" end="13"/>
                                            </p:txEl>
                                          </p:spTgt>
                                        </p:tgtEl>
                                      </p:cBhvr>
                                    </p:animEffect>
                                  </p:childTnLst>
                                  <p:subTnLst>
                                    <p:animClr>
                                      <p:cBhvr override="childStyle">
                                        <p:cTn dur="1" fill="hold" display="0" masterRel="nextClick" afterEffect="1"/>
                                        <p:tgtEl>
                                          <p:spTgt spid="18435">
                                            <p:txEl>
                                              <p:pRg st="13" end="13"/>
                                            </p:txEl>
                                          </p:spTgt>
                                        </p:tgtEl>
                                        <p:attrNameLst>
                                          <p:attrName>ppt_c</p:attrName>
                                        </p:attrNameLst>
                                      </p:cBhvr>
                                      <p:to>
                                        <a:schemeClr val="folHlink"/>
                                      </p:to>
                                    </p:animClr>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4294967295" end="4294967295"/>
                                            </p:txEl>
                                          </p:spTgt>
                                        </p:tgtEl>
                                        <p:attrNameLst>
                                          <p:attrName>style.visibility</p:attrName>
                                        </p:attrNameLst>
                                      </p:cBhvr>
                                      <p:to>
                                        <p:strVal val="visible"/>
                                      </p:to>
                                    </p:set>
                                    <p:animEffect transition="in" filter="fade">
                                      <p:cBhvr>
                                        <p:cTn id="77" dur="2000"/>
                                        <p:tgtEl>
                                          <p:spTgt spid="4">
                                            <p:txEl>
                                              <p:pRg st="4294967295" end="4294967295"/>
                                            </p:txEl>
                                          </p:spTgt>
                                        </p:tgtEl>
                                      </p:cBhvr>
                                    </p:animEffect>
                                  </p:childTnLst>
                                  <p:subTnLst>
                                    <p:animClr>
                                      <p:cBhvr override="childStyle">
                                        <p:cTn dur="1" fill="hold" display="0" masterRel="nextClick" afterEffect="1"/>
                                        <p:tgtEl>
                                          <p:spTgt spid="4"/>
                                        </p:tgtEl>
                                        <p:attrNameLst>
                                          <p:attrName>ppt_c</p:attrName>
                                        </p:attrNameLst>
                                      </p:cBhvr>
                                      <p:to>
                                        <a:schemeClr val="hlink"/>
                                      </p:to>
                                    </p:animClr>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0" end="0"/>
                                            </p:txEl>
                                          </p:spTgt>
                                        </p:tgtEl>
                                        <p:attrNameLst>
                                          <p:attrName>style.visibility</p:attrName>
                                        </p:attrNameLst>
                                      </p:cBhvr>
                                      <p:to>
                                        <p:strVal val="visible"/>
                                      </p:to>
                                    </p:set>
                                    <p:animEffect transition="in" filter="fade">
                                      <p:cBhvr>
                                        <p:cTn id="82" dur="2000"/>
                                        <p:tgtEl>
                                          <p:spTgt spid="4">
                                            <p:txEl>
                                              <p:pRg st="0" end="0"/>
                                            </p:txEl>
                                          </p:spTgt>
                                        </p:tgtEl>
                                      </p:cBhvr>
                                    </p:animEffect>
                                  </p:childTnLst>
                                  <p:subTnLst>
                                    <p:animClr>
                                      <p:cBhvr override="childStyle">
                                        <p:cTn dur="1" fill="hold" display="0" masterRel="nextClick" afterEffect="1"/>
                                        <p:tgtEl>
                                          <p:spTgt spid="4">
                                            <p:txEl>
                                              <p:pRg st="0" end="0"/>
                                            </p:txEl>
                                          </p:spTgt>
                                        </p:tgtEl>
                                        <p:attrNameLst>
                                          <p:attrName>ppt_c</p:attrName>
                                        </p:attrNameLst>
                                      </p:cBhvr>
                                      <p:to>
                                        <a:schemeClr val="hlink"/>
                                      </p:to>
                                    </p:animClr>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txEl>
                                              <p:pRg st="1" end="1"/>
                                            </p:txEl>
                                          </p:spTgt>
                                        </p:tgtEl>
                                        <p:attrNameLst>
                                          <p:attrName>style.visibility</p:attrName>
                                        </p:attrNameLst>
                                      </p:cBhvr>
                                      <p:to>
                                        <p:strVal val="visible"/>
                                      </p:to>
                                    </p:set>
                                    <p:animEffect transition="in" filter="fade">
                                      <p:cBhvr>
                                        <p:cTn id="87" dur="2000"/>
                                        <p:tgtEl>
                                          <p:spTgt spid="4">
                                            <p:txEl>
                                              <p:pRg st="1" end="1"/>
                                            </p:txEl>
                                          </p:spTgt>
                                        </p:tgtEl>
                                      </p:cBhvr>
                                    </p:animEffect>
                                  </p:childTnLst>
                                  <p:subTnLst>
                                    <p:animClr>
                                      <p:cBhvr override="childStyle">
                                        <p:cTn dur="1" fill="hold" display="0" masterRel="nextClick" afterEffect="1"/>
                                        <p:tgtEl>
                                          <p:spTgt spid="4">
                                            <p:txEl>
                                              <p:pRg st="1" end="1"/>
                                            </p:txEl>
                                          </p:spTgt>
                                        </p:tgtEl>
                                        <p:attrNameLst>
                                          <p:attrName>ppt_c</p:attrName>
                                        </p:attrNameLst>
                                      </p:cBhvr>
                                      <p:to>
                                        <a:schemeClr val="hlink"/>
                                      </p:to>
                                    </p:animClr>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txEl>
                                              <p:pRg st="2" end="2"/>
                                            </p:txEl>
                                          </p:spTgt>
                                        </p:tgtEl>
                                        <p:attrNameLst>
                                          <p:attrName>style.visibility</p:attrName>
                                        </p:attrNameLst>
                                      </p:cBhvr>
                                      <p:to>
                                        <p:strVal val="visible"/>
                                      </p:to>
                                    </p:set>
                                    <p:animEffect transition="in" filter="fade">
                                      <p:cBhvr>
                                        <p:cTn id="92" dur="2000"/>
                                        <p:tgtEl>
                                          <p:spTgt spid="4">
                                            <p:txEl>
                                              <p:pRg st="2" end="2"/>
                                            </p:txEl>
                                          </p:spTgt>
                                        </p:tgtEl>
                                      </p:cBhvr>
                                    </p:animEffect>
                                  </p:childTnLst>
                                  <p:subTnLst>
                                    <p:animClr>
                                      <p:cBhvr override="childStyle">
                                        <p:cTn dur="1" fill="hold" display="0" masterRel="nextClick" afterEffect="1"/>
                                        <p:tgtEl>
                                          <p:spTgt spid="4">
                                            <p:txEl>
                                              <p:pRg st="2" end="2"/>
                                            </p:txEl>
                                          </p:spTgt>
                                        </p:tgtEl>
                                        <p:attrNameLst>
                                          <p:attrName>ppt_c</p:attrName>
                                        </p:attrNameLst>
                                      </p:cBhvr>
                                      <p:to>
                                        <a:schemeClr val="hlink"/>
                                      </p:to>
                                    </p:animClr>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txEl>
                                              <p:pRg st="3" end="3"/>
                                            </p:txEl>
                                          </p:spTgt>
                                        </p:tgtEl>
                                        <p:attrNameLst>
                                          <p:attrName>style.visibility</p:attrName>
                                        </p:attrNameLst>
                                      </p:cBhvr>
                                      <p:to>
                                        <p:strVal val="visible"/>
                                      </p:to>
                                    </p:set>
                                    <p:animEffect transition="in" filter="fade">
                                      <p:cBhvr>
                                        <p:cTn id="97" dur="2000"/>
                                        <p:tgtEl>
                                          <p:spTgt spid="4">
                                            <p:txEl>
                                              <p:pRg st="3" end="3"/>
                                            </p:txEl>
                                          </p:spTgt>
                                        </p:tgtEl>
                                      </p:cBhvr>
                                    </p:animEffect>
                                  </p:childTnLst>
                                  <p:subTnLst>
                                    <p:animClr>
                                      <p:cBhvr override="childStyle">
                                        <p:cTn dur="1" fill="hold" display="0" masterRel="nextClick" afterEffect="1"/>
                                        <p:tgtEl>
                                          <p:spTgt spid="4">
                                            <p:txEl>
                                              <p:pRg st="3" end="3"/>
                                            </p:txEl>
                                          </p:spTgt>
                                        </p:tgtEl>
                                        <p:attrNameLst>
                                          <p:attrName>ppt_c</p:attrName>
                                        </p:attrNameLst>
                                      </p:cBhvr>
                                      <p:to>
                                        <a:schemeClr val="hlink"/>
                                      </p:to>
                                    </p:animClr>
                                  </p:sub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
                                            <p:txEl>
                                              <p:pRg st="4" end="4"/>
                                            </p:txEl>
                                          </p:spTgt>
                                        </p:tgtEl>
                                        <p:attrNameLst>
                                          <p:attrName>style.visibility</p:attrName>
                                        </p:attrNameLst>
                                      </p:cBhvr>
                                      <p:to>
                                        <p:strVal val="visible"/>
                                      </p:to>
                                    </p:set>
                                    <p:animEffect transition="in" filter="fade">
                                      <p:cBhvr>
                                        <p:cTn id="102" dur="2000"/>
                                        <p:tgtEl>
                                          <p:spTgt spid="4">
                                            <p:txEl>
                                              <p:pRg st="4" end="4"/>
                                            </p:txEl>
                                          </p:spTgt>
                                        </p:tgtEl>
                                      </p:cBhvr>
                                    </p:animEffect>
                                  </p:childTnLst>
                                  <p:subTnLst>
                                    <p:animClr>
                                      <p:cBhvr override="childStyle">
                                        <p:cTn dur="1" fill="hold" display="0" masterRel="nextClick" afterEffect="1"/>
                                        <p:tgtEl>
                                          <p:spTgt spid="4">
                                            <p:txEl>
                                              <p:pRg st="4" end="4"/>
                                            </p:txEl>
                                          </p:spTgt>
                                        </p:tgtEl>
                                        <p:attrNameLst>
                                          <p:attrName>ppt_c</p:attrName>
                                        </p:attrNameLst>
                                      </p:cBhvr>
                                      <p:to>
                                        <a:schemeClr val="hlink"/>
                                      </p:to>
                                    </p:animClr>
                                  </p:sub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
                                            <p:txEl>
                                              <p:pRg st="5" end="5"/>
                                            </p:txEl>
                                          </p:spTgt>
                                        </p:tgtEl>
                                        <p:attrNameLst>
                                          <p:attrName>style.visibility</p:attrName>
                                        </p:attrNameLst>
                                      </p:cBhvr>
                                      <p:to>
                                        <p:strVal val="visible"/>
                                      </p:to>
                                    </p:set>
                                    <p:animEffect transition="in" filter="fade">
                                      <p:cBhvr>
                                        <p:cTn id="107" dur="2000"/>
                                        <p:tgtEl>
                                          <p:spTgt spid="4">
                                            <p:txEl>
                                              <p:pRg st="5" end="5"/>
                                            </p:txEl>
                                          </p:spTgt>
                                        </p:tgtEl>
                                      </p:cBhvr>
                                    </p:animEffect>
                                  </p:childTnLst>
                                  <p:subTnLst>
                                    <p:animClr>
                                      <p:cBhvr override="childStyle">
                                        <p:cTn dur="1" fill="hold" display="0" masterRel="nextClick" afterEffect="1"/>
                                        <p:tgtEl>
                                          <p:spTgt spid="4">
                                            <p:txEl>
                                              <p:pRg st="5" end="5"/>
                                            </p:txEl>
                                          </p:spTgt>
                                        </p:tgtEl>
                                        <p:attrNameLst>
                                          <p:attrName>ppt_c</p:attrName>
                                        </p:attrNameLst>
                                      </p:cBhvr>
                                      <p:to>
                                        <a:schemeClr val="hlink"/>
                                      </p:to>
                                    </p:animClr>
                                  </p:sub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
                                            <p:txEl>
                                              <p:pRg st="6" end="6"/>
                                            </p:txEl>
                                          </p:spTgt>
                                        </p:tgtEl>
                                        <p:attrNameLst>
                                          <p:attrName>style.visibility</p:attrName>
                                        </p:attrNameLst>
                                      </p:cBhvr>
                                      <p:to>
                                        <p:strVal val="visible"/>
                                      </p:to>
                                    </p:set>
                                    <p:animEffect transition="in" filter="fade">
                                      <p:cBhvr>
                                        <p:cTn id="112" dur="2000"/>
                                        <p:tgtEl>
                                          <p:spTgt spid="4">
                                            <p:txEl>
                                              <p:pRg st="6" end="6"/>
                                            </p:txEl>
                                          </p:spTgt>
                                        </p:tgtEl>
                                      </p:cBhvr>
                                    </p:animEffect>
                                  </p:childTnLst>
                                  <p:subTnLst>
                                    <p:animClr>
                                      <p:cBhvr override="childStyle">
                                        <p:cTn dur="1" fill="hold" display="0" masterRel="nextClick" afterEffect="1"/>
                                        <p:tgtEl>
                                          <p:spTgt spid="4">
                                            <p:txEl>
                                              <p:pRg st="6" end="6"/>
                                            </p:txEl>
                                          </p:spTgt>
                                        </p:tgtEl>
                                        <p:attrNameLst>
                                          <p:attrName>ppt_c</p:attrName>
                                        </p:attrNameLst>
                                      </p:cBhvr>
                                      <p:to>
                                        <a:schemeClr val="hlink"/>
                                      </p:to>
                                    </p:animClr>
                                  </p:sub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
                                            <p:txEl>
                                              <p:pRg st="7" end="7"/>
                                            </p:txEl>
                                          </p:spTgt>
                                        </p:tgtEl>
                                        <p:attrNameLst>
                                          <p:attrName>style.visibility</p:attrName>
                                        </p:attrNameLst>
                                      </p:cBhvr>
                                      <p:to>
                                        <p:strVal val="visible"/>
                                      </p:to>
                                    </p:set>
                                    <p:animEffect transition="in" filter="fade">
                                      <p:cBhvr>
                                        <p:cTn id="117" dur="2000"/>
                                        <p:tgtEl>
                                          <p:spTgt spid="4">
                                            <p:txEl>
                                              <p:pRg st="7" end="7"/>
                                            </p:txEl>
                                          </p:spTgt>
                                        </p:tgtEl>
                                      </p:cBhvr>
                                    </p:animEffect>
                                  </p:childTnLst>
                                  <p:subTnLst>
                                    <p:animClr>
                                      <p:cBhvr override="childStyle">
                                        <p:cTn dur="1" fill="hold" display="0" masterRel="nextClick" afterEffect="1"/>
                                        <p:tgtEl>
                                          <p:spTgt spid="4">
                                            <p:txEl>
                                              <p:pRg st="7" end="7"/>
                                            </p:txEl>
                                          </p:spTgt>
                                        </p:tgtEl>
                                        <p:attrNameLst>
                                          <p:attrName>ppt_c</p:attrName>
                                        </p:attrNameLst>
                                      </p:cBhvr>
                                      <p:to>
                                        <a:schemeClr val="hlink"/>
                                      </p:to>
                                    </p:animClr>
                                  </p:sub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
                                            <p:txEl>
                                              <p:pRg st="8" end="8"/>
                                            </p:txEl>
                                          </p:spTgt>
                                        </p:tgtEl>
                                        <p:attrNameLst>
                                          <p:attrName>style.visibility</p:attrName>
                                        </p:attrNameLst>
                                      </p:cBhvr>
                                      <p:to>
                                        <p:strVal val="visible"/>
                                      </p:to>
                                    </p:set>
                                    <p:animEffect transition="in" filter="fade">
                                      <p:cBhvr>
                                        <p:cTn id="122" dur="2000"/>
                                        <p:tgtEl>
                                          <p:spTgt spid="4">
                                            <p:txEl>
                                              <p:pRg st="8" end="8"/>
                                            </p:txEl>
                                          </p:spTgt>
                                        </p:tgtEl>
                                      </p:cBhvr>
                                    </p:animEffect>
                                  </p:childTnLst>
                                  <p:subTnLst>
                                    <p:animClr>
                                      <p:cBhvr override="childStyle">
                                        <p:cTn dur="1" fill="hold" display="0" masterRel="nextClick" afterEffect="1"/>
                                        <p:tgtEl>
                                          <p:spTgt spid="4">
                                            <p:txEl>
                                              <p:pRg st="8" end="8"/>
                                            </p:txEl>
                                          </p:spTgt>
                                        </p:tgtEl>
                                        <p:attrNameLst>
                                          <p:attrName>ppt_c</p:attrName>
                                        </p:attrNameLst>
                                      </p:cBhvr>
                                      <p:to>
                                        <a:schemeClr val="hlink"/>
                                      </p:to>
                                    </p:animClr>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
                                            <p:txEl>
                                              <p:pRg st="9" end="9"/>
                                            </p:txEl>
                                          </p:spTgt>
                                        </p:tgtEl>
                                        <p:attrNameLst>
                                          <p:attrName>style.visibility</p:attrName>
                                        </p:attrNameLst>
                                      </p:cBhvr>
                                      <p:to>
                                        <p:strVal val="visible"/>
                                      </p:to>
                                    </p:set>
                                    <p:animEffect transition="in" filter="fade">
                                      <p:cBhvr>
                                        <p:cTn id="127" dur="2000"/>
                                        <p:tgtEl>
                                          <p:spTgt spid="4">
                                            <p:txEl>
                                              <p:pRg st="9" end="9"/>
                                            </p:txEl>
                                          </p:spTgt>
                                        </p:tgtEl>
                                      </p:cBhvr>
                                    </p:animEffect>
                                  </p:childTnLst>
                                  <p:subTnLst>
                                    <p:animClr>
                                      <p:cBhvr override="childStyle">
                                        <p:cTn dur="1" fill="hold" display="0" masterRel="nextClick" afterEffect="1"/>
                                        <p:tgtEl>
                                          <p:spTgt spid="4">
                                            <p:txEl>
                                              <p:pRg st="9" end="9"/>
                                            </p:txEl>
                                          </p:spTgt>
                                        </p:tgtEl>
                                        <p:attrNameLst>
                                          <p:attrName>ppt_c</p:attrName>
                                        </p:attrNameLst>
                                      </p:cBhvr>
                                      <p:to>
                                        <a:schemeClr val="hlink"/>
                                      </p:to>
                                    </p:animClr>
                                  </p:sub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
                                            <p:txEl>
                                              <p:pRg st="10" end="10"/>
                                            </p:txEl>
                                          </p:spTgt>
                                        </p:tgtEl>
                                        <p:attrNameLst>
                                          <p:attrName>style.visibility</p:attrName>
                                        </p:attrNameLst>
                                      </p:cBhvr>
                                      <p:to>
                                        <p:strVal val="visible"/>
                                      </p:to>
                                    </p:set>
                                    <p:animEffect transition="in" filter="fade">
                                      <p:cBhvr>
                                        <p:cTn id="132" dur="2000"/>
                                        <p:tgtEl>
                                          <p:spTgt spid="4">
                                            <p:txEl>
                                              <p:pRg st="10" end="10"/>
                                            </p:txEl>
                                          </p:spTgt>
                                        </p:tgtEl>
                                      </p:cBhvr>
                                    </p:animEffect>
                                  </p:childTnLst>
                                  <p:subTnLst>
                                    <p:animClr>
                                      <p:cBhvr override="childStyle">
                                        <p:cTn dur="1" fill="hold" display="0" masterRel="nextClick" afterEffect="1"/>
                                        <p:tgtEl>
                                          <p:spTgt spid="4">
                                            <p:txEl>
                                              <p:pRg st="10" end="10"/>
                                            </p:txEl>
                                          </p:spTgt>
                                        </p:tgtEl>
                                        <p:attrNameLst>
                                          <p:attrName>ppt_c</p:attrName>
                                        </p:attrNameLst>
                                      </p:cBhvr>
                                      <p:to>
                                        <a:schemeClr val="hlink"/>
                                      </p:to>
                                    </p:animClr>
                                  </p:sub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
                                            <p:txEl>
                                              <p:pRg st="11" end="11"/>
                                            </p:txEl>
                                          </p:spTgt>
                                        </p:tgtEl>
                                        <p:attrNameLst>
                                          <p:attrName>style.visibility</p:attrName>
                                        </p:attrNameLst>
                                      </p:cBhvr>
                                      <p:to>
                                        <p:strVal val="visible"/>
                                      </p:to>
                                    </p:set>
                                    <p:animEffect transition="in" filter="fade">
                                      <p:cBhvr>
                                        <p:cTn id="137" dur="2000"/>
                                        <p:tgtEl>
                                          <p:spTgt spid="4">
                                            <p:txEl>
                                              <p:pRg st="11" end="11"/>
                                            </p:txEl>
                                          </p:spTgt>
                                        </p:tgtEl>
                                      </p:cBhvr>
                                    </p:animEffect>
                                  </p:childTnLst>
                                  <p:subTnLst>
                                    <p:animClr>
                                      <p:cBhvr override="childStyle">
                                        <p:cTn dur="1" fill="hold" display="0" masterRel="nextClick" afterEffect="1"/>
                                        <p:tgtEl>
                                          <p:spTgt spid="4">
                                            <p:txEl>
                                              <p:pRg st="11" end="11"/>
                                            </p:txEl>
                                          </p:spTgt>
                                        </p:tgtEl>
                                        <p:attrNameLst>
                                          <p:attrName>ppt_c</p:attrName>
                                        </p:attrNameLst>
                                      </p:cBhvr>
                                      <p:to>
                                        <a:schemeClr val="hlink"/>
                                      </p:to>
                                    </p:animClr>
                                  </p:sub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
                                            <p:txEl>
                                              <p:pRg st="12" end="12"/>
                                            </p:txEl>
                                          </p:spTgt>
                                        </p:tgtEl>
                                        <p:attrNameLst>
                                          <p:attrName>style.visibility</p:attrName>
                                        </p:attrNameLst>
                                      </p:cBhvr>
                                      <p:to>
                                        <p:strVal val="visible"/>
                                      </p:to>
                                    </p:set>
                                    <p:animEffect transition="in" filter="fade">
                                      <p:cBhvr>
                                        <p:cTn id="142" dur="2000"/>
                                        <p:tgtEl>
                                          <p:spTgt spid="4">
                                            <p:txEl>
                                              <p:pRg st="12" end="12"/>
                                            </p:txEl>
                                          </p:spTgt>
                                        </p:tgtEl>
                                      </p:cBhvr>
                                    </p:animEffect>
                                  </p:childTnLst>
                                  <p:subTnLst>
                                    <p:animClr>
                                      <p:cBhvr override="childStyle">
                                        <p:cTn dur="1" fill="hold" display="0" masterRel="nextClick" afterEffect="1"/>
                                        <p:tgtEl>
                                          <p:spTgt spid="4">
                                            <p:txEl>
                                              <p:pRg st="12" end="1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CA" sz="3200" dirty="0" smtClean="0"/>
              <a:t>Compensation strategy</a:t>
            </a:r>
            <a:endParaRPr lang="en-US" sz="3200" dirty="0"/>
          </a:p>
        </p:txBody>
      </p:sp>
      <p:pic>
        <p:nvPicPr>
          <p:cNvPr id="1026" name="Picture 2"/>
          <p:cNvPicPr>
            <a:picLocks noChangeAspect="1" noChangeArrowheads="1"/>
          </p:cNvPicPr>
          <p:nvPr/>
        </p:nvPicPr>
        <p:blipFill>
          <a:blip r:embed="rId1" cstate="print"/>
          <a:srcRect/>
          <a:stretch>
            <a:fillRect/>
          </a:stretch>
        </p:blipFill>
        <p:spPr bwMode="auto">
          <a:xfrm>
            <a:off x="1010203" y="1614488"/>
            <a:ext cx="6990797" cy="4405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457200"/>
            <a:ext cx="7848600" cy="1371600"/>
          </a:xfrm>
        </p:spPr>
        <p:txBody>
          <a:bodyPr/>
          <a:lstStyle/>
          <a:p>
            <a:pPr eaLnBrk="1" hangingPunct="1"/>
            <a:r>
              <a:rPr lang="en-CA" sz="3200" dirty="0" smtClean="0"/>
              <a:t>Reading 2 – CFO as predictor</a:t>
            </a:r>
            <a:endParaRPr lang="en-US" sz="3200" dirty="0" smtClean="0"/>
          </a:p>
        </p:txBody>
      </p:sp>
      <p:sp>
        <p:nvSpPr>
          <p:cNvPr id="18435" name="Rectangle 3"/>
          <p:cNvSpPr>
            <a:spLocks noGrp="1" noChangeArrowheads="1"/>
          </p:cNvSpPr>
          <p:nvPr>
            <p:ph type="body" idx="1"/>
          </p:nvPr>
        </p:nvSpPr>
        <p:spPr>
          <a:xfrm>
            <a:off x="990600" y="1905000"/>
            <a:ext cx="7696200" cy="4038600"/>
          </a:xfrm>
        </p:spPr>
        <p:txBody>
          <a:bodyPr/>
          <a:lstStyle/>
          <a:p>
            <a:pPr eaLnBrk="1" hangingPunct="1">
              <a:lnSpc>
                <a:spcPct val="125000"/>
              </a:lnSpc>
            </a:pPr>
            <a:r>
              <a:rPr lang="en-CA" sz="2400" dirty="0" smtClean="0"/>
              <a:t>What are five things arising from the reading </a:t>
            </a:r>
            <a:br>
              <a:rPr lang="en-CA" sz="2400" dirty="0" smtClean="0"/>
            </a:br>
            <a:r>
              <a:rPr lang="en-CA" sz="2400" dirty="0" smtClean="0"/>
              <a:t>where the CFO’s individual performance was </a:t>
            </a:r>
            <a:br>
              <a:rPr lang="en-CA" sz="2400" dirty="0" smtClean="0"/>
            </a:br>
            <a:r>
              <a:rPr lang="en-CA" sz="2400" dirty="0" smtClean="0"/>
              <a:t>partly responsible for major problems at </a:t>
            </a:r>
            <a:r>
              <a:rPr lang="en-CA" sz="2400" dirty="0" err="1" smtClean="0"/>
              <a:t>Greycor</a:t>
            </a:r>
            <a:r>
              <a:rPr lang="en-CA" sz="2400" dirty="0" smtClean="0"/>
              <a:t>?</a:t>
            </a:r>
            <a:endParaRPr lang="en-CA" sz="2400" dirty="0" smtClean="0"/>
          </a:p>
          <a:p>
            <a:pPr eaLnBrk="1" hangingPunct="1">
              <a:lnSpc>
                <a:spcPct val="125000"/>
              </a:lnSpc>
            </a:pPr>
            <a:endParaRPr lang="en-CA" sz="2400" dirty="0" smtClean="0"/>
          </a:p>
          <a:p>
            <a:pPr eaLnBrk="1" hangingPunct="1">
              <a:lnSpc>
                <a:spcPct val="125000"/>
              </a:lnSpc>
            </a:pPr>
            <a:r>
              <a:rPr lang="en-CA" sz="2400" dirty="0" smtClean="0"/>
              <a:t>Who else should share in the blame, and why?</a:t>
            </a:r>
            <a:endParaRPr lang="en-US" sz="20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457200"/>
            <a:ext cx="7848600" cy="1371600"/>
          </a:xfrm>
        </p:spPr>
        <p:txBody>
          <a:bodyPr/>
          <a:lstStyle/>
          <a:p>
            <a:pPr eaLnBrk="1" hangingPunct="1"/>
            <a:r>
              <a:rPr lang="en-CA" sz="3200" dirty="0" smtClean="0"/>
              <a:t>Reading 3 – Start with numbers</a:t>
            </a:r>
            <a:endParaRPr lang="en-US" sz="3200" dirty="0" smtClean="0"/>
          </a:p>
        </p:txBody>
      </p:sp>
      <p:sp>
        <p:nvSpPr>
          <p:cNvPr id="18435" name="Rectangle 3"/>
          <p:cNvSpPr>
            <a:spLocks noGrp="1" noChangeArrowheads="1"/>
          </p:cNvSpPr>
          <p:nvPr>
            <p:ph type="body" idx="1"/>
          </p:nvPr>
        </p:nvSpPr>
        <p:spPr>
          <a:xfrm>
            <a:off x="838200" y="2209800"/>
            <a:ext cx="7848600" cy="3733800"/>
          </a:xfrm>
        </p:spPr>
        <p:txBody>
          <a:bodyPr/>
          <a:lstStyle/>
          <a:p>
            <a:pPr eaLnBrk="1" hangingPunct="1">
              <a:lnSpc>
                <a:spcPct val="125000"/>
              </a:lnSpc>
            </a:pPr>
            <a:r>
              <a:rPr lang="en-CA" sz="2000" dirty="0" smtClean="0"/>
              <a:t>Most accounting professionals favour financial assessment </a:t>
            </a:r>
            <a:br>
              <a:rPr lang="en-CA" sz="2000" dirty="0" smtClean="0"/>
            </a:br>
            <a:r>
              <a:rPr lang="en-CA" sz="2000" dirty="0" smtClean="0"/>
              <a:t>over qualitative assessment</a:t>
            </a:r>
            <a:endParaRPr lang="en-CA" sz="2000" dirty="0" smtClean="0"/>
          </a:p>
          <a:p>
            <a:pPr eaLnBrk="1" hangingPunct="1">
              <a:lnSpc>
                <a:spcPct val="125000"/>
              </a:lnSpc>
            </a:pPr>
            <a:endParaRPr lang="en-CA" sz="2000" dirty="0" smtClean="0"/>
          </a:p>
          <a:p>
            <a:pPr eaLnBrk="1" hangingPunct="1">
              <a:lnSpc>
                <a:spcPct val="125000"/>
              </a:lnSpc>
            </a:pPr>
            <a:r>
              <a:rPr lang="en-CA" sz="2000" dirty="0" smtClean="0"/>
              <a:t>The article advocates starting and ending with numbers </a:t>
            </a:r>
            <a:br>
              <a:rPr lang="en-CA" sz="2000" dirty="0" smtClean="0"/>
            </a:br>
            <a:r>
              <a:rPr lang="en-CA" sz="2000" dirty="0" smtClean="0"/>
              <a:t>– but what are the factors that affect </a:t>
            </a:r>
            <a:r>
              <a:rPr lang="en-CA" sz="2000" u="sng" dirty="0" smtClean="0"/>
              <a:t>individual performance</a:t>
            </a:r>
            <a:r>
              <a:rPr lang="en-CA" sz="2000" dirty="0" smtClean="0"/>
              <a:t>?</a:t>
            </a:r>
            <a:endParaRPr lang="en-CA" sz="20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457200"/>
            <a:ext cx="8229600" cy="1066800"/>
          </a:xfrm>
        </p:spPr>
        <p:txBody>
          <a:bodyPr/>
          <a:lstStyle/>
          <a:p>
            <a:r>
              <a:rPr lang="en-US" dirty="0"/>
              <a:t>Corporate Governance </a:t>
            </a:r>
            <a:endParaRPr lang="en-US" dirty="0"/>
          </a:p>
        </p:txBody>
      </p:sp>
      <p:sp>
        <p:nvSpPr>
          <p:cNvPr id="188419" name="Rectangle 3"/>
          <p:cNvSpPr>
            <a:spLocks noGrp="1" noChangeArrowheads="1"/>
          </p:cNvSpPr>
          <p:nvPr>
            <p:ph type="body" idx="1"/>
          </p:nvPr>
        </p:nvSpPr>
        <p:spPr>
          <a:xfrm>
            <a:off x="457200" y="1676400"/>
            <a:ext cx="8229600" cy="4191000"/>
          </a:xfrm>
        </p:spPr>
        <p:txBody>
          <a:bodyPr/>
          <a:lstStyle/>
          <a:p>
            <a:pPr>
              <a:lnSpc>
                <a:spcPct val="120000"/>
              </a:lnSpc>
              <a:buFont typeface="Wingdings" panose="05000000000000000000" pitchFamily="2" charset="2"/>
              <a:buNone/>
            </a:pPr>
            <a:r>
              <a:rPr lang="en-US" sz="1800" dirty="0"/>
              <a:t>Refers to the relationship among the </a:t>
            </a:r>
            <a:r>
              <a:rPr lang="en-US" sz="1800" dirty="0" smtClean="0"/>
              <a:t>following players </a:t>
            </a:r>
            <a:endParaRPr lang="en-US" sz="1800" dirty="0" smtClean="0"/>
          </a:p>
          <a:p>
            <a:pPr>
              <a:lnSpc>
                <a:spcPct val="120000"/>
              </a:lnSpc>
              <a:buFont typeface="Wingdings" panose="05000000000000000000" pitchFamily="2" charset="2"/>
              <a:buNone/>
            </a:pPr>
            <a:r>
              <a:rPr lang="en-US" sz="1800" dirty="0" smtClean="0"/>
              <a:t>in </a:t>
            </a:r>
            <a:r>
              <a:rPr lang="en-US" sz="1800" dirty="0"/>
              <a:t>determining the direction and performance of the </a:t>
            </a:r>
            <a:r>
              <a:rPr lang="en-US" sz="1800" dirty="0" smtClean="0"/>
              <a:t>corporation:</a:t>
            </a:r>
            <a:endParaRPr lang="en-CA" sz="1800" dirty="0" smtClean="0"/>
          </a:p>
          <a:p>
            <a:pPr marL="723900" indent="-368300">
              <a:lnSpc>
                <a:spcPct val="120000"/>
              </a:lnSpc>
            </a:pPr>
            <a:r>
              <a:rPr lang="en-CA" sz="1800" dirty="0" smtClean="0"/>
              <a:t>Shareholders</a:t>
            </a:r>
            <a:endParaRPr lang="en-CA" sz="1800" dirty="0" smtClean="0"/>
          </a:p>
          <a:p>
            <a:pPr marL="723900" indent="-368300">
              <a:lnSpc>
                <a:spcPct val="120000"/>
              </a:lnSpc>
            </a:pPr>
            <a:r>
              <a:rPr lang="en-CA" sz="1800" dirty="0" smtClean="0"/>
              <a:t>Board of Directors</a:t>
            </a:r>
            <a:endParaRPr lang="en-CA" sz="1800" dirty="0" smtClean="0"/>
          </a:p>
          <a:p>
            <a:pPr marL="723900" indent="-368300">
              <a:lnSpc>
                <a:spcPct val="120000"/>
              </a:lnSpc>
            </a:pPr>
            <a:r>
              <a:rPr lang="en-CA" sz="1800" dirty="0" smtClean="0"/>
              <a:t>Management (led by the Chief Executive Officer)</a:t>
            </a:r>
            <a:endParaRPr lang="en-CA" sz="1800" dirty="0" smtClean="0"/>
          </a:p>
          <a:p>
            <a:pPr marL="723900" indent="-368300">
              <a:lnSpc>
                <a:spcPct val="120000"/>
              </a:lnSpc>
              <a:buNone/>
            </a:pPr>
            <a:endParaRPr lang="en-CA" sz="1800" dirty="0" smtClean="0"/>
          </a:p>
          <a:p>
            <a:pPr marL="723900" indent="-723900">
              <a:lnSpc>
                <a:spcPct val="120000"/>
              </a:lnSpc>
              <a:buNone/>
            </a:pPr>
            <a:r>
              <a:rPr lang="en-CA" sz="1800" dirty="0" smtClean="0">
                <a:solidFill>
                  <a:srgbClr val="FF0000"/>
                </a:solidFill>
              </a:rPr>
              <a:t>Agency Issue</a:t>
            </a:r>
            <a:endParaRPr lang="en-CA" sz="1800" dirty="0" smtClean="0">
              <a:solidFill>
                <a:srgbClr val="FF0000"/>
              </a:solidFill>
            </a:endParaRPr>
          </a:p>
          <a:p>
            <a:pPr marL="723900" indent="-368300">
              <a:lnSpc>
                <a:spcPct val="120000"/>
              </a:lnSpc>
            </a:pPr>
            <a:r>
              <a:rPr lang="en-CA" sz="1800" dirty="0" smtClean="0"/>
              <a:t>How corporations can succeed (or fail) in aligning managerial motives with the interests of the shareholders and the board</a:t>
            </a:r>
            <a:endParaRPr lang="en-CA" sz="1800" dirty="0" smtClean="0"/>
          </a:p>
          <a:p>
            <a:pPr>
              <a:lnSpc>
                <a:spcPct val="120000"/>
              </a:lnSpc>
            </a:pPr>
            <a:endParaRPr lang="en-CA" sz="1800" dirty="0" smtClean="0"/>
          </a:p>
          <a:p>
            <a:pPr>
              <a:lnSpc>
                <a:spcPct val="120000"/>
              </a:lnSpc>
            </a:pPr>
            <a:endParaRPr lang="en-CA" sz="18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4294967295"/>
          </p:nvPr>
        </p:nvSpPr>
        <p:spPr>
          <a:xfrm>
            <a:off x="838201" y="1524000"/>
            <a:ext cx="7543800" cy="4713288"/>
          </a:xfrm>
          <a:noFill/>
          <a:ln>
            <a:noFill/>
          </a:ln>
        </p:spPr>
        <p:txBody>
          <a:bodyPr rtlCol="0">
            <a:normAutofit/>
          </a:bodyPr>
          <a:lstStyle/>
          <a:p>
            <a:pPr eaLnBrk="1" fontAlgn="auto" hangingPunct="1">
              <a:spcAft>
                <a:spcPts val="0"/>
              </a:spcAft>
              <a:buFont typeface="Arial" panose="020B0604020202020204" pitchFamily="34" charset="0"/>
              <a:buNone/>
              <a:defRPr/>
            </a:pPr>
            <a:r>
              <a:rPr lang="en-US" sz="2400" b="1" dirty="0" smtClean="0">
                <a:solidFill>
                  <a:srgbClr val="C00000"/>
                </a:solidFill>
              </a:rPr>
              <a:t>Goals of principals and agents may conflict</a:t>
            </a:r>
            <a:endParaRPr lang="en-US" sz="2400" b="1" dirty="0" smtClean="0">
              <a:solidFill>
                <a:srgbClr val="C00000"/>
              </a:solidFill>
            </a:endParaRPr>
          </a:p>
          <a:p>
            <a:pPr lvl="1" eaLnBrk="1" fontAlgn="auto" hangingPunct="1">
              <a:spcAft>
                <a:spcPts val="0"/>
              </a:spcAft>
              <a:buFont typeface="Arial" panose="020B0604020202020204" pitchFamily="34" charset="0"/>
              <a:buChar char="•"/>
              <a:defRPr/>
            </a:pPr>
            <a:endParaRPr lang="en-US" sz="2400" b="1" dirty="0" smtClean="0">
              <a:solidFill>
                <a:schemeClr val="tx2"/>
              </a:solidFill>
            </a:endParaRPr>
          </a:p>
          <a:p>
            <a:pPr fontAlgn="auto">
              <a:spcAft>
                <a:spcPts val="0"/>
              </a:spcAft>
              <a:buFont typeface="Arial" panose="020B0604020202020204" pitchFamily="34" charset="0"/>
              <a:buChar char="•"/>
              <a:defRPr/>
            </a:pPr>
            <a:r>
              <a:rPr lang="en-US" sz="1800" b="1" dirty="0" smtClean="0">
                <a:solidFill>
                  <a:schemeClr val="tx2"/>
                </a:solidFill>
              </a:rPr>
              <a:t>Difficult and expensive for the principal to verify what the agent is actually doing</a:t>
            </a:r>
            <a:br>
              <a:rPr lang="en-US" sz="1800" b="1" dirty="0" smtClean="0">
                <a:solidFill>
                  <a:schemeClr val="tx2"/>
                </a:solidFill>
              </a:rPr>
            </a:br>
            <a:endParaRPr lang="en-US" sz="1800" b="1" dirty="0" smtClean="0">
              <a:solidFill>
                <a:schemeClr val="tx2"/>
              </a:solidFill>
            </a:endParaRPr>
          </a:p>
          <a:p>
            <a:pPr fontAlgn="auto">
              <a:spcAft>
                <a:spcPts val="0"/>
              </a:spcAft>
              <a:buFont typeface="Arial" panose="020B0604020202020204" pitchFamily="34" charset="0"/>
              <a:buChar char="•"/>
              <a:defRPr/>
            </a:pPr>
            <a:r>
              <a:rPr lang="en-US" sz="1800" b="1" dirty="0" smtClean="0">
                <a:solidFill>
                  <a:schemeClr val="tx2"/>
                </a:solidFill>
              </a:rPr>
              <a:t>Hard for Board of Directors to confirm that managers are acting in shareholders’ interests</a:t>
            </a:r>
            <a:endParaRPr lang="en-US" sz="1800" b="1" dirty="0" smtClean="0">
              <a:solidFill>
                <a:schemeClr val="tx2"/>
              </a:solidFill>
            </a:endParaRPr>
          </a:p>
          <a:p>
            <a:pPr fontAlgn="auto">
              <a:spcAft>
                <a:spcPts val="0"/>
              </a:spcAft>
              <a:buFont typeface="Arial" panose="020B0604020202020204" pitchFamily="34" charset="0"/>
              <a:buChar char="•"/>
              <a:defRPr/>
            </a:pPr>
            <a:endParaRPr lang="en-US" sz="1800" b="1" dirty="0" smtClean="0">
              <a:solidFill>
                <a:schemeClr val="tx2"/>
              </a:solidFill>
            </a:endParaRPr>
          </a:p>
          <a:p>
            <a:pPr fontAlgn="auto">
              <a:spcAft>
                <a:spcPts val="0"/>
              </a:spcAft>
              <a:buFont typeface="Arial" panose="020B0604020202020204" pitchFamily="34" charset="0"/>
              <a:buChar char="•"/>
              <a:defRPr/>
            </a:pPr>
            <a:r>
              <a:rPr lang="en-US" sz="1800" b="1" dirty="0" smtClean="0">
                <a:solidFill>
                  <a:schemeClr val="tx2"/>
                </a:solidFill>
              </a:rPr>
              <a:t>Principal and agent may have different attitudes toward risk</a:t>
            </a:r>
            <a:endParaRPr lang="en-US" sz="1800" b="1" dirty="0" smtClean="0">
              <a:solidFill>
                <a:schemeClr val="tx2"/>
              </a:solidFill>
            </a:endParaRPr>
          </a:p>
        </p:txBody>
      </p:sp>
      <p:sp>
        <p:nvSpPr>
          <p:cNvPr id="6" name="Rectangle 2"/>
          <p:cNvSpPr txBox="1">
            <a:spLocks noChangeArrowheads="1"/>
          </p:cNvSpPr>
          <p:nvPr/>
        </p:nvSpPr>
        <p:spPr>
          <a:xfrm>
            <a:off x="609600" y="685800"/>
            <a:ext cx="80772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en-CA" sz="3200" b="1" kern="0" dirty="0" smtClean="0">
                <a:solidFill>
                  <a:srgbClr val="660033"/>
                </a:solidFill>
                <a:effectLst>
                  <a:outerShdw blurRad="38100" dist="38100" dir="2700000" algn="tl">
                    <a:srgbClr val="C0C0C0"/>
                  </a:outerShdw>
                </a:effectLst>
                <a:latin typeface="+mj-lt"/>
                <a:ea typeface="+mj-ea"/>
                <a:cs typeface="+mj-cs"/>
              </a:rPr>
              <a:t>Agency theory</a:t>
            </a:r>
            <a:endParaRPr kumimoji="0" lang="en-US" sz="3200" b="1" i="0" u="none" strike="noStrike" kern="0" cap="none" spc="0" normalizeH="0" baseline="0" noProof="0" dirty="0">
              <a:ln>
                <a:noFill/>
              </a:ln>
              <a:solidFill>
                <a:srgbClr val="660033"/>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4294967295"/>
          </p:nvPr>
        </p:nvSpPr>
        <p:spPr>
          <a:xfrm>
            <a:off x="838200" y="1295400"/>
            <a:ext cx="7848600" cy="5181600"/>
          </a:xfrm>
          <a:noFill/>
          <a:ln>
            <a:noFill/>
          </a:ln>
        </p:spPr>
        <p:txBody>
          <a:bodyPr rtlCol="0">
            <a:normAutofit fontScale="70000" lnSpcReduction="20000"/>
          </a:bodyPr>
          <a:lstStyle/>
          <a:p>
            <a:pPr eaLnBrk="1" fontAlgn="auto" hangingPunct="1">
              <a:lnSpc>
                <a:spcPct val="150000"/>
              </a:lnSpc>
              <a:spcAft>
                <a:spcPts val="0"/>
              </a:spcAft>
              <a:buFont typeface="Arial" panose="020B0604020202020204" pitchFamily="34" charset="0"/>
              <a:buNone/>
              <a:defRPr/>
            </a:pPr>
            <a:r>
              <a:rPr lang="en-CA" sz="2900" b="1" dirty="0" smtClean="0">
                <a:solidFill>
                  <a:srgbClr val="C00000"/>
                </a:solidFill>
              </a:rPr>
              <a:t>Contract-based outcomes</a:t>
            </a:r>
            <a:endParaRPr lang="en-CA" sz="2900" b="1" dirty="0" smtClean="0">
              <a:solidFill>
                <a:srgbClr val="C00000"/>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Performance incentives in compensation agreements</a:t>
            </a:r>
            <a:endParaRPr lang="en-CA" sz="2200" b="1" dirty="0" smtClean="0">
              <a:solidFill>
                <a:schemeClr val="tx2"/>
              </a:solidFill>
            </a:endParaRPr>
          </a:p>
          <a:p>
            <a:pPr fontAlgn="auto">
              <a:lnSpc>
                <a:spcPct val="150000"/>
              </a:lnSpc>
              <a:spcAft>
                <a:spcPts val="0"/>
              </a:spcAft>
              <a:buFont typeface="Arial" panose="020B0604020202020204" pitchFamily="34" charset="0"/>
              <a:buChar char="•"/>
              <a:defRPr/>
            </a:pPr>
            <a:endParaRPr lang="en-CA" sz="2200" b="1" dirty="0" smtClean="0">
              <a:solidFill>
                <a:schemeClr val="tx2"/>
              </a:solidFill>
            </a:endParaRPr>
          </a:p>
          <a:p>
            <a:pPr fontAlgn="auto">
              <a:lnSpc>
                <a:spcPct val="150000"/>
              </a:lnSpc>
              <a:spcAft>
                <a:spcPts val="0"/>
              </a:spcAft>
              <a:buNone/>
              <a:defRPr/>
            </a:pPr>
            <a:r>
              <a:rPr lang="en-CA" sz="2900" b="1" dirty="0" smtClean="0">
                <a:solidFill>
                  <a:srgbClr val="C00000"/>
                </a:solidFill>
              </a:rPr>
              <a:t>External governance mechanisms</a:t>
            </a:r>
            <a:endParaRPr lang="en-CA" sz="2900" b="1" dirty="0" smtClean="0">
              <a:solidFill>
                <a:schemeClr val="tx2"/>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Auditors</a:t>
            </a:r>
            <a:endParaRPr lang="en-CA" sz="2200" b="1" dirty="0" smtClean="0">
              <a:solidFill>
                <a:schemeClr val="tx2"/>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Banks and analysts</a:t>
            </a:r>
            <a:endParaRPr lang="en-CA" sz="2200" b="1" dirty="0" smtClean="0">
              <a:solidFill>
                <a:schemeClr val="tx2"/>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Regulatory bodies (Sarbanes-Oxley Act, 2002)</a:t>
            </a:r>
            <a:endParaRPr lang="en-CA" sz="2200" b="1" dirty="0" smtClean="0">
              <a:solidFill>
                <a:schemeClr val="tx2"/>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Media and public activists</a:t>
            </a:r>
            <a:endParaRPr lang="en-CA" sz="2200" b="1" dirty="0" smtClean="0">
              <a:solidFill>
                <a:schemeClr val="tx2"/>
              </a:solidFill>
            </a:endParaRPr>
          </a:p>
          <a:p>
            <a:pPr fontAlgn="auto">
              <a:lnSpc>
                <a:spcPct val="150000"/>
              </a:lnSpc>
              <a:spcAft>
                <a:spcPts val="0"/>
              </a:spcAft>
              <a:buFont typeface="Arial" panose="020B0604020202020204" pitchFamily="34" charset="0"/>
              <a:buChar char="•"/>
              <a:defRPr/>
            </a:pPr>
            <a:endParaRPr lang="en-CA" sz="2200" b="1" dirty="0" smtClean="0">
              <a:solidFill>
                <a:schemeClr val="tx2"/>
              </a:solidFill>
            </a:endParaRPr>
          </a:p>
          <a:p>
            <a:pPr eaLnBrk="1" fontAlgn="auto" hangingPunct="1">
              <a:lnSpc>
                <a:spcPct val="150000"/>
              </a:lnSpc>
              <a:spcAft>
                <a:spcPts val="0"/>
              </a:spcAft>
              <a:buFont typeface="Arial" panose="020B0604020202020204" pitchFamily="34" charset="0"/>
              <a:buNone/>
              <a:defRPr/>
            </a:pPr>
            <a:r>
              <a:rPr lang="en-CA" sz="2900" b="1" dirty="0" smtClean="0">
                <a:solidFill>
                  <a:srgbClr val="C00000"/>
                </a:solidFill>
              </a:rPr>
              <a:t>Committed and involved Board of Directors</a:t>
            </a:r>
            <a:endParaRPr lang="en-CA" sz="2900" b="1" dirty="0" smtClean="0">
              <a:solidFill>
                <a:srgbClr val="C00000"/>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Active, critical participants in setting strategies</a:t>
            </a:r>
            <a:endParaRPr lang="en-CA" sz="2200" b="1" dirty="0" smtClean="0">
              <a:solidFill>
                <a:schemeClr val="tx2"/>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Evaluate using high performance standards</a:t>
            </a:r>
            <a:endParaRPr lang="en-CA" sz="2200" b="1" dirty="0" smtClean="0">
              <a:solidFill>
                <a:schemeClr val="tx2"/>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Take control of succession process</a:t>
            </a:r>
            <a:endParaRPr lang="en-CA" sz="2200" b="1" dirty="0" smtClean="0">
              <a:solidFill>
                <a:schemeClr val="tx2"/>
              </a:solidFill>
            </a:endParaRPr>
          </a:p>
          <a:p>
            <a:pPr fontAlgn="auto">
              <a:lnSpc>
                <a:spcPct val="150000"/>
              </a:lnSpc>
              <a:spcAft>
                <a:spcPts val="0"/>
              </a:spcAft>
              <a:buFont typeface="Arial" panose="020B0604020202020204" pitchFamily="34" charset="0"/>
              <a:buChar char="•"/>
              <a:defRPr/>
            </a:pPr>
            <a:r>
              <a:rPr lang="en-CA" sz="2200" b="1" dirty="0" smtClean="0">
                <a:solidFill>
                  <a:schemeClr val="tx2"/>
                </a:solidFill>
              </a:rPr>
              <a:t>Director independence</a:t>
            </a:r>
            <a:endParaRPr lang="en-CA" sz="2200" b="1" dirty="0" smtClean="0">
              <a:solidFill>
                <a:schemeClr val="tx2"/>
              </a:solidFill>
            </a:endParaRPr>
          </a:p>
          <a:p>
            <a:pPr fontAlgn="auto">
              <a:lnSpc>
                <a:spcPct val="150000"/>
              </a:lnSpc>
              <a:spcAft>
                <a:spcPts val="0"/>
              </a:spcAft>
              <a:buNone/>
              <a:defRPr/>
            </a:pPr>
            <a:endParaRPr lang="en-CA" sz="1800" b="1" dirty="0" smtClean="0">
              <a:solidFill>
                <a:schemeClr val="tx2"/>
              </a:solidFill>
            </a:endParaRPr>
          </a:p>
        </p:txBody>
      </p:sp>
      <p:sp>
        <p:nvSpPr>
          <p:cNvPr id="6" name="Rectangle 2"/>
          <p:cNvSpPr txBox="1">
            <a:spLocks noChangeArrowheads="1"/>
          </p:cNvSpPr>
          <p:nvPr/>
        </p:nvSpPr>
        <p:spPr>
          <a:xfrm>
            <a:off x="609600" y="609600"/>
            <a:ext cx="80772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en-CA" sz="2800" b="1" kern="0" dirty="0" smtClean="0">
                <a:solidFill>
                  <a:srgbClr val="660033"/>
                </a:solidFill>
                <a:effectLst>
                  <a:outerShdw blurRad="38100" dist="38100" dir="2700000" algn="tl">
                    <a:srgbClr val="C0C0C0"/>
                  </a:outerShdw>
                </a:effectLst>
                <a:latin typeface="+mj-lt"/>
                <a:ea typeface="+mj-ea"/>
                <a:cs typeface="+mj-cs"/>
              </a:rPr>
              <a:t>Agency theory – Incenting Management</a:t>
            </a:r>
            <a:endParaRPr kumimoji="0" lang="en-US" sz="2800" b="1" i="0" u="none" strike="noStrike" kern="0" cap="none" spc="0" normalizeH="0" baseline="0" noProof="0" dirty="0">
              <a:ln>
                <a:noFill/>
              </a:ln>
              <a:solidFill>
                <a:srgbClr val="660033"/>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p:cNvSpPr>
            <a:spLocks noChangeArrowheads="1"/>
          </p:cNvSpPr>
          <p:nvPr/>
        </p:nvSpPr>
        <p:spPr bwMode="auto">
          <a:xfrm>
            <a:off x="3581400" y="1905000"/>
            <a:ext cx="5103812" cy="4572000"/>
          </a:xfrm>
          <a:prstGeom prst="rect">
            <a:avLst/>
          </a:prstGeom>
          <a:solidFill>
            <a:srgbClr val="000066"/>
          </a:solidFill>
          <a:ln w="12700">
            <a:solidFill>
              <a:schemeClr val="tx1"/>
            </a:solidFill>
            <a:miter lim="800000"/>
          </a:ln>
          <a:effectLst/>
        </p:spPr>
        <p:txBody>
          <a:bodyPr wrap="none" anchor="ctr"/>
          <a:lstStyle/>
          <a:p>
            <a:endParaRPr lang="en-US"/>
          </a:p>
        </p:txBody>
      </p:sp>
      <p:sp>
        <p:nvSpPr>
          <p:cNvPr id="192516" name="Rectangle 4"/>
          <p:cNvSpPr>
            <a:spLocks noChangeArrowheads="1"/>
          </p:cNvSpPr>
          <p:nvPr/>
        </p:nvSpPr>
        <p:spPr bwMode="auto">
          <a:xfrm>
            <a:off x="3810000" y="1879600"/>
            <a:ext cx="4759325" cy="4749800"/>
          </a:xfrm>
          <a:prstGeom prst="rect">
            <a:avLst/>
          </a:prstGeom>
          <a:noFill/>
          <a:ln w="9525">
            <a:noFill/>
            <a:miter lim="800000"/>
          </a:ln>
          <a:effectLst/>
        </p:spPr>
        <p:txBody>
          <a:bodyPr lIns="92075" tIns="46038" rIns="92075" bIns="46038" anchor="ctr"/>
          <a:lstStyle/>
          <a:p>
            <a:pPr eaLnBrk="1" hangingPunct="1">
              <a:lnSpc>
                <a:spcPct val="90000"/>
              </a:lnSpc>
              <a:spcBef>
                <a:spcPct val="20000"/>
              </a:spcBef>
            </a:pPr>
            <a:r>
              <a:rPr lang="en-US" b="1" dirty="0" smtClean="0">
                <a:solidFill>
                  <a:schemeClr val="bg1"/>
                </a:solidFill>
              </a:rPr>
              <a:t>Setting overall vision / mission </a:t>
            </a:r>
            <a:br>
              <a:rPr lang="en-US" b="1" dirty="0" smtClean="0">
                <a:solidFill>
                  <a:schemeClr val="bg1"/>
                </a:solidFill>
              </a:rPr>
            </a:br>
            <a:r>
              <a:rPr lang="en-US" b="1" dirty="0" smtClean="0">
                <a:solidFill>
                  <a:schemeClr val="bg1"/>
                </a:solidFill>
              </a:rPr>
              <a:t>and corporate strategy</a:t>
            </a:r>
            <a:endParaRPr lang="en-US" b="1" dirty="0">
              <a:solidFill>
                <a:schemeClr val="bg1"/>
              </a:solidFill>
            </a:endParaRPr>
          </a:p>
          <a:p>
            <a:pPr eaLnBrk="1" hangingPunct="1">
              <a:lnSpc>
                <a:spcPct val="90000"/>
              </a:lnSpc>
              <a:spcBef>
                <a:spcPct val="20000"/>
              </a:spcBef>
            </a:pPr>
            <a:endParaRPr lang="en-US" b="1" dirty="0">
              <a:solidFill>
                <a:schemeClr val="bg1"/>
              </a:solidFill>
            </a:endParaRPr>
          </a:p>
          <a:p>
            <a:pPr eaLnBrk="1" hangingPunct="1">
              <a:lnSpc>
                <a:spcPct val="90000"/>
              </a:lnSpc>
              <a:spcBef>
                <a:spcPct val="20000"/>
              </a:spcBef>
            </a:pPr>
            <a:r>
              <a:rPr lang="en-US" b="1" dirty="0">
                <a:solidFill>
                  <a:schemeClr val="bg1"/>
                </a:solidFill>
              </a:rPr>
              <a:t>Hiring and firing the CEO </a:t>
            </a:r>
            <a:br>
              <a:rPr lang="en-US" b="1" dirty="0" smtClean="0">
                <a:solidFill>
                  <a:schemeClr val="bg1"/>
                </a:solidFill>
              </a:rPr>
            </a:br>
            <a:r>
              <a:rPr lang="en-US" b="1" dirty="0" smtClean="0">
                <a:solidFill>
                  <a:schemeClr val="bg1"/>
                </a:solidFill>
              </a:rPr>
              <a:t>and (sometimes) the </a:t>
            </a:r>
            <a:r>
              <a:rPr lang="en-US" b="1" dirty="0">
                <a:solidFill>
                  <a:schemeClr val="bg1"/>
                </a:solidFill>
              </a:rPr>
              <a:t>top management</a:t>
            </a:r>
            <a:endParaRPr lang="en-US" b="1" dirty="0">
              <a:solidFill>
                <a:schemeClr val="bg1"/>
              </a:solidFill>
            </a:endParaRPr>
          </a:p>
          <a:p>
            <a:pPr eaLnBrk="1" hangingPunct="1">
              <a:lnSpc>
                <a:spcPct val="90000"/>
              </a:lnSpc>
              <a:spcBef>
                <a:spcPct val="20000"/>
              </a:spcBef>
            </a:pPr>
            <a:endParaRPr lang="en-US" b="1" dirty="0">
              <a:solidFill>
                <a:schemeClr val="bg1"/>
              </a:solidFill>
            </a:endParaRPr>
          </a:p>
          <a:p>
            <a:pPr eaLnBrk="1" hangingPunct="1">
              <a:lnSpc>
                <a:spcPct val="90000"/>
              </a:lnSpc>
              <a:spcBef>
                <a:spcPct val="20000"/>
              </a:spcBef>
            </a:pPr>
            <a:r>
              <a:rPr lang="en-US" b="1" dirty="0">
                <a:solidFill>
                  <a:schemeClr val="bg1"/>
                </a:solidFill>
              </a:rPr>
              <a:t>Controlling, </a:t>
            </a:r>
            <a:r>
              <a:rPr lang="en-US" b="1" dirty="0" smtClean="0">
                <a:solidFill>
                  <a:schemeClr val="bg1"/>
                </a:solidFill>
              </a:rPr>
              <a:t>monitoring and </a:t>
            </a:r>
            <a:r>
              <a:rPr lang="en-US" b="1" dirty="0">
                <a:solidFill>
                  <a:schemeClr val="bg1"/>
                </a:solidFill>
              </a:rPr>
              <a:t>supervising</a:t>
            </a:r>
            <a:endParaRPr lang="en-US" b="1" dirty="0">
              <a:solidFill>
                <a:schemeClr val="bg1"/>
              </a:solidFill>
            </a:endParaRPr>
          </a:p>
          <a:p>
            <a:pPr eaLnBrk="1" hangingPunct="1">
              <a:lnSpc>
                <a:spcPct val="90000"/>
              </a:lnSpc>
              <a:spcBef>
                <a:spcPct val="20000"/>
              </a:spcBef>
            </a:pPr>
            <a:r>
              <a:rPr lang="en-US" b="1" dirty="0">
                <a:solidFill>
                  <a:schemeClr val="bg1"/>
                </a:solidFill>
              </a:rPr>
              <a:t>top management</a:t>
            </a:r>
            <a:endParaRPr lang="en-US" b="1" dirty="0">
              <a:solidFill>
                <a:schemeClr val="bg1"/>
              </a:solidFill>
            </a:endParaRPr>
          </a:p>
          <a:p>
            <a:pPr eaLnBrk="1" hangingPunct="1">
              <a:lnSpc>
                <a:spcPct val="90000"/>
              </a:lnSpc>
              <a:spcBef>
                <a:spcPct val="20000"/>
              </a:spcBef>
            </a:pPr>
            <a:endParaRPr lang="en-US" b="1" dirty="0">
              <a:solidFill>
                <a:schemeClr val="bg1"/>
              </a:solidFill>
            </a:endParaRPr>
          </a:p>
          <a:p>
            <a:pPr eaLnBrk="1" hangingPunct="1">
              <a:lnSpc>
                <a:spcPct val="90000"/>
              </a:lnSpc>
              <a:spcBef>
                <a:spcPct val="20000"/>
              </a:spcBef>
            </a:pPr>
            <a:r>
              <a:rPr lang="en-US" b="1" dirty="0">
                <a:solidFill>
                  <a:schemeClr val="bg1"/>
                </a:solidFill>
              </a:rPr>
              <a:t>Reviewing and approving the </a:t>
            </a:r>
            <a:r>
              <a:rPr lang="en-US" b="1" dirty="0" smtClean="0">
                <a:solidFill>
                  <a:schemeClr val="bg1"/>
                </a:solidFill>
              </a:rPr>
              <a:t>acquisition and use </a:t>
            </a:r>
            <a:r>
              <a:rPr lang="en-US" b="1" dirty="0">
                <a:solidFill>
                  <a:schemeClr val="bg1"/>
                </a:solidFill>
              </a:rPr>
              <a:t>of resources</a:t>
            </a:r>
            <a:endParaRPr lang="en-US" b="1" dirty="0">
              <a:solidFill>
                <a:schemeClr val="bg1"/>
              </a:solidFill>
            </a:endParaRPr>
          </a:p>
          <a:p>
            <a:pPr eaLnBrk="1" hangingPunct="1">
              <a:lnSpc>
                <a:spcPct val="90000"/>
              </a:lnSpc>
              <a:spcBef>
                <a:spcPct val="20000"/>
              </a:spcBef>
            </a:pPr>
            <a:endParaRPr lang="en-US" b="1" dirty="0">
              <a:solidFill>
                <a:schemeClr val="bg1"/>
              </a:solidFill>
            </a:endParaRPr>
          </a:p>
          <a:p>
            <a:pPr eaLnBrk="1" hangingPunct="1">
              <a:lnSpc>
                <a:spcPct val="90000"/>
              </a:lnSpc>
              <a:spcBef>
                <a:spcPct val="20000"/>
              </a:spcBef>
            </a:pPr>
            <a:r>
              <a:rPr lang="en-US" b="1" dirty="0">
                <a:solidFill>
                  <a:schemeClr val="bg1"/>
                </a:solidFill>
              </a:rPr>
              <a:t>Caring for shareholder interests</a:t>
            </a:r>
            <a:endParaRPr lang="en-US" b="1" dirty="0">
              <a:solidFill>
                <a:schemeClr val="bg1"/>
              </a:solidFill>
            </a:endParaRPr>
          </a:p>
          <a:p>
            <a:pPr eaLnBrk="1" hangingPunct="1">
              <a:lnSpc>
                <a:spcPct val="90000"/>
              </a:lnSpc>
              <a:spcBef>
                <a:spcPct val="20000"/>
              </a:spcBef>
              <a:buFontTx/>
              <a:buChar char="•"/>
            </a:pPr>
            <a:endParaRPr lang="en-US" b="1" dirty="0">
              <a:solidFill>
                <a:schemeClr val="bg1"/>
              </a:solidFill>
            </a:endParaRPr>
          </a:p>
        </p:txBody>
      </p:sp>
      <p:sp>
        <p:nvSpPr>
          <p:cNvPr id="192517" name="Rectangle 5"/>
          <p:cNvSpPr>
            <a:spLocks noChangeArrowheads="1"/>
          </p:cNvSpPr>
          <p:nvPr/>
        </p:nvSpPr>
        <p:spPr bwMode="auto">
          <a:xfrm>
            <a:off x="381000" y="2590800"/>
            <a:ext cx="1749425" cy="2892425"/>
          </a:xfrm>
          <a:prstGeom prst="rect">
            <a:avLst/>
          </a:prstGeom>
          <a:solidFill>
            <a:schemeClr val="folHlink"/>
          </a:solidFill>
          <a:ln w="12700">
            <a:solidFill>
              <a:schemeClr val="tx1"/>
            </a:solidFill>
            <a:miter lim="800000"/>
          </a:ln>
          <a:effectLst/>
        </p:spPr>
        <p:txBody>
          <a:bodyPr wrap="none" anchor="ctr"/>
          <a:lstStyle/>
          <a:p>
            <a:pPr algn="ctr" eaLnBrk="1" hangingPunct="1"/>
            <a:endParaRPr lang="en-CA"/>
          </a:p>
        </p:txBody>
      </p:sp>
      <p:sp>
        <p:nvSpPr>
          <p:cNvPr id="192518" name="Rectangle 6"/>
          <p:cNvSpPr>
            <a:spLocks noChangeArrowheads="1"/>
          </p:cNvSpPr>
          <p:nvPr/>
        </p:nvSpPr>
        <p:spPr bwMode="auto">
          <a:xfrm>
            <a:off x="457200" y="2032000"/>
            <a:ext cx="1558925" cy="2794000"/>
          </a:xfrm>
          <a:prstGeom prst="rect">
            <a:avLst/>
          </a:prstGeom>
          <a:noFill/>
          <a:ln w="9525">
            <a:noFill/>
            <a:miter lim="800000"/>
          </a:ln>
          <a:effectLst/>
        </p:spPr>
        <p:txBody>
          <a:bodyPr wrap="none" lIns="92075" tIns="46038" rIns="92075" bIns="46038" anchor="ctr"/>
          <a:lstStyle/>
          <a:p>
            <a:pPr algn="ctr" eaLnBrk="1" hangingPunct="1"/>
            <a:r>
              <a:rPr lang="en-US" sz="2400" b="1" dirty="0"/>
              <a:t>Board of </a:t>
            </a:r>
            <a:endParaRPr lang="en-US" sz="2400" b="1" dirty="0"/>
          </a:p>
          <a:p>
            <a:pPr algn="ctr" eaLnBrk="1" hangingPunct="1"/>
            <a:r>
              <a:rPr lang="en-US" sz="2400" b="1" dirty="0"/>
              <a:t>Directors</a:t>
            </a:r>
            <a:endParaRPr lang="en-US" sz="2400" b="1" dirty="0"/>
          </a:p>
        </p:txBody>
      </p:sp>
      <p:sp>
        <p:nvSpPr>
          <p:cNvPr id="192519" name="Line 7"/>
          <p:cNvSpPr>
            <a:spLocks noChangeShapeType="1"/>
          </p:cNvSpPr>
          <p:nvPr/>
        </p:nvSpPr>
        <p:spPr bwMode="auto">
          <a:xfrm flipV="1">
            <a:off x="2133600" y="2362199"/>
            <a:ext cx="1371600" cy="762000"/>
          </a:xfrm>
          <a:prstGeom prst="line">
            <a:avLst/>
          </a:prstGeom>
          <a:noFill/>
          <a:ln w="12700">
            <a:solidFill>
              <a:schemeClr val="tx1"/>
            </a:solidFill>
            <a:round/>
            <a:headEnd type="none" w="sm" len="sm"/>
            <a:tailEnd type="stealth" w="med" len="med"/>
          </a:ln>
          <a:effectLst/>
        </p:spPr>
        <p:txBody>
          <a:bodyPr/>
          <a:lstStyle/>
          <a:p>
            <a:endParaRPr lang="en-US"/>
          </a:p>
        </p:txBody>
      </p:sp>
      <p:sp>
        <p:nvSpPr>
          <p:cNvPr id="192520" name="Line 8"/>
          <p:cNvSpPr>
            <a:spLocks noChangeShapeType="1"/>
          </p:cNvSpPr>
          <p:nvPr/>
        </p:nvSpPr>
        <p:spPr bwMode="auto">
          <a:xfrm flipV="1">
            <a:off x="2133600" y="3200400"/>
            <a:ext cx="1371600" cy="0"/>
          </a:xfrm>
          <a:prstGeom prst="line">
            <a:avLst/>
          </a:prstGeom>
          <a:noFill/>
          <a:ln w="12700">
            <a:solidFill>
              <a:schemeClr val="tx1"/>
            </a:solidFill>
            <a:round/>
            <a:headEnd type="none" w="sm" len="sm"/>
            <a:tailEnd type="stealth" w="med" len="med"/>
          </a:ln>
          <a:effectLst/>
        </p:spPr>
        <p:txBody>
          <a:bodyPr/>
          <a:lstStyle/>
          <a:p>
            <a:endParaRPr lang="en-US"/>
          </a:p>
        </p:txBody>
      </p:sp>
      <p:sp>
        <p:nvSpPr>
          <p:cNvPr id="192521" name="Line 9"/>
          <p:cNvSpPr>
            <a:spLocks noChangeShapeType="1"/>
          </p:cNvSpPr>
          <p:nvPr/>
        </p:nvSpPr>
        <p:spPr bwMode="auto">
          <a:xfrm>
            <a:off x="2133600" y="3276600"/>
            <a:ext cx="1371600" cy="685800"/>
          </a:xfrm>
          <a:prstGeom prst="line">
            <a:avLst/>
          </a:prstGeom>
          <a:noFill/>
          <a:ln w="12700">
            <a:solidFill>
              <a:schemeClr val="tx1"/>
            </a:solidFill>
            <a:round/>
            <a:headEnd type="none" w="sm" len="sm"/>
            <a:tailEnd type="stealth" w="med" len="med"/>
          </a:ln>
          <a:effectLst/>
        </p:spPr>
        <p:txBody>
          <a:bodyPr/>
          <a:lstStyle/>
          <a:p>
            <a:endParaRPr lang="en-US"/>
          </a:p>
        </p:txBody>
      </p:sp>
      <p:sp>
        <p:nvSpPr>
          <p:cNvPr id="192522" name="Line 10"/>
          <p:cNvSpPr>
            <a:spLocks noChangeShapeType="1"/>
          </p:cNvSpPr>
          <p:nvPr/>
        </p:nvSpPr>
        <p:spPr bwMode="auto">
          <a:xfrm>
            <a:off x="2133600" y="3429000"/>
            <a:ext cx="1371600" cy="1524000"/>
          </a:xfrm>
          <a:prstGeom prst="line">
            <a:avLst/>
          </a:prstGeom>
          <a:noFill/>
          <a:ln w="12700">
            <a:solidFill>
              <a:schemeClr val="tx1"/>
            </a:solidFill>
            <a:round/>
            <a:headEnd type="none" w="sm" len="sm"/>
            <a:tailEnd type="stealth" w="med" len="med"/>
          </a:ln>
          <a:effectLst/>
        </p:spPr>
        <p:txBody>
          <a:bodyPr/>
          <a:lstStyle/>
          <a:p>
            <a:endParaRPr lang="en-US"/>
          </a:p>
        </p:txBody>
      </p:sp>
      <p:sp>
        <p:nvSpPr>
          <p:cNvPr id="192523" name="Line 11"/>
          <p:cNvSpPr>
            <a:spLocks noChangeShapeType="1"/>
          </p:cNvSpPr>
          <p:nvPr/>
        </p:nvSpPr>
        <p:spPr bwMode="auto">
          <a:xfrm>
            <a:off x="2133600" y="3429000"/>
            <a:ext cx="1371600" cy="2362200"/>
          </a:xfrm>
          <a:prstGeom prst="line">
            <a:avLst/>
          </a:prstGeom>
          <a:noFill/>
          <a:ln w="12700">
            <a:solidFill>
              <a:schemeClr val="tx1"/>
            </a:solidFill>
            <a:round/>
            <a:headEnd type="none" w="sm" len="sm"/>
            <a:tailEnd type="stealth" w="med" len="med"/>
          </a:ln>
          <a:effectLst/>
        </p:spPr>
        <p:txBody>
          <a:bodyPr/>
          <a:lstStyle/>
          <a:p>
            <a:endParaRPr lang="en-US"/>
          </a:p>
        </p:txBody>
      </p:sp>
      <p:sp>
        <p:nvSpPr>
          <p:cNvPr id="14" name="Rectangle 2"/>
          <p:cNvSpPr>
            <a:spLocks noGrp="1" noChangeArrowheads="1"/>
          </p:cNvSpPr>
          <p:nvPr>
            <p:ph type="title"/>
          </p:nvPr>
        </p:nvSpPr>
        <p:spPr>
          <a:xfrm>
            <a:off x="609600" y="457200"/>
            <a:ext cx="8077200" cy="1371600"/>
          </a:xfrm>
        </p:spPr>
        <p:txBody>
          <a:bodyPr/>
          <a:lstStyle/>
          <a:p>
            <a:r>
              <a:rPr lang="en-US" sz="3200" dirty="0"/>
              <a:t>Role of the Board </a:t>
            </a:r>
            <a:br>
              <a:rPr lang="en-US" sz="3200" dirty="0"/>
            </a:br>
            <a:r>
              <a:rPr lang="en-US" sz="3200" dirty="0"/>
              <a:t>in strategic management</a:t>
            </a:r>
            <a:endParaRPr lang="en-US" sz="32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sz="3200" dirty="0"/>
              <a:t>Trends in Corporate Governance</a:t>
            </a:r>
            <a:endParaRPr lang="en-US" sz="3200" dirty="0"/>
          </a:p>
        </p:txBody>
      </p:sp>
      <p:sp>
        <p:nvSpPr>
          <p:cNvPr id="212995" name="Rectangle 3"/>
          <p:cNvSpPr>
            <a:spLocks noGrp="1" noChangeArrowheads="1"/>
          </p:cNvSpPr>
          <p:nvPr>
            <p:ph type="body" idx="1"/>
          </p:nvPr>
        </p:nvSpPr>
        <p:spPr>
          <a:xfrm>
            <a:off x="457200" y="1676400"/>
            <a:ext cx="8229600" cy="4495800"/>
          </a:xfrm>
        </p:spPr>
        <p:txBody>
          <a:bodyPr/>
          <a:lstStyle/>
          <a:p>
            <a:pPr marL="609600" indent="-609600">
              <a:lnSpc>
                <a:spcPct val="140000"/>
              </a:lnSpc>
              <a:buFont typeface="Wingdings" panose="05000000000000000000" pitchFamily="2" charset="2"/>
              <a:buAutoNum type="arabicPeriod"/>
            </a:pPr>
            <a:r>
              <a:rPr lang="en-US" sz="1600"/>
              <a:t>Boards are more involved in reviewing, evaluating, and shaping strategy</a:t>
            </a:r>
            <a:endParaRPr lang="en-US" sz="1600"/>
          </a:p>
          <a:p>
            <a:pPr marL="609600" indent="-609600">
              <a:lnSpc>
                <a:spcPct val="140000"/>
              </a:lnSpc>
              <a:buFont typeface="Wingdings" panose="05000000000000000000" pitchFamily="2" charset="2"/>
              <a:buAutoNum type="arabicPeriod"/>
            </a:pPr>
            <a:r>
              <a:rPr lang="en-US" sz="1600"/>
              <a:t>Institutional investors active on boards; pressure on CEO for firm performance</a:t>
            </a:r>
            <a:endParaRPr lang="en-US" sz="1600"/>
          </a:p>
          <a:p>
            <a:pPr marL="609600" indent="-609600">
              <a:lnSpc>
                <a:spcPct val="140000"/>
              </a:lnSpc>
              <a:buFont typeface="Wingdings" panose="05000000000000000000" pitchFamily="2" charset="2"/>
              <a:buAutoNum type="arabicPeriod"/>
            </a:pPr>
            <a:r>
              <a:rPr lang="en-US" sz="1600"/>
              <a:t>Shareholders demand directors own more than token amounts of the firm’s stock</a:t>
            </a:r>
            <a:endParaRPr lang="en-US" sz="1600"/>
          </a:p>
          <a:p>
            <a:pPr marL="609600" indent="-609600">
              <a:lnSpc>
                <a:spcPct val="140000"/>
              </a:lnSpc>
              <a:buFont typeface="Wingdings" panose="05000000000000000000" pitchFamily="2" charset="2"/>
              <a:buAutoNum type="arabicPeriod"/>
            </a:pPr>
            <a:r>
              <a:rPr lang="en-US" sz="1600"/>
              <a:t>Non-affiliated outside directors increasing</a:t>
            </a:r>
            <a:endParaRPr lang="en-US" sz="1600"/>
          </a:p>
          <a:p>
            <a:pPr marL="609600" indent="-609600">
              <a:lnSpc>
                <a:spcPct val="140000"/>
              </a:lnSpc>
              <a:buFont typeface="Wingdings" panose="05000000000000000000" pitchFamily="2" charset="2"/>
              <a:buAutoNum type="arabicPeriod"/>
            </a:pPr>
            <a:r>
              <a:rPr lang="en-US" sz="1600"/>
              <a:t>Boards becoming smaller</a:t>
            </a:r>
            <a:endParaRPr lang="en-US" sz="1600"/>
          </a:p>
          <a:p>
            <a:pPr marL="609600" indent="-609600">
              <a:lnSpc>
                <a:spcPct val="140000"/>
              </a:lnSpc>
              <a:buFont typeface="Wingdings" panose="05000000000000000000" pitchFamily="2" charset="2"/>
              <a:buAutoNum type="arabicPeriod"/>
            </a:pPr>
            <a:r>
              <a:rPr lang="en-US" sz="1600"/>
              <a:t>Boards taking more control of board functions</a:t>
            </a:r>
            <a:endParaRPr lang="en-US" sz="1600"/>
          </a:p>
          <a:p>
            <a:pPr marL="609600" indent="-609600">
              <a:lnSpc>
                <a:spcPct val="140000"/>
              </a:lnSpc>
              <a:buFont typeface="Wingdings" panose="05000000000000000000" pitchFamily="2" charset="2"/>
              <a:buAutoNum type="arabicPeriod"/>
            </a:pPr>
            <a:r>
              <a:rPr lang="en-US" sz="1600"/>
              <a:t>Corporations becoming more global; international experience needed </a:t>
            </a:r>
            <a:endParaRPr lang="en-US" sz="1600"/>
          </a:p>
          <a:p>
            <a:pPr marL="609600" indent="-609600">
              <a:lnSpc>
                <a:spcPct val="140000"/>
              </a:lnSpc>
              <a:buFont typeface="Wingdings" panose="05000000000000000000" pitchFamily="2" charset="2"/>
              <a:buAutoNum type="arabicPeriod"/>
            </a:pPr>
            <a:r>
              <a:rPr lang="en-US" sz="1600"/>
              <a:t>Societal expectations that boards balance profitability and social responsibility</a:t>
            </a:r>
            <a:endParaRPr lang="en-US" sz="1600"/>
          </a:p>
          <a:p>
            <a:pPr marL="609600" indent="-609600">
              <a:lnSpc>
                <a:spcPct val="140000"/>
              </a:lnSpc>
              <a:buFont typeface="Wingdings" panose="05000000000000000000" pitchFamily="2" charset="2"/>
              <a:buAutoNum type="arabicPeriod"/>
            </a:pPr>
            <a:r>
              <a:rPr lang="en-US" sz="1600"/>
              <a:t>Diversity of board members</a:t>
            </a:r>
            <a:endParaRPr lang="en-US" sz="1600"/>
          </a:p>
          <a:p>
            <a:pPr marL="609600" indent="-609600">
              <a:lnSpc>
                <a:spcPct val="140000"/>
              </a:lnSpc>
              <a:buFont typeface="Wingdings" panose="05000000000000000000" pitchFamily="2" charset="2"/>
              <a:buAutoNum type="arabicPeriod"/>
            </a:pPr>
            <a:r>
              <a:rPr lang="en-US" sz="1600"/>
              <a:t>Audit Committee taking on more responsibility for risk management</a:t>
            </a:r>
            <a:endParaRPr lang="en-US" sz="160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RNRSTYLE" val="TEMP"/>
</p:tagLst>
</file>

<file path=ppt/theme/theme1.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0</TotalTime>
  <Words>25581</Words>
  <Application>WPS 演示</Application>
  <PresentationFormat>On-screen Show (4:3)</PresentationFormat>
  <Paragraphs>1226</Paragraphs>
  <Slides>121</Slides>
  <Notes>7</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4</vt:i4>
      </vt:variant>
      <vt:variant>
        <vt:lpstr>幻灯片标题</vt:lpstr>
      </vt:variant>
      <vt:variant>
        <vt:i4>121</vt:i4>
      </vt:variant>
    </vt:vector>
  </HeadingPairs>
  <TitlesOfParts>
    <vt:vector size="135" baseType="lpstr">
      <vt:lpstr>Arial</vt:lpstr>
      <vt:lpstr>宋体</vt:lpstr>
      <vt:lpstr>Wingdings</vt:lpstr>
      <vt:lpstr>Times New Roman</vt:lpstr>
      <vt:lpstr>Calibri</vt:lpstr>
      <vt:lpstr>微软雅黑</vt:lpstr>
      <vt:lpstr>Questrial</vt:lpstr>
      <vt:lpstr>Segoe Print</vt:lpstr>
      <vt:lpstr>MS PGothic</vt:lpstr>
      <vt:lpstr>1_Pixel</vt:lpstr>
      <vt:lpstr>OrgPlusWOPX.4</vt:lpstr>
      <vt:lpstr>PBrush</vt:lpstr>
      <vt:lpstr>PBrush</vt:lpstr>
      <vt:lpstr>PBrush</vt:lpstr>
      <vt:lpstr>PowerPoint 演示文稿</vt:lpstr>
      <vt:lpstr>Accounting Information</vt:lpstr>
      <vt:lpstr>Management Accounting </vt:lpstr>
      <vt:lpstr>Financial Accounting </vt:lpstr>
      <vt:lpstr>Financial and Management Accounting Differences</vt:lpstr>
      <vt:lpstr>Professional Accountants</vt:lpstr>
      <vt:lpstr>Partial Organization Chart</vt:lpstr>
      <vt:lpstr>PowerPoint 演示文稿</vt:lpstr>
      <vt:lpstr>MD&amp;A Background</vt:lpstr>
      <vt:lpstr>Why write a good MD&amp;A</vt:lpstr>
      <vt:lpstr>Where to start?</vt:lpstr>
      <vt:lpstr>MD&amp;A  Tips</vt:lpstr>
      <vt:lpstr>PowerPoint 演示文稿</vt:lpstr>
      <vt:lpstr>PowerPoint 演示文稿</vt:lpstr>
      <vt:lpstr>PowerPoint 演示文稿</vt:lpstr>
      <vt:lpstr>PowerPoint 演示文稿</vt:lpstr>
      <vt:lpstr>PowerPoint 演示文稿</vt:lpstr>
      <vt:lpstr>… more from the OSC</vt:lpstr>
      <vt:lpstr>PowerPoint 演示文稿</vt:lpstr>
      <vt:lpstr>Performance measurement</vt:lpstr>
      <vt:lpstr>Types of performance analysis</vt:lpstr>
      <vt:lpstr>Financial Analysis</vt:lpstr>
      <vt:lpstr>Non-financial performance measures</vt:lpstr>
      <vt:lpstr>Performance measures - Google</vt:lpstr>
      <vt:lpstr>Performance measures - Ford Motor Company</vt:lpstr>
      <vt:lpstr>Performance measures - IWK Hospital</vt:lpstr>
      <vt:lpstr>Performance measures - SMU</vt:lpstr>
      <vt:lpstr>PowerPoint 演示文稿</vt:lpstr>
      <vt:lpstr>PowerPoint 演示文稿</vt:lpstr>
      <vt:lpstr>Value chain and TLCC</vt:lpstr>
      <vt:lpstr>PowerPoint 演示文稿</vt:lpstr>
      <vt:lpstr>Non-profit sector in Canada</vt:lpstr>
      <vt:lpstr>PowerPoint 演示文稿</vt:lpstr>
      <vt:lpstr>Key differentiator</vt:lpstr>
      <vt:lpstr>Strategic concepts for NPOs</vt:lpstr>
      <vt:lpstr>PowerPoint 演示文稿</vt:lpstr>
      <vt:lpstr>Vision &amp; Mission</vt:lpstr>
      <vt:lpstr>Stakeholders </vt:lpstr>
      <vt:lpstr>Differences in Financial Statements</vt:lpstr>
      <vt:lpstr>Net Assets</vt:lpstr>
      <vt:lpstr>Decision Making</vt:lpstr>
      <vt:lpstr>Constraints on management</vt:lpstr>
      <vt:lpstr>The SickKids Hospital</vt:lpstr>
      <vt:lpstr>Internal Users of Financial Statements</vt:lpstr>
      <vt:lpstr>External users of financial statements</vt:lpstr>
      <vt:lpstr>PowerPoint 演示文稿</vt:lpstr>
      <vt:lpstr>Important Measures of Performance (in thousands)</vt:lpstr>
      <vt:lpstr>Government</vt:lpstr>
      <vt:lpstr>Creditors</vt:lpstr>
      <vt:lpstr>YMCA - taxation</vt:lpstr>
      <vt:lpstr>Tax Implications - YMCA</vt:lpstr>
      <vt:lpstr>Tax Implications - YMCA</vt:lpstr>
      <vt:lpstr>Tax Implications - Donors</vt:lpstr>
      <vt:lpstr>NPO examples</vt:lpstr>
      <vt:lpstr>Group A &amp; B: Dartmouth United Soccer Club</vt:lpstr>
      <vt:lpstr>Group C &amp; D: Bill and Melina Gates Foundation</vt:lpstr>
      <vt:lpstr>Group E:  Royal Society for the Protection of Birds</vt:lpstr>
      <vt:lpstr>PowerPoint 演示文稿</vt:lpstr>
      <vt:lpstr>Planning and Control</vt:lpstr>
      <vt:lpstr>Advantages of Budgeting</vt:lpstr>
      <vt:lpstr>Master Budget</vt:lpstr>
      <vt:lpstr>Choosing the Budget Period</vt:lpstr>
      <vt:lpstr>Zero-Base Budgeting</vt:lpstr>
      <vt:lpstr>Participative Budget System</vt:lpstr>
      <vt:lpstr>Responsibility Accounting</vt:lpstr>
      <vt:lpstr>Budget Committee</vt:lpstr>
      <vt:lpstr>PowerPoint 演示文稿</vt:lpstr>
      <vt:lpstr>What is Ethics?</vt:lpstr>
      <vt:lpstr>Why study ethics in accounting?</vt:lpstr>
      <vt:lpstr>PowerPoint 演示文稿</vt:lpstr>
      <vt:lpstr>Are Business Ethics Suffering?</vt:lpstr>
      <vt:lpstr>Factors Affecting Accounting Ethics</vt:lpstr>
      <vt:lpstr>PowerPoint 演示文稿</vt:lpstr>
      <vt:lpstr>PowerPoint 演示文稿</vt:lpstr>
      <vt:lpstr>Standards for making individual ethical choices</vt:lpstr>
      <vt:lpstr>Professional Ethics Rules of Professional Conduct – CPA Ontario</vt:lpstr>
      <vt:lpstr>CPA Rules of Professional Conduct</vt:lpstr>
      <vt:lpstr>CPA Rules of Professional Conduct</vt:lpstr>
      <vt:lpstr>CPA Rules of Professional Conduct</vt:lpstr>
      <vt:lpstr>PowerPoint 演示文稿</vt:lpstr>
      <vt:lpstr>Why study CSR?</vt:lpstr>
      <vt:lpstr>PowerPoint 演示文稿</vt:lpstr>
      <vt:lpstr>Social responsibility - 7 core subjects</vt:lpstr>
      <vt:lpstr>Core CSR Issues</vt:lpstr>
      <vt:lpstr>Key Elements  of Highly Ethical Organizations</vt:lpstr>
      <vt:lpstr>Triple bottom line</vt:lpstr>
      <vt:lpstr>PowerPoint 演示文稿</vt:lpstr>
      <vt:lpstr>Management Compensation</vt:lpstr>
      <vt:lpstr>Guelph University - President Compensation</vt:lpstr>
      <vt:lpstr>Common benefits for employees</vt:lpstr>
      <vt:lpstr>Compensation strategy</vt:lpstr>
      <vt:lpstr>Reading 2 – CFO as predictor</vt:lpstr>
      <vt:lpstr>Reading 3 – Start with numbers</vt:lpstr>
      <vt:lpstr>PowerPoint 演示文稿</vt:lpstr>
      <vt:lpstr>Corporate Governance </vt:lpstr>
      <vt:lpstr>PowerPoint 演示文稿</vt:lpstr>
      <vt:lpstr>PowerPoint 演示文稿</vt:lpstr>
      <vt:lpstr>Role of the Board  in strategic management</vt:lpstr>
      <vt:lpstr>Trends in Corporate Governance</vt:lpstr>
      <vt:lpstr>PowerPoint 演示文稿</vt:lpstr>
      <vt:lpstr>The Future is Change!</vt:lpstr>
      <vt:lpstr>People in the change process</vt:lpstr>
      <vt:lpstr>Phases of Planned Change</vt:lpstr>
      <vt:lpstr>Lewin’s Forcefield Analysis</vt:lpstr>
      <vt:lpstr>Roles</vt:lpstr>
      <vt:lpstr>Formal and Informal Leaders</vt:lpstr>
      <vt:lpstr>Targets for Change</vt:lpstr>
      <vt:lpstr>Resistance to Change</vt:lpstr>
      <vt:lpstr>Strategies to Overcome Resistance to Change</vt:lpstr>
      <vt:lpstr>PowerPoint 演示文稿</vt:lpstr>
      <vt:lpstr>Create an inventory of risks</vt:lpstr>
      <vt:lpstr>Assess and present the risk inventory</vt:lpstr>
      <vt:lpstr>PowerPoint 演示文稿</vt:lpstr>
      <vt:lpstr>PowerPoint 演示文稿</vt:lpstr>
      <vt:lpstr>How much do employees need to retire?</vt:lpstr>
      <vt:lpstr>RRSP – start now!</vt:lpstr>
      <vt:lpstr>PowerPoint 演示文稿</vt:lpstr>
      <vt:lpstr>PowerPoint 演示文稿</vt:lpstr>
      <vt:lpstr>SMU Pension Members - Equity Allocation </vt:lpstr>
      <vt:lpstr>Canadian Equities Distribution of historical annual returns</vt:lpstr>
      <vt:lpstr>Accounting presentation  of pension transactions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apple</cp:lastModifiedBy>
  <cp:revision>2</cp:revision>
  <dcterms:created xsi:type="dcterms:W3CDTF">2015-08-22T13:43:00Z</dcterms:created>
  <dcterms:modified xsi:type="dcterms:W3CDTF">2017-06-13T01:19:53Z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