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702" r:id="rId2"/>
  </p:sldMasterIdLst>
  <p:notesMasterIdLst>
    <p:notesMasterId r:id="rId94"/>
  </p:notesMasterIdLst>
  <p:sldIdLst>
    <p:sldId id="256" r:id="rId3"/>
    <p:sldId id="298" r:id="rId4"/>
    <p:sldId id="257" r:id="rId5"/>
    <p:sldId id="332" r:id="rId6"/>
    <p:sldId id="258" r:id="rId7"/>
    <p:sldId id="259" r:id="rId8"/>
    <p:sldId id="260" r:id="rId9"/>
    <p:sldId id="261" r:id="rId10"/>
    <p:sldId id="301" r:id="rId11"/>
    <p:sldId id="263" r:id="rId12"/>
    <p:sldId id="334" r:id="rId13"/>
    <p:sldId id="264" r:id="rId14"/>
    <p:sldId id="262" r:id="rId15"/>
    <p:sldId id="315" r:id="rId16"/>
    <p:sldId id="266" r:id="rId17"/>
    <p:sldId id="316" r:id="rId18"/>
    <p:sldId id="317" r:id="rId19"/>
    <p:sldId id="343" r:id="rId20"/>
    <p:sldId id="283" r:id="rId21"/>
    <p:sldId id="267" r:id="rId22"/>
    <p:sldId id="268" r:id="rId23"/>
    <p:sldId id="342" r:id="rId24"/>
    <p:sldId id="269" r:id="rId25"/>
    <p:sldId id="270" r:id="rId26"/>
    <p:sldId id="271" r:id="rId27"/>
    <p:sldId id="337" r:id="rId28"/>
    <p:sldId id="338" r:id="rId29"/>
    <p:sldId id="335" r:id="rId30"/>
    <p:sldId id="336" r:id="rId31"/>
    <p:sldId id="339" r:id="rId32"/>
    <p:sldId id="340" r:id="rId33"/>
    <p:sldId id="341" r:id="rId34"/>
    <p:sldId id="272" r:id="rId35"/>
    <p:sldId id="284" r:id="rId36"/>
    <p:sldId id="303" r:id="rId37"/>
    <p:sldId id="304" r:id="rId38"/>
    <p:sldId id="305" r:id="rId39"/>
    <p:sldId id="306" r:id="rId40"/>
    <p:sldId id="307" r:id="rId41"/>
    <p:sldId id="308" r:id="rId42"/>
    <p:sldId id="309" r:id="rId43"/>
    <p:sldId id="310" r:id="rId44"/>
    <p:sldId id="311" r:id="rId45"/>
    <p:sldId id="273" r:id="rId46"/>
    <p:sldId id="274" r:id="rId47"/>
    <p:sldId id="275" r:id="rId48"/>
    <p:sldId id="276" r:id="rId49"/>
    <p:sldId id="277" r:id="rId50"/>
    <p:sldId id="278" r:id="rId51"/>
    <p:sldId id="279" r:id="rId52"/>
    <p:sldId id="280" r:id="rId53"/>
    <p:sldId id="281" r:id="rId54"/>
    <p:sldId id="285" r:id="rId55"/>
    <p:sldId id="286" r:id="rId56"/>
    <p:sldId id="287" r:id="rId57"/>
    <p:sldId id="288" r:id="rId58"/>
    <p:sldId id="289" r:id="rId59"/>
    <p:sldId id="290" r:id="rId60"/>
    <p:sldId id="291" r:id="rId61"/>
    <p:sldId id="292" r:id="rId62"/>
    <p:sldId id="293" r:id="rId63"/>
    <p:sldId id="294" r:id="rId64"/>
    <p:sldId id="295" r:id="rId65"/>
    <p:sldId id="296" r:id="rId66"/>
    <p:sldId id="297" r:id="rId67"/>
    <p:sldId id="282" r:id="rId68"/>
    <p:sldId id="318" r:id="rId69"/>
    <p:sldId id="319" r:id="rId70"/>
    <p:sldId id="320" r:id="rId71"/>
    <p:sldId id="321" r:id="rId72"/>
    <p:sldId id="322" r:id="rId73"/>
    <p:sldId id="344" r:id="rId74"/>
    <p:sldId id="323" r:id="rId75"/>
    <p:sldId id="324" r:id="rId76"/>
    <p:sldId id="325" r:id="rId77"/>
    <p:sldId id="352" r:id="rId78"/>
    <p:sldId id="351" r:id="rId79"/>
    <p:sldId id="349" r:id="rId80"/>
    <p:sldId id="348" r:id="rId81"/>
    <p:sldId id="347" r:id="rId82"/>
    <p:sldId id="350" r:id="rId83"/>
    <p:sldId id="312" r:id="rId84"/>
    <p:sldId id="313" r:id="rId85"/>
    <p:sldId id="327" r:id="rId86"/>
    <p:sldId id="328" r:id="rId87"/>
    <p:sldId id="329" r:id="rId88"/>
    <p:sldId id="330" r:id="rId89"/>
    <p:sldId id="346" r:id="rId90"/>
    <p:sldId id="345" r:id="rId91"/>
    <p:sldId id="331" r:id="rId92"/>
    <p:sldId id="299"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316" autoAdjust="0"/>
    <p:restoredTop sz="94660"/>
  </p:normalViewPr>
  <p:slideViewPr>
    <p:cSldViewPr snapToGrid="0">
      <p:cViewPr>
        <p:scale>
          <a:sx n="100" d="100"/>
          <a:sy n="100" d="100"/>
        </p:scale>
        <p:origin x="376" y="36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notesMaster" Target="notesMasters/notesMaster1.xml"/><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D0BC3C-521A-49D3-AD8D-1ED79D9D1ACC}" type="datetimeFigureOut">
              <a:rPr lang="en-US" smtClean="0"/>
              <a:t>5/16/17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F8F88A-4792-41FB-B425-F92B91981808}" type="slidenum">
              <a:rPr lang="en-US" smtClean="0"/>
              <a:t>‹#›</a:t>
            </a:fld>
            <a:endParaRPr lang="en-US" dirty="0"/>
          </a:p>
        </p:txBody>
      </p:sp>
    </p:spTree>
    <p:extLst>
      <p:ext uri="{BB962C8B-B14F-4D97-AF65-F5344CB8AC3E}">
        <p14:creationId xmlns:p14="http://schemas.microsoft.com/office/powerpoint/2010/main" val="2018092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F8F88A-4792-41FB-B425-F92B91981808}" type="slidenum">
              <a:rPr lang="en-US" smtClean="0"/>
              <a:t>1</a:t>
            </a:fld>
            <a:endParaRPr lang="en-US" dirty="0"/>
          </a:p>
        </p:txBody>
      </p:sp>
    </p:spTree>
    <p:extLst>
      <p:ext uri="{BB962C8B-B14F-4D97-AF65-F5344CB8AC3E}">
        <p14:creationId xmlns:p14="http://schemas.microsoft.com/office/powerpoint/2010/main" val="2475930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a major</a:t>
            </a:r>
            <a:r>
              <a:rPr lang="en-US" baseline="0" dirty="0" smtClean="0"/>
              <a:t> difference between the data flow diagrams and flowcharts compared to the business process diagram is that the business process diagram can distinguish the department or location that the activity takes place. These rows—such as New Employee, Human Resources, Payroll, and so on—in the above figure are called swim lanes.</a:t>
            </a:r>
          </a:p>
          <a:p>
            <a:endParaRPr lang="en-US" baseline="0" dirty="0" smtClean="0"/>
          </a:p>
        </p:txBody>
      </p:sp>
      <p:sp>
        <p:nvSpPr>
          <p:cNvPr id="4" name="Slide Number Placeholder 3"/>
          <p:cNvSpPr>
            <a:spLocks noGrp="1"/>
          </p:cNvSpPr>
          <p:nvPr>
            <p:ph type="sldNum" sz="quarter" idx="10"/>
          </p:nvPr>
        </p:nvSpPr>
        <p:spPr/>
        <p:txBody>
          <a:bodyPr/>
          <a:lstStyle/>
          <a:p>
            <a:fld id="{C47DEC62-57C0-44C6-AB4D-169EF32B427E}" type="slidenum">
              <a:rPr lang="en-US" smtClean="0"/>
              <a:pPr/>
              <a:t>42</a:t>
            </a:fld>
            <a:endParaRPr lang="en-US"/>
          </a:p>
        </p:txBody>
      </p:sp>
    </p:spTree>
    <p:extLst>
      <p:ext uri="{BB962C8B-B14F-4D97-AF65-F5344CB8AC3E}">
        <p14:creationId xmlns:p14="http://schemas.microsoft.com/office/powerpoint/2010/main" val="1334730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Arial" charset="0"/>
            </a:endParaRPr>
          </a:p>
        </p:txBody>
      </p:sp>
    </p:spTree>
    <p:extLst>
      <p:ext uri="{BB962C8B-B14F-4D97-AF65-F5344CB8AC3E}">
        <p14:creationId xmlns:p14="http://schemas.microsoft.com/office/powerpoint/2010/main" val="1065984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four basic elements to the data flow diagram:</a:t>
            </a:r>
          </a:p>
          <a:p>
            <a:pPr marL="228600" indent="-228600">
              <a:buAutoNum type="arabicPeriod"/>
            </a:pPr>
            <a:r>
              <a:rPr lang="en-US" dirty="0" smtClean="0"/>
              <a:t>The square box symbol</a:t>
            </a:r>
            <a:r>
              <a:rPr lang="en-US" baseline="0" dirty="0" smtClean="0"/>
              <a:t> represents where the data is coming from (source) and where it ends up (destination). An example, from a revenue cycle perspective is that the customer would be a data source.</a:t>
            </a:r>
          </a:p>
          <a:p>
            <a:pPr marL="228600" indent="-228600">
              <a:buAutoNum type="arabicPeriod"/>
            </a:pPr>
            <a:endParaRPr lang="en-US" baseline="0" dirty="0" smtClean="0"/>
          </a:p>
          <a:p>
            <a:pPr marL="0" indent="0">
              <a:buNone/>
            </a:pPr>
            <a:r>
              <a:rPr lang="en-US" baseline="0" dirty="0" smtClean="0"/>
              <a:t>2. The arrows are symbols showing the directional flow of data from a source to either: a transformative process, data store, or data destination. </a:t>
            </a:r>
          </a:p>
          <a:p>
            <a:pPr marL="0" indent="0">
              <a:buNone/>
            </a:pPr>
            <a:endParaRPr lang="en-US" baseline="0" dirty="0" smtClean="0"/>
          </a:p>
          <a:p>
            <a:pPr marL="228600" indent="-228600">
              <a:buFont typeface="+mj-lt"/>
              <a:buAutoNum type="arabicPeriod" startAt="3"/>
            </a:pPr>
            <a:r>
              <a:rPr lang="en-US" baseline="0" dirty="0" smtClean="0"/>
              <a:t>The circle is a symbol that shows a transformative process. This can be at a high “context” level such as “process Revenue cycle”; or it could be at a more detailed level such as “sales order entry”</a:t>
            </a:r>
          </a:p>
          <a:p>
            <a:pPr marL="0" indent="0">
              <a:buNone/>
            </a:pPr>
            <a:endParaRPr lang="en-US" baseline="0" dirty="0" smtClean="0"/>
          </a:p>
          <a:p>
            <a:pPr marL="0" indent="0">
              <a:buNone/>
            </a:pPr>
            <a:r>
              <a:rPr lang="en-US" baseline="0" dirty="0" smtClean="0"/>
              <a:t>4. The two horizontal lines represent data storage</a:t>
            </a:r>
          </a:p>
          <a:p>
            <a:pPr marL="0" indent="0">
              <a:buNone/>
            </a:pPr>
            <a:endParaRPr lang="en-US" baseline="0" dirty="0" smtClean="0"/>
          </a:p>
          <a:p>
            <a:pPr marL="0" indent="0">
              <a:buNone/>
            </a:pPr>
            <a:r>
              <a:rPr lang="en-US" baseline="0" dirty="0" smtClean="0"/>
              <a:t>In addition, you may see a triangle used in a DFD which would identify controls associated with the process.</a:t>
            </a:r>
            <a:endParaRPr lang="en-US" dirty="0"/>
          </a:p>
        </p:txBody>
      </p:sp>
      <p:sp>
        <p:nvSpPr>
          <p:cNvPr id="4" name="Slide Number Placeholder 3"/>
          <p:cNvSpPr>
            <a:spLocks noGrp="1"/>
          </p:cNvSpPr>
          <p:nvPr>
            <p:ph type="sldNum" sz="quarter" idx="10"/>
          </p:nvPr>
        </p:nvSpPr>
        <p:spPr/>
        <p:txBody>
          <a:bodyPr/>
          <a:lstStyle/>
          <a:p>
            <a:fld id="{C47DEC62-57C0-44C6-AB4D-169EF32B427E}" type="slidenum">
              <a:rPr lang="en-US" smtClean="0"/>
              <a:pPr/>
              <a:t>68</a:t>
            </a:fld>
            <a:endParaRPr lang="en-US"/>
          </a:p>
        </p:txBody>
      </p:sp>
    </p:spTree>
    <p:extLst>
      <p:ext uri="{BB962C8B-B14F-4D97-AF65-F5344CB8AC3E}">
        <p14:creationId xmlns:p14="http://schemas.microsoft.com/office/powerpoint/2010/main" val="1154492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Understand the system that you are trying to represent: if you don’t understand the system that you are trying to visually represent, no one else will understand what</a:t>
            </a:r>
            <a:r>
              <a:rPr lang="en-US" baseline="0" dirty="0" smtClean="0"/>
              <a:t> you created. Ways to help you understand are to actually observe the process taking place, interview and ask questions, and try to do a walkthrough of a transaction to understand how the data flows, where it generates from, what activities occur within the process, and who else uses this information.  It is also good to identify the source documents used as you may have seen in the chapter. Figure 3-5, for example, identifies the source document on top of the data flow arrow.</a:t>
            </a:r>
          </a:p>
          <a:p>
            <a:pPr marL="228600" indent="-228600">
              <a:buFont typeface="+mj-lt"/>
              <a:buAutoNum type="arabicPeriod"/>
            </a:pPr>
            <a:r>
              <a:rPr lang="en-US" baseline="0" dirty="0" smtClean="0"/>
              <a:t>Only relevant data elements should be included in the data flow diagram.</a:t>
            </a:r>
          </a:p>
          <a:p>
            <a:pPr marL="228600" indent="-228600">
              <a:buFont typeface="+mj-lt"/>
              <a:buAutoNum type="arabicPeriod"/>
            </a:pPr>
            <a:r>
              <a:rPr lang="en-US" baseline="0" dirty="0" smtClean="0"/>
              <a:t>Starting with a level of abstraction, generally drawing a context DFD that shows the data flowing between outside entities (e.g., customer) and inside the organization allows for a simple big picture of the process. Using a hierarchy to “drill-down” into the details (e.g., sales invoice process) can show more information. By creating a hierarchy of levels of detail allows the reader of the DFD to either just get the overall big picture of a process, or really get the details of a process. It would be difficult and messy creating information overload if there was no organization of the DFD making the DFD too cluttered to read.</a:t>
            </a:r>
          </a:p>
          <a:p>
            <a:pPr marL="228600" indent="-228600">
              <a:buFont typeface="+mj-lt"/>
              <a:buAutoNum type="arabicPeriod"/>
            </a:pPr>
            <a:r>
              <a:rPr lang="en-US" dirty="0" smtClean="0"/>
              <a:t>Identify</a:t>
            </a:r>
            <a:r>
              <a:rPr lang="en-US" baseline="0" dirty="0" smtClean="0"/>
              <a:t> and group the data flows. If for example, the data flows together they are in one arrow, when it separates out then use multiple arrows. An example of this would be a sales order, some orders may be approved and continue to move through the process whereas others may not be approved and would flow back to the customer.  Similarly, identify and group transformation processes, data stores, data sources, and destinations.</a:t>
            </a:r>
          </a:p>
          <a:p>
            <a:pPr marL="228600" indent="-228600">
              <a:buFont typeface="+mj-lt"/>
              <a:buAutoNum type="arabicPeriod"/>
            </a:pPr>
            <a:r>
              <a:rPr lang="en-US" baseline="0" dirty="0" smtClean="0"/>
              <a:t>By being descriptive it helps the reader understand the process better. </a:t>
            </a:r>
          </a:p>
          <a:p>
            <a:pPr marL="228600" indent="-228600">
              <a:buFont typeface="+mj-lt"/>
              <a:buAutoNum type="arabicPeriod"/>
            </a:pPr>
            <a:r>
              <a:rPr lang="en-US" baseline="0" dirty="0" smtClean="0"/>
              <a:t>Giving a process a sequential number helps provide an information trail to the reader of the DFD as they move from abstract to detailed versions of the process.</a:t>
            </a:r>
          </a:p>
          <a:p>
            <a:pPr marL="228600" indent="-228600">
              <a:buFont typeface="+mj-lt"/>
              <a:buAutoNum type="arabicPeriod"/>
            </a:pPr>
            <a:r>
              <a:rPr lang="en-US" baseline="0" dirty="0" smtClean="0"/>
              <a:t>As with anything, refining your draft and receiving feedback help provide for a clear understanding as to what you intend the reader will understand from your DFD.</a:t>
            </a:r>
          </a:p>
          <a:p>
            <a:pPr marL="0" indent="0">
              <a:buNone/>
            </a:pPr>
            <a:endParaRPr lang="en-US" dirty="0"/>
          </a:p>
        </p:txBody>
      </p:sp>
      <p:sp>
        <p:nvSpPr>
          <p:cNvPr id="4" name="Slide Number Placeholder 3"/>
          <p:cNvSpPr>
            <a:spLocks noGrp="1"/>
          </p:cNvSpPr>
          <p:nvPr>
            <p:ph type="sldNum" sz="quarter" idx="10"/>
          </p:nvPr>
        </p:nvSpPr>
        <p:spPr/>
        <p:txBody>
          <a:bodyPr/>
          <a:lstStyle/>
          <a:p>
            <a:fld id="{C47DEC62-57C0-44C6-AB4D-169EF32B427E}" type="slidenum">
              <a:rPr lang="en-US" smtClean="0"/>
              <a:pPr/>
              <a:t>73</a:t>
            </a:fld>
            <a:endParaRPr lang="en-US"/>
          </a:p>
        </p:txBody>
      </p:sp>
    </p:spTree>
    <p:extLst>
      <p:ext uri="{BB962C8B-B14F-4D97-AF65-F5344CB8AC3E}">
        <p14:creationId xmlns:p14="http://schemas.microsoft.com/office/powerpoint/2010/main" val="1325185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Understand the system that you are trying to represent: if you don’t understand the system that you are trying to visually represent, no one else will understand what</a:t>
            </a:r>
            <a:r>
              <a:rPr lang="en-US" baseline="0" dirty="0" smtClean="0"/>
              <a:t> you created. Ways to help you understand are to actually observe the process taking place, interview and ask questions, and try to do a walkthrough of a transaction to understand how the data flows, where it generates from, what activities occur within the process, and who else uses this information.  It is also good to identify the source documents used as you may have seen in the chapter. Figure 3-5, for example, identifies the source document on top of the data flow arrow.</a:t>
            </a:r>
          </a:p>
          <a:p>
            <a:pPr marL="228600" indent="-228600">
              <a:buFont typeface="+mj-lt"/>
              <a:buAutoNum type="arabicPeriod"/>
            </a:pPr>
            <a:r>
              <a:rPr lang="en-US" baseline="0" dirty="0" smtClean="0"/>
              <a:t>Only relevant data elements should be included in the data flow diagram.</a:t>
            </a:r>
          </a:p>
          <a:p>
            <a:pPr marL="228600" indent="-228600">
              <a:buFont typeface="+mj-lt"/>
              <a:buAutoNum type="arabicPeriod"/>
            </a:pPr>
            <a:r>
              <a:rPr lang="en-US" baseline="0" dirty="0" smtClean="0"/>
              <a:t>Starting with a level of abstraction, generally drawing a context DFD that shows the data flowing between outside entities (e.g., customer) and inside the organization allows for a simple big picture of the process. Using a hierarchy to “drill-down” into the details (e.g., sales invoice process) can show more information. By creating a hierarchy of levels of detail allows the reader of the DFD to either just get the overall big picture of a process, or really get the details of a process. It would be difficult and messy creating information overload if there was no organization of the DFD making the DFD too cluttered to read.</a:t>
            </a:r>
          </a:p>
          <a:p>
            <a:pPr marL="228600" indent="-228600">
              <a:buFont typeface="+mj-lt"/>
              <a:buAutoNum type="arabicPeriod"/>
            </a:pPr>
            <a:r>
              <a:rPr lang="en-US" dirty="0" smtClean="0"/>
              <a:t>Identify</a:t>
            </a:r>
            <a:r>
              <a:rPr lang="en-US" baseline="0" dirty="0" smtClean="0"/>
              <a:t> and group the data flows. If for example, the data flows together they are in one arrow, when it separates out then use multiple arrows. An example of this would be a sales order, some orders may be approved and continue to move through the process whereas others may not be approved and would flow back to the customer.  Similarly, identify and group transformation processes, data stores, data sources, and destinations.</a:t>
            </a:r>
          </a:p>
          <a:p>
            <a:pPr marL="228600" indent="-228600">
              <a:buFont typeface="+mj-lt"/>
              <a:buAutoNum type="arabicPeriod"/>
            </a:pPr>
            <a:r>
              <a:rPr lang="en-US" baseline="0" dirty="0" smtClean="0"/>
              <a:t>By being descriptive it helps the reader understand the process better. </a:t>
            </a:r>
          </a:p>
          <a:p>
            <a:pPr marL="228600" indent="-228600">
              <a:buFont typeface="+mj-lt"/>
              <a:buAutoNum type="arabicPeriod"/>
            </a:pPr>
            <a:r>
              <a:rPr lang="en-US" baseline="0" dirty="0" smtClean="0"/>
              <a:t>Giving a process a sequential number helps provide an information trail to the reader of the DFD as they move from abstract to detailed versions of the process.</a:t>
            </a:r>
          </a:p>
          <a:p>
            <a:pPr marL="228600" indent="-228600">
              <a:buFont typeface="+mj-lt"/>
              <a:buAutoNum type="arabicPeriod"/>
            </a:pPr>
            <a:r>
              <a:rPr lang="en-US" baseline="0" dirty="0" smtClean="0"/>
              <a:t>As with anything, refining your draft and receiving feedback help provide for a clear understanding as to what you intend the reader will understand from your DFD.</a:t>
            </a:r>
          </a:p>
          <a:p>
            <a:pPr marL="0" indent="0">
              <a:buNone/>
            </a:pPr>
            <a:endParaRPr lang="en-US" dirty="0"/>
          </a:p>
        </p:txBody>
      </p:sp>
      <p:sp>
        <p:nvSpPr>
          <p:cNvPr id="4" name="Slide Number Placeholder 3"/>
          <p:cNvSpPr>
            <a:spLocks noGrp="1"/>
          </p:cNvSpPr>
          <p:nvPr>
            <p:ph type="sldNum" sz="quarter" idx="10"/>
          </p:nvPr>
        </p:nvSpPr>
        <p:spPr/>
        <p:txBody>
          <a:bodyPr/>
          <a:lstStyle/>
          <a:p>
            <a:fld id="{C47DEC62-57C0-44C6-AB4D-169EF32B427E}" type="slidenum">
              <a:rPr lang="en-US" smtClean="0"/>
              <a:pPr/>
              <a:t>74</a:t>
            </a:fld>
            <a:endParaRPr lang="en-US"/>
          </a:p>
        </p:txBody>
      </p:sp>
    </p:spTree>
    <p:extLst>
      <p:ext uri="{BB962C8B-B14F-4D97-AF65-F5344CB8AC3E}">
        <p14:creationId xmlns:p14="http://schemas.microsoft.com/office/powerpoint/2010/main" val="360002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a major</a:t>
            </a:r>
            <a:r>
              <a:rPr lang="en-US" baseline="0" dirty="0" smtClean="0"/>
              <a:t> difference between the data flow diagrams and flowcharts compared to the business process diagram is that the business process diagram can distinguish the department or location that the activity takes place. These rows—such as New Employee, Human Resources, Payroll, and so on—in the above figure are called swim lanes.</a:t>
            </a:r>
          </a:p>
          <a:p>
            <a:endParaRPr lang="en-US" baseline="0" dirty="0" smtClean="0"/>
          </a:p>
        </p:txBody>
      </p:sp>
      <p:sp>
        <p:nvSpPr>
          <p:cNvPr id="4" name="Slide Number Placeholder 3"/>
          <p:cNvSpPr>
            <a:spLocks noGrp="1"/>
          </p:cNvSpPr>
          <p:nvPr>
            <p:ph type="sldNum" sz="quarter" idx="10"/>
          </p:nvPr>
        </p:nvSpPr>
        <p:spPr/>
        <p:txBody>
          <a:bodyPr/>
          <a:lstStyle/>
          <a:p>
            <a:fld id="{C47DEC62-57C0-44C6-AB4D-169EF32B427E}" type="slidenum">
              <a:rPr lang="en-US" smtClean="0"/>
              <a:pPr/>
              <a:t>89</a:t>
            </a:fld>
            <a:endParaRPr lang="en-US"/>
          </a:p>
        </p:txBody>
      </p:sp>
    </p:spTree>
    <p:extLst>
      <p:ext uri="{BB962C8B-B14F-4D97-AF65-F5344CB8AC3E}">
        <p14:creationId xmlns:p14="http://schemas.microsoft.com/office/powerpoint/2010/main" val="1887261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F8F88A-4792-41FB-B425-F92B91981808}" type="slidenum">
              <a:rPr lang="en-US" smtClean="0"/>
              <a:t>3</a:t>
            </a:fld>
            <a:endParaRPr lang="en-US" dirty="0"/>
          </a:p>
        </p:txBody>
      </p:sp>
    </p:spTree>
    <p:extLst>
      <p:ext uri="{BB962C8B-B14F-4D97-AF65-F5344CB8AC3E}">
        <p14:creationId xmlns:p14="http://schemas.microsoft.com/office/powerpoint/2010/main" val="2693577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7DEC62-57C0-44C6-AB4D-169EF32B427E}" type="slidenum">
              <a:rPr lang="en-US" smtClean="0"/>
              <a:pPr/>
              <a:t>11</a:t>
            </a:fld>
            <a:endParaRPr lang="en-US"/>
          </a:p>
        </p:txBody>
      </p:sp>
    </p:spTree>
    <p:extLst>
      <p:ext uri="{BB962C8B-B14F-4D97-AF65-F5344CB8AC3E}">
        <p14:creationId xmlns:p14="http://schemas.microsoft.com/office/powerpoint/2010/main" val="1440493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has been said that a picture is worth a thousand words, and that certainly is true when it comes to an easy way to understand an organization’s information system. Documenting an information system requires great skill; however, the ability to understand and read a documentation can be quite intuitive.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Although there are many methods used in business to document systems, the text uses the three most popular for accountants:</a:t>
            </a:r>
            <a:r>
              <a:rPr lang="en-US" baseline="0" dirty="0" smtClean="0"/>
              <a:t> data flow diagrams, systems flowcharts, and Business Process Modeling Notation (BPMN).</a:t>
            </a:r>
            <a:endParaRPr lang="en-US" dirty="0" smtClean="0"/>
          </a:p>
          <a:p>
            <a:endParaRPr lang="en-US" dirty="0"/>
          </a:p>
        </p:txBody>
      </p:sp>
      <p:sp>
        <p:nvSpPr>
          <p:cNvPr id="4" name="Slide Number Placeholder 3"/>
          <p:cNvSpPr>
            <a:spLocks noGrp="1"/>
          </p:cNvSpPr>
          <p:nvPr>
            <p:ph type="sldNum" sz="quarter" idx="10"/>
          </p:nvPr>
        </p:nvSpPr>
        <p:spPr/>
        <p:txBody>
          <a:bodyPr/>
          <a:lstStyle/>
          <a:p>
            <a:fld id="{C47DEC62-57C0-44C6-AB4D-169EF32B427E}" type="slidenum">
              <a:rPr lang="en-US" smtClean="0"/>
              <a:pPr/>
              <a:t>14</a:t>
            </a:fld>
            <a:endParaRPr lang="en-US"/>
          </a:p>
        </p:txBody>
      </p:sp>
    </p:spTree>
    <p:extLst>
      <p:ext uri="{BB962C8B-B14F-4D97-AF65-F5344CB8AC3E}">
        <p14:creationId xmlns:p14="http://schemas.microsoft.com/office/powerpoint/2010/main" val="29764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Arial" charset="0"/>
            </a:endParaRPr>
          </a:p>
        </p:txBody>
      </p:sp>
    </p:spTree>
    <p:extLst>
      <p:ext uri="{BB962C8B-B14F-4D97-AF65-F5344CB8AC3E}">
        <p14:creationId xmlns:p14="http://schemas.microsoft.com/office/powerpoint/2010/main" val="1208511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Arial" charset="0"/>
            </a:endParaRPr>
          </a:p>
        </p:txBody>
      </p:sp>
    </p:spTree>
    <p:extLst>
      <p:ext uri="{BB962C8B-B14F-4D97-AF65-F5344CB8AC3E}">
        <p14:creationId xmlns:p14="http://schemas.microsoft.com/office/powerpoint/2010/main" val="349959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7DEC62-57C0-44C6-AB4D-169EF32B427E}" type="slidenum">
              <a:rPr lang="en-US" smtClean="0"/>
              <a:pPr/>
              <a:t>31</a:t>
            </a:fld>
            <a:endParaRPr lang="en-US"/>
          </a:p>
        </p:txBody>
      </p:sp>
    </p:spTree>
    <p:extLst>
      <p:ext uri="{BB962C8B-B14F-4D97-AF65-F5344CB8AC3E}">
        <p14:creationId xmlns:p14="http://schemas.microsoft.com/office/powerpoint/2010/main" val="749077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1399607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Arial" charset="0"/>
            </a:endParaRPr>
          </a:p>
        </p:txBody>
      </p:sp>
    </p:spTree>
    <p:extLst>
      <p:ext uri="{BB962C8B-B14F-4D97-AF65-F5344CB8AC3E}">
        <p14:creationId xmlns:p14="http://schemas.microsoft.com/office/powerpoint/2010/main" val="2107470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915B51-53E4-40C9-9A73-788B310CF416}"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514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8704D-F5E0-49BB-BA0F-8C938294D956}"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441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189C6E-528A-415D-B7D2-FAC419FD0B64}"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569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3600">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C5915B51-53E4-40C9-9A73-788B310CF416}"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a:xfrm>
            <a:off x="3962399" y="5870575"/>
            <a:ext cx="4893958" cy="3778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0608958" y="5870575"/>
            <a:ext cx="551167" cy="377825"/>
          </a:xfrm>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5E85AE-7A5D-4DA4-9CC2-A30C773B550F}"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normAutofit/>
          </a:bodyPr>
          <a:lstStyle>
            <a:lvl1pPr algn="l">
              <a:defRPr sz="3600" b="0"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DF3CB6-1DB5-47D1-8506-E802C2FDF4B2}"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C76292-9EAD-4B78-B284-F85B5B739720}" type="datetime1">
              <a:rPr lang="en-US" smtClean="0">
                <a:solidFill>
                  <a:prstClr val="black">
                    <a:tint val="75000"/>
                  </a:prstClr>
                </a:solidFill>
              </a:rPr>
              <a:pPr/>
              <a:t>5/16/17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E9ABB41-855F-4839-B526-406C9A2CB52B}" type="datetime1">
              <a:rPr lang="en-US" smtClean="0">
                <a:solidFill>
                  <a:prstClr val="black">
                    <a:tint val="75000"/>
                  </a:prstClr>
                </a:solidFill>
              </a:rPr>
              <a:pPr/>
              <a:t>5/16/17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EA604FA-8760-49D6-AF76-45E0BA45776C}" type="datetime1">
              <a:rPr lang="en-US" smtClean="0">
                <a:solidFill>
                  <a:prstClr val="black">
                    <a:tint val="75000"/>
                  </a:prstClr>
                </a:solidFill>
              </a:rPr>
              <a:pPr/>
              <a:t>5/16/17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38BD2985-BCF3-4080-9B7C-921026F39B70}" type="datetime1">
              <a:rPr lang="en-US" smtClean="0">
                <a:solidFill>
                  <a:prstClr val="black">
                    <a:tint val="75000"/>
                  </a:prstClr>
                </a:solidFill>
              </a:rPr>
              <a:pPr/>
              <a:t>5/16/17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1BE585-9CBF-4389-94E2-ED833ED731DE}" type="datetime1">
              <a:rPr lang="en-US" smtClean="0">
                <a:solidFill>
                  <a:prstClr val="black">
                    <a:tint val="75000"/>
                  </a:prstClr>
                </a:solidFill>
              </a:rPr>
              <a:pPr/>
              <a:t>5/16/17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E85AE-7A5D-4DA4-9CC2-A30C773B550F}"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705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E40F44-0491-430A-8C52-8FC8B42C1274}" type="datetime1">
              <a:rPr lang="en-US" smtClean="0">
                <a:solidFill>
                  <a:prstClr val="black">
                    <a:tint val="75000"/>
                  </a:prstClr>
                </a:solidFill>
              </a:rPr>
              <a:pPr/>
              <a:t>5/16/17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CB91D0-5678-4B57-AD3C-6F6634DB0E43}" type="datetime1">
              <a:rPr lang="en-US" smtClean="0">
                <a:solidFill>
                  <a:prstClr val="black">
                    <a:tint val="75000"/>
                  </a:prstClr>
                </a:solidFill>
              </a:rPr>
              <a:pPr/>
              <a:t>5/16/17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CB91D0-5678-4B57-AD3C-6F6634DB0E43}"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TextBox 11"/>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3" name="TextBox 12"/>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CB91D0-5678-4B57-AD3C-6F6634DB0E43}"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CB91D0-5678-4B57-AD3C-6F6634DB0E43}"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CB91D0-5678-4B57-AD3C-6F6634DB0E43}"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CB91D0-5678-4B57-AD3C-6F6634DB0E43}"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498704D-F5E0-49BB-BA0F-8C938294D956}"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8189C6E-528A-415D-B7D2-FAC419FD0B64}"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F3CB6-1DB5-47D1-8506-E802C2FDF4B2}"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5046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C76292-9EAD-4B78-B284-F85B5B739720}" type="datetime1">
              <a:rPr lang="en-US" smtClean="0">
                <a:solidFill>
                  <a:prstClr val="black">
                    <a:tint val="75000"/>
                  </a:prstClr>
                </a:solidFill>
              </a:rPr>
              <a:pPr/>
              <a:t>5/16/17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710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9ABB41-855F-4839-B526-406C9A2CB52B}" type="datetime1">
              <a:rPr lang="en-US" smtClean="0">
                <a:solidFill>
                  <a:prstClr val="black">
                    <a:tint val="75000"/>
                  </a:prstClr>
                </a:solidFill>
              </a:rPr>
              <a:pPr/>
              <a:t>5/16/17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2172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A604FA-8760-49D6-AF76-45E0BA45776C}" type="datetime1">
              <a:rPr lang="en-US" smtClean="0">
                <a:solidFill>
                  <a:prstClr val="black">
                    <a:tint val="75000"/>
                  </a:prstClr>
                </a:solidFill>
              </a:rPr>
              <a:pPr/>
              <a:t>5/16/17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640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BD2985-BCF3-4080-9B7C-921026F39B70}" type="datetime1">
              <a:rPr lang="en-US" smtClean="0">
                <a:solidFill>
                  <a:prstClr val="black">
                    <a:tint val="75000"/>
                  </a:prstClr>
                </a:solidFill>
              </a:rPr>
              <a:pPr/>
              <a:t>5/16/17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728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1BE585-9CBF-4389-94E2-ED833ED731DE}" type="datetime1">
              <a:rPr lang="en-US" smtClean="0">
                <a:solidFill>
                  <a:prstClr val="black">
                    <a:tint val="75000"/>
                  </a:prstClr>
                </a:solidFill>
              </a:rPr>
              <a:pPr/>
              <a:t>5/16/17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624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E40F44-0491-430A-8C52-8FC8B42C1274}" type="datetime1">
              <a:rPr lang="en-US" smtClean="0">
                <a:solidFill>
                  <a:prstClr val="black">
                    <a:tint val="75000"/>
                  </a:prstClr>
                </a:solidFill>
              </a:rPr>
              <a:pPr/>
              <a:t>5/16/17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1349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theme" Target="../theme/theme2.xml"/><Relationship Id="rId19" Type="http://schemas.openxmlformats.org/officeDocument/2006/relationships/image" Target="../media/image2.emf"/><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52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CB91D0-5678-4B57-AD3C-6F6634DB0E43}"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01600" y="762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533400" y="6477000"/>
            <a:ext cx="7543800" cy="230832"/>
          </a:xfrm>
          <a:prstGeom prst="rect">
            <a:avLst/>
          </a:prstGeom>
        </p:spPr>
        <p:txBody>
          <a:bodyPr wrap="square">
            <a:spAutoFit/>
          </a:bodyPr>
          <a:lstStyle/>
          <a:p>
            <a:r>
              <a:rPr lang="en-US" sz="900" kern="1200" dirty="0" smtClean="0">
                <a:solidFill>
                  <a:schemeClr val="tx1"/>
                </a:solidFill>
                <a:effectLst/>
                <a:latin typeface="+mn-lt"/>
                <a:ea typeface="+mn-ea"/>
                <a:cs typeface="+mn-cs"/>
              </a:rPr>
              <a:t>Copyright © 2018 McGraw-Hill Education. All rights reserved. No reproduction or distribution without the prior written consent of McGraw-Hill Education.</a:t>
            </a:r>
            <a:endParaRPr lang="en-US" sz="9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1861580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ECB91D0-5678-4B57-AD3C-6F6634DB0E43}"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935F54B-151C-4F1D-B8E6-BD460FECB3E5}"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101600" y="762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533400" y="6477000"/>
            <a:ext cx="7543800" cy="230832"/>
          </a:xfrm>
          <a:prstGeom prst="rect">
            <a:avLst/>
          </a:prstGeom>
        </p:spPr>
        <p:txBody>
          <a:bodyPr wrap="square">
            <a:spAutoFit/>
          </a:bodyPr>
          <a:lstStyle/>
          <a:p>
            <a:r>
              <a:rPr lang="en-US" sz="900" kern="1200" dirty="0" smtClean="0">
                <a:solidFill>
                  <a:schemeClr val="tx1"/>
                </a:solidFill>
                <a:effectLst/>
                <a:latin typeface="+mn-lt"/>
                <a:ea typeface="+mn-ea"/>
                <a:cs typeface="+mn-cs"/>
              </a:rPr>
              <a:t>Copyright © 2018 McGraw-Hill Education. All rights reserved. No reproduction or distribution without the prior written consent of McGraw-Hill Education.</a:t>
            </a:r>
            <a:endParaRPr lang="en-US" sz="9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572631117"/>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hf hdr="0" ftr="0" dt="0"/>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6.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9.jpg"/><Relationship Id="rId5" Type="http://schemas.openxmlformats.org/officeDocument/2006/relationships/image" Target="../media/image20.png"/><Relationship Id="rId1" Type="http://schemas.openxmlformats.org/officeDocument/2006/relationships/slideLayout" Target="../slideLayouts/slideLayout15.xml"/><Relationship Id="rId2" Type="http://schemas.openxmlformats.org/officeDocument/2006/relationships/image" Target="../media/image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7.emf"/><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9.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9.emf"/></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6.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8.emf"/><Relationship Id="rId1" Type="http://schemas.openxmlformats.org/officeDocument/2006/relationships/vmlDrawing" Target="../drawings/vmlDrawing1.vml"/><Relationship Id="rId2"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9.emf"/><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4.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5.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8.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9.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2.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3.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64.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5.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6.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7.jpg"/><Relationship Id="rId1" Type="http://schemas.openxmlformats.org/officeDocument/2006/relationships/slideLayout" Target="../slideLayouts/slideLayout15.xml"/><Relationship Id="rId2" Type="http://schemas.openxmlformats.org/officeDocument/2006/relationships/image" Target="../media/image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68.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6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0.gi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2.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6.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8.jpg"/><Relationship Id="rId3" Type="http://schemas.openxmlformats.org/officeDocument/2006/relationships/hyperlink" Target="https://www.youtube.com/watch?v=dPB0lUrpeYA"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s://www.youtube.com/watch?v=dPB0lUrpeYA" TargetMode="External"/><Relationship Id="rId1" Type="http://schemas.openxmlformats.org/officeDocument/2006/relationships/slideLayout" Target="../slideLayouts/slideLayout13.xml"/><Relationship Id="rId2" Type="http://schemas.openxmlformats.org/officeDocument/2006/relationships/image" Target="../media/image79.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0.tiff"/></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1.jpg"/><Relationship Id="rId1" Type="http://schemas.openxmlformats.org/officeDocument/2006/relationships/slideLayout" Target="../slideLayouts/slideLayout15.xml"/><Relationship Id="rId2" Type="http://schemas.openxmlformats.org/officeDocument/2006/relationships/image" Target="../media/image3.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2.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9.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jpg"/></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3.tiff"/><Relationship Id="rId1" Type="http://schemas.openxmlformats.org/officeDocument/2006/relationships/slideLayout" Target="../slideLayouts/slideLayout15.xml"/><Relationship Id="rId2" Type="http://schemas.openxmlformats.org/officeDocument/2006/relationships/image" Target="../media/image3.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20906" y="989352"/>
            <a:ext cx="5756694" cy="1004340"/>
          </a:xfrm>
        </p:spPr>
        <p:txBody>
          <a:bodyPr>
            <a:normAutofit/>
          </a:bodyPr>
          <a:lstStyle/>
          <a:p>
            <a:pPr algn="ctr"/>
            <a:r>
              <a:rPr lang="en-US" sz="3200" dirty="0"/>
              <a:t>Chapter 2</a:t>
            </a:r>
          </a:p>
        </p:txBody>
      </p:sp>
      <p:sp>
        <p:nvSpPr>
          <p:cNvPr id="3" name="Subtitle 2"/>
          <p:cNvSpPr>
            <a:spLocks noGrp="1"/>
          </p:cNvSpPr>
          <p:nvPr>
            <p:ph type="subTitle" idx="1"/>
          </p:nvPr>
        </p:nvSpPr>
        <p:spPr>
          <a:xfrm>
            <a:off x="6590581" y="2278505"/>
            <a:ext cx="3824377" cy="3074548"/>
          </a:xfrm>
        </p:spPr>
        <p:txBody>
          <a:bodyPr>
            <a:normAutofit fontScale="70000" lnSpcReduction="20000"/>
          </a:bodyPr>
          <a:lstStyle/>
          <a:p>
            <a:endParaRPr lang="en-US" dirty="0"/>
          </a:p>
          <a:p>
            <a:pPr algn="ctr"/>
            <a:r>
              <a:rPr lang="en-US" sz="3200" dirty="0"/>
              <a:t>Accountants as Business </a:t>
            </a:r>
            <a:r>
              <a:rPr lang="en-US" sz="3200" dirty="0" smtClean="0"/>
              <a:t>Analysts</a:t>
            </a:r>
          </a:p>
          <a:p>
            <a:pPr algn="ctr"/>
            <a:endParaRPr lang="en-US" sz="3200" b="1" dirty="0"/>
          </a:p>
          <a:p>
            <a:pPr algn="ctr"/>
            <a:r>
              <a:rPr lang="en-US" sz="3200" b="1" dirty="0"/>
              <a:t>Kristine Brands</a:t>
            </a:r>
            <a:br>
              <a:rPr lang="en-US" sz="3200" b="1" dirty="0"/>
            </a:br>
            <a:r>
              <a:rPr lang="en-US" sz="3200" b="1" dirty="0"/>
              <a:t>MSAA/MBAA 617 Accounting Information Systems</a:t>
            </a:r>
            <a:br>
              <a:rPr lang="en-US" sz="3200" b="1" dirty="0"/>
            </a:br>
            <a:r>
              <a:rPr lang="en-US" sz="3200" b="1" dirty="0"/>
              <a:t>May </a:t>
            </a:r>
            <a:r>
              <a:rPr lang="en-US" sz="3200" b="1" dirty="0" smtClean="0"/>
              <a:t>17, </a:t>
            </a:r>
            <a:r>
              <a:rPr lang="en-US" sz="3200" b="1" dirty="0"/>
              <a:t>2017</a:t>
            </a:r>
            <a:r>
              <a:rPr lang="en-US" sz="3200" b="1" baseline="30000" dirty="0"/>
              <a:t> </a:t>
            </a:r>
            <a:r>
              <a:rPr lang="en-US" sz="3200" b="1" dirty="0"/>
              <a:t/>
            </a:r>
            <a:br>
              <a:rPr lang="en-US" sz="3200" b="1" dirty="0"/>
            </a:br>
            <a:r>
              <a:rPr lang="en-US" sz="3200" b="1" dirty="0" smtClean="0"/>
              <a:t> </a:t>
            </a:r>
            <a:endParaRPr lang="en-US" sz="32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8249" y="823758"/>
            <a:ext cx="3860180" cy="5105400"/>
          </a:xfrm>
          <a:prstGeom prst="rect">
            <a:avLst/>
          </a:prstGeom>
        </p:spPr>
      </p:pic>
    </p:spTree>
    <p:extLst>
      <p:ext uri="{BB962C8B-B14F-4D97-AF65-F5344CB8AC3E}">
        <p14:creationId xmlns:p14="http://schemas.microsoft.com/office/powerpoint/2010/main" val="3144114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idx="1"/>
          </p:nvPr>
        </p:nvSpPr>
        <p:spPr/>
        <p:txBody>
          <a:bodyPr>
            <a:normAutofit/>
          </a:bodyPr>
          <a:lstStyle/>
          <a:p>
            <a:r>
              <a:rPr lang="en-US" b="1" dirty="0"/>
              <a:t>Business Process</a:t>
            </a:r>
            <a:r>
              <a:rPr lang="en-US" dirty="0"/>
              <a:t>: a defined sequence of business activities that use resources to transform specific inputs into specific outputs to achieve a business goal. </a:t>
            </a:r>
          </a:p>
          <a:p>
            <a:r>
              <a:rPr lang="en-US" b="1" dirty="0"/>
              <a:t>Business Analysis</a:t>
            </a:r>
            <a:r>
              <a:rPr lang="en-US" dirty="0"/>
              <a:t>: the process of defining business process requirements and evaluating potential improvements.  </a:t>
            </a:r>
          </a:p>
          <a:p>
            <a:r>
              <a:rPr lang="en-US" b="1" dirty="0"/>
              <a:t>Business Model</a:t>
            </a:r>
            <a:r>
              <a:rPr lang="en-US" dirty="0"/>
              <a:t>: a simple abstract representation of one or more business processes. </a:t>
            </a:r>
          </a:p>
          <a:p>
            <a:r>
              <a:rPr lang="en-US" b="1" dirty="0"/>
              <a:t>Documentation</a:t>
            </a:r>
            <a:r>
              <a:rPr lang="en-US" dirty="0"/>
              <a:t>: explains how business processes and business systems work; a tool for information transmission and communication</a:t>
            </a:r>
          </a:p>
        </p:txBody>
      </p:sp>
      <p:sp>
        <p:nvSpPr>
          <p:cNvPr id="4" name="Slide Number Placeholder 3"/>
          <p:cNvSpPr>
            <a:spLocks noGrp="1"/>
          </p:cNvSpPr>
          <p:nvPr>
            <p:ph type="sldNum" sz="quarter" idx="12"/>
          </p:nvPr>
        </p:nvSpPr>
        <p:spPr/>
        <p:txBody>
          <a:bodyPr/>
          <a:lstStyle/>
          <a:p>
            <a:r>
              <a:rPr lang="en-US" dirty="0"/>
              <a:t>2-</a:t>
            </a:r>
            <a:fld id="{97C4A834-BE89-44DB-895D-B4D537236EBF}" type="slidenum">
              <a:rPr lang="en-US" smtClean="0"/>
              <a:t>10</a:t>
            </a:fld>
            <a:endParaRPr lang="en-US" dirty="0"/>
          </a:p>
        </p:txBody>
      </p:sp>
      <p:sp>
        <p:nvSpPr>
          <p:cNvPr id="5"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2</a:t>
            </a:r>
          </a:p>
        </p:txBody>
      </p:sp>
    </p:spTree>
    <p:extLst>
      <p:ext uri="{BB962C8B-B14F-4D97-AF65-F5344CB8AC3E}">
        <p14:creationId xmlns:p14="http://schemas.microsoft.com/office/powerpoint/2010/main" val="710823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descr="tree-swing-project-management-large.png"/>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1528997" y="1688112"/>
            <a:ext cx="8737063" cy="500096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2" name="Title 1"/>
          <p:cNvSpPr>
            <a:spLocks noGrp="1"/>
          </p:cNvSpPr>
          <p:nvPr>
            <p:ph type="title"/>
          </p:nvPr>
        </p:nvSpPr>
        <p:spPr>
          <a:xfrm>
            <a:off x="685801" y="609601"/>
            <a:ext cx="10131425" cy="664564"/>
          </a:xfrm>
        </p:spPr>
        <p:txBody>
          <a:bodyPr>
            <a:normAutofit/>
          </a:bodyPr>
          <a:lstStyle/>
          <a:p>
            <a:pPr algn="ctr"/>
            <a:r>
              <a:rPr lang="en-US" b="1" dirty="0" smtClean="0"/>
              <a:t>Documentation is critical</a:t>
            </a:r>
            <a:endParaRPr lang="en-US" b="1" dirty="0"/>
          </a:p>
        </p:txBody>
      </p:sp>
      <p:sp>
        <p:nvSpPr>
          <p:cNvPr id="6" name="Slide Number Placeholder 5"/>
          <p:cNvSpPr>
            <a:spLocks noGrp="1"/>
          </p:cNvSpPr>
          <p:nvPr>
            <p:ph type="sldNum" sz="quarter" idx="12"/>
          </p:nvPr>
        </p:nvSpPr>
        <p:spPr/>
        <p:txBody>
          <a:bodyPr>
            <a:normAutofit/>
          </a:bodyPr>
          <a:lstStyle/>
          <a:p>
            <a:fld id="{FB15390F-2472-414E-AF96-8DC98E7C2D86}" type="slidenum">
              <a:rPr lang="en-US" smtClean="0"/>
              <a:pPr/>
              <a:t>11</a:t>
            </a:fld>
            <a:endParaRPr lang="en-US"/>
          </a:p>
        </p:txBody>
      </p:sp>
    </p:spTree>
    <p:extLst>
      <p:ext uri="{BB962C8B-B14F-4D97-AF65-F5344CB8AC3E}">
        <p14:creationId xmlns:p14="http://schemas.microsoft.com/office/powerpoint/2010/main" val="28492616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Importance of Business Process Documentation</a:t>
            </a:r>
          </a:p>
        </p:txBody>
      </p:sp>
      <p:sp>
        <p:nvSpPr>
          <p:cNvPr id="3" name="Content Placeholder 2"/>
          <p:cNvSpPr>
            <a:spLocks noGrp="1"/>
          </p:cNvSpPr>
          <p:nvPr>
            <p:ph sz="half" idx="1"/>
          </p:nvPr>
        </p:nvSpPr>
        <p:spPr/>
        <p:txBody>
          <a:bodyPr/>
          <a:lstStyle/>
          <a:p>
            <a:r>
              <a:rPr lang="en-US" b="1" dirty="0"/>
              <a:t>Sarbanes-Oxley Act of 2002 </a:t>
            </a:r>
          </a:p>
          <a:p>
            <a:pPr lvl="1"/>
            <a:r>
              <a:rPr lang="en-US" sz="1800" b="1" dirty="0"/>
              <a:t>Made documentation essential for businesses</a:t>
            </a:r>
          </a:p>
          <a:p>
            <a:pPr lvl="1"/>
            <a:r>
              <a:rPr lang="en-US" sz="1800" b="1" dirty="0"/>
              <a:t>Requires managers to assess and attest to the business’s internal control structure and procedures</a:t>
            </a:r>
          </a:p>
          <a:p>
            <a:pPr lvl="1"/>
            <a:r>
              <a:rPr lang="en-US" sz="1800" b="1" dirty="0"/>
              <a:t>Requires external auditors to audit management’s assessment of the effectiveness of internal controls and express an opinion on the company’s internal control over financial reporting</a:t>
            </a:r>
          </a:p>
          <a:p>
            <a:pPr lvl="1"/>
            <a:endParaRPr lang="en-US" dirty="0"/>
          </a:p>
        </p:txBody>
      </p:sp>
      <p:sp>
        <p:nvSpPr>
          <p:cNvPr id="6" name="Content Placeholder 5"/>
          <p:cNvSpPr>
            <a:spLocks noGrp="1"/>
          </p:cNvSpPr>
          <p:nvPr>
            <p:ph sz="half" idx="2"/>
          </p:nvPr>
        </p:nvSpPr>
        <p:spPr/>
        <p:txBody>
          <a:bodyPr/>
          <a:lstStyle/>
          <a:p>
            <a:endParaRPr lang="en-US" dirty="0"/>
          </a:p>
        </p:txBody>
      </p:sp>
      <p:sp>
        <p:nvSpPr>
          <p:cNvPr id="4" name="Slide Number Placeholder 3"/>
          <p:cNvSpPr>
            <a:spLocks noGrp="1"/>
          </p:cNvSpPr>
          <p:nvPr>
            <p:ph type="sldNum" sz="quarter" idx="12"/>
          </p:nvPr>
        </p:nvSpPr>
        <p:spPr/>
        <p:txBody>
          <a:bodyPr/>
          <a:lstStyle/>
          <a:p>
            <a:r>
              <a:rPr lang="en-US" dirty="0"/>
              <a:t>2-</a:t>
            </a:r>
            <a:fld id="{97C4A834-BE89-44DB-895D-B4D537236EBF}" type="slidenum">
              <a:rPr lang="en-US" smtClean="0"/>
              <a:t>12</a:t>
            </a:fld>
            <a:endParaRPr lang="en-US" dirty="0"/>
          </a:p>
        </p:txBody>
      </p:sp>
      <p:sp>
        <p:nvSpPr>
          <p:cNvPr id="5"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2</a:t>
            </a:r>
          </a:p>
        </p:txBody>
      </p:sp>
      <p:pic>
        <p:nvPicPr>
          <p:cNvPr id="8" name="Picture 7"/>
          <p:cNvPicPr>
            <a:picLocks noChangeAspect="1"/>
          </p:cNvPicPr>
          <p:nvPr/>
        </p:nvPicPr>
        <p:blipFill>
          <a:blip r:embed="rId2"/>
          <a:stretch>
            <a:fillRect/>
          </a:stretch>
        </p:blipFill>
        <p:spPr>
          <a:xfrm>
            <a:off x="3741920" y="2142066"/>
            <a:ext cx="10134600" cy="3725333"/>
          </a:xfrm>
          <a:prstGeom prst="rect">
            <a:avLst/>
          </a:prstGeom>
        </p:spPr>
      </p:pic>
    </p:spTree>
    <p:extLst>
      <p:ext uri="{BB962C8B-B14F-4D97-AF65-F5344CB8AC3E}">
        <p14:creationId xmlns:p14="http://schemas.microsoft.com/office/powerpoint/2010/main" val="8386037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Importance of Business Process Documentation</a:t>
            </a:r>
          </a:p>
        </p:txBody>
      </p:sp>
      <p:sp>
        <p:nvSpPr>
          <p:cNvPr id="3" name="Content Placeholder 2"/>
          <p:cNvSpPr>
            <a:spLocks noGrp="1"/>
          </p:cNvSpPr>
          <p:nvPr>
            <p:ph sz="half" idx="1"/>
          </p:nvPr>
        </p:nvSpPr>
        <p:spPr/>
        <p:txBody>
          <a:bodyPr>
            <a:normAutofit/>
          </a:bodyPr>
          <a:lstStyle/>
          <a:p>
            <a:r>
              <a:rPr lang="en-US" dirty="0" smtClean="0"/>
              <a:t>Documentation includes:</a:t>
            </a:r>
          </a:p>
          <a:p>
            <a:pPr lvl="1"/>
            <a:r>
              <a:rPr lang="en-US" dirty="0" smtClean="0"/>
              <a:t>Business process models </a:t>
            </a:r>
          </a:p>
          <a:p>
            <a:pPr lvl="1"/>
            <a:r>
              <a:rPr lang="en-US" dirty="0" smtClean="0"/>
              <a:t>Business rules </a:t>
            </a:r>
          </a:p>
          <a:p>
            <a:pPr lvl="1"/>
            <a:r>
              <a:rPr lang="en-US" dirty="0" smtClean="0"/>
              <a:t>User manuals training manuals </a:t>
            </a:r>
          </a:p>
          <a:p>
            <a:pPr lvl="1"/>
            <a:r>
              <a:rPr lang="en-US" dirty="0" smtClean="0"/>
              <a:t>Product specifications </a:t>
            </a:r>
          </a:p>
          <a:p>
            <a:pPr lvl="1"/>
            <a:r>
              <a:rPr lang="en-US" dirty="0" smtClean="0"/>
              <a:t>Software manuals </a:t>
            </a:r>
          </a:p>
          <a:p>
            <a:pPr lvl="1"/>
            <a:r>
              <a:rPr lang="en-US" dirty="0" smtClean="0"/>
              <a:t>Schedules </a:t>
            </a:r>
          </a:p>
          <a:p>
            <a:pPr lvl="1"/>
            <a:r>
              <a:rPr lang="en-US" dirty="0" smtClean="0"/>
              <a:t>Organization charts </a:t>
            </a:r>
          </a:p>
          <a:p>
            <a:pPr lvl="1"/>
            <a:r>
              <a:rPr lang="en-US" dirty="0" smtClean="0"/>
              <a:t>Strategic plans</a:t>
            </a:r>
            <a:endParaRPr lang="en-US" dirty="0"/>
          </a:p>
        </p:txBody>
      </p:sp>
      <p:sp>
        <p:nvSpPr>
          <p:cNvPr id="6" name="Content Placeholder 5"/>
          <p:cNvSpPr>
            <a:spLocks noGrp="1"/>
          </p:cNvSpPr>
          <p:nvPr>
            <p:ph sz="half" idx="2"/>
          </p:nvPr>
        </p:nvSpPr>
        <p:spPr>
          <a:xfrm>
            <a:off x="5821895" y="1798821"/>
            <a:ext cx="4995332" cy="4826832"/>
          </a:xfrm>
        </p:spPr>
        <p:txBody>
          <a:bodyPr/>
          <a:lstStyle/>
          <a:p>
            <a:r>
              <a:rPr lang="en-US" dirty="0"/>
              <a:t>Documentation supports the following:</a:t>
            </a:r>
          </a:p>
          <a:p>
            <a:pPr lvl="1"/>
            <a:r>
              <a:rPr lang="en-US" dirty="0"/>
              <a:t>Employee training</a:t>
            </a:r>
          </a:p>
          <a:p>
            <a:pPr lvl="1"/>
            <a:r>
              <a:rPr lang="en-US" dirty="0"/>
              <a:t>Internal and external audit requirements </a:t>
            </a:r>
          </a:p>
          <a:p>
            <a:pPr lvl="1"/>
            <a:r>
              <a:rPr lang="en-US" dirty="0"/>
              <a:t>Accountability</a:t>
            </a:r>
          </a:p>
          <a:p>
            <a:pPr lvl="1"/>
            <a:r>
              <a:rPr lang="en-US" dirty="0"/>
              <a:t>Standardized communication within the enterprise </a:t>
            </a:r>
          </a:p>
          <a:p>
            <a:pPr lvl="1"/>
            <a:r>
              <a:rPr lang="en-US" dirty="0"/>
              <a:t>Standardized communication between the enterprise and its customers, suppliers, and other stakeholders</a:t>
            </a:r>
          </a:p>
          <a:p>
            <a:pPr marL="457200" lvl="1" indent="0">
              <a:buNone/>
            </a:pPr>
            <a:endParaRPr lang="en-US" dirty="0"/>
          </a:p>
          <a:p>
            <a:endParaRPr lang="en-US" dirty="0"/>
          </a:p>
        </p:txBody>
      </p:sp>
      <p:sp>
        <p:nvSpPr>
          <p:cNvPr id="4" name="Slide Number Placeholder 3"/>
          <p:cNvSpPr>
            <a:spLocks noGrp="1"/>
          </p:cNvSpPr>
          <p:nvPr>
            <p:ph type="sldNum" sz="quarter" idx="12"/>
          </p:nvPr>
        </p:nvSpPr>
        <p:spPr/>
        <p:txBody>
          <a:bodyPr/>
          <a:lstStyle/>
          <a:p>
            <a:r>
              <a:rPr lang="en-US" dirty="0"/>
              <a:t>2-</a:t>
            </a:r>
            <a:fld id="{97C4A834-BE89-44DB-895D-B4D537236EBF}" type="slidenum">
              <a:rPr lang="en-US" smtClean="0"/>
              <a:t>13</a:t>
            </a:fld>
            <a:endParaRPr lang="en-US" dirty="0"/>
          </a:p>
        </p:txBody>
      </p:sp>
      <p:sp>
        <p:nvSpPr>
          <p:cNvPr id="5"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2</a:t>
            </a:r>
          </a:p>
        </p:txBody>
      </p:sp>
    </p:spTree>
    <p:extLst>
      <p:ext uri="{BB962C8B-B14F-4D97-AF65-F5344CB8AC3E}">
        <p14:creationId xmlns:p14="http://schemas.microsoft.com/office/powerpoint/2010/main" val="145711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8229600" cy="1066800"/>
          </a:xfrm>
        </p:spPr>
        <p:txBody>
          <a:bodyPr/>
          <a:lstStyle/>
          <a:p>
            <a:pPr algn="ctr"/>
            <a:r>
              <a:rPr lang="en-US" b="1" dirty="0" smtClean="0"/>
              <a:t>Why Document Systems?</a:t>
            </a:r>
            <a:endParaRPr lang="en-US" b="1" dirty="0"/>
          </a:p>
        </p:txBody>
      </p:sp>
      <p:sp>
        <p:nvSpPr>
          <p:cNvPr id="3" name="Content Placeholder 2"/>
          <p:cNvSpPr>
            <a:spLocks noGrp="1"/>
          </p:cNvSpPr>
          <p:nvPr>
            <p:ph idx="1"/>
          </p:nvPr>
        </p:nvSpPr>
        <p:spPr>
          <a:xfrm>
            <a:off x="1905000" y="1981200"/>
            <a:ext cx="8229600" cy="4325112"/>
          </a:xfrm>
        </p:spPr>
        <p:txBody>
          <a:bodyPr>
            <a:normAutofit/>
          </a:bodyPr>
          <a:lstStyle/>
          <a:p>
            <a:r>
              <a:rPr lang="en-US" sz="2000" b="1" dirty="0" smtClean="0"/>
              <a:t>Accountants must be able to read documentation and understand how a system works (</a:t>
            </a:r>
            <a:r>
              <a:rPr lang="en-US" sz="2000" b="1" dirty="0" smtClean="0">
                <a:solidFill>
                  <a:schemeClr val="accent2"/>
                </a:solidFill>
              </a:rPr>
              <a:t>e.g., auditors need to assess risk</a:t>
            </a:r>
            <a:r>
              <a:rPr lang="en-US" sz="2000" b="1" dirty="0" smtClean="0"/>
              <a:t>)</a:t>
            </a:r>
          </a:p>
          <a:p>
            <a:pPr marL="109728" indent="0">
              <a:buNone/>
            </a:pPr>
            <a:endParaRPr lang="en-US" sz="2000" b="1" dirty="0" smtClean="0"/>
          </a:p>
          <a:p>
            <a:r>
              <a:rPr lang="en-US" sz="2000" b="1" dirty="0" smtClean="0"/>
              <a:t>Sarbanes-Oxley Act (SOX) requires management to assess internal controls and auditors to evaluate the assessment – Accounting and IT Controls</a:t>
            </a:r>
          </a:p>
          <a:p>
            <a:pPr marL="109728" indent="0">
              <a:buNone/>
            </a:pPr>
            <a:endParaRPr lang="en-US" sz="2000" b="1" dirty="0" smtClean="0"/>
          </a:p>
          <a:p>
            <a:r>
              <a:rPr lang="en-US" sz="2000" b="1" dirty="0" smtClean="0"/>
              <a:t>Used for systems development and changes – Configuration Control</a:t>
            </a:r>
          </a:p>
        </p:txBody>
      </p:sp>
      <p:sp>
        <p:nvSpPr>
          <p:cNvPr id="4" name="Slide Number Placeholder 4"/>
          <p:cNvSpPr>
            <a:spLocks noGrp="1"/>
          </p:cNvSpPr>
          <p:nvPr>
            <p:ph type="sldNum" sz="quarter" idx="12"/>
          </p:nvPr>
        </p:nvSpPr>
        <p:spPr>
          <a:xfrm>
            <a:off x="9753600" y="6400800"/>
            <a:ext cx="762000" cy="365760"/>
          </a:xfrm>
        </p:spPr>
        <p:txBody>
          <a:bodyPr/>
          <a:lstStyle/>
          <a:p>
            <a:endParaRPr lang="en-US" dirty="0" smtClean="0"/>
          </a:p>
          <a:p>
            <a:r>
              <a:rPr lang="en-US" dirty="0" smtClean="0"/>
              <a:t>3-</a:t>
            </a:r>
            <a:fld id="{D5150FDB-5C9A-4B86-97CC-8CA138DC124E}" type="slidenum">
              <a:rPr lang="en-US" smtClean="0"/>
              <a:pPr/>
              <a:t>14</a:t>
            </a:fld>
            <a:endParaRPr lang="en-US" dirty="0"/>
          </a:p>
        </p:txBody>
      </p:sp>
    </p:spTree>
    <p:extLst>
      <p:ext uri="{BB962C8B-B14F-4D97-AF65-F5344CB8AC3E}">
        <p14:creationId xmlns:p14="http://schemas.microsoft.com/office/powerpoint/2010/main" val="13986068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Importance of Business Process Documentation</a:t>
            </a:r>
          </a:p>
        </p:txBody>
      </p:sp>
      <p:sp>
        <p:nvSpPr>
          <p:cNvPr id="3" name="Content Placeholder 2"/>
          <p:cNvSpPr>
            <a:spLocks noGrp="1"/>
          </p:cNvSpPr>
          <p:nvPr>
            <p:ph sz="half" idx="1"/>
          </p:nvPr>
        </p:nvSpPr>
        <p:spPr/>
        <p:txBody>
          <a:bodyPr/>
          <a:lstStyle/>
          <a:p>
            <a:r>
              <a:rPr lang="en-US" dirty="0"/>
              <a:t>Facilitates process improvement</a:t>
            </a:r>
          </a:p>
          <a:p>
            <a:pPr lvl="1"/>
            <a:r>
              <a:rPr lang="en-US" dirty="0"/>
              <a:t>Effectiveness – are the outputs obtained as expected?</a:t>
            </a:r>
          </a:p>
          <a:p>
            <a:pPr lvl="1"/>
            <a:r>
              <a:rPr lang="en-US" dirty="0"/>
              <a:t>Efficiency – can outputs be produced with fewer inputs?</a:t>
            </a:r>
          </a:p>
          <a:p>
            <a:pPr lvl="1"/>
            <a:r>
              <a:rPr lang="en-US" dirty="0"/>
              <a:t>Internal control – are controls working?</a:t>
            </a:r>
          </a:p>
          <a:p>
            <a:pPr lvl="1"/>
            <a:r>
              <a:rPr lang="en-US" dirty="0"/>
              <a:t>Compliance – does the process comply with constantly changing local, state, federal, and international laws and regulations</a:t>
            </a:r>
          </a:p>
        </p:txBody>
      </p:sp>
      <p:sp>
        <p:nvSpPr>
          <p:cNvPr id="4" name="Slide Number Placeholder 3"/>
          <p:cNvSpPr>
            <a:spLocks noGrp="1"/>
          </p:cNvSpPr>
          <p:nvPr>
            <p:ph type="sldNum" sz="quarter" idx="12"/>
          </p:nvPr>
        </p:nvSpPr>
        <p:spPr/>
        <p:txBody>
          <a:bodyPr/>
          <a:lstStyle/>
          <a:p>
            <a:r>
              <a:rPr lang="en-US" dirty="0"/>
              <a:t>2-</a:t>
            </a:r>
            <a:fld id="{97C4A834-BE89-44DB-895D-B4D537236EBF}" type="slidenum">
              <a:rPr lang="en-US" smtClean="0"/>
              <a:t>15</a:t>
            </a:fld>
            <a:endParaRPr lang="en-US" dirty="0"/>
          </a:p>
        </p:txBody>
      </p:sp>
      <p:sp>
        <p:nvSpPr>
          <p:cNvPr id="5"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2</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21363" y="2561283"/>
            <a:ext cx="4995862" cy="2810172"/>
          </a:xfrm>
        </p:spPr>
      </p:pic>
    </p:spTree>
    <p:extLst>
      <p:ext uri="{BB962C8B-B14F-4D97-AF65-F5344CB8AC3E}">
        <p14:creationId xmlns:p14="http://schemas.microsoft.com/office/powerpoint/2010/main" val="10350832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Systems Documentation</a:t>
            </a:r>
            <a:endParaRPr lang="en-US" b="1" dirty="0"/>
          </a:p>
        </p:txBody>
      </p:sp>
      <p:sp>
        <p:nvSpPr>
          <p:cNvPr id="5" name="Content Placeholder 4"/>
          <p:cNvSpPr>
            <a:spLocks noGrp="1"/>
          </p:cNvSpPr>
          <p:nvPr>
            <p:ph sz="half" idx="1"/>
          </p:nvPr>
        </p:nvSpPr>
        <p:spPr/>
        <p:txBody>
          <a:bodyPr/>
          <a:lstStyle/>
          <a:p>
            <a:r>
              <a:rPr lang="en-US" sz="2400" b="1" dirty="0"/>
              <a:t>Explains</a:t>
            </a:r>
          </a:p>
          <a:p>
            <a:pPr lvl="1"/>
            <a:r>
              <a:rPr lang="en-US" sz="2300" b="1" dirty="0"/>
              <a:t>How a System Works</a:t>
            </a:r>
          </a:p>
          <a:p>
            <a:pPr lvl="2"/>
            <a:r>
              <a:rPr lang="en-US" sz="2200" b="1" dirty="0"/>
              <a:t>Who</a:t>
            </a:r>
          </a:p>
          <a:p>
            <a:pPr lvl="2"/>
            <a:r>
              <a:rPr lang="en-US" sz="2200" b="1" dirty="0"/>
              <a:t>What </a:t>
            </a:r>
          </a:p>
          <a:p>
            <a:pPr lvl="2"/>
            <a:r>
              <a:rPr lang="en-US" sz="2200" b="1" dirty="0"/>
              <a:t>Where</a:t>
            </a:r>
          </a:p>
          <a:p>
            <a:pPr lvl="2"/>
            <a:r>
              <a:rPr lang="en-US" sz="2200" b="1" dirty="0"/>
              <a:t>When </a:t>
            </a:r>
          </a:p>
          <a:p>
            <a:pPr lvl="2"/>
            <a:r>
              <a:rPr lang="en-US" sz="2200" b="1" dirty="0"/>
              <a:t>Why and How of</a:t>
            </a:r>
          </a:p>
          <a:p>
            <a:pPr marL="411480" lvl="1" indent="0">
              <a:buNone/>
            </a:pPr>
            <a:endParaRPr lang="en-US" sz="2200" b="1" dirty="0"/>
          </a:p>
          <a:p>
            <a:endParaRPr lang="en-US" dirty="0"/>
          </a:p>
        </p:txBody>
      </p:sp>
      <p:sp>
        <p:nvSpPr>
          <p:cNvPr id="6" name="Content Placeholder 5"/>
          <p:cNvSpPr>
            <a:spLocks noGrp="1"/>
          </p:cNvSpPr>
          <p:nvPr>
            <p:ph sz="half" idx="2"/>
          </p:nvPr>
        </p:nvSpPr>
        <p:spPr/>
        <p:txBody>
          <a:bodyPr>
            <a:normAutofit/>
          </a:bodyPr>
          <a:lstStyle/>
          <a:p>
            <a:r>
              <a:rPr lang="en-US" sz="2400" b="1" dirty="0"/>
              <a:t>Explains</a:t>
            </a:r>
          </a:p>
          <a:p>
            <a:pPr lvl="1"/>
            <a:r>
              <a:rPr lang="en-US" sz="2300" b="1" dirty="0"/>
              <a:t>System Processes</a:t>
            </a:r>
          </a:p>
          <a:p>
            <a:pPr lvl="2"/>
            <a:r>
              <a:rPr lang="en-US" sz="2200" b="1" dirty="0"/>
              <a:t>Data Entry</a:t>
            </a:r>
          </a:p>
          <a:p>
            <a:pPr lvl="2"/>
            <a:r>
              <a:rPr lang="en-US" sz="2200" b="1" dirty="0"/>
              <a:t>Data Processing</a:t>
            </a:r>
          </a:p>
          <a:p>
            <a:pPr lvl="2"/>
            <a:r>
              <a:rPr lang="en-US" sz="2200" b="1" dirty="0"/>
              <a:t>Data Storage</a:t>
            </a:r>
          </a:p>
          <a:p>
            <a:pPr lvl="2"/>
            <a:r>
              <a:rPr lang="en-US" sz="2200" b="1" dirty="0"/>
              <a:t>Information output</a:t>
            </a:r>
          </a:p>
          <a:p>
            <a:pPr lvl="2"/>
            <a:r>
              <a:rPr lang="en-US" sz="2200" b="1" dirty="0"/>
              <a:t>System Controls</a:t>
            </a:r>
          </a:p>
        </p:txBody>
      </p:sp>
      <p:sp>
        <p:nvSpPr>
          <p:cNvPr id="7" name="Slide Number Placeholder 6"/>
          <p:cNvSpPr>
            <a:spLocks noGrp="1"/>
          </p:cNvSpPr>
          <p:nvPr>
            <p:ph type="sldNum" sz="quarter" idx="12"/>
          </p:nvPr>
        </p:nvSpPr>
        <p:spPr/>
        <p:txBody>
          <a:bodyPr/>
          <a:lstStyle/>
          <a:p>
            <a:fld id="{FB15390F-2472-414E-AF96-8DC98E7C2D86}" type="slidenum">
              <a:rPr lang="en-US" smtClean="0"/>
              <a:pPr/>
              <a:t>16</a:t>
            </a:fld>
            <a:endParaRPr lang="en-US"/>
          </a:p>
        </p:txBody>
      </p:sp>
    </p:spTree>
    <p:extLst>
      <p:ext uri="{BB962C8B-B14F-4D97-AF65-F5344CB8AC3E}">
        <p14:creationId xmlns:p14="http://schemas.microsoft.com/office/powerpoint/2010/main" val="20419639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b="1" dirty="0">
                <a:latin typeface="Arial" charset="0"/>
              </a:rPr>
              <a:t>Documenting Processes and Systems</a:t>
            </a:r>
            <a:endParaRPr lang="en-US" dirty="0"/>
          </a:p>
        </p:txBody>
      </p:sp>
      <p:sp>
        <p:nvSpPr>
          <p:cNvPr id="6" name="Content Placeholder 5"/>
          <p:cNvSpPr>
            <a:spLocks noGrp="1"/>
          </p:cNvSpPr>
          <p:nvPr>
            <p:ph sz="half" idx="1"/>
          </p:nvPr>
        </p:nvSpPr>
        <p:spPr/>
        <p:txBody>
          <a:bodyPr/>
          <a:lstStyle/>
          <a:p>
            <a:pPr>
              <a:lnSpc>
                <a:spcPct val="115000"/>
              </a:lnSpc>
              <a:spcBef>
                <a:spcPct val="50000"/>
              </a:spcBef>
              <a:defRPr/>
            </a:pPr>
            <a:r>
              <a:rPr lang="en-US" sz="2600" b="1" dirty="0"/>
              <a:t>Pictorial Representations </a:t>
            </a:r>
            <a:r>
              <a:rPr lang="en-US" b="1" dirty="0"/>
              <a:t>of processes and systems include</a:t>
            </a:r>
            <a:r>
              <a:rPr lang="en-US" dirty="0"/>
              <a:t>:</a:t>
            </a:r>
          </a:p>
          <a:p>
            <a:pPr marL="682625" lvl="1" indent="-450850">
              <a:lnSpc>
                <a:spcPct val="115000"/>
              </a:lnSpc>
              <a:spcBef>
                <a:spcPct val="50000"/>
              </a:spcBef>
              <a:buFont typeface="Wingdings" pitchFamily="2" charset="2"/>
              <a:buAutoNum type="arabicPeriod"/>
              <a:defRPr/>
            </a:pPr>
            <a:r>
              <a:rPr lang="en-US" b="1" dirty="0"/>
              <a:t>Concept diagram</a:t>
            </a:r>
          </a:p>
          <a:p>
            <a:pPr marL="682625" lvl="1" indent="-450850">
              <a:lnSpc>
                <a:spcPct val="115000"/>
              </a:lnSpc>
              <a:spcBef>
                <a:spcPct val="50000"/>
              </a:spcBef>
              <a:buFont typeface="Wingdings" pitchFamily="2" charset="2"/>
              <a:buAutoNum type="arabicPeriod"/>
              <a:defRPr/>
            </a:pPr>
            <a:r>
              <a:rPr lang="en-US" b="1" dirty="0"/>
              <a:t>Process maps</a:t>
            </a:r>
          </a:p>
          <a:p>
            <a:pPr marL="682625" lvl="1" indent="-450850">
              <a:lnSpc>
                <a:spcPct val="115000"/>
              </a:lnSpc>
              <a:spcBef>
                <a:spcPct val="50000"/>
              </a:spcBef>
              <a:buFont typeface="Wingdings" pitchFamily="2" charset="2"/>
              <a:buAutoNum type="arabicPeriod"/>
              <a:defRPr/>
            </a:pPr>
            <a:r>
              <a:rPr lang="en-US" b="1" dirty="0"/>
              <a:t>System flowcharts</a:t>
            </a:r>
          </a:p>
          <a:p>
            <a:pPr marL="682625" lvl="1" indent="-450850">
              <a:lnSpc>
                <a:spcPct val="115000"/>
              </a:lnSpc>
              <a:spcBef>
                <a:spcPct val="50000"/>
              </a:spcBef>
              <a:buFont typeface="Wingdings" pitchFamily="2" charset="2"/>
              <a:buAutoNum type="arabicPeriod"/>
              <a:defRPr/>
            </a:pPr>
            <a:r>
              <a:rPr lang="en-US" b="1" dirty="0"/>
              <a:t>Document flowcharts</a:t>
            </a:r>
          </a:p>
          <a:p>
            <a:pPr marL="682625" lvl="1" indent="-450850">
              <a:lnSpc>
                <a:spcPct val="115000"/>
              </a:lnSpc>
              <a:spcBef>
                <a:spcPct val="50000"/>
              </a:spcBef>
              <a:buFont typeface="Wingdings" pitchFamily="2" charset="2"/>
              <a:buAutoNum type="arabicPeriod"/>
              <a:defRPr/>
            </a:pPr>
            <a:r>
              <a:rPr lang="en-US" b="1" dirty="0"/>
              <a:t>Data flow diagrams</a:t>
            </a:r>
          </a:p>
          <a:p>
            <a:endParaRPr lang="en-US" dirty="0"/>
          </a:p>
        </p:txBody>
      </p:sp>
      <p:sp>
        <p:nvSpPr>
          <p:cNvPr id="4" name="Slide Number Placeholder 3"/>
          <p:cNvSpPr>
            <a:spLocks noGrp="1"/>
          </p:cNvSpPr>
          <p:nvPr>
            <p:ph type="sldNum" sz="quarter" idx="12"/>
          </p:nvPr>
        </p:nvSpPr>
        <p:spPr/>
        <p:txBody>
          <a:bodyPr/>
          <a:lstStyle/>
          <a:p>
            <a:fld id="{FB15390F-2472-414E-AF96-8DC98E7C2D86}" type="slidenum">
              <a:rPr lang="en-US" smtClean="0"/>
              <a:pPr/>
              <a:t>17</a:t>
            </a:fld>
            <a:endParaRPr lang="en-US"/>
          </a:p>
        </p:txBody>
      </p:sp>
      <p:pic>
        <p:nvPicPr>
          <p:cNvPr id="8" name="Content Placeholder 7" descr="MM900236233.GIF"/>
          <p:cNvPicPr>
            <a:picLocks noGrp="1" noChangeAspect="1"/>
          </p:cNvPicPr>
          <p:nvPr>
            <p:ph sz="half" idx="2"/>
          </p:nvPr>
        </p:nvPicPr>
        <p:blipFill>
          <a:blip r:embed="rId2">
            <a:extLst>
              <a:ext uri="{28A0092B-C50C-407E-A947-70E740481C1C}">
                <a14:useLocalDpi xmlns:a14="http://schemas.microsoft.com/office/drawing/2010/main" val="0"/>
              </a:ext>
            </a:extLst>
          </a:blip>
          <a:srcRect t="-20709" b="-20709"/>
          <a:stretch>
            <a:fillRect/>
          </a:stretch>
        </p:blipFill>
        <p:spPr>
          <a:xfrm>
            <a:off x="7239000" y="2286000"/>
            <a:ext cx="1447800" cy="1828800"/>
          </a:xfrm>
          <a:prstGeom prst="rect">
            <a:avLst/>
          </a:prstGeom>
        </p:spPr>
      </p:pic>
    </p:spTree>
    <p:extLst>
      <p:ext uri="{BB962C8B-B14F-4D97-AF65-F5344CB8AC3E}">
        <p14:creationId xmlns:p14="http://schemas.microsoft.com/office/powerpoint/2010/main" val="3525499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ctr"/>
            <a:r>
              <a:rPr lang="en-US" b="1" dirty="0" smtClean="0"/>
              <a:t>SYSTEM Documentation</a:t>
            </a:r>
            <a:endParaRPr lang="en-US" b="1" dirty="0"/>
          </a:p>
        </p:txBody>
      </p:sp>
      <p:sp>
        <p:nvSpPr>
          <p:cNvPr id="5" name="Slide Number Placeholder 4"/>
          <p:cNvSpPr>
            <a:spLocks noGrp="1"/>
          </p:cNvSpPr>
          <p:nvPr>
            <p:ph type="sldNum" sz="quarter" idx="12"/>
          </p:nvPr>
        </p:nvSpPr>
        <p:spPr/>
        <p:txBody>
          <a:bodyPr/>
          <a:lstStyle/>
          <a:p>
            <a:fld id="{A935F54B-151C-4F1D-B8E6-BD460FECB3E5}" type="slidenum">
              <a:rPr lang="en-US" smtClean="0">
                <a:solidFill>
                  <a:prstClr val="black">
                    <a:tint val="75000"/>
                  </a:prstClr>
                </a:solidFill>
              </a:rPr>
              <a:pPr/>
              <a:t>18</a:t>
            </a:fld>
            <a:endParaRPr lang="en-US">
              <a:solidFill>
                <a:prstClr val="black">
                  <a:tint val="75000"/>
                </a:prst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2159000"/>
            <a:ext cx="8128000" cy="2527300"/>
          </a:xfrm>
          <a:prstGeom prst="rect">
            <a:avLst/>
          </a:prstGeom>
        </p:spPr>
      </p:pic>
    </p:spTree>
    <p:extLst>
      <p:ext uri="{BB962C8B-B14F-4D97-AF65-F5344CB8AC3E}">
        <p14:creationId xmlns:p14="http://schemas.microsoft.com/office/powerpoint/2010/main" val="1300533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2" y="609600"/>
            <a:ext cx="10131424" cy="1456267"/>
          </a:xfrm>
        </p:spPr>
        <p:txBody>
          <a:bodyPr/>
          <a:lstStyle/>
          <a:p>
            <a:r>
              <a:rPr lang="en-US" b="1" dirty="0"/>
              <a:t>Value of Business Models</a:t>
            </a:r>
          </a:p>
        </p:txBody>
      </p:sp>
      <p:sp>
        <p:nvSpPr>
          <p:cNvPr id="5" name="Content Placeholder 4"/>
          <p:cNvSpPr>
            <a:spLocks noGrp="1"/>
          </p:cNvSpPr>
          <p:nvPr>
            <p:ph sz="half" idx="1"/>
          </p:nvPr>
        </p:nvSpPr>
        <p:spPr/>
        <p:txBody>
          <a:bodyPr>
            <a:normAutofit/>
          </a:bodyPr>
          <a:lstStyle/>
          <a:p>
            <a:r>
              <a:rPr lang="en-US" dirty="0"/>
              <a:t>How many words would it take to provide the same information as this map of San Diego? </a:t>
            </a:r>
          </a:p>
          <a:p>
            <a:r>
              <a:rPr lang="en-US" dirty="0"/>
              <a:t>Similarly, business processes and systems can also be difficult to describe concisely using words alone. </a:t>
            </a:r>
          </a:p>
          <a:p>
            <a:r>
              <a:rPr lang="en-US" dirty="0"/>
              <a:t>Business models – like this map -allow us to depict the important features of business processes and systems clearly and concisely. </a:t>
            </a:r>
          </a:p>
        </p:txBody>
      </p:sp>
      <p:pic>
        <p:nvPicPr>
          <p:cNvPr id="4098" name="Picture 2" descr="C:\Users\Rod\AppData\Local\Temp\SNAGHTML60edfcd.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352425" y="2141538"/>
            <a:ext cx="3933738" cy="364966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A935F54B-151C-4F1D-B8E6-BD460FECB3E5}" type="slidenum">
              <a:rPr lang="en-US" smtClean="0">
                <a:solidFill>
                  <a:prstClr val="black">
                    <a:tint val="75000"/>
                  </a:prstClr>
                </a:solidFill>
              </a:rPr>
              <a:pPr/>
              <a:t>19</a:t>
            </a:fld>
            <a:endParaRPr lang="en-US">
              <a:solidFill>
                <a:prstClr val="black">
                  <a:tint val="75000"/>
                </a:prstClr>
              </a:solidFill>
            </a:endParaRPr>
          </a:p>
        </p:txBody>
      </p:sp>
      <p:pic>
        <p:nvPicPr>
          <p:cNvPr id="8" name="Picture 2" descr="C:\Users\Rod\AppData\Local\Temp\SNAGHTML60edfc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9502" y="1533524"/>
            <a:ext cx="4878247" cy="45259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3</a:t>
            </a:r>
          </a:p>
        </p:txBody>
      </p:sp>
    </p:spTree>
    <p:extLst>
      <p:ext uri="{BB962C8B-B14F-4D97-AF65-F5344CB8AC3E}">
        <p14:creationId xmlns:p14="http://schemas.microsoft.com/office/powerpoint/2010/main" val="10189143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4" y="2088555"/>
            <a:ext cx="6897878" cy="269017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2" name="Title 1"/>
          <p:cNvSpPr>
            <a:spLocks noGrp="1"/>
          </p:cNvSpPr>
          <p:nvPr>
            <p:ph type="title"/>
          </p:nvPr>
        </p:nvSpPr>
        <p:spPr>
          <a:xfrm>
            <a:off x="7865806" y="643463"/>
            <a:ext cx="3706762" cy="1608124"/>
          </a:xfrm>
        </p:spPr>
        <p:txBody>
          <a:bodyPr>
            <a:normAutofit/>
          </a:bodyPr>
          <a:lstStyle/>
          <a:p>
            <a:r>
              <a:rPr lang="en-US" b="1" dirty="0"/>
              <a:t>Agenda</a:t>
            </a:r>
          </a:p>
        </p:txBody>
      </p:sp>
      <p:sp>
        <p:nvSpPr>
          <p:cNvPr id="4" name="Slide Number Placeholder 3"/>
          <p:cNvSpPr>
            <a:spLocks noGrp="1"/>
          </p:cNvSpPr>
          <p:nvPr>
            <p:ph type="sldNum" sz="quarter" idx="12"/>
          </p:nvPr>
        </p:nvSpPr>
        <p:spPr>
          <a:xfrm>
            <a:off x="10962917" y="6391687"/>
            <a:ext cx="551167" cy="377825"/>
          </a:xfrm>
        </p:spPr>
        <p:txBody>
          <a:bodyPr>
            <a:normAutofit/>
          </a:bodyPr>
          <a:lstStyle/>
          <a:p>
            <a:fld id="{A935F54B-151C-4F1D-B8E6-BD460FECB3E5}" type="slidenum">
              <a:rPr lang="en-US" smtClean="0"/>
              <a:pPr/>
              <a:t>2</a:t>
            </a:fld>
            <a:endParaRPr lang="en-US"/>
          </a:p>
        </p:txBody>
      </p:sp>
      <p:sp>
        <p:nvSpPr>
          <p:cNvPr id="10" name="Content Placeholder 9"/>
          <p:cNvSpPr>
            <a:spLocks noGrp="1"/>
          </p:cNvSpPr>
          <p:nvPr>
            <p:ph idx="1"/>
          </p:nvPr>
        </p:nvSpPr>
        <p:spPr>
          <a:xfrm>
            <a:off x="7865806" y="2251587"/>
            <a:ext cx="3706762" cy="3972232"/>
          </a:xfrm>
        </p:spPr>
        <p:txBody>
          <a:bodyPr>
            <a:normAutofit fontScale="92500" lnSpcReduction="10000"/>
          </a:bodyPr>
          <a:lstStyle/>
          <a:p>
            <a:r>
              <a:rPr lang="en-US" sz="2000" b="1" dirty="0" smtClean="0"/>
              <a:t>Learning Objectives</a:t>
            </a:r>
          </a:p>
          <a:p>
            <a:r>
              <a:rPr lang="en-US" sz="2000" b="1" dirty="0" smtClean="0"/>
              <a:t>Terms</a:t>
            </a:r>
          </a:p>
          <a:p>
            <a:r>
              <a:rPr lang="en-US" sz="2000" b="1" dirty="0" smtClean="0"/>
              <a:t>Changing Role of Accountants</a:t>
            </a:r>
          </a:p>
          <a:p>
            <a:r>
              <a:rPr lang="en-US" sz="2000" b="1" dirty="0" smtClean="0"/>
              <a:t>Documentation</a:t>
            </a:r>
          </a:p>
          <a:p>
            <a:r>
              <a:rPr lang="en-US" sz="2000" b="1" dirty="0" smtClean="0"/>
              <a:t>Business </a:t>
            </a:r>
            <a:r>
              <a:rPr lang="en-US" sz="2000" b="1" dirty="0" smtClean="0"/>
              <a:t>Models</a:t>
            </a:r>
          </a:p>
          <a:p>
            <a:r>
              <a:rPr lang="en-US" sz="2000" b="1" dirty="0" smtClean="0"/>
              <a:t>BPMN</a:t>
            </a:r>
          </a:p>
          <a:p>
            <a:r>
              <a:rPr lang="en-US" sz="2000" b="1" dirty="0" smtClean="0"/>
              <a:t>BPM</a:t>
            </a:r>
          </a:p>
          <a:p>
            <a:r>
              <a:rPr lang="en-US" sz="2000" b="1" dirty="0" smtClean="0"/>
              <a:t>DFD</a:t>
            </a:r>
          </a:p>
          <a:p>
            <a:r>
              <a:rPr lang="en-US" sz="2000" b="1" dirty="0" smtClean="0"/>
              <a:t>Homework</a:t>
            </a:r>
          </a:p>
          <a:p>
            <a:r>
              <a:rPr lang="en-US" sz="2000" b="1" dirty="0" smtClean="0"/>
              <a:t>Questions</a:t>
            </a:r>
            <a:endParaRPr lang="en-US" sz="2000" b="1" dirty="0" smtClean="0"/>
          </a:p>
          <a:p>
            <a:endParaRPr lang="en-US" dirty="0"/>
          </a:p>
        </p:txBody>
      </p:sp>
    </p:spTree>
    <p:extLst>
      <p:ext uri="{BB962C8B-B14F-4D97-AF65-F5344CB8AC3E}">
        <p14:creationId xmlns:p14="http://schemas.microsoft.com/office/powerpoint/2010/main" val="4019064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Value of Business Models</a:t>
            </a:r>
          </a:p>
        </p:txBody>
      </p:sp>
      <p:sp>
        <p:nvSpPr>
          <p:cNvPr id="3" name="Content Placeholder 2"/>
          <p:cNvSpPr>
            <a:spLocks noGrp="1"/>
          </p:cNvSpPr>
          <p:nvPr>
            <p:ph idx="1"/>
          </p:nvPr>
        </p:nvSpPr>
        <p:spPr/>
        <p:txBody>
          <a:bodyPr>
            <a:normAutofit fontScale="92500" lnSpcReduction="10000"/>
          </a:bodyPr>
          <a:lstStyle/>
          <a:p>
            <a:r>
              <a:rPr lang="en-US" dirty="0"/>
              <a:t>Organizational changes, including mergers, acquisitions, outsourcing, offshoring, product innovation, and continuous process improvement, and other business transformations are common.</a:t>
            </a:r>
          </a:p>
          <a:p>
            <a:r>
              <a:rPr lang="en-US" dirty="0"/>
              <a:t>Change, however, can be expensive and risky. Careful planning is necessary to implement change in a way that minimizes those costs and risks. </a:t>
            </a:r>
          </a:p>
          <a:p>
            <a:r>
              <a:rPr lang="en-US" dirty="0"/>
              <a:t>Business models create value by providing communication, training, analysis and persuasion tools.</a:t>
            </a:r>
          </a:p>
          <a:p>
            <a:pPr lvl="1"/>
            <a:r>
              <a:rPr lang="en-US" dirty="0"/>
              <a:t>Presenting information more concisely and clearly than a written description</a:t>
            </a:r>
          </a:p>
          <a:p>
            <a:pPr lvl="1"/>
            <a:r>
              <a:rPr lang="en-US" dirty="0"/>
              <a:t>Managing complexity by incorporating only the essential elements</a:t>
            </a:r>
          </a:p>
          <a:p>
            <a:pPr lvl="1"/>
            <a:r>
              <a:rPr lang="en-US" dirty="0"/>
              <a:t>Eliciting requirements when used to interview involved parties</a:t>
            </a:r>
          </a:p>
          <a:p>
            <a:pPr lvl="1"/>
            <a:r>
              <a:rPr lang="en-US" dirty="0"/>
              <a:t>Reconciling viewpoints by providing an integrated view</a:t>
            </a:r>
          </a:p>
          <a:p>
            <a:pPr lvl="1"/>
            <a:r>
              <a:rPr lang="en-US" dirty="0"/>
              <a:t>Simulating potential changes</a:t>
            </a:r>
          </a:p>
          <a:p>
            <a:pPr lvl="1"/>
            <a:r>
              <a:rPr lang="en-US" dirty="0"/>
              <a:t>Specifying requirements for the actual business process</a:t>
            </a:r>
          </a:p>
        </p:txBody>
      </p:sp>
      <p:sp>
        <p:nvSpPr>
          <p:cNvPr id="4" name="Slide Number Placeholder 3"/>
          <p:cNvSpPr>
            <a:spLocks noGrp="1"/>
          </p:cNvSpPr>
          <p:nvPr>
            <p:ph type="sldNum" sz="quarter" idx="12"/>
          </p:nvPr>
        </p:nvSpPr>
        <p:spPr/>
        <p:txBody>
          <a:bodyPr/>
          <a:lstStyle/>
          <a:p>
            <a:r>
              <a:rPr lang="en-US" dirty="0"/>
              <a:t>2-</a:t>
            </a:r>
            <a:fld id="{97C4A834-BE89-44DB-895D-B4D537236EBF}" type="slidenum">
              <a:rPr lang="en-US" smtClean="0"/>
              <a:t>20</a:t>
            </a:fld>
            <a:endParaRPr lang="en-US" dirty="0"/>
          </a:p>
        </p:txBody>
      </p:sp>
      <p:sp>
        <p:nvSpPr>
          <p:cNvPr id="5"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3</a:t>
            </a:r>
          </a:p>
        </p:txBody>
      </p:sp>
    </p:spTree>
    <p:extLst>
      <p:ext uri="{BB962C8B-B14F-4D97-AF65-F5344CB8AC3E}">
        <p14:creationId xmlns:p14="http://schemas.microsoft.com/office/powerpoint/2010/main" val="16307960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Business Models</a:t>
            </a:r>
          </a:p>
        </p:txBody>
      </p:sp>
      <p:sp>
        <p:nvSpPr>
          <p:cNvPr id="4" name="Slide Number Placeholder 3"/>
          <p:cNvSpPr>
            <a:spLocks noGrp="1"/>
          </p:cNvSpPr>
          <p:nvPr>
            <p:ph type="sldNum" sz="quarter" idx="12"/>
          </p:nvPr>
        </p:nvSpPr>
        <p:spPr/>
        <p:txBody>
          <a:bodyPr/>
          <a:lstStyle/>
          <a:p>
            <a:r>
              <a:rPr lang="en-US" dirty="0"/>
              <a:t>2-</a:t>
            </a:r>
            <a:fld id="{97C4A834-BE89-44DB-895D-B4D537236EBF}" type="slidenum">
              <a:rPr lang="en-US" smtClean="0"/>
              <a:pPr/>
              <a:t>21</a:t>
            </a:fld>
            <a:endParaRPr lang="en-US" dirty="0"/>
          </a:p>
        </p:txBody>
      </p:sp>
      <p:pic>
        <p:nvPicPr>
          <p:cNvPr id="5" name="Picture 4"/>
          <p:cNvPicPr/>
          <p:nvPr/>
        </p:nvPicPr>
        <p:blipFill>
          <a:blip r:embed="rId2" cstate="print"/>
          <a:stretch>
            <a:fillRect/>
          </a:stretch>
        </p:blipFill>
        <p:spPr>
          <a:xfrm>
            <a:off x="2995800" y="1848394"/>
            <a:ext cx="5081400" cy="3917563"/>
          </a:xfrm>
          <a:prstGeom prst="rect">
            <a:avLst/>
          </a:prstGeom>
        </p:spPr>
      </p:pic>
      <p:sp>
        <p:nvSpPr>
          <p:cNvPr id="6"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3</a:t>
            </a:r>
          </a:p>
        </p:txBody>
      </p:sp>
    </p:spTree>
    <p:extLst>
      <p:ext uri="{BB962C8B-B14F-4D97-AF65-F5344CB8AC3E}">
        <p14:creationId xmlns:p14="http://schemas.microsoft.com/office/powerpoint/2010/main" val="40733963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pic>
        <p:nvPicPr>
          <p:cNvPr id="13" name="Picture 12"/>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6" name="Content Placeholder 5"/>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43464" y="1278054"/>
            <a:ext cx="6897878" cy="431117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2" name="Title 1"/>
          <p:cNvSpPr>
            <a:spLocks noGrp="1"/>
          </p:cNvSpPr>
          <p:nvPr>
            <p:ph type="title"/>
          </p:nvPr>
        </p:nvSpPr>
        <p:spPr>
          <a:xfrm>
            <a:off x="7865806" y="643463"/>
            <a:ext cx="3706762" cy="1608124"/>
          </a:xfrm>
        </p:spPr>
        <p:txBody>
          <a:bodyPr vert="horz" lIns="91440" tIns="45720" rIns="91440" bIns="45720" rtlCol="0" anchor="ctr">
            <a:normAutofit/>
          </a:bodyPr>
          <a:lstStyle/>
          <a:p>
            <a:pPr algn="ctr"/>
            <a:r>
              <a:rPr lang="en-US" b="1" dirty="0" smtClean="0"/>
              <a:t>Business Rules</a:t>
            </a:r>
            <a:endParaRPr lang="en-US" b="1" dirty="0"/>
          </a:p>
        </p:txBody>
      </p:sp>
      <p:pic>
        <p:nvPicPr>
          <p:cNvPr id="3" name="Content Placeholder 2"/>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8290718" y="1955800"/>
            <a:ext cx="3223365" cy="4152900"/>
          </a:xfrm>
        </p:spPr>
      </p:pic>
      <p:sp>
        <p:nvSpPr>
          <p:cNvPr id="5" name="Slide Number Placeholder 4"/>
          <p:cNvSpPr>
            <a:spLocks noGrp="1"/>
          </p:cNvSpPr>
          <p:nvPr>
            <p:ph type="sldNum" sz="quarter" idx="12"/>
          </p:nvPr>
        </p:nvSpPr>
        <p:spPr>
          <a:xfrm>
            <a:off x="10962917" y="6391687"/>
            <a:ext cx="551167" cy="377825"/>
          </a:xfrm>
        </p:spPr>
        <p:txBody>
          <a:bodyPr vert="horz" lIns="91440" tIns="45720" rIns="91440" bIns="45720" rtlCol="0" anchor="ctr">
            <a:normAutofit/>
          </a:bodyPr>
          <a:lstStyle/>
          <a:p>
            <a:fld id="{A935F54B-151C-4F1D-B8E6-BD460FECB3E5}" type="slidenum">
              <a:rPr lang="en-US" smtClean="0"/>
              <a:pPr/>
              <a:t>22</a:t>
            </a:fld>
            <a:endParaRPr lang="en-US"/>
          </a:p>
        </p:txBody>
      </p:sp>
    </p:spTree>
    <p:extLst>
      <p:ext uri="{BB962C8B-B14F-4D97-AF65-F5344CB8AC3E}">
        <p14:creationId xmlns:p14="http://schemas.microsoft.com/office/powerpoint/2010/main" val="3172674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Models</a:t>
            </a:r>
          </a:p>
        </p:txBody>
      </p:sp>
      <p:sp>
        <p:nvSpPr>
          <p:cNvPr id="4" name="Content Placeholder 3"/>
          <p:cNvSpPr>
            <a:spLocks noGrp="1"/>
          </p:cNvSpPr>
          <p:nvPr>
            <p:ph idx="1"/>
          </p:nvPr>
        </p:nvSpPr>
        <p:spPr>
          <a:xfrm>
            <a:off x="685800" y="609600"/>
            <a:ext cx="10131425" cy="5116643"/>
          </a:xfrm>
        </p:spPr>
        <p:txBody>
          <a:bodyPr>
            <a:normAutofit/>
          </a:bodyPr>
          <a:lstStyle/>
          <a:p>
            <a:r>
              <a:rPr lang="en-US" sz="2000" dirty="0"/>
              <a:t>Used to analyze business processes and design changes since well before 1920</a:t>
            </a:r>
          </a:p>
          <a:p>
            <a:r>
              <a:rPr lang="en-US" sz="2000" dirty="0"/>
              <a:t>Describe the sequence of workflow in a business process</a:t>
            </a:r>
          </a:p>
          <a:p>
            <a:r>
              <a:rPr lang="en-US" sz="2000" dirty="0"/>
              <a:t>Represent the sequential flow and control logic of a set of related activities</a:t>
            </a:r>
          </a:p>
          <a:p>
            <a:r>
              <a:rPr lang="en-US" sz="2000" dirty="0"/>
              <a:t>Tools for planning, documenting, discussing, and implementing systems</a:t>
            </a:r>
          </a:p>
        </p:txBody>
      </p:sp>
      <p:sp>
        <p:nvSpPr>
          <p:cNvPr id="3" name="Slide Number Placeholder 2"/>
          <p:cNvSpPr>
            <a:spLocks noGrp="1"/>
          </p:cNvSpPr>
          <p:nvPr>
            <p:ph type="sldNum" sz="quarter" idx="12"/>
          </p:nvPr>
        </p:nvSpPr>
        <p:spPr/>
        <p:txBody>
          <a:bodyPr/>
          <a:lstStyle/>
          <a:p>
            <a:r>
              <a:rPr lang="en-US" dirty="0"/>
              <a:t>2-</a:t>
            </a:r>
            <a:fld id="{97C4A834-BE89-44DB-895D-B4D537236EBF}" type="slidenum">
              <a:rPr lang="en-US" smtClean="0"/>
              <a:t>23</a:t>
            </a:fld>
            <a:endParaRPr lang="en-US" dirty="0"/>
          </a:p>
        </p:txBody>
      </p:sp>
      <p:sp>
        <p:nvSpPr>
          <p:cNvPr id="5"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4</a:t>
            </a:r>
          </a:p>
        </p:txBody>
      </p:sp>
    </p:spTree>
    <p:extLst>
      <p:ext uri="{BB962C8B-B14F-4D97-AF65-F5344CB8AC3E}">
        <p14:creationId xmlns:p14="http://schemas.microsoft.com/office/powerpoint/2010/main" val="562623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Models</a:t>
            </a:r>
          </a:p>
        </p:txBody>
      </p:sp>
      <p:sp>
        <p:nvSpPr>
          <p:cNvPr id="3" name="Content Placeholder 2"/>
          <p:cNvSpPr>
            <a:spLocks noGrp="1"/>
          </p:cNvSpPr>
          <p:nvPr>
            <p:ph sz="half" idx="1"/>
          </p:nvPr>
        </p:nvSpPr>
        <p:spPr/>
        <p:txBody>
          <a:bodyPr>
            <a:normAutofit/>
          </a:bodyPr>
          <a:lstStyle/>
          <a:p>
            <a:r>
              <a:rPr lang="en-US" sz="2000" b="1" dirty="0"/>
              <a:t>Variety of activity models – changing as technology changes</a:t>
            </a:r>
          </a:p>
          <a:p>
            <a:pPr lvl="1"/>
            <a:r>
              <a:rPr lang="en-US" sz="2000" b="1" dirty="0"/>
              <a:t>Flowcharts</a:t>
            </a:r>
          </a:p>
          <a:p>
            <a:pPr lvl="1"/>
            <a:r>
              <a:rPr lang="en-US" sz="2000" b="1" dirty="0"/>
              <a:t>Data flow diagrams</a:t>
            </a:r>
          </a:p>
          <a:p>
            <a:pPr lvl="1"/>
            <a:r>
              <a:rPr lang="en-US" sz="2000" b="1" dirty="0"/>
              <a:t>Business process maps</a:t>
            </a:r>
          </a:p>
          <a:p>
            <a:pPr lvl="1"/>
            <a:r>
              <a:rPr lang="en-US" sz="2000" b="1" dirty="0"/>
              <a:t>IDEF0 functional models</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21363" y="1454046"/>
            <a:ext cx="4995862" cy="4794353"/>
          </a:xfrm>
        </p:spPr>
      </p:pic>
      <p:sp>
        <p:nvSpPr>
          <p:cNvPr id="4" name="Slide Number Placeholder 3"/>
          <p:cNvSpPr>
            <a:spLocks noGrp="1"/>
          </p:cNvSpPr>
          <p:nvPr>
            <p:ph type="sldNum" sz="quarter" idx="12"/>
          </p:nvPr>
        </p:nvSpPr>
        <p:spPr/>
        <p:txBody>
          <a:bodyPr/>
          <a:lstStyle/>
          <a:p>
            <a:r>
              <a:rPr lang="en-US" dirty="0"/>
              <a:t>2-</a:t>
            </a:r>
            <a:fld id="{97C4A834-BE89-44DB-895D-B4D537236EBF}" type="slidenum">
              <a:rPr lang="en-US" smtClean="0"/>
              <a:pPr/>
              <a:t>24</a:t>
            </a:fld>
            <a:endParaRPr lang="en-US" dirty="0"/>
          </a:p>
        </p:txBody>
      </p:sp>
      <p:sp>
        <p:nvSpPr>
          <p:cNvPr id="5"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4</a:t>
            </a:r>
          </a:p>
        </p:txBody>
      </p:sp>
    </p:spTree>
    <p:extLst>
      <p:ext uri="{BB962C8B-B14F-4D97-AF65-F5344CB8AC3E}">
        <p14:creationId xmlns:p14="http://schemas.microsoft.com/office/powerpoint/2010/main" val="20412374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Activity Models - Must be Able to Describe</a:t>
            </a:r>
          </a:p>
        </p:txBody>
      </p:sp>
      <p:sp>
        <p:nvSpPr>
          <p:cNvPr id="3" name="Content Placeholder 2"/>
          <p:cNvSpPr>
            <a:spLocks noGrp="1"/>
          </p:cNvSpPr>
          <p:nvPr>
            <p:ph idx="1"/>
          </p:nvPr>
        </p:nvSpPr>
        <p:spPr/>
        <p:txBody>
          <a:bodyPr>
            <a:normAutofit/>
          </a:bodyPr>
          <a:lstStyle/>
          <a:p>
            <a:pPr marL="514350" lvl="0" indent="-514350">
              <a:buFont typeface="+mj-lt"/>
              <a:buAutoNum type="arabicPeriod"/>
            </a:pPr>
            <a:r>
              <a:rPr lang="en-US" sz="2000" b="1" dirty="0"/>
              <a:t>Events that start, change, or stop flow in the process</a:t>
            </a:r>
          </a:p>
          <a:p>
            <a:pPr marL="514350" lvl="0" indent="-514350">
              <a:buFont typeface="+mj-lt"/>
              <a:buAutoNum type="arabicPeriod"/>
            </a:pPr>
            <a:r>
              <a:rPr lang="en-US" sz="2000" b="1" dirty="0"/>
              <a:t>Activities and tasks within the process</a:t>
            </a:r>
          </a:p>
          <a:p>
            <a:pPr marL="514350" lvl="0" indent="-514350">
              <a:buFont typeface="+mj-lt"/>
              <a:buAutoNum type="arabicPeriod"/>
            </a:pPr>
            <a:r>
              <a:rPr lang="en-US" sz="2000" b="1" dirty="0"/>
              <a:t>The sequence of flow between tasks</a:t>
            </a:r>
          </a:p>
          <a:p>
            <a:pPr marL="514350" lvl="0" indent="-514350">
              <a:buFont typeface="+mj-lt"/>
              <a:buAutoNum type="arabicPeriod"/>
            </a:pPr>
            <a:r>
              <a:rPr lang="en-US" sz="2000" b="1" dirty="0"/>
              <a:t>Decision points that affect the flow</a:t>
            </a:r>
          </a:p>
          <a:p>
            <a:pPr marL="514350" lvl="0" indent="-514350">
              <a:buFont typeface="+mj-lt"/>
              <a:buAutoNum type="arabicPeriod"/>
            </a:pPr>
            <a:r>
              <a:rPr lang="en-US" sz="2000" b="1" dirty="0"/>
              <a:t>Division of activity depending on organizational roles</a:t>
            </a:r>
          </a:p>
          <a:p>
            <a:pPr marL="514350" indent="-514350">
              <a:buFont typeface="+mj-lt"/>
              <a:buAutoNum type="arabicPeriod"/>
            </a:pPr>
            <a:endParaRPr lang="en-US" sz="2000" b="1" dirty="0"/>
          </a:p>
        </p:txBody>
      </p:sp>
      <p:sp>
        <p:nvSpPr>
          <p:cNvPr id="4" name="Slide Number Placeholder 3"/>
          <p:cNvSpPr>
            <a:spLocks noGrp="1"/>
          </p:cNvSpPr>
          <p:nvPr>
            <p:ph type="sldNum" sz="quarter" idx="12"/>
          </p:nvPr>
        </p:nvSpPr>
        <p:spPr/>
        <p:txBody>
          <a:bodyPr/>
          <a:lstStyle/>
          <a:p>
            <a:r>
              <a:rPr lang="en-US" dirty="0"/>
              <a:t>2-</a:t>
            </a:r>
            <a:fld id="{97C4A834-BE89-44DB-895D-B4D537236EBF}" type="slidenum">
              <a:rPr lang="en-US" smtClean="0"/>
              <a:pPr/>
              <a:t>25</a:t>
            </a:fld>
            <a:endParaRPr lang="en-US" dirty="0"/>
          </a:p>
        </p:txBody>
      </p:sp>
      <p:sp>
        <p:nvSpPr>
          <p:cNvPr id="5"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4</a:t>
            </a:r>
          </a:p>
        </p:txBody>
      </p:sp>
    </p:spTree>
    <p:extLst>
      <p:ext uri="{BB962C8B-B14F-4D97-AF65-F5344CB8AC3E}">
        <p14:creationId xmlns:p14="http://schemas.microsoft.com/office/powerpoint/2010/main" val="39131675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cret-of-happine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600200"/>
            <a:ext cx="5715000" cy="5029200"/>
          </a:xfrm>
          <a:prstGeom prst="rect">
            <a:avLst/>
          </a:prstGeom>
        </p:spPr>
      </p:pic>
      <p:sp>
        <p:nvSpPr>
          <p:cNvPr id="7" name="Title 6"/>
          <p:cNvSpPr>
            <a:spLocks noGrp="1"/>
          </p:cNvSpPr>
          <p:nvPr>
            <p:ph type="title"/>
          </p:nvPr>
        </p:nvSpPr>
        <p:spPr>
          <a:xfrm>
            <a:off x="1981200" y="685800"/>
            <a:ext cx="8229600" cy="990600"/>
          </a:xfrm>
        </p:spPr>
        <p:txBody>
          <a:bodyPr/>
          <a:lstStyle/>
          <a:p>
            <a:pPr algn="ctr"/>
            <a:r>
              <a:rPr lang="en-US" b="1" dirty="0" smtClean="0"/>
              <a:t>Flowchart</a:t>
            </a:r>
            <a:endParaRPr lang="en-US" b="1" dirty="0"/>
          </a:p>
        </p:txBody>
      </p:sp>
      <p:sp>
        <p:nvSpPr>
          <p:cNvPr id="8" name="Slide Number Placeholder 7"/>
          <p:cNvSpPr>
            <a:spLocks noGrp="1"/>
          </p:cNvSpPr>
          <p:nvPr>
            <p:ph type="sldNum" sz="quarter" idx="12"/>
          </p:nvPr>
        </p:nvSpPr>
        <p:spPr/>
        <p:txBody>
          <a:bodyPr/>
          <a:lstStyle/>
          <a:p>
            <a:fld id="{FB15390F-2472-414E-AF96-8DC98E7C2D86}" type="slidenum">
              <a:rPr lang="en-US" smtClean="0"/>
              <a:pPr/>
              <a:t>26</a:t>
            </a:fld>
            <a:endParaRPr lang="en-US"/>
          </a:p>
        </p:txBody>
      </p:sp>
    </p:spTree>
    <p:extLst>
      <p:ext uri="{BB962C8B-B14F-4D97-AF65-F5344CB8AC3E}">
        <p14:creationId xmlns:p14="http://schemas.microsoft.com/office/powerpoint/2010/main" val="19592590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981200" y="609600"/>
            <a:ext cx="8229600" cy="1066800"/>
          </a:xfrm>
        </p:spPr>
        <p:txBody>
          <a:bodyPr/>
          <a:lstStyle/>
          <a:p>
            <a:r>
              <a:rPr lang="en-US" dirty="0" smtClean="0"/>
              <a:t>Flowcharts</a:t>
            </a:r>
            <a:endParaRPr lang="en-US" dirty="0"/>
          </a:p>
        </p:txBody>
      </p:sp>
      <p:sp>
        <p:nvSpPr>
          <p:cNvPr id="6" name="Content Placeholder 5"/>
          <p:cNvSpPr>
            <a:spLocks noGrp="1"/>
          </p:cNvSpPr>
          <p:nvPr>
            <p:ph idx="1"/>
          </p:nvPr>
        </p:nvSpPr>
        <p:spPr>
          <a:xfrm>
            <a:off x="1905000" y="1905000"/>
            <a:ext cx="8229600" cy="4325112"/>
          </a:xfrm>
        </p:spPr>
        <p:txBody>
          <a:bodyPr>
            <a:noAutofit/>
          </a:bodyPr>
          <a:lstStyle/>
          <a:p>
            <a:pPr marL="109728" indent="0">
              <a:buNone/>
            </a:pPr>
            <a:r>
              <a:rPr lang="en-US" sz="2000" b="1" dirty="0" smtClean="0"/>
              <a:t>Describe an information system showing:</a:t>
            </a:r>
          </a:p>
          <a:p>
            <a:r>
              <a:rPr lang="en-US" sz="2000" b="1" dirty="0" smtClean="0"/>
              <a:t>Inputs and Outputs</a:t>
            </a:r>
          </a:p>
          <a:p>
            <a:r>
              <a:rPr lang="en-US" sz="2000" b="1" dirty="0" smtClean="0"/>
              <a:t>Information activities (processing data)</a:t>
            </a:r>
          </a:p>
          <a:p>
            <a:r>
              <a:rPr lang="en-US" sz="2000" b="1" dirty="0" smtClean="0"/>
              <a:t>Data storage</a:t>
            </a:r>
          </a:p>
          <a:p>
            <a:r>
              <a:rPr lang="en-US" sz="2000" b="1" dirty="0" smtClean="0"/>
              <a:t>Data flows</a:t>
            </a:r>
          </a:p>
          <a:p>
            <a:r>
              <a:rPr lang="en-US" sz="2000" b="1" dirty="0" smtClean="0"/>
              <a:t>Decision steps </a:t>
            </a:r>
          </a:p>
          <a:p>
            <a:endParaRPr lang="en-US" sz="2000" b="1" dirty="0"/>
          </a:p>
          <a:p>
            <a:endParaRPr lang="en-US" sz="2000" b="1" dirty="0" smtClean="0"/>
          </a:p>
          <a:p>
            <a:pPr marL="109728" indent="0">
              <a:buNone/>
            </a:pPr>
            <a:r>
              <a:rPr lang="en-US" sz="2000" b="1" dirty="0" smtClean="0"/>
              <a:t>Key strengths of flowcharts are that they can easily capture control via decision points, show manual vs. automated processes. </a:t>
            </a:r>
          </a:p>
          <a:p>
            <a:pPr marL="411480" lvl="1" indent="0">
              <a:buNone/>
            </a:pPr>
            <a:r>
              <a:rPr lang="en-US" sz="2000" b="1" dirty="0" smtClean="0"/>
              <a:t> </a:t>
            </a:r>
          </a:p>
        </p:txBody>
      </p:sp>
      <p:sp>
        <p:nvSpPr>
          <p:cNvPr id="10" name="Slide Number Placeholder 4"/>
          <p:cNvSpPr>
            <a:spLocks noGrp="1"/>
          </p:cNvSpPr>
          <p:nvPr>
            <p:ph type="sldNum" sz="quarter" idx="12"/>
          </p:nvPr>
        </p:nvSpPr>
        <p:spPr/>
        <p:txBody>
          <a:bodyPr/>
          <a:lstStyle/>
          <a:p>
            <a:endParaRPr lang="en-US" dirty="0" smtClean="0"/>
          </a:p>
          <a:p>
            <a:r>
              <a:rPr lang="en-US" dirty="0" smtClean="0"/>
              <a:t>3-</a:t>
            </a:r>
            <a:fld id="{D5150FDB-5C9A-4B86-97CC-8CA138DC124E}" type="slidenum">
              <a:rPr lang="en-US" smtClean="0"/>
              <a:pPr/>
              <a:t>27</a:t>
            </a:fld>
            <a:endParaRPr lang="en-US" dirty="0"/>
          </a:p>
        </p:txBody>
      </p:sp>
      <p:sp>
        <p:nvSpPr>
          <p:cNvPr id="11" name="Slide Number Placeholder 4"/>
          <p:cNvSpPr txBox="1">
            <a:spLocks/>
          </p:cNvSpPr>
          <p:nvPr/>
        </p:nvSpPr>
        <p:spPr>
          <a:xfrm>
            <a:off x="8763000" y="6370320"/>
            <a:ext cx="762000" cy="365760"/>
          </a:xfrm>
          <a:prstGeom prst="rect">
            <a:avLst/>
          </a:prstGeom>
        </p:spPr>
        <p:txBody>
          <a:bodyPr vert="horz" anchor="b"/>
          <a:lstStyle>
            <a:defPPr>
              <a:defRPr lang="en-US"/>
            </a:defPPr>
            <a:lvl1pPr marL="0" algn="r" defTabSz="914400" rtl="0" eaLnBrk="1" latinLnBrk="0" hangingPunct="1">
              <a:defRPr kumimoji="0" sz="1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0000"/>
              </a:solidFill>
            </a:endParaRPr>
          </a:p>
        </p:txBody>
      </p:sp>
    </p:spTree>
    <p:extLst>
      <p:ext uri="{BB962C8B-B14F-4D97-AF65-F5344CB8AC3E}">
        <p14:creationId xmlns:p14="http://schemas.microsoft.com/office/powerpoint/2010/main" val="19006653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828800" y="1371601"/>
            <a:ext cx="2286000" cy="1082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15000"/>
              </a:lnSpc>
              <a:spcBef>
                <a:spcPct val="35000"/>
              </a:spcBef>
              <a:defRPr/>
            </a:pPr>
            <a:r>
              <a:rPr lang="en-US" sz="2800" b="1" dirty="0">
                <a:solidFill>
                  <a:srgbClr val="00355C"/>
                </a:solidFill>
              </a:rPr>
              <a:t>System Flowcharts</a:t>
            </a:r>
          </a:p>
        </p:txBody>
      </p:sp>
      <p:sp>
        <p:nvSpPr>
          <p:cNvPr id="36867" name="Text Box 3"/>
          <p:cNvSpPr txBox="1">
            <a:spLocks noChangeArrowheads="1"/>
          </p:cNvSpPr>
          <p:nvPr/>
        </p:nvSpPr>
        <p:spPr bwMode="auto">
          <a:xfrm>
            <a:off x="3581400" y="6369051"/>
            <a:ext cx="6934200" cy="375487"/>
          </a:xfrm>
          <a:prstGeom prst="rect">
            <a:avLst/>
          </a:prstGeom>
          <a:solidFill>
            <a:schemeClr val="bg1"/>
          </a:solidFill>
          <a:ln>
            <a:noFill/>
          </a:ln>
          <a:effectLst/>
          <a:extLst>
            <a:ext uri="{91240B29-F687-4f45-9708-019B960494DF}">
              <a14:hiddenLine xmlns="" xmlns:a14="http://schemas.microsoft.com/office/drawing/2010/main" w="1905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300">
                <a:solidFill>
                  <a:schemeClr val="tx1"/>
                </a:solidFill>
                <a:latin typeface="Comic Sans MS" charset="0"/>
                <a:ea typeface="ＭＳ Ｐゴシック" charset="0"/>
                <a:cs typeface="Arial" charset="0"/>
              </a:defRPr>
            </a:lvl1pPr>
            <a:lvl2pPr marL="742950" indent="-285750" eaLnBrk="0" hangingPunct="0">
              <a:defRPr sz="2300">
                <a:solidFill>
                  <a:schemeClr val="tx1"/>
                </a:solidFill>
                <a:latin typeface="Comic Sans MS" charset="0"/>
                <a:ea typeface="Arial" charset="0"/>
                <a:cs typeface="Arial" charset="0"/>
              </a:defRPr>
            </a:lvl2pPr>
            <a:lvl3pPr marL="1143000" indent="-228600" eaLnBrk="0" hangingPunct="0">
              <a:defRPr sz="2300">
                <a:solidFill>
                  <a:schemeClr val="tx1"/>
                </a:solidFill>
                <a:latin typeface="Comic Sans MS" charset="0"/>
                <a:ea typeface="Arial" charset="0"/>
                <a:cs typeface="Arial" charset="0"/>
              </a:defRPr>
            </a:lvl3pPr>
            <a:lvl4pPr marL="1600200" indent="-228600" eaLnBrk="0" hangingPunct="0">
              <a:defRPr sz="2300">
                <a:solidFill>
                  <a:schemeClr val="tx1"/>
                </a:solidFill>
                <a:latin typeface="Comic Sans MS" charset="0"/>
                <a:ea typeface="Arial" charset="0"/>
                <a:cs typeface="Arial" charset="0"/>
              </a:defRPr>
            </a:lvl4pPr>
            <a:lvl5pPr marL="2057400" indent="-228600" eaLnBrk="0" hangingPunct="0">
              <a:defRPr sz="2300">
                <a:solidFill>
                  <a:schemeClr val="tx1"/>
                </a:solidFill>
                <a:latin typeface="Comic Sans MS" charset="0"/>
                <a:ea typeface="Arial" charset="0"/>
                <a:cs typeface="Arial" charset="0"/>
              </a:defRPr>
            </a:lvl5pPr>
            <a:lvl6pPr marL="2514600" indent="-228600" eaLnBrk="0" fontAlgn="base" hangingPunct="0">
              <a:spcBef>
                <a:spcPct val="0"/>
              </a:spcBef>
              <a:spcAft>
                <a:spcPct val="0"/>
              </a:spcAft>
              <a:defRPr sz="2300">
                <a:solidFill>
                  <a:schemeClr val="tx1"/>
                </a:solidFill>
                <a:latin typeface="Comic Sans MS" charset="0"/>
                <a:ea typeface="Arial" charset="0"/>
                <a:cs typeface="Arial" charset="0"/>
              </a:defRPr>
            </a:lvl6pPr>
            <a:lvl7pPr marL="2971800" indent="-228600" eaLnBrk="0" fontAlgn="base" hangingPunct="0">
              <a:spcBef>
                <a:spcPct val="0"/>
              </a:spcBef>
              <a:spcAft>
                <a:spcPct val="0"/>
              </a:spcAft>
              <a:defRPr sz="2300">
                <a:solidFill>
                  <a:schemeClr val="tx1"/>
                </a:solidFill>
                <a:latin typeface="Comic Sans MS" charset="0"/>
                <a:ea typeface="Arial" charset="0"/>
                <a:cs typeface="Arial" charset="0"/>
              </a:defRPr>
            </a:lvl7pPr>
            <a:lvl8pPr marL="3429000" indent="-228600" eaLnBrk="0" fontAlgn="base" hangingPunct="0">
              <a:spcBef>
                <a:spcPct val="0"/>
              </a:spcBef>
              <a:spcAft>
                <a:spcPct val="0"/>
              </a:spcAft>
              <a:defRPr sz="2300">
                <a:solidFill>
                  <a:schemeClr val="tx1"/>
                </a:solidFill>
                <a:latin typeface="Comic Sans MS" charset="0"/>
                <a:ea typeface="Arial" charset="0"/>
                <a:cs typeface="Arial" charset="0"/>
              </a:defRPr>
            </a:lvl8pPr>
            <a:lvl9pPr marL="3886200" indent="-228600" eaLnBrk="0" fontAlgn="base" hangingPunct="0">
              <a:spcBef>
                <a:spcPct val="0"/>
              </a:spcBef>
              <a:spcAft>
                <a:spcPct val="0"/>
              </a:spcAft>
              <a:defRPr sz="2300">
                <a:solidFill>
                  <a:schemeClr val="tx1"/>
                </a:solidFill>
                <a:latin typeface="Comic Sans MS" charset="0"/>
                <a:ea typeface="Arial" charset="0"/>
                <a:cs typeface="Arial" charset="0"/>
              </a:defRPr>
            </a:lvl9pPr>
          </a:lstStyle>
          <a:p>
            <a:pPr algn="r">
              <a:lnSpc>
                <a:spcPct val="115000"/>
              </a:lnSpc>
              <a:spcBef>
                <a:spcPct val="50000"/>
              </a:spcBef>
            </a:pPr>
            <a:r>
              <a:rPr lang="en-US" sz="1600" b="1" i="1" dirty="0">
                <a:solidFill>
                  <a:schemeClr val="bg2"/>
                </a:solidFill>
                <a:latin typeface="Arial" charset="0"/>
              </a:rPr>
              <a:t> </a:t>
            </a:r>
          </a:p>
        </p:txBody>
      </p:sp>
      <p:sp>
        <p:nvSpPr>
          <p:cNvPr id="900100" name="Rectangle 4"/>
          <p:cNvSpPr>
            <a:spLocks noGrp="1" noChangeArrowheads="1"/>
          </p:cNvSpPr>
          <p:nvPr>
            <p:ph type="title"/>
          </p:nvPr>
        </p:nvSpPr>
        <p:spPr bwMode="auto">
          <a:xfrm>
            <a:off x="1676400" y="457200"/>
            <a:ext cx="5562600" cy="560388"/>
          </a:xfrm>
          <a:solidFill>
            <a:srgbClr val="FFFFFF"/>
          </a:solidFill>
          <a:effectLst>
            <a:outerShdw dist="107763" dir="2700000" algn="ctr" rotWithShape="0">
              <a:schemeClr val="bg2"/>
            </a:outerShdw>
          </a:effectLst>
          <a:extLst/>
        </p:spPr>
        <p:txBody>
          <a:bodyPr vert="horz" wrap="square" lIns="90488" tIns="44450" rIns="90488" bIns="44450" numCol="1" rtlCol="0" anchor="t" anchorCtr="0" compatLnSpc="1">
            <a:prstTxWarp prst="textNoShape">
              <a:avLst/>
            </a:prstTxWarp>
            <a:normAutofit fontScale="90000"/>
          </a:bodyPr>
          <a:lstStyle/>
          <a:p>
            <a:pPr marL="109538"/>
            <a:r>
              <a:rPr lang="en-US" i="0" dirty="0">
                <a:solidFill>
                  <a:srgbClr val="000000"/>
                </a:solidFill>
                <a:latin typeface="Arial" charset="0"/>
              </a:rPr>
              <a:t>Documenting Systems</a:t>
            </a:r>
          </a:p>
        </p:txBody>
      </p:sp>
      <p:sp>
        <p:nvSpPr>
          <p:cNvPr id="36869" name="Rectangle 5"/>
          <p:cNvSpPr>
            <a:spLocks noChangeArrowheads="1"/>
          </p:cNvSpPr>
          <p:nvPr/>
        </p:nvSpPr>
        <p:spPr bwMode="auto">
          <a:xfrm>
            <a:off x="1828800" y="2514600"/>
            <a:ext cx="2590800" cy="28176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15000"/>
              </a:lnSpc>
            </a:pPr>
            <a:r>
              <a:rPr lang="en-US" sz="2200">
                <a:latin typeface="Arial" charset="0"/>
              </a:rPr>
              <a:t>Intended to depict the entire system, including inputs, manual and computerized processes, and outputs.</a:t>
            </a:r>
          </a:p>
        </p:txBody>
      </p:sp>
      <p:sp>
        <p:nvSpPr>
          <p:cNvPr id="37894" name="Rectangle 11"/>
          <p:cNvSpPr>
            <a:spLocks noChangeArrowheads="1"/>
          </p:cNvSpPr>
          <p:nvPr/>
        </p:nvSpPr>
        <p:spPr bwMode="auto">
          <a:xfrm>
            <a:off x="8001000" y="452439"/>
            <a:ext cx="2438400" cy="769441"/>
          </a:xfrm>
          <a:prstGeom prst="rect">
            <a:avLst/>
          </a:prstGeom>
          <a:noFill/>
          <a:ln w="28575" cap="sq" algn="ctr">
            <a:noFill/>
            <a:miter lim="800000"/>
            <a:headEnd type="none" w="sm" len="sm"/>
            <a:tailEnd type="none" w="sm" len="sm"/>
          </a:ln>
          <a:effectLst/>
        </p:spPr>
        <p:txBody>
          <a:bodyPr wrap="square">
            <a:spAutoFit/>
          </a:bodyPr>
          <a:lstStyle/>
          <a:p>
            <a:pPr eaLnBrk="0" hangingPunct="0">
              <a:defRPr/>
            </a:pPr>
            <a:r>
              <a:rPr lang="en-US" sz="1200" b="1" dirty="0"/>
              <a:t> </a:t>
            </a:r>
          </a:p>
          <a:p>
            <a:pPr algn="ctr" eaLnBrk="0" hangingPunct="0">
              <a:defRPr/>
            </a:pPr>
            <a:r>
              <a:rPr lang="en-US" sz="1600" b="1" dirty="0"/>
              <a:t>Common System Flowchart Symbols</a:t>
            </a:r>
          </a:p>
        </p:txBody>
      </p:sp>
      <p:pic>
        <p:nvPicPr>
          <p:cNvPr id="3687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378200"/>
            <a:ext cx="6224588" cy="302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6872"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4989" y="1143001"/>
            <a:ext cx="6218237" cy="2963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Slide Number Placeholder 1"/>
          <p:cNvSpPr>
            <a:spLocks noGrp="1"/>
          </p:cNvSpPr>
          <p:nvPr>
            <p:ph type="sldNum" sz="quarter" idx="12"/>
          </p:nvPr>
        </p:nvSpPr>
        <p:spPr/>
        <p:txBody>
          <a:bodyPr/>
          <a:lstStyle/>
          <a:p>
            <a:fld id="{FB15390F-2472-414E-AF96-8DC98E7C2D86}" type="slidenum">
              <a:rPr lang="en-US" smtClean="0"/>
              <a:pPr/>
              <a:t>28</a:t>
            </a:fld>
            <a:endParaRPr lang="en-US"/>
          </a:p>
        </p:txBody>
      </p:sp>
    </p:spTree>
    <p:extLst>
      <p:ext uri="{BB962C8B-B14F-4D97-AF65-F5344CB8AC3E}">
        <p14:creationId xmlns:p14="http://schemas.microsoft.com/office/powerpoint/2010/main" val="1483262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4214" y="228600"/>
            <a:ext cx="6097587" cy="44084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789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164" y="4405314"/>
            <a:ext cx="6067425" cy="2224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8916" name="Rectangle 14"/>
          <p:cNvSpPr>
            <a:spLocks noChangeArrowheads="1"/>
          </p:cNvSpPr>
          <p:nvPr/>
        </p:nvSpPr>
        <p:spPr bwMode="auto">
          <a:xfrm>
            <a:off x="1828800" y="1371601"/>
            <a:ext cx="2209800" cy="1082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15000"/>
              </a:lnSpc>
              <a:spcBef>
                <a:spcPct val="35000"/>
              </a:spcBef>
              <a:defRPr/>
            </a:pPr>
            <a:r>
              <a:rPr lang="en-US" sz="2800" b="1" dirty="0">
                <a:solidFill>
                  <a:srgbClr val="00355C"/>
                </a:solidFill>
              </a:rPr>
              <a:t>Document Flowcharts</a:t>
            </a:r>
          </a:p>
        </p:txBody>
      </p:sp>
      <p:sp>
        <p:nvSpPr>
          <p:cNvPr id="37893" name="Rectangle 15"/>
          <p:cNvSpPr>
            <a:spLocks noChangeArrowheads="1"/>
          </p:cNvSpPr>
          <p:nvPr/>
        </p:nvSpPr>
        <p:spPr bwMode="auto">
          <a:xfrm>
            <a:off x="1828800" y="2514600"/>
            <a:ext cx="2514600" cy="2809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15000"/>
              </a:lnSpc>
            </a:pPr>
            <a:endParaRPr lang="en-US" sz="2200" dirty="0">
              <a:latin typeface="Arial" charset="0"/>
            </a:endParaRPr>
          </a:p>
          <a:p>
            <a:pPr eaLnBrk="0" hangingPunct="0">
              <a:lnSpc>
                <a:spcPct val="115000"/>
              </a:lnSpc>
            </a:pPr>
            <a:r>
              <a:rPr lang="en-US" sz="2200" dirty="0">
                <a:latin typeface="Arial" charset="0"/>
              </a:rPr>
              <a:t>Flow of documents and information among departments or units within an organization.</a:t>
            </a:r>
          </a:p>
        </p:txBody>
      </p:sp>
      <p:sp>
        <p:nvSpPr>
          <p:cNvPr id="902148" name="Rectangle 4"/>
          <p:cNvSpPr>
            <a:spLocks noGrp="1" noChangeArrowheads="1"/>
          </p:cNvSpPr>
          <p:nvPr>
            <p:ph type="title"/>
          </p:nvPr>
        </p:nvSpPr>
        <p:spPr bwMode="auto">
          <a:xfrm>
            <a:off x="1524000" y="457200"/>
            <a:ext cx="5105400" cy="560388"/>
          </a:xfrm>
          <a:solidFill>
            <a:srgbClr val="FFFFFF"/>
          </a:solidFill>
          <a:effectLst>
            <a:outerShdw dist="107763" dir="2700000" algn="ctr" rotWithShape="0">
              <a:schemeClr val="bg2"/>
            </a:outerShdw>
          </a:effectLst>
          <a:extLst/>
        </p:spPr>
        <p:txBody>
          <a:bodyPr vert="horz" wrap="square" lIns="90488" tIns="44450" rIns="90488" bIns="44450" numCol="1" rtlCol="0" anchor="t" anchorCtr="0" compatLnSpc="1">
            <a:prstTxWarp prst="textNoShape">
              <a:avLst/>
            </a:prstTxWarp>
            <a:normAutofit fontScale="90000"/>
          </a:bodyPr>
          <a:lstStyle/>
          <a:p>
            <a:pPr marL="109538"/>
            <a:r>
              <a:rPr lang="en-US" i="0" dirty="0">
                <a:solidFill>
                  <a:srgbClr val="000000"/>
                </a:solidFill>
                <a:effectLst>
                  <a:outerShdw blurRad="38100" dist="38100" dir="2700000" algn="tl">
                    <a:srgbClr val="000000"/>
                  </a:outerShdw>
                </a:effectLst>
                <a:latin typeface="Arial" charset="0"/>
              </a:rPr>
              <a:t>Documenting </a:t>
            </a:r>
            <a:r>
              <a:rPr lang="en-US" b="1" i="0" dirty="0">
                <a:solidFill>
                  <a:srgbClr val="000000"/>
                </a:solidFill>
                <a:latin typeface="Arial" charset="0"/>
              </a:rPr>
              <a:t>Systems</a:t>
            </a:r>
          </a:p>
        </p:txBody>
      </p:sp>
      <p:sp>
        <p:nvSpPr>
          <p:cNvPr id="38919" name="Rectangle 16"/>
          <p:cNvSpPr>
            <a:spLocks noChangeArrowheads="1"/>
          </p:cNvSpPr>
          <p:nvPr/>
        </p:nvSpPr>
        <p:spPr bwMode="auto">
          <a:xfrm>
            <a:off x="8686800" y="474664"/>
            <a:ext cx="1752600" cy="769441"/>
          </a:xfrm>
          <a:prstGeom prst="rect">
            <a:avLst/>
          </a:prstGeom>
          <a:noFill/>
          <a:ln w="28575" cap="sq" algn="ctr">
            <a:noFill/>
            <a:miter lim="800000"/>
            <a:headEnd type="none" w="sm" len="sm"/>
            <a:tailEnd type="none" w="sm" len="sm"/>
          </a:ln>
          <a:effectLst/>
        </p:spPr>
        <p:txBody>
          <a:bodyPr>
            <a:spAutoFit/>
          </a:bodyPr>
          <a:lstStyle/>
          <a:p>
            <a:pPr eaLnBrk="0" hangingPunct="0">
              <a:defRPr/>
            </a:pPr>
            <a:r>
              <a:rPr lang="en-US" sz="1200" b="1" dirty="0"/>
              <a:t> </a:t>
            </a:r>
          </a:p>
          <a:p>
            <a:pPr algn="ctr" eaLnBrk="0" hangingPunct="0">
              <a:defRPr/>
            </a:pPr>
            <a:r>
              <a:rPr lang="en-US" sz="1600" b="1" dirty="0"/>
              <a:t>Payroll System Flowchart</a:t>
            </a:r>
          </a:p>
        </p:txBody>
      </p:sp>
      <p:sp>
        <p:nvSpPr>
          <p:cNvPr id="2" name="TextBox 1"/>
          <p:cNvSpPr txBox="1"/>
          <p:nvPr/>
        </p:nvSpPr>
        <p:spPr>
          <a:xfrm>
            <a:off x="1828800" y="2438400"/>
            <a:ext cx="457200" cy="381000"/>
          </a:xfrm>
          <a:prstGeom prst="rect">
            <a:avLst/>
          </a:prstGeom>
          <a:solidFill>
            <a:srgbClr val="FFFFFF"/>
          </a:solidFill>
        </p:spPr>
        <p:txBody>
          <a:bodyPr wrap="square" rtlCol="0">
            <a:spAutoFit/>
          </a:bodyPr>
          <a:lstStyle/>
          <a:p>
            <a:endParaRPr lang="en-US" dirty="0"/>
          </a:p>
        </p:txBody>
      </p:sp>
      <p:sp>
        <p:nvSpPr>
          <p:cNvPr id="3" name="Slide Number Placeholder 2"/>
          <p:cNvSpPr>
            <a:spLocks noGrp="1"/>
          </p:cNvSpPr>
          <p:nvPr>
            <p:ph type="sldNum" sz="quarter" idx="12"/>
          </p:nvPr>
        </p:nvSpPr>
        <p:spPr/>
        <p:txBody>
          <a:bodyPr/>
          <a:lstStyle/>
          <a:p>
            <a:fld id="{FB15390F-2472-414E-AF96-8DC98E7C2D86}" type="slidenum">
              <a:rPr lang="en-US" smtClean="0"/>
              <a:pPr/>
              <a:t>29</a:t>
            </a:fld>
            <a:endParaRPr lang="en-US"/>
          </a:p>
        </p:txBody>
      </p:sp>
    </p:spTree>
    <p:extLst>
      <p:ext uri="{BB962C8B-B14F-4D97-AF65-F5344CB8AC3E}">
        <p14:creationId xmlns:p14="http://schemas.microsoft.com/office/powerpoint/2010/main" val="560178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xfrm>
            <a:off x="685801" y="2142067"/>
            <a:ext cx="10131425" cy="4106333"/>
          </a:xfrm>
        </p:spPr>
        <p:txBody>
          <a:bodyPr>
            <a:normAutofit fontScale="92500" lnSpcReduction="20000"/>
          </a:bodyPr>
          <a:lstStyle/>
          <a:p>
            <a:pPr marL="514350" indent="-514350">
              <a:buFont typeface="+mj-lt"/>
              <a:buAutoNum type="arabicPeriod"/>
            </a:pPr>
            <a:r>
              <a:rPr lang="en-US" dirty="0"/>
              <a:t>Describe the roles of the accounting/finance function in business and why those roles require knowledge of technology and business processes</a:t>
            </a:r>
          </a:p>
          <a:p>
            <a:pPr marL="514350" indent="-514350">
              <a:buFont typeface="+mj-lt"/>
              <a:buAutoNum type="arabicPeriod"/>
            </a:pPr>
            <a:r>
              <a:rPr lang="en-US" dirty="0"/>
              <a:t>Understand the importance of business process documentation</a:t>
            </a:r>
          </a:p>
          <a:p>
            <a:pPr marL="514350" indent="-514350">
              <a:buFont typeface="+mj-lt"/>
              <a:buAutoNum type="arabicPeriod"/>
            </a:pPr>
            <a:r>
              <a:rPr lang="en-US" dirty="0"/>
              <a:t>Recognize the value of business models</a:t>
            </a:r>
          </a:p>
          <a:p>
            <a:pPr marL="514350" indent="-514350">
              <a:buFont typeface="+mj-lt"/>
              <a:buAutoNum type="arabicPeriod"/>
            </a:pPr>
            <a:r>
              <a:rPr lang="en-US" dirty="0"/>
              <a:t>Articulate the characteristics of activity models</a:t>
            </a:r>
          </a:p>
          <a:p>
            <a:pPr marL="514350" indent="-514350">
              <a:buFont typeface="+mj-lt"/>
              <a:buAutoNum type="arabicPeriod"/>
            </a:pPr>
            <a:r>
              <a:rPr lang="en-US" dirty="0"/>
              <a:t>Understand and apply the building blocks for BPMN (activity) diagrams</a:t>
            </a:r>
          </a:p>
          <a:p>
            <a:pPr marL="514350" indent="-514350">
              <a:buFont typeface="+mj-lt"/>
              <a:buAutoNum type="arabicPeriod"/>
            </a:pPr>
            <a:r>
              <a:rPr lang="en-US" dirty="0"/>
              <a:t>Use pools and lanes to identify process participants</a:t>
            </a:r>
          </a:p>
          <a:p>
            <a:pPr marL="514350" indent="-514350">
              <a:buFont typeface="+mj-lt"/>
              <a:buAutoNum type="arabicPeriod"/>
            </a:pPr>
            <a:r>
              <a:rPr lang="en-US" dirty="0"/>
              <a:t>Apply message flows to show interactions between pools</a:t>
            </a:r>
          </a:p>
          <a:p>
            <a:pPr marL="514350" indent="-514350">
              <a:buFont typeface="+mj-lt"/>
              <a:buAutoNum type="arabicPeriod"/>
            </a:pPr>
            <a:r>
              <a:rPr lang="en-US" dirty="0"/>
              <a:t>Understand and apply flow object types</a:t>
            </a:r>
          </a:p>
          <a:p>
            <a:pPr marL="514350" indent="-514350">
              <a:buFont typeface="+mj-lt"/>
              <a:buAutoNum type="arabicPeriod"/>
            </a:pPr>
            <a:r>
              <a:rPr lang="en-US" dirty="0"/>
              <a:t>Recognize and model repeating activities</a:t>
            </a:r>
          </a:p>
          <a:p>
            <a:pPr marL="514350" indent="-514350">
              <a:buFont typeface="+mj-lt"/>
              <a:buAutoNum type="arabicPeriod"/>
            </a:pPr>
            <a:r>
              <a:rPr lang="en-US" dirty="0"/>
              <a:t>Understand and apply data objects and stores to model data created, updated, transferred and deleted in a process</a:t>
            </a:r>
          </a:p>
          <a:p>
            <a:pPr marL="514350" indent="-514350">
              <a:buFont typeface="+mj-lt"/>
              <a:buAutoNum type="arabicPeriod"/>
            </a:pPr>
            <a:endParaRPr lang="en-US" dirty="0"/>
          </a:p>
        </p:txBody>
      </p:sp>
      <p:sp>
        <p:nvSpPr>
          <p:cNvPr id="5" name="Slide Number Placeholder 4"/>
          <p:cNvSpPr>
            <a:spLocks noGrp="1"/>
          </p:cNvSpPr>
          <p:nvPr>
            <p:ph type="sldNum" sz="quarter" idx="12"/>
          </p:nvPr>
        </p:nvSpPr>
        <p:spPr/>
        <p:txBody>
          <a:bodyPr/>
          <a:lstStyle/>
          <a:p>
            <a:r>
              <a:rPr lang="en-US" dirty="0"/>
              <a:t>2-</a:t>
            </a:r>
            <a:fld id="{97C4A834-BE89-44DB-895D-B4D537236EBF}" type="slidenum">
              <a:rPr lang="en-US" smtClean="0"/>
              <a:t>3</a:t>
            </a:fld>
            <a:endParaRPr lang="en-US" dirty="0"/>
          </a:p>
        </p:txBody>
      </p:sp>
    </p:spTree>
    <p:extLst>
      <p:ext uri="{BB962C8B-B14F-4D97-AF65-F5344CB8AC3E}">
        <p14:creationId xmlns:p14="http://schemas.microsoft.com/office/powerpoint/2010/main" val="29756049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1069848"/>
          </a:xfrm>
        </p:spPr>
        <p:txBody>
          <a:bodyPr>
            <a:normAutofit/>
          </a:bodyPr>
          <a:lstStyle/>
          <a:p>
            <a:r>
              <a:rPr lang="en-US" dirty="0" smtClean="0"/>
              <a:t>Flowcharts Symbols</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051" y="1233377"/>
            <a:ext cx="3914775" cy="50150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233378"/>
            <a:ext cx="4286250" cy="50912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Slide Number Placeholder 4"/>
          <p:cNvSpPr>
            <a:spLocks noGrp="1"/>
          </p:cNvSpPr>
          <p:nvPr>
            <p:ph type="sldNum" sz="quarter" idx="12"/>
          </p:nvPr>
        </p:nvSpPr>
        <p:spPr>
          <a:xfrm>
            <a:off x="9753600" y="6324600"/>
            <a:ext cx="762000" cy="365760"/>
          </a:xfrm>
        </p:spPr>
        <p:txBody>
          <a:bodyPr/>
          <a:lstStyle/>
          <a:p>
            <a:endParaRPr lang="en-US" dirty="0" smtClean="0"/>
          </a:p>
          <a:p>
            <a:r>
              <a:rPr lang="en-US" dirty="0" smtClean="0"/>
              <a:t> </a:t>
            </a:r>
            <a:endParaRPr lang="en-US" dirty="0"/>
          </a:p>
        </p:txBody>
      </p:sp>
    </p:spTree>
    <p:extLst>
      <p:ext uri="{BB962C8B-B14F-4D97-AF65-F5344CB8AC3E}">
        <p14:creationId xmlns:p14="http://schemas.microsoft.com/office/powerpoint/2010/main" val="6630698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609600"/>
            <a:ext cx="8229600" cy="1066800"/>
          </a:xfrm>
        </p:spPr>
        <p:txBody>
          <a:bodyPr/>
          <a:lstStyle/>
          <a:p>
            <a:r>
              <a:rPr lang="en-US" dirty="0" smtClean="0"/>
              <a:t>Types of Flowcharts</a:t>
            </a:r>
            <a:endParaRPr lang="en-US" dirty="0"/>
          </a:p>
        </p:txBody>
      </p:sp>
      <p:sp>
        <p:nvSpPr>
          <p:cNvPr id="3" name="Content Placeholder 2"/>
          <p:cNvSpPr>
            <a:spLocks noGrp="1"/>
          </p:cNvSpPr>
          <p:nvPr>
            <p:ph idx="1"/>
          </p:nvPr>
        </p:nvSpPr>
        <p:spPr>
          <a:xfrm>
            <a:off x="2057400" y="824459"/>
            <a:ext cx="8229600" cy="5329453"/>
          </a:xfrm>
        </p:spPr>
        <p:txBody>
          <a:bodyPr>
            <a:normAutofit/>
          </a:bodyPr>
          <a:lstStyle/>
          <a:p>
            <a:r>
              <a:rPr lang="en-US" sz="2000" b="1" dirty="0" smtClean="0"/>
              <a:t>Document</a:t>
            </a:r>
            <a:r>
              <a:rPr lang="en-US" sz="2000" dirty="0" smtClean="0"/>
              <a:t>: shows the flow of documents and data for a process, useful in evaluating internal controls</a:t>
            </a:r>
          </a:p>
          <a:p>
            <a:r>
              <a:rPr lang="en-US" sz="2000" b="1" dirty="0" smtClean="0"/>
              <a:t>System</a:t>
            </a:r>
            <a:r>
              <a:rPr lang="en-US" sz="2000" dirty="0" smtClean="0"/>
              <a:t>: depicts the data processing cycle for a process</a:t>
            </a:r>
          </a:p>
          <a:p>
            <a:r>
              <a:rPr lang="en-US" sz="2000" b="1" dirty="0" smtClean="0"/>
              <a:t>Program</a:t>
            </a:r>
            <a:r>
              <a:rPr lang="en-US" sz="2000" dirty="0" smtClean="0"/>
              <a:t>: illustrates the sequence of logic in the system process</a:t>
            </a:r>
            <a:endParaRPr lang="en-US" sz="2000" dirty="0"/>
          </a:p>
        </p:txBody>
      </p:sp>
      <p:sp>
        <p:nvSpPr>
          <p:cNvPr id="4" name="Slide Number Placeholder 4"/>
          <p:cNvSpPr>
            <a:spLocks noGrp="1"/>
          </p:cNvSpPr>
          <p:nvPr>
            <p:ph type="sldNum" sz="quarter" idx="12"/>
          </p:nvPr>
        </p:nvSpPr>
        <p:spPr>
          <a:xfrm>
            <a:off x="9753600" y="6324600"/>
            <a:ext cx="762000" cy="365760"/>
          </a:xfrm>
        </p:spPr>
        <p:txBody>
          <a:bodyPr/>
          <a:lstStyle/>
          <a:p>
            <a:endParaRPr lang="en-US" dirty="0" smtClean="0"/>
          </a:p>
          <a:p>
            <a:r>
              <a:rPr lang="en-US" dirty="0" smtClean="0"/>
              <a:t> </a:t>
            </a:r>
            <a:endParaRPr lang="en-US" dirty="0"/>
          </a:p>
        </p:txBody>
      </p:sp>
    </p:spTree>
    <p:extLst>
      <p:ext uri="{BB962C8B-B14F-4D97-AF65-F5344CB8AC3E}">
        <p14:creationId xmlns:p14="http://schemas.microsoft.com/office/powerpoint/2010/main" val="9220557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8229600" cy="1066800"/>
          </a:xfrm>
        </p:spPr>
        <p:txBody>
          <a:bodyPr/>
          <a:lstStyle/>
          <a:p>
            <a:r>
              <a:rPr lang="en-US" dirty="0" smtClean="0"/>
              <a:t>Guidelines for Drawing Flowcharts</a:t>
            </a:r>
            <a:endParaRPr lang="en-US" dirty="0"/>
          </a:p>
        </p:txBody>
      </p:sp>
      <p:sp>
        <p:nvSpPr>
          <p:cNvPr id="3" name="Content Placeholder 2"/>
          <p:cNvSpPr>
            <a:spLocks noGrp="1"/>
          </p:cNvSpPr>
          <p:nvPr>
            <p:ph idx="1"/>
          </p:nvPr>
        </p:nvSpPr>
        <p:spPr>
          <a:xfrm>
            <a:off x="1981200" y="1905000"/>
            <a:ext cx="8229600" cy="4325112"/>
          </a:xfrm>
        </p:spPr>
        <p:txBody>
          <a:bodyPr>
            <a:normAutofit/>
          </a:bodyPr>
          <a:lstStyle/>
          <a:p>
            <a:r>
              <a:rPr lang="en-US" sz="2000" b="1" dirty="0" smtClean="0"/>
              <a:t>Understand the system you are trying to represent.</a:t>
            </a:r>
          </a:p>
          <a:p>
            <a:r>
              <a:rPr lang="en-US" sz="2000" b="1" dirty="0" smtClean="0"/>
              <a:t>Identify business processes, documents, data flows, and data processing procedures.</a:t>
            </a:r>
          </a:p>
          <a:p>
            <a:r>
              <a:rPr lang="en-US" sz="2000" b="1" dirty="0" smtClean="0"/>
              <a:t>Organize the flowchart so as it reads from top to bottom and left to right.</a:t>
            </a:r>
          </a:p>
          <a:p>
            <a:r>
              <a:rPr lang="en-US" sz="2000" b="1" dirty="0" smtClean="0"/>
              <a:t>Name elements descriptively.</a:t>
            </a:r>
          </a:p>
          <a:p>
            <a:r>
              <a:rPr lang="en-US" sz="2000" b="1" dirty="0" smtClean="0"/>
              <a:t>Edit/Review/Refine to make it easy to read and understand.</a:t>
            </a:r>
          </a:p>
          <a:p>
            <a:endParaRPr lang="en-US" sz="2000" b="1" dirty="0"/>
          </a:p>
        </p:txBody>
      </p:sp>
      <p:sp>
        <p:nvSpPr>
          <p:cNvPr id="4" name="Slide Number Placeholder 4"/>
          <p:cNvSpPr>
            <a:spLocks noGrp="1"/>
          </p:cNvSpPr>
          <p:nvPr>
            <p:ph type="sldNum" sz="quarter" idx="12"/>
          </p:nvPr>
        </p:nvSpPr>
        <p:spPr>
          <a:xfrm>
            <a:off x="9753600" y="6324600"/>
            <a:ext cx="762000" cy="365760"/>
          </a:xfrm>
        </p:spPr>
        <p:txBody>
          <a:bodyPr/>
          <a:lstStyle/>
          <a:p>
            <a:endParaRPr lang="en-US" dirty="0" smtClean="0"/>
          </a:p>
          <a:p>
            <a:r>
              <a:rPr lang="en-US" dirty="0" smtClean="0"/>
              <a:t> </a:t>
            </a:r>
            <a:endParaRPr lang="en-US" dirty="0"/>
          </a:p>
        </p:txBody>
      </p:sp>
    </p:spTree>
    <p:extLst>
      <p:ext uri="{BB962C8B-B14F-4D97-AF65-F5344CB8AC3E}">
        <p14:creationId xmlns:p14="http://schemas.microsoft.com/office/powerpoint/2010/main" val="11969584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BPMN for Activity Diagrams</a:t>
            </a:r>
          </a:p>
        </p:txBody>
      </p:sp>
      <p:sp>
        <p:nvSpPr>
          <p:cNvPr id="3" name="Content Placeholder 2"/>
          <p:cNvSpPr>
            <a:spLocks noGrp="1"/>
          </p:cNvSpPr>
          <p:nvPr>
            <p:ph idx="1"/>
          </p:nvPr>
        </p:nvSpPr>
        <p:spPr/>
        <p:txBody>
          <a:bodyPr>
            <a:normAutofit/>
          </a:bodyPr>
          <a:lstStyle/>
          <a:p>
            <a:r>
              <a:rPr lang="en-US" sz="2400" b="1" dirty="0"/>
              <a:t>BPMN stands for </a:t>
            </a:r>
            <a:r>
              <a:rPr lang="en-US" sz="2400" b="1" dirty="0">
                <a:solidFill>
                  <a:schemeClr val="accent2"/>
                </a:solidFill>
              </a:rPr>
              <a:t>business process modeling notation</a:t>
            </a:r>
          </a:p>
          <a:p>
            <a:r>
              <a:rPr lang="en-US" sz="2400" b="1" dirty="0"/>
              <a:t>The Object Management Group maintains the BPMN specification</a:t>
            </a:r>
          </a:p>
          <a:p>
            <a:r>
              <a:rPr lang="en-US" sz="2400" b="1" dirty="0"/>
              <a:t>First specification issued in 2004 widely adopted</a:t>
            </a:r>
          </a:p>
          <a:p>
            <a:r>
              <a:rPr lang="en-US" sz="2400" b="1" dirty="0"/>
              <a:t>Specifically designed for process modeling</a:t>
            </a:r>
          </a:p>
          <a:p>
            <a:r>
              <a:rPr lang="en-US" sz="2400" b="1" dirty="0"/>
              <a:t>Designed to be understood by business people </a:t>
            </a:r>
          </a:p>
          <a:p>
            <a:r>
              <a:rPr lang="en-US" sz="2400" b="1" dirty="0"/>
              <a:t>Software available to support modeling and subsequent process simulation</a:t>
            </a:r>
          </a:p>
          <a:p>
            <a:endParaRPr lang="en-US" sz="2400" b="1" dirty="0"/>
          </a:p>
        </p:txBody>
      </p:sp>
      <p:sp>
        <p:nvSpPr>
          <p:cNvPr id="4" name="Slide Number Placeholder 3"/>
          <p:cNvSpPr>
            <a:spLocks noGrp="1"/>
          </p:cNvSpPr>
          <p:nvPr>
            <p:ph type="sldNum" sz="quarter" idx="12"/>
          </p:nvPr>
        </p:nvSpPr>
        <p:spPr/>
        <p:txBody>
          <a:bodyPr/>
          <a:lstStyle/>
          <a:p>
            <a:r>
              <a:rPr lang="en-US" dirty="0"/>
              <a:t>2-</a:t>
            </a:r>
            <a:fld id="{97C4A834-BE89-44DB-895D-B4D537236EBF}" type="slidenum">
              <a:rPr lang="en-US" smtClean="0"/>
              <a:pPr/>
              <a:t>33</a:t>
            </a:fld>
            <a:endParaRPr lang="en-US" dirty="0"/>
          </a:p>
        </p:txBody>
      </p:sp>
      <p:sp>
        <p:nvSpPr>
          <p:cNvPr id="5"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5</a:t>
            </a:r>
          </a:p>
        </p:txBody>
      </p:sp>
    </p:spTree>
    <p:extLst>
      <p:ext uri="{BB962C8B-B14F-4D97-AF65-F5344CB8AC3E}">
        <p14:creationId xmlns:p14="http://schemas.microsoft.com/office/powerpoint/2010/main" val="36086757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BPMN Models</a:t>
            </a:r>
          </a:p>
        </p:txBody>
      </p:sp>
      <p:sp>
        <p:nvSpPr>
          <p:cNvPr id="3" name="Content Placeholder 2"/>
          <p:cNvSpPr>
            <a:spLocks noGrp="1"/>
          </p:cNvSpPr>
          <p:nvPr>
            <p:ph sz="half" idx="1"/>
          </p:nvPr>
        </p:nvSpPr>
        <p:spPr/>
        <p:txBody>
          <a:bodyPr>
            <a:normAutofit fontScale="92500"/>
          </a:bodyPr>
          <a:lstStyle/>
          <a:p>
            <a:r>
              <a:rPr lang="en-US" sz="2400" b="1" dirty="0"/>
              <a:t>They are </a:t>
            </a:r>
            <a:r>
              <a:rPr lang="en-US" sz="2400" b="1" u="sng" dirty="0"/>
              <a:t>correct</a:t>
            </a:r>
            <a:r>
              <a:rPr lang="en-US" sz="2400" b="1" dirty="0"/>
              <a:t>; they do not violate BPMN standards.</a:t>
            </a:r>
          </a:p>
          <a:p>
            <a:r>
              <a:rPr lang="en-US" sz="2400" b="1" dirty="0"/>
              <a:t>They are </a:t>
            </a:r>
            <a:r>
              <a:rPr lang="en-US" sz="2400" b="1" u="sng" dirty="0"/>
              <a:t>clear</a:t>
            </a:r>
            <a:r>
              <a:rPr lang="en-US" sz="2400" b="1" dirty="0"/>
              <a:t>; they describe the logic of the business process.</a:t>
            </a:r>
          </a:p>
          <a:p>
            <a:r>
              <a:rPr lang="en-US" sz="2400" b="1" dirty="0"/>
              <a:t>They are </a:t>
            </a:r>
            <a:r>
              <a:rPr lang="en-US" sz="2400" b="1" u="sng" dirty="0"/>
              <a:t>complete</a:t>
            </a:r>
            <a:r>
              <a:rPr lang="en-US" sz="2400" b="1" dirty="0"/>
              <a:t>; they show all the important elements of the process.</a:t>
            </a:r>
          </a:p>
          <a:p>
            <a:r>
              <a:rPr lang="en-US" sz="2400" b="1" dirty="0"/>
              <a:t>They are </a:t>
            </a:r>
            <a:r>
              <a:rPr lang="en-US" sz="2400" b="1" u="sng" dirty="0"/>
              <a:t>consistent</a:t>
            </a:r>
            <a:r>
              <a:rPr lang="en-US" sz="2400" b="1" dirty="0"/>
              <a:t>; the process logic should always result in a similar model.</a:t>
            </a:r>
          </a:p>
        </p:txBody>
      </p:sp>
      <p:pic>
        <p:nvPicPr>
          <p:cNvPr id="7" name="Content Placeholder 6"/>
          <p:cNvPicPr>
            <a:picLocks noGrp="1" noChangeAspect="1"/>
          </p:cNvPicPr>
          <p:nvPr>
            <p:ph sz="half" idx="2"/>
          </p:nvPr>
        </p:nvPicPr>
        <p:blipFill>
          <a:blip r:embed="rId2"/>
          <a:stretch>
            <a:fillRect/>
          </a:stretch>
        </p:blipFill>
        <p:spPr>
          <a:xfrm>
            <a:off x="5821363" y="2306286"/>
            <a:ext cx="4995862" cy="3320166"/>
          </a:xfrm>
          <a:prstGeom prst="rect">
            <a:avLst/>
          </a:prstGeom>
        </p:spPr>
      </p:pic>
      <p:sp>
        <p:nvSpPr>
          <p:cNvPr id="4" name="Slide Number Placeholder 3"/>
          <p:cNvSpPr>
            <a:spLocks noGrp="1"/>
          </p:cNvSpPr>
          <p:nvPr>
            <p:ph type="sldNum" sz="quarter" idx="12"/>
          </p:nvPr>
        </p:nvSpPr>
        <p:spPr/>
        <p:txBody>
          <a:bodyPr/>
          <a:lstStyle/>
          <a:p>
            <a:fld id="{A935F54B-151C-4F1D-B8E6-BD460FECB3E5}" type="slidenum">
              <a:rPr lang="en-US" smtClean="0">
                <a:solidFill>
                  <a:prstClr val="black">
                    <a:tint val="75000"/>
                  </a:prstClr>
                </a:solidFill>
              </a:rPr>
              <a:pPr/>
              <a:t>34</a:t>
            </a:fld>
            <a:endParaRPr lang="en-US">
              <a:solidFill>
                <a:prstClr val="black">
                  <a:tint val="75000"/>
                </a:prstClr>
              </a:solidFill>
            </a:endParaRPr>
          </a:p>
        </p:txBody>
      </p:sp>
      <p:sp>
        <p:nvSpPr>
          <p:cNvPr id="5"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5</a:t>
            </a:r>
          </a:p>
        </p:txBody>
      </p:sp>
    </p:spTree>
    <p:extLst>
      <p:ext uri="{BB962C8B-B14F-4D97-AF65-F5344CB8AC3E}">
        <p14:creationId xmlns:p14="http://schemas.microsoft.com/office/powerpoint/2010/main" val="12296197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40" name="Rectangle 4"/>
          <p:cNvSpPr>
            <a:spLocks noChangeArrowheads="1"/>
          </p:cNvSpPr>
          <p:nvPr/>
        </p:nvSpPr>
        <p:spPr bwMode="auto">
          <a:xfrm>
            <a:off x="2133600" y="1447801"/>
            <a:ext cx="8153400" cy="39227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107763" dir="2700000" algn="ctr" rotWithShape="0">
                    <a:schemeClr val="bg2"/>
                  </a:outerShdw>
                </a:effectLst>
              </a14:hiddenEffects>
            </a:ext>
          </a:extLst>
        </p:spPr>
        <p:txBody>
          <a:bodyPr lIns="90488" tIns="44450" rIns="90488" bIns="44450"/>
          <a:lstStyle/>
          <a:p>
            <a:pPr>
              <a:lnSpc>
                <a:spcPct val="125000"/>
              </a:lnSpc>
              <a:buSzPct val="80000"/>
              <a:tabLst>
                <a:tab pos="457200" algn="l"/>
              </a:tabLst>
              <a:defRPr/>
            </a:pPr>
            <a:r>
              <a:rPr lang="en-US" sz="2500" b="1" dirty="0"/>
              <a:t>Business Process - </a:t>
            </a:r>
            <a:r>
              <a:rPr lang="en-US" sz="2200" dirty="0"/>
              <a:t>a sequence of </a:t>
            </a:r>
            <a:r>
              <a:rPr lang="en-US" sz="2200" b="1" dirty="0"/>
              <a:t>work steps</a:t>
            </a:r>
            <a:r>
              <a:rPr lang="en-US" sz="2200" dirty="0"/>
              <a:t> performed in order to produce a desired result. </a:t>
            </a:r>
          </a:p>
          <a:p>
            <a:pPr>
              <a:lnSpc>
                <a:spcPct val="125000"/>
              </a:lnSpc>
              <a:spcBef>
                <a:spcPct val="70000"/>
              </a:spcBef>
              <a:tabLst>
                <a:tab pos="457200" algn="l"/>
              </a:tabLst>
              <a:defRPr/>
            </a:pPr>
            <a:r>
              <a:rPr lang="en-US" sz="2300" b="1" dirty="0"/>
              <a:t>Examples:</a:t>
            </a:r>
          </a:p>
          <a:p>
            <a:pPr marL="693738" lvl="1" indent="-457200">
              <a:lnSpc>
                <a:spcPct val="125000"/>
              </a:lnSpc>
              <a:spcBef>
                <a:spcPct val="35000"/>
              </a:spcBef>
              <a:buClr>
                <a:schemeClr val="tx1"/>
              </a:buClr>
              <a:buSzPct val="80000"/>
              <a:buFont typeface="Arial" pitchFamily="34" charset="0"/>
              <a:buChar char="►"/>
              <a:tabLst>
                <a:tab pos="457200" algn="l"/>
              </a:tabLst>
              <a:defRPr/>
            </a:pPr>
            <a:r>
              <a:rPr lang="en-US" sz="2200" b="1" dirty="0"/>
              <a:t>Completing a sale</a:t>
            </a:r>
          </a:p>
          <a:p>
            <a:pPr marL="693738" lvl="1" indent="-457200">
              <a:lnSpc>
                <a:spcPct val="125000"/>
              </a:lnSpc>
              <a:spcBef>
                <a:spcPct val="35000"/>
              </a:spcBef>
              <a:buClr>
                <a:schemeClr val="tx1"/>
              </a:buClr>
              <a:buSzPct val="80000"/>
              <a:buFont typeface="Arial" pitchFamily="34" charset="0"/>
              <a:buChar char="►"/>
              <a:tabLst>
                <a:tab pos="457200" algn="l"/>
              </a:tabLst>
              <a:defRPr/>
            </a:pPr>
            <a:r>
              <a:rPr lang="en-US" sz="2200" b="1" dirty="0"/>
              <a:t>Purchasing raw materials</a:t>
            </a:r>
          </a:p>
          <a:p>
            <a:pPr marL="693738" lvl="1" indent="-457200">
              <a:lnSpc>
                <a:spcPct val="125000"/>
              </a:lnSpc>
              <a:spcBef>
                <a:spcPct val="35000"/>
              </a:spcBef>
              <a:buClr>
                <a:schemeClr val="tx1"/>
              </a:buClr>
              <a:buSzPct val="80000"/>
              <a:buFont typeface="Arial" pitchFamily="34" charset="0"/>
              <a:buChar char="►"/>
              <a:tabLst>
                <a:tab pos="457200" algn="l"/>
              </a:tabLst>
              <a:defRPr/>
            </a:pPr>
            <a:r>
              <a:rPr lang="en-US" sz="2200" b="1" dirty="0"/>
              <a:t>Paying employees</a:t>
            </a:r>
          </a:p>
          <a:p>
            <a:pPr marL="693738" lvl="1" indent="-457200">
              <a:lnSpc>
                <a:spcPct val="125000"/>
              </a:lnSpc>
              <a:spcBef>
                <a:spcPct val="35000"/>
              </a:spcBef>
              <a:buClr>
                <a:schemeClr val="tx1"/>
              </a:buClr>
              <a:buSzPct val="80000"/>
              <a:buFont typeface="Arial" pitchFamily="34" charset="0"/>
              <a:buChar char="►"/>
              <a:tabLst>
                <a:tab pos="457200" algn="l"/>
              </a:tabLst>
              <a:defRPr/>
            </a:pPr>
            <a:r>
              <a:rPr lang="en-US" sz="2200" b="1" dirty="0"/>
              <a:t>Paying vendors</a:t>
            </a:r>
          </a:p>
        </p:txBody>
      </p:sp>
      <p:sp>
        <p:nvSpPr>
          <p:cNvPr id="6" name="Rectangle 3"/>
          <p:cNvSpPr>
            <a:spLocks noGrp="1" noChangeArrowheads="1"/>
          </p:cNvSpPr>
          <p:nvPr>
            <p:ph type="title"/>
          </p:nvPr>
        </p:nvSpPr>
        <p:spPr>
          <a:xfrm>
            <a:off x="1981200" y="457200"/>
            <a:ext cx="8229600" cy="560388"/>
          </a:xfrm>
          <a:noFill/>
          <a:ln>
            <a:noFill/>
          </a:ln>
          <a:effectLst>
            <a:outerShdw dist="107763" dir="2700000" algn="ctr" rotWithShape="0">
              <a:schemeClr val="bg2"/>
            </a:outerShdw>
          </a:effectLst>
        </p:spPr>
        <p:txBody>
          <a:bodyPr vert="horz" lIns="90488" tIns="44450" rIns="90488" bIns="44450" rtlCol="0" anchor="t">
            <a:normAutofit fontScale="90000"/>
          </a:bodyPr>
          <a:lstStyle/>
          <a:p>
            <a:pPr marL="109538" algn="ctr"/>
            <a:r>
              <a:rPr lang="en-US" b="1" dirty="0"/>
              <a:t>Overview of Business Processes</a:t>
            </a:r>
          </a:p>
        </p:txBody>
      </p:sp>
      <p:sp>
        <p:nvSpPr>
          <p:cNvPr id="2" name="Slide Number Placeholder 1"/>
          <p:cNvSpPr>
            <a:spLocks noGrp="1"/>
          </p:cNvSpPr>
          <p:nvPr>
            <p:ph type="sldNum" sz="quarter" idx="12"/>
          </p:nvPr>
        </p:nvSpPr>
        <p:spPr/>
        <p:txBody>
          <a:bodyPr/>
          <a:lstStyle/>
          <a:p>
            <a:fld id="{FB15390F-2472-414E-AF96-8DC98E7C2D86}" type="slidenum">
              <a:rPr lang="en-US" smtClean="0"/>
              <a:pPr/>
              <a:t>35</a:t>
            </a:fld>
            <a:endParaRPr lang="en-US"/>
          </a:p>
        </p:txBody>
      </p:sp>
    </p:spTree>
    <p:extLst>
      <p:ext uri="{BB962C8B-B14F-4D97-AF65-F5344CB8AC3E}">
        <p14:creationId xmlns:p14="http://schemas.microsoft.com/office/powerpoint/2010/main" val="2018643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8229600" cy="1066800"/>
          </a:xfrm>
        </p:spPr>
        <p:txBody>
          <a:bodyPr/>
          <a:lstStyle/>
          <a:p>
            <a:r>
              <a:rPr lang="en-US" b="1" dirty="0" smtClean="0"/>
              <a:t>Business Process Diagrams</a:t>
            </a:r>
            <a:endParaRPr lang="en-US" b="1" dirty="0"/>
          </a:p>
        </p:txBody>
      </p:sp>
      <p:sp>
        <p:nvSpPr>
          <p:cNvPr id="3" name="Content Placeholder 2"/>
          <p:cNvSpPr>
            <a:spLocks noGrp="1"/>
          </p:cNvSpPr>
          <p:nvPr>
            <p:ph idx="1"/>
          </p:nvPr>
        </p:nvSpPr>
        <p:spPr>
          <a:xfrm>
            <a:off x="1981200" y="1905000"/>
            <a:ext cx="8229600" cy="4325112"/>
          </a:xfrm>
        </p:spPr>
        <p:txBody>
          <a:bodyPr>
            <a:normAutofit/>
          </a:bodyPr>
          <a:lstStyle/>
          <a:p>
            <a:r>
              <a:rPr lang="en-US" sz="2000" b="1" dirty="0" smtClean="0"/>
              <a:t>Is a visual way to represent the activities in a business process</a:t>
            </a:r>
          </a:p>
          <a:p>
            <a:pPr marL="109728" indent="0">
              <a:buNone/>
            </a:pPr>
            <a:endParaRPr lang="en-US" sz="2000" b="1" dirty="0" smtClean="0"/>
          </a:p>
          <a:p>
            <a:r>
              <a:rPr lang="en-US" sz="2000" b="1" dirty="0" smtClean="0"/>
              <a:t>Intent is that all business users can easily understand the process from a standard notation (BPMN: Business Process Modeling Notation)</a:t>
            </a:r>
          </a:p>
          <a:p>
            <a:pPr marL="109728" indent="0">
              <a:buNone/>
            </a:pPr>
            <a:endParaRPr lang="en-US" sz="2000" b="1" dirty="0" smtClean="0"/>
          </a:p>
          <a:p>
            <a:r>
              <a:rPr lang="en-US" sz="2000" b="1" dirty="0" smtClean="0"/>
              <a:t>Can show the organizational unit performing the activity </a:t>
            </a:r>
          </a:p>
          <a:p>
            <a:endParaRPr lang="en-US" sz="2000" dirty="0"/>
          </a:p>
        </p:txBody>
      </p:sp>
      <p:sp>
        <p:nvSpPr>
          <p:cNvPr id="4" name="Slide Number Placeholder 4"/>
          <p:cNvSpPr>
            <a:spLocks noGrp="1"/>
          </p:cNvSpPr>
          <p:nvPr>
            <p:ph type="sldNum" sz="quarter" idx="12"/>
          </p:nvPr>
        </p:nvSpPr>
        <p:spPr>
          <a:xfrm>
            <a:off x="9753600" y="6324600"/>
            <a:ext cx="762000" cy="365760"/>
          </a:xfrm>
        </p:spPr>
        <p:txBody>
          <a:bodyPr/>
          <a:lstStyle/>
          <a:p>
            <a:endParaRPr lang="en-US" dirty="0" smtClean="0"/>
          </a:p>
          <a:p>
            <a:r>
              <a:rPr lang="en-US" dirty="0" smtClean="0"/>
              <a:t> </a:t>
            </a:r>
            <a:endParaRPr lang="en-US" dirty="0"/>
          </a:p>
        </p:txBody>
      </p:sp>
    </p:spTree>
    <p:extLst>
      <p:ext uri="{BB962C8B-B14F-4D97-AF65-F5344CB8AC3E}">
        <p14:creationId xmlns:p14="http://schemas.microsoft.com/office/powerpoint/2010/main" val="18108164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r Sales Process.png"/>
          <p:cNvPicPr>
            <a:picLocks noGrp="1" noChangeAspect="1"/>
          </p:cNvPicPr>
          <p:nvPr>
            <p:ph idx="4294967295"/>
          </p:nvPr>
        </p:nvPicPr>
        <p:blipFill>
          <a:blip r:embed="rId2">
            <a:extLst>
              <a:ext uri="{28A0092B-C50C-407E-A947-70E740481C1C}">
                <a14:useLocalDpi xmlns:a14="http://schemas.microsoft.com/office/drawing/2010/main" val="0"/>
              </a:ext>
            </a:extLst>
          </a:blip>
          <a:srcRect t="1140" b="1140"/>
          <a:stretch>
            <a:fillRect/>
          </a:stretch>
        </p:blipFill>
        <p:spPr>
          <a:xfrm>
            <a:off x="1981200" y="1371600"/>
            <a:ext cx="8229600" cy="4324350"/>
          </a:xfrm>
        </p:spPr>
      </p:pic>
      <p:sp>
        <p:nvSpPr>
          <p:cNvPr id="5" name="Slide Number Placeholder 4"/>
          <p:cNvSpPr>
            <a:spLocks noGrp="1"/>
          </p:cNvSpPr>
          <p:nvPr>
            <p:ph type="sldNum" sz="quarter" idx="12"/>
          </p:nvPr>
        </p:nvSpPr>
        <p:spPr/>
        <p:txBody>
          <a:bodyPr/>
          <a:lstStyle/>
          <a:p>
            <a:fld id="{FB15390F-2472-414E-AF96-8DC98E7C2D86}" type="slidenum">
              <a:rPr lang="en-US" smtClean="0"/>
              <a:pPr/>
              <a:t>37</a:t>
            </a:fld>
            <a:endParaRPr lang="en-US"/>
          </a:p>
        </p:txBody>
      </p:sp>
    </p:spTree>
    <p:extLst>
      <p:ext uri="{BB962C8B-B14F-4D97-AF65-F5344CB8AC3E}">
        <p14:creationId xmlns:p14="http://schemas.microsoft.com/office/powerpoint/2010/main" val="2533592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2209800" y="1447801"/>
            <a:ext cx="7543800" cy="5587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15000"/>
              </a:lnSpc>
              <a:spcBef>
                <a:spcPct val="35000"/>
              </a:spcBef>
              <a:defRPr/>
            </a:pPr>
            <a:r>
              <a:rPr lang="en-US" sz="2800" b="1" dirty="0"/>
              <a:t>Process Maps</a:t>
            </a:r>
          </a:p>
        </p:txBody>
      </p:sp>
      <p:sp>
        <p:nvSpPr>
          <p:cNvPr id="36867" name="Text Box 7"/>
          <p:cNvSpPr txBox="1">
            <a:spLocks noChangeArrowheads="1"/>
          </p:cNvSpPr>
          <p:nvPr/>
        </p:nvSpPr>
        <p:spPr bwMode="auto">
          <a:xfrm>
            <a:off x="3581400" y="6369050"/>
            <a:ext cx="6934200" cy="376238"/>
          </a:xfrm>
          <a:prstGeom prst="rect">
            <a:avLst/>
          </a:prstGeom>
          <a:solidFill>
            <a:schemeClr val="bg1"/>
          </a:solidFill>
          <a:ln>
            <a:noFill/>
          </a:ln>
          <a:effectLst/>
          <a:extLst>
            <a:ext uri="{91240B29-F687-4f45-9708-019B960494DF}">
              <a14:hiddenLine xmlns="" xmlns:a14="http://schemas.microsoft.com/office/drawing/2010/main" w="1905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300">
                <a:solidFill>
                  <a:schemeClr val="tx1"/>
                </a:solidFill>
                <a:latin typeface="Comic Sans MS" pitchFamily="66" charset="0"/>
                <a:cs typeface="Arial" charset="0"/>
              </a:defRPr>
            </a:lvl1pPr>
            <a:lvl2pPr marL="742950" indent="-285750" eaLnBrk="0" hangingPunct="0">
              <a:defRPr sz="2300">
                <a:solidFill>
                  <a:schemeClr val="tx1"/>
                </a:solidFill>
                <a:latin typeface="Comic Sans MS" pitchFamily="66" charset="0"/>
                <a:cs typeface="Arial" charset="0"/>
              </a:defRPr>
            </a:lvl2pPr>
            <a:lvl3pPr marL="1143000" indent="-228600" eaLnBrk="0" hangingPunct="0">
              <a:defRPr sz="2300">
                <a:solidFill>
                  <a:schemeClr val="tx1"/>
                </a:solidFill>
                <a:latin typeface="Comic Sans MS" pitchFamily="66" charset="0"/>
                <a:cs typeface="Arial" charset="0"/>
              </a:defRPr>
            </a:lvl3pPr>
            <a:lvl4pPr marL="1600200" indent="-228600" eaLnBrk="0" hangingPunct="0">
              <a:defRPr sz="2300">
                <a:solidFill>
                  <a:schemeClr val="tx1"/>
                </a:solidFill>
                <a:latin typeface="Comic Sans MS" pitchFamily="66" charset="0"/>
                <a:cs typeface="Arial" charset="0"/>
              </a:defRPr>
            </a:lvl4pPr>
            <a:lvl5pPr marL="2057400" indent="-228600" eaLnBrk="0" hangingPunct="0">
              <a:defRPr sz="2300">
                <a:solidFill>
                  <a:schemeClr val="tx1"/>
                </a:solidFill>
                <a:latin typeface="Comic Sans MS" pitchFamily="66" charset="0"/>
                <a:cs typeface="Arial" charset="0"/>
              </a:defRPr>
            </a:lvl5pPr>
            <a:lvl6pPr marL="2514600" indent="-228600" eaLnBrk="0" fontAlgn="base" hangingPunct="0">
              <a:spcBef>
                <a:spcPct val="0"/>
              </a:spcBef>
              <a:spcAft>
                <a:spcPct val="0"/>
              </a:spcAft>
              <a:defRPr sz="2300">
                <a:solidFill>
                  <a:schemeClr val="tx1"/>
                </a:solidFill>
                <a:latin typeface="Comic Sans MS" pitchFamily="66" charset="0"/>
                <a:cs typeface="Arial" charset="0"/>
              </a:defRPr>
            </a:lvl6pPr>
            <a:lvl7pPr marL="2971800" indent="-228600" eaLnBrk="0" fontAlgn="base" hangingPunct="0">
              <a:spcBef>
                <a:spcPct val="0"/>
              </a:spcBef>
              <a:spcAft>
                <a:spcPct val="0"/>
              </a:spcAft>
              <a:defRPr sz="2300">
                <a:solidFill>
                  <a:schemeClr val="tx1"/>
                </a:solidFill>
                <a:latin typeface="Comic Sans MS" pitchFamily="66" charset="0"/>
                <a:cs typeface="Arial" charset="0"/>
              </a:defRPr>
            </a:lvl7pPr>
            <a:lvl8pPr marL="3429000" indent="-228600" eaLnBrk="0" fontAlgn="base" hangingPunct="0">
              <a:spcBef>
                <a:spcPct val="0"/>
              </a:spcBef>
              <a:spcAft>
                <a:spcPct val="0"/>
              </a:spcAft>
              <a:defRPr sz="2300">
                <a:solidFill>
                  <a:schemeClr val="tx1"/>
                </a:solidFill>
                <a:latin typeface="Comic Sans MS" pitchFamily="66" charset="0"/>
                <a:cs typeface="Arial" charset="0"/>
              </a:defRPr>
            </a:lvl8pPr>
            <a:lvl9pPr marL="3886200" indent="-228600" eaLnBrk="0" fontAlgn="base" hangingPunct="0">
              <a:spcBef>
                <a:spcPct val="0"/>
              </a:spcBef>
              <a:spcAft>
                <a:spcPct val="0"/>
              </a:spcAft>
              <a:defRPr sz="2300">
                <a:solidFill>
                  <a:schemeClr val="tx1"/>
                </a:solidFill>
                <a:latin typeface="Comic Sans MS" pitchFamily="66" charset="0"/>
                <a:cs typeface="Arial" charset="0"/>
              </a:defRPr>
            </a:lvl9pPr>
          </a:lstStyle>
          <a:p>
            <a:pPr algn="r">
              <a:lnSpc>
                <a:spcPct val="115000"/>
              </a:lnSpc>
              <a:spcBef>
                <a:spcPct val="50000"/>
              </a:spcBef>
              <a:defRPr/>
            </a:pPr>
            <a:r>
              <a:rPr lang="en-US" sz="1600" b="1" i="1" dirty="0">
                <a:solidFill>
                  <a:schemeClr val="bg2"/>
                </a:solidFill>
                <a:latin typeface="+mn-lt"/>
              </a:rPr>
              <a:t> </a:t>
            </a:r>
          </a:p>
        </p:txBody>
      </p:sp>
      <p:sp>
        <p:nvSpPr>
          <p:cNvPr id="36869" name="Rectangle 9"/>
          <p:cNvSpPr>
            <a:spLocks noChangeArrowheads="1"/>
          </p:cNvSpPr>
          <p:nvPr/>
        </p:nvSpPr>
        <p:spPr bwMode="auto">
          <a:xfrm>
            <a:off x="2286000" y="2101851"/>
            <a:ext cx="7696200" cy="12603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spAutoFit/>
          </a:bodyPr>
          <a:lstStyle/>
          <a:p>
            <a:pPr eaLnBrk="0" hangingPunct="0">
              <a:lnSpc>
                <a:spcPct val="115000"/>
              </a:lnSpc>
              <a:spcBef>
                <a:spcPct val="30000"/>
              </a:spcBef>
              <a:defRPr/>
            </a:pPr>
            <a:r>
              <a:rPr lang="en-US" sz="2200" dirty="0"/>
              <a:t>Pictorial representations of business processes in which the actual flow and sequence of events in the process are presented in diagram form.</a:t>
            </a:r>
          </a:p>
        </p:txBody>
      </p:sp>
      <p:pic>
        <p:nvPicPr>
          <p:cNvPr id="3584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150" y="3705226"/>
            <a:ext cx="2051050" cy="1095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84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1" y="3886201"/>
            <a:ext cx="1687513" cy="887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847"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5022850"/>
            <a:ext cx="2133600" cy="996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848"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2864" y="5257800"/>
            <a:ext cx="1811337" cy="382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849"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5278" y="4800601"/>
            <a:ext cx="1381124" cy="1300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6875" name="Rectangle 15"/>
          <p:cNvSpPr>
            <a:spLocks noChangeArrowheads="1"/>
          </p:cNvSpPr>
          <p:nvPr/>
        </p:nvSpPr>
        <p:spPr bwMode="auto">
          <a:xfrm>
            <a:off x="8382000" y="3705226"/>
            <a:ext cx="1752600" cy="461963"/>
          </a:xfrm>
          <a:prstGeom prst="rect">
            <a:avLst/>
          </a:prstGeom>
          <a:noFill/>
          <a:ln w="28575" cap="sq" algn="ctr">
            <a:noFill/>
            <a:miter lim="800000"/>
            <a:headEnd type="none" w="sm" len="sm"/>
            <a:tailEnd type="none" w="sm" len="sm"/>
          </a:ln>
          <a:effectLst/>
        </p:spPr>
        <p:txBody>
          <a:bodyPr>
            <a:spAutoFit/>
          </a:bodyPr>
          <a:lstStyle/>
          <a:p>
            <a:pPr eaLnBrk="0" hangingPunct="0">
              <a:defRPr/>
            </a:pPr>
            <a:r>
              <a:rPr lang="en-US" sz="1200" b="1" dirty="0"/>
              <a:t>Exhibit 2-6</a:t>
            </a:r>
          </a:p>
          <a:p>
            <a:pPr eaLnBrk="0" hangingPunct="0">
              <a:defRPr/>
            </a:pPr>
            <a:r>
              <a:rPr lang="en-US" sz="1200" dirty="0"/>
              <a:t>Process Map Symbols</a:t>
            </a:r>
          </a:p>
        </p:txBody>
      </p:sp>
      <p:sp>
        <p:nvSpPr>
          <p:cNvPr id="3" name="TextBox 2"/>
          <p:cNvSpPr txBox="1"/>
          <p:nvPr/>
        </p:nvSpPr>
        <p:spPr>
          <a:xfrm>
            <a:off x="3541714" y="3910185"/>
            <a:ext cx="914400" cy="523875"/>
          </a:xfrm>
          <a:prstGeom prst="rect">
            <a:avLst/>
          </a:prstGeom>
          <a:noFill/>
        </p:spPr>
        <p:txBody>
          <a:bodyPr>
            <a:spAutoFit/>
          </a:bodyPr>
          <a:lstStyle/>
          <a:p>
            <a:pPr algn="ctr">
              <a:defRPr/>
            </a:pPr>
            <a:r>
              <a:rPr lang="en-US" sz="1400" b="1" dirty="0">
                <a:solidFill>
                  <a:schemeClr val="bg2"/>
                </a:solidFill>
              </a:rPr>
              <a:t>Start or Finish</a:t>
            </a:r>
          </a:p>
        </p:txBody>
      </p:sp>
      <p:sp>
        <p:nvSpPr>
          <p:cNvPr id="15" name="TextBox 14"/>
          <p:cNvSpPr txBox="1"/>
          <p:nvPr/>
        </p:nvSpPr>
        <p:spPr>
          <a:xfrm>
            <a:off x="6329363" y="4048126"/>
            <a:ext cx="914400" cy="523875"/>
          </a:xfrm>
          <a:prstGeom prst="rect">
            <a:avLst/>
          </a:prstGeom>
          <a:noFill/>
        </p:spPr>
        <p:txBody>
          <a:bodyPr>
            <a:spAutoFit/>
          </a:bodyPr>
          <a:lstStyle/>
          <a:p>
            <a:pPr algn="ctr">
              <a:defRPr/>
            </a:pPr>
            <a:r>
              <a:rPr lang="en-US" sz="1400" b="1" dirty="0">
                <a:solidFill>
                  <a:schemeClr val="bg2"/>
                </a:solidFill>
              </a:rPr>
              <a:t>Task</a:t>
            </a:r>
            <a:r>
              <a:rPr lang="en-US" sz="1400" b="1" dirty="0"/>
              <a:t> or Activity</a:t>
            </a:r>
          </a:p>
        </p:txBody>
      </p:sp>
      <p:sp>
        <p:nvSpPr>
          <p:cNvPr id="16" name="TextBox 15"/>
          <p:cNvSpPr txBox="1"/>
          <p:nvPr/>
        </p:nvSpPr>
        <p:spPr>
          <a:xfrm>
            <a:off x="2921796" y="5353844"/>
            <a:ext cx="1103313" cy="307975"/>
          </a:xfrm>
          <a:prstGeom prst="rect">
            <a:avLst/>
          </a:prstGeom>
          <a:noFill/>
        </p:spPr>
        <p:txBody>
          <a:bodyPr>
            <a:spAutoFit/>
          </a:bodyPr>
          <a:lstStyle/>
          <a:p>
            <a:pPr algn="ctr">
              <a:defRPr/>
            </a:pPr>
            <a:r>
              <a:rPr lang="en-US" sz="1400" b="1" dirty="0">
                <a:solidFill>
                  <a:schemeClr val="bg2"/>
                </a:solidFill>
              </a:rPr>
              <a:t>Decision</a:t>
            </a:r>
          </a:p>
        </p:txBody>
      </p:sp>
      <p:sp>
        <p:nvSpPr>
          <p:cNvPr id="17" name="TextBox 16"/>
          <p:cNvSpPr txBox="1"/>
          <p:nvPr/>
        </p:nvSpPr>
        <p:spPr>
          <a:xfrm>
            <a:off x="5476876" y="5551489"/>
            <a:ext cx="1103313" cy="522287"/>
          </a:xfrm>
          <a:prstGeom prst="rect">
            <a:avLst/>
          </a:prstGeom>
          <a:noFill/>
        </p:spPr>
        <p:txBody>
          <a:bodyPr>
            <a:spAutoFit/>
          </a:bodyPr>
          <a:lstStyle/>
          <a:p>
            <a:pPr algn="ctr">
              <a:defRPr/>
            </a:pPr>
            <a:r>
              <a:rPr lang="en-US" sz="1400" b="1" dirty="0"/>
              <a:t>Direction of Flow</a:t>
            </a:r>
          </a:p>
        </p:txBody>
      </p:sp>
      <p:sp>
        <p:nvSpPr>
          <p:cNvPr id="18" name="TextBox 17"/>
          <p:cNvSpPr txBox="1"/>
          <p:nvPr/>
        </p:nvSpPr>
        <p:spPr>
          <a:xfrm>
            <a:off x="9296401" y="4646614"/>
            <a:ext cx="1103313" cy="307975"/>
          </a:xfrm>
          <a:prstGeom prst="rect">
            <a:avLst/>
          </a:prstGeom>
          <a:noFill/>
        </p:spPr>
        <p:txBody>
          <a:bodyPr>
            <a:spAutoFit/>
          </a:bodyPr>
          <a:lstStyle/>
          <a:p>
            <a:pPr algn="ctr">
              <a:defRPr/>
            </a:pPr>
            <a:r>
              <a:rPr lang="en-US" sz="1400" b="1" dirty="0"/>
              <a:t>Connector</a:t>
            </a:r>
          </a:p>
        </p:txBody>
      </p:sp>
      <p:sp>
        <p:nvSpPr>
          <p:cNvPr id="2" name="Slide Number Placeholder 1"/>
          <p:cNvSpPr>
            <a:spLocks noGrp="1"/>
          </p:cNvSpPr>
          <p:nvPr>
            <p:ph type="sldNum" sz="quarter" idx="12"/>
          </p:nvPr>
        </p:nvSpPr>
        <p:spPr/>
        <p:txBody>
          <a:bodyPr/>
          <a:lstStyle/>
          <a:p>
            <a:fld id="{FB15390F-2472-414E-AF96-8DC98E7C2D86}" type="slidenum">
              <a:rPr lang="en-US" smtClean="0"/>
              <a:pPr/>
              <a:t>38</a:t>
            </a:fld>
            <a:endParaRPr lang="en-US"/>
          </a:p>
        </p:txBody>
      </p:sp>
      <p:sp>
        <p:nvSpPr>
          <p:cNvPr id="4" name="Title 3"/>
          <p:cNvSpPr>
            <a:spLocks noGrp="1"/>
          </p:cNvSpPr>
          <p:nvPr>
            <p:ph type="title"/>
          </p:nvPr>
        </p:nvSpPr>
        <p:spPr>
          <a:xfrm>
            <a:off x="685801" y="609601"/>
            <a:ext cx="10131425" cy="771526"/>
          </a:xfrm>
        </p:spPr>
        <p:txBody>
          <a:bodyPr/>
          <a:lstStyle/>
          <a:p>
            <a:pPr algn="ctr"/>
            <a:r>
              <a:rPr lang="en-US" b="1" dirty="0" smtClean="0"/>
              <a:t>Process Maps</a:t>
            </a:r>
            <a:endParaRPr lang="en-US" b="1" dirty="0"/>
          </a:p>
        </p:txBody>
      </p:sp>
    </p:spTree>
    <p:extLst>
      <p:ext uri="{BB962C8B-B14F-4D97-AF65-F5344CB8AC3E}">
        <p14:creationId xmlns:p14="http://schemas.microsoft.com/office/powerpoint/2010/main" val="1896662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295400"/>
            <a:ext cx="8763000" cy="914400"/>
          </a:xfrm>
        </p:spPr>
        <p:txBody>
          <a:bodyPr>
            <a:normAutofit fontScale="90000"/>
          </a:bodyPr>
          <a:lstStyle/>
          <a:p>
            <a:pPr algn="ctr"/>
            <a:r>
              <a:rPr lang="en-US" b="1" dirty="0" smtClean="0"/>
              <a:t> BPMN</a:t>
            </a:r>
            <a:r>
              <a:rPr lang="en-US" b="1" dirty="0"/>
              <a:t>: Business Process Modeling </a:t>
            </a:r>
            <a:r>
              <a:rPr lang="en-US" b="1" dirty="0" smtClean="0"/>
              <a:t>Notation </a:t>
            </a:r>
            <a:r>
              <a:rPr lang="en-US" b="1" dirty="0"/>
              <a:t/>
            </a:r>
            <a:br>
              <a:rPr lang="en-US" b="1" dirty="0"/>
            </a:br>
            <a:endParaRPr lang="en-US" dirty="0"/>
          </a:p>
        </p:txBody>
      </p:sp>
      <p:pic>
        <p:nvPicPr>
          <p:cNvPr id="4" name="Content Placeholder 3" descr="business_process_management_notation_(bpmn_symbols)1348436158953.png"/>
          <p:cNvPicPr>
            <a:picLocks noGrp="1" noChangeAspect="1"/>
          </p:cNvPicPr>
          <p:nvPr>
            <p:ph idx="1"/>
          </p:nvPr>
        </p:nvPicPr>
        <p:blipFill>
          <a:blip r:embed="rId2">
            <a:extLst>
              <a:ext uri="{28A0092B-C50C-407E-A947-70E740481C1C}">
                <a14:useLocalDpi xmlns:a14="http://schemas.microsoft.com/office/drawing/2010/main" val="0"/>
              </a:ext>
            </a:extLst>
          </a:blip>
          <a:srcRect l="-28369" r="-28369"/>
          <a:stretch>
            <a:fillRect/>
          </a:stretch>
        </p:blipFill>
        <p:spPr/>
      </p:pic>
      <p:sp>
        <p:nvSpPr>
          <p:cNvPr id="5" name="Slide Number Placeholder 4"/>
          <p:cNvSpPr>
            <a:spLocks noGrp="1"/>
          </p:cNvSpPr>
          <p:nvPr>
            <p:ph type="sldNum" sz="quarter" idx="12"/>
          </p:nvPr>
        </p:nvSpPr>
        <p:spPr/>
        <p:txBody>
          <a:bodyPr/>
          <a:lstStyle/>
          <a:p>
            <a:fld id="{FB15390F-2472-414E-AF96-8DC98E7C2D86}" type="slidenum">
              <a:rPr lang="en-US" smtClean="0"/>
              <a:pPr/>
              <a:t>39</a:t>
            </a:fld>
            <a:endParaRPr lang="en-US"/>
          </a:p>
        </p:txBody>
      </p:sp>
    </p:spTree>
    <p:extLst>
      <p:ext uri="{BB962C8B-B14F-4D97-AF65-F5344CB8AC3E}">
        <p14:creationId xmlns:p14="http://schemas.microsoft.com/office/powerpoint/2010/main" val="1802701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9-13 at 5.26.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638" y="1054577"/>
            <a:ext cx="9144000" cy="5004910"/>
          </a:xfrm>
          <a:prstGeom prst="rect">
            <a:avLst/>
          </a:prstGeom>
        </p:spPr>
      </p:pic>
      <p:sp>
        <p:nvSpPr>
          <p:cNvPr id="8" name="Slide Number Placeholder 7"/>
          <p:cNvSpPr>
            <a:spLocks noGrp="1"/>
          </p:cNvSpPr>
          <p:nvPr>
            <p:ph type="sldNum" sz="quarter" idx="12"/>
          </p:nvPr>
        </p:nvSpPr>
        <p:spPr/>
        <p:txBody>
          <a:bodyPr/>
          <a:lstStyle/>
          <a:p>
            <a:fld id="{FB15390F-2472-414E-AF96-8DC98E7C2D86}" type="slidenum">
              <a:rPr lang="en-US" smtClean="0"/>
              <a:pPr/>
              <a:t>4</a:t>
            </a:fld>
            <a:endParaRPr lang="en-US"/>
          </a:p>
        </p:txBody>
      </p:sp>
    </p:spTree>
    <p:extLst>
      <p:ext uri="{BB962C8B-B14F-4D97-AF65-F5344CB8AC3E}">
        <p14:creationId xmlns:p14="http://schemas.microsoft.com/office/powerpoint/2010/main" val="7525446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Business Process Model</a:t>
            </a:r>
            <a:endParaRPr lang="en-US" b="1" dirty="0"/>
          </a:p>
        </p:txBody>
      </p:sp>
      <p:pic>
        <p:nvPicPr>
          <p:cNvPr id="4" name="Content Placeholder 3" descr="bpmn_exc_flows.png"/>
          <p:cNvPicPr>
            <a:picLocks noGrp="1" noChangeAspect="1"/>
          </p:cNvPicPr>
          <p:nvPr>
            <p:ph idx="1"/>
          </p:nvPr>
        </p:nvPicPr>
        <p:blipFill>
          <a:blip r:embed="rId2">
            <a:extLst>
              <a:ext uri="{28A0092B-C50C-407E-A947-70E740481C1C}">
                <a14:useLocalDpi xmlns:a14="http://schemas.microsoft.com/office/drawing/2010/main" val="0"/>
              </a:ext>
            </a:extLst>
          </a:blip>
          <a:srcRect t="-12708" b="-12708"/>
          <a:stretch>
            <a:fillRect/>
          </a:stretch>
        </p:blipFill>
        <p:spPr/>
      </p:pic>
      <p:sp>
        <p:nvSpPr>
          <p:cNvPr id="5" name="Slide Number Placeholder 4"/>
          <p:cNvSpPr>
            <a:spLocks noGrp="1"/>
          </p:cNvSpPr>
          <p:nvPr>
            <p:ph type="sldNum" sz="quarter" idx="12"/>
          </p:nvPr>
        </p:nvSpPr>
        <p:spPr/>
        <p:txBody>
          <a:bodyPr/>
          <a:lstStyle/>
          <a:p>
            <a:fld id="{FB15390F-2472-414E-AF96-8DC98E7C2D86}" type="slidenum">
              <a:rPr lang="en-US" smtClean="0"/>
              <a:pPr/>
              <a:t>40</a:t>
            </a:fld>
            <a:endParaRPr lang="en-US"/>
          </a:p>
        </p:txBody>
      </p:sp>
    </p:spTree>
    <p:extLst>
      <p:ext uri="{BB962C8B-B14F-4D97-AF65-F5344CB8AC3E}">
        <p14:creationId xmlns:p14="http://schemas.microsoft.com/office/powerpoint/2010/main" val="13089531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8229600" cy="1066800"/>
          </a:xfrm>
        </p:spPr>
        <p:txBody>
          <a:bodyPr>
            <a:normAutofit/>
          </a:bodyPr>
          <a:lstStyle/>
          <a:p>
            <a:r>
              <a:rPr lang="en-US" dirty="0" smtClean="0"/>
              <a:t>Business Process Diagram Basic Symbols</a:t>
            </a:r>
            <a:endParaRPr lang="en-US"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57601" y="1676400"/>
            <a:ext cx="5132601" cy="432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a:xfrm>
            <a:off x="9753600" y="6324600"/>
            <a:ext cx="762000" cy="365760"/>
          </a:xfrm>
        </p:spPr>
        <p:txBody>
          <a:bodyPr/>
          <a:lstStyle/>
          <a:p>
            <a:endParaRPr lang="en-US" dirty="0" smtClean="0"/>
          </a:p>
          <a:p>
            <a:r>
              <a:rPr lang="en-US" dirty="0" smtClean="0"/>
              <a:t>3-</a:t>
            </a:r>
            <a:fld id="{D5150FDB-5C9A-4B86-97CC-8CA138DC124E}" type="slidenum">
              <a:rPr lang="en-US" smtClean="0"/>
              <a:pPr/>
              <a:t>41</a:t>
            </a:fld>
            <a:endParaRPr lang="en-US" dirty="0"/>
          </a:p>
        </p:txBody>
      </p:sp>
    </p:spTree>
    <p:extLst>
      <p:ext uri="{BB962C8B-B14F-4D97-AF65-F5344CB8AC3E}">
        <p14:creationId xmlns:p14="http://schemas.microsoft.com/office/powerpoint/2010/main" val="7530449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8229600" cy="1066800"/>
          </a:xfrm>
        </p:spPr>
        <p:txBody>
          <a:bodyPr>
            <a:normAutofit/>
          </a:bodyPr>
          <a:lstStyle/>
          <a:p>
            <a:pPr algn="ctr"/>
            <a:r>
              <a:rPr lang="en-US" b="1" dirty="0" smtClean="0"/>
              <a:t>Payroll Business Process Diagram Example</a:t>
            </a:r>
            <a:endParaRPr lang="en-US" b="1" dirty="0"/>
          </a:p>
        </p:txBody>
      </p:sp>
      <p:pic>
        <p:nvPicPr>
          <p:cNvPr id="512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1752600"/>
            <a:ext cx="6304192" cy="432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Slide Number Placeholder 4"/>
          <p:cNvSpPr>
            <a:spLocks noGrp="1"/>
          </p:cNvSpPr>
          <p:nvPr>
            <p:ph type="sldNum" sz="quarter" idx="12"/>
          </p:nvPr>
        </p:nvSpPr>
        <p:spPr>
          <a:xfrm>
            <a:off x="9753600" y="6324600"/>
            <a:ext cx="762000" cy="365760"/>
          </a:xfrm>
        </p:spPr>
        <p:txBody>
          <a:bodyPr/>
          <a:lstStyle/>
          <a:p>
            <a:endParaRPr lang="en-US" dirty="0" smtClean="0"/>
          </a:p>
          <a:p>
            <a:r>
              <a:rPr lang="en-US" dirty="0" smtClean="0"/>
              <a:t>3-</a:t>
            </a:r>
            <a:fld id="{D5150FDB-5C9A-4B86-97CC-8CA138DC124E}" type="slidenum">
              <a:rPr lang="en-US" smtClean="0"/>
              <a:pPr/>
              <a:t>42</a:t>
            </a:fld>
            <a:endParaRPr lang="en-US" dirty="0"/>
          </a:p>
        </p:txBody>
      </p:sp>
    </p:spTree>
    <p:extLst>
      <p:ext uri="{BB962C8B-B14F-4D97-AF65-F5344CB8AC3E}">
        <p14:creationId xmlns:p14="http://schemas.microsoft.com/office/powerpoint/2010/main" val="13054101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295401"/>
            <a:ext cx="7964488" cy="4492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891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267200"/>
            <a:ext cx="7956550" cy="2444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04204" name="Rectangle 12"/>
          <p:cNvSpPr>
            <a:spLocks noGrp="1" noChangeArrowheads="1"/>
          </p:cNvSpPr>
          <p:nvPr>
            <p:ph type="title"/>
          </p:nvPr>
        </p:nvSpPr>
        <p:spPr bwMode="auto">
          <a:xfrm>
            <a:off x="1981200" y="457200"/>
            <a:ext cx="5181600" cy="560388"/>
          </a:xfrm>
          <a:solidFill>
            <a:srgbClr val="FFFFFF"/>
          </a:solidFill>
          <a:effectLst>
            <a:outerShdw dist="107763" dir="2700000" algn="ctr" rotWithShape="0">
              <a:schemeClr val="bg2"/>
            </a:outerShdw>
          </a:effectLst>
          <a:extLst/>
        </p:spPr>
        <p:txBody>
          <a:bodyPr vert="horz" wrap="square" lIns="90488" tIns="44450" rIns="90488" bIns="44450" numCol="1" rtlCol="0" anchor="t" anchorCtr="0" compatLnSpc="1">
            <a:prstTxWarp prst="textNoShape">
              <a:avLst/>
            </a:prstTxWarp>
            <a:normAutofit fontScale="90000"/>
          </a:bodyPr>
          <a:lstStyle/>
          <a:p>
            <a:pPr marL="109538"/>
            <a:r>
              <a:rPr lang="en-US" i="0" dirty="0">
                <a:solidFill>
                  <a:srgbClr val="000000"/>
                </a:solidFill>
                <a:effectLst>
                  <a:outerShdw blurRad="38100" dist="38100" dir="2700000" algn="tl">
                    <a:srgbClr val="000000"/>
                  </a:outerShdw>
                </a:effectLst>
                <a:latin typeface="Arial" charset="0"/>
              </a:rPr>
              <a:t>Documenting Systems</a:t>
            </a:r>
          </a:p>
        </p:txBody>
      </p:sp>
      <p:sp>
        <p:nvSpPr>
          <p:cNvPr id="39941" name="Rectangle 8"/>
          <p:cNvSpPr>
            <a:spLocks noChangeArrowheads="1"/>
          </p:cNvSpPr>
          <p:nvPr/>
        </p:nvSpPr>
        <p:spPr bwMode="auto">
          <a:xfrm>
            <a:off x="8001000" y="604838"/>
            <a:ext cx="2286000" cy="523220"/>
          </a:xfrm>
          <a:prstGeom prst="rect">
            <a:avLst/>
          </a:prstGeom>
          <a:noFill/>
          <a:ln w="28575" cap="sq" algn="ctr">
            <a:noFill/>
            <a:miter lim="800000"/>
            <a:headEnd type="none" w="sm" len="sm"/>
            <a:tailEnd type="none" w="sm" len="sm"/>
          </a:ln>
          <a:effectLst/>
        </p:spPr>
        <p:txBody>
          <a:bodyPr>
            <a:spAutoFit/>
          </a:bodyPr>
          <a:lstStyle/>
          <a:p>
            <a:pPr algn="ctr" eaLnBrk="0" hangingPunct="0">
              <a:defRPr/>
            </a:pPr>
            <a:r>
              <a:rPr lang="en-US" sz="1200" b="1" dirty="0"/>
              <a:t> </a:t>
            </a:r>
            <a:endParaRPr lang="en-US" sz="1600" b="1" dirty="0"/>
          </a:p>
          <a:p>
            <a:pPr algn="ctr" eaLnBrk="0" hangingPunct="0">
              <a:defRPr/>
            </a:pPr>
            <a:r>
              <a:rPr lang="en-US" sz="1600" b="1" dirty="0"/>
              <a:t>Restaurant Process Map</a:t>
            </a:r>
          </a:p>
        </p:txBody>
      </p:sp>
      <p:sp>
        <p:nvSpPr>
          <p:cNvPr id="2" name="Slide Number Placeholder 1"/>
          <p:cNvSpPr>
            <a:spLocks noGrp="1"/>
          </p:cNvSpPr>
          <p:nvPr>
            <p:ph type="sldNum" sz="quarter" idx="12"/>
          </p:nvPr>
        </p:nvSpPr>
        <p:spPr/>
        <p:txBody>
          <a:bodyPr/>
          <a:lstStyle/>
          <a:p>
            <a:fld id="{FB15390F-2472-414E-AF96-8DC98E7C2D86}" type="slidenum">
              <a:rPr lang="en-US" smtClean="0"/>
              <a:pPr/>
              <a:t>43</a:t>
            </a:fld>
            <a:endParaRPr lang="en-US"/>
          </a:p>
        </p:txBody>
      </p:sp>
    </p:spTree>
    <p:extLst>
      <p:ext uri="{BB962C8B-B14F-4D97-AF65-F5344CB8AC3E}">
        <p14:creationId xmlns:p14="http://schemas.microsoft.com/office/powerpoint/2010/main" val="202967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BPMN Basic Building Blocks - Events</a:t>
            </a:r>
          </a:p>
        </p:txBody>
      </p:sp>
      <p:sp>
        <p:nvSpPr>
          <p:cNvPr id="3" name="Content Placeholder 2"/>
          <p:cNvSpPr>
            <a:spLocks noGrp="1"/>
          </p:cNvSpPr>
          <p:nvPr>
            <p:ph idx="1"/>
          </p:nvPr>
        </p:nvSpPr>
        <p:spPr/>
        <p:txBody>
          <a:bodyPr/>
          <a:lstStyle/>
          <a:p>
            <a:r>
              <a:rPr lang="en-US" dirty="0"/>
              <a:t>Events include start, intermediate, and end events. Intermediate events affect the flow of a process, but do not start or end the process. </a:t>
            </a:r>
          </a:p>
        </p:txBody>
      </p:sp>
      <p:sp>
        <p:nvSpPr>
          <p:cNvPr id="4" name="Slide Number Placeholder 3"/>
          <p:cNvSpPr>
            <a:spLocks noGrp="1"/>
          </p:cNvSpPr>
          <p:nvPr>
            <p:ph type="sldNum" sz="quarter" idx="12"/>
          </p:nvPr>
        </p:nvSpPr>
        <p:spPr/>
        <p:txBody>
          <a:bodyPr/>
          <a:lstStyle/>
          <a:p>
            <a:r>
              <a:rPr lang="en-US" dirty="0"/>
              <a:t>2-</a:t>
            </a:r>
            <a:fld id="{97C4A834-BE89-44DB-895D-B4D537236EBF}" type="slidenum">
              <a:rPr lang="en-US" smtClean="0"/>
              <a:pPr/>
              <a:t>44</a:t>
            </a:fld>
            <a:endParaRPr lang="en-US" dirty="0"/>
          </a:p>
        </p:txBody>
      </p:sp>
      <p:pic>
        <p:nvPicPr>
          <p:cNvPr id="5" name="Picture 4"/>
          <p:cNvPicPr/>
          <p:nvPr/>
        </p:nvPicPr>
        <p:blipFill>
          <a:blip r:embed="rId2" cstate="print"/>
          <a:srcRect/>
          <a:stretch>
            <a:fillRect/>
          </a:stretch>
        </p:blipFill>
        <p:spPr bwMode="auto">
          <a:xfrm>
            <a:off x="2819492" y="4368889"/>
            <a:ext cx="5611404" cy="1705588"/>
          </a:xfrm>
          <a:prstGeom prst="rect">
            <a:avLst/>
          </a:prstGeom>
          <a:solidFill>
            <a:schemeClr val="accent1"/>
          </a:solidFill>
          <a:ln w="9525">
            <a:noFill/>
            <a:miter lim="800000"/>
            <a:headEnd/>
            <a:tailEnd/>
          </a:ln>
        </p:spPr>
      </p:pic>
      <p:sp>
        <p:nvSpPr>
          <p:cNvPr id="6"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5</a:t>
            </a:r>
          </a:p>
        </p:txBody>
      </p:sp>
    </p:spTree>
    <p:extLst>
      <p:ext uri="{BB962C8B-B14F-4D97-AF65-F5344CB8AC3E}">
        <p14:creationId xmlns:p14="http://schemas.microsoft.com/office/powerpoint/2010/main" val="16390127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BPMN Building Blocks - Activities</a:t>
            </a:r>
          </a:p>
        </p:txBody>
      </p:sp>
      <p:sp>
        <p:nvSpPr>
          <p:cNvPr id="3" name="Content Placeholder 2"/>
          <p:cNvSpPr>
            <a:spLocks noGrp="1"/>
          </p:cNvSpPr>
          <p:nvPr>
            <p:ph idx="1"/>
          </p:nvPr>
        </p:nvSpPr>
        <p:spPr>
          <a:xfrm>
            <a:off x="685801" y="1169233"/>
            <a:ext cx="10131425" cy="4621967"/>
          </a:xfrm>
        </p:spPr>
        <p:txBody>
          <a:bodyPr>
            <a:normAutofit/>
          </a:bodyPr>
          <a:lstStyle/>
          <a:p>
            <a:r>
              <a:rPr lang="en-US" sz="2000" b="1" dirty="0"/>
              <a:t>Activities represent specific steps in the business process. Basic activities are modeled as rounded rectangles</a:t>
            </a:r>
          </a:p>
          <a:p>
            <a:r>
              <a:rPr lang="en-US" sz="2000" b="1" dirty="0"/>
              <a:t>Each activity is described with a short verb phrase  </a:t>
            </a:r>
          </a:p>
        </p:txBody>
      </p:sp>
      <p:sp>
        <p:nvSpPr>
          <p:cNvPr id="4" name="Slide Number Placeholder 3"/>
          <p:cNvSpPr>
            <a:spLocks noGrp="1"/>
          </p:cNvSpPr>
          <p:nvPr>
            <p:ph type="sldNum" sz="quarter" idx="12"/>
          </p:nvPr>
        </p:nvSpPr>
        <p:spPr/>
        <p:txBody>
          <a:bodyPr/>
          <a:lstStyle/>
          <a:p>
            <a:r>
              <a:rPr lang="en-US" dirty="0"/>
              <a:t>2-</a:t>
            </a:r>
            <a:fld id="{97C4A834-BE89-44DB-895D-B4D537236EBF}" type="slidenum">
              <a:rPr lang="en-US" smtClean="0"/>
              <a:pPr/>
              <a:t>45</a:t>
            </a:fld>
            <a:endParaRPr lang="en-US" dirty="0"/>
          </a:p>
        </p:txBody>
      </p:sp>
      <p:pic>
        <p:nvPicPr>
          <p:cNvPr id="5" name="Picture 4"/>
          <p:cNvPicPr/>
          <p:nvPr/>
        </p:nvPicPr>
        <p:blipFill>
          <a:blip r:embed="rId2" cstate="print"/>
          <a:srcRect/>
          <a:stretch>
            <a:fillRect/>
          </a:stretch>
        </p:blipFill>
        <p:spPr bwMode="auto">
          <a:xfrm>
            <a:off x="4631835" y="4658400"/>
            <a:ext cx="2515050" cy="1590000"/>
          </a:xfrm>
          <a:prstGeom prst="rect">
            <a:avLst/>
          </a:prstGeom>
          <a:noFill/>
          <a:ln w="9525">
            <a:noFill/>
            <a:miter lim="800000"/>
            <a:headEnd/>
            <a:tailEnd/>
          </a:ln>
        </p:spPr>
      </p:pic>
      <p:sp>
        <p:nvSpPr>
          <p:cNvPr id="6"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5</a:t>
            </a:r>
          </a:p>
        </p:txBody>
      </p:sp>
    </p:spTree>
    <p:extLst>
      <p:ext uri="{BB962C8B-B14F-4D97-AF65-F5344CB8AC3E}">
        <p14:creationId xmlns:p14="http://schemas.microsoft.com/office/powerpoint/2010/main" val="11645763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BPMN Building Blocks – Sequence Flows</a:t>
            </a:r>
          </a:p>
        </p:txBody>
      </p:sp>
      <p:sp>
        <p:nvSpPr>
          <p:cNvPr id="3" name="Content Placeholder 2"/>
          <p:cNvSpPr>
            <a:spLocks noGrp="1"/>
          </p:cNvSpPr>
          <p:nvPr>
            <p:ph idx="1"/>
          </p:nvPr>
        </p:nvSpPr>
        <p:spPr/>
        <p:txBody>
          <a:bodyPr>
            <a:normAutofit/>
          </a:bodyPr>
          <a:lstStyle/>
          <a:p>
            <a:r>
              <a:rPr lang="en-US" sz="2000" b="1" dirty="0"/>
              <a:t>Represented by arrows to indicate the progression of activity within the process</a:t>
            </a:r>
          </a:p>
        </p:txBody>
      </p:sp>
      <p:sp>
        <p:nvSpPr>
          <p:cNvPr id="4" name="Slide Number Placeholder 3"/>
          <p:cNvSpPr>
            <a:spLocks noGrp="1"/>
          </p:cNvSpPr>
          <p:nvPr>
            <p:ph type="sldNum" sz="quarter" idx="12"/>
          </p:nvPr>
        </p:nvSpPr>
        <p:spPr/>
        <p:txBody>
          <a:bodyPr/>
          <a:lstStyle/>
          <a:p>
            <a:r>
              <a:rPr lang="en-US" dirty="0"/>
              <a:t>2-</a:t>
            </a:r>
            <a:fld id="{97C4A834-BE89-44DB-895D-B4D537236EBF}" type="slidenum">
              <a:rPr lang="en-US" smtClean="0"/>
              <a:pPr/>
              <a:t>46</a:t>
            </a:fld>
            <a:endParaRPr lang="en-US" dirty="0"/>
          </a:p>
        </p:txBody>
      </p:sp>
      <p:pic>
        <p:nvPicPr>
          <p:cNvPr id="5" name="Picture 4"/>
          <p:cNvPicPr>
            <a:picLocks noChangeAspect="1"/>
          </p:cNvPicPr>
          <p:nvPr/>
        </p:nvPicPr>
        <p:blipFill>
          <a:blip r:embed="rId2" cstate="print"/>
          <a:srcRect/>
          <a:stretch>
            <a:fillRect/>
          </a:stretch>
        </p:blipFill>
        <p:spPr bwMode="auto">
          <a:xfrm>
            <a:off x="3981450" y="2773180"/>
            <a:ext cx="3708788" cy="899410"/>
          </a:xfrm>
          <a:prstGeom prst="rect">
            <a:avLst/>
          </a:prstGeom>
          <a:solidFill>
            <a:schemeClr val="accent1"/>
          </a:solidFill>
          <a:ln w="9525">
            <a:noFill/>
            <a:miter lim="800000"/>
            <a:headEnd/>
            <a:tailEnd/>
          </a:ln>
        </p:spPr>
      </p:pic>
      <p:sp>
        <p:nvSpPr>
          <p:cNvPr id="6"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5</a:t>
            </a:r>
          </a:p>
        </p:txBody>
      </p:sp>
    </p:spTree>
    <p:extLst>
      <p:ext uri="{BB962C8B-B14F-4D97-AF65-F5344CB8AC3E}">
        <p14:creationId xmlns:p14="http://schemas.microsoft.com/office/powerpoint/2010/main" val="183471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BPMN Building Blocks – Gateways </a:t>
            </a:r>
          </a:p>
        </p:txBody>
      </p:sp>
      <p:sp>
        <p:nvSpPr>
          <p:cNvPr id="3" name="Content Placeholder 2"/>
          <p:cNvSpPr>
            <a:spLocks noGrp="1"/>
          </p:cNvSpPr>
          <p:nvPr>
            <p:ph idx="1"/>
          </p:nvPr>
        </p:nvSpPr>
        <p:spPr/>
        <p:txBody>
          <a:bodyPr/>
          <a:lstStyle/>
          <a:p>
            <a:r>
              <a:rPr lang="en-US" sz="2000" b="1" dirty="0"/>
              <a:t>Show process branching and merging as the result of decisions</a:t>
            </a:r>
          </a:p>
          <a:p>
            <a:r>
              <a:rPr lang="en-US" sz="2000" b="1" dirty="0"/>
              <a:t>Usually gateways appear as pairs on the diagram. The first gateway shows the branching and the second gateway shows merging of the process branches</a:t>
            </a:r>
            <a:r>
              <a:rPr lang="en-US" sz="2000" b="1" dirty="0" smtClean="0"/>
              <a:t>.</a:t>
            </a:r>
          </a:p>
          <a:p>
            <a:endParaRPr lang="en-US" dirty="0"/>
          </a:p>
          <a:p>
            <a:endParaRPr lang="en-US" dirty="0" smtClean="0"/>
          </a:p>
          <a:p>
            <a:endParaRPr lang="en-US" dirty="0"/>
          </a:p>
          <a:p>
            <a:endParaRPr lang="en-US" dirty="0" smtClean="0"/>
          </a:p>
          <a:p>
            <a:endParaRPr lang="en-US" dirty="0"/>
          </a:p>
        </p:txBody>
      </p:sp>
      <p:sp>
        <p:nvSpPr>
          <p:cNvPr id="4" name="Slide Number Placeholder 3"/>
          <p:cNvSpPr>
            <a:spLocks noGrp="1"/>
          </p:cNvSpPr>
          <p:nvPr>
            <p:ph type="sldNum" sz="quarter" idx="12"/>
          </p:nvPr>
        </p:nvSpPr>
        <p:spPr/>
        <p:txBody>
          <a:bodyPr/>
          <a:lstStyle/>
          <a:p>
            <a:r>
              <a:rPr lang="en-US" dirty="0"/>
              <a:t>2-</a:t>
            </a:r>
            <a:fld id="{97C4A834-BE89-44DB-895D-B4D537236EBF}" type="slidenum">
              <a:rPr lang="en-US" smtClean="0"/>
              <a:pPr/>
              <a:t>47</a:t>
            </a:fld>
            <a:endParaRPr lang="en-US" dirty="0"/>
          </a:p>
        </p:txBody>
      </p:sp>
      <p:pic>
        <p:nvPicPr>
          <p:cNvPr id="5" name="Picture 4"/>
          <p:cNvPicPr>
            <a:picLocks noChangeAspect="1"/>
          </p:cNvPicPr>
          <p:nvPr/>
        </p:nvPicPr>
        <p:blipFill>
          <a:blip r:embed="rId2" cstate="print"/>
          <a:srcRect/>
          <a:stretch>
            <a:fillRect/>
          </a:stretch>
        </p:blipFill>
        <p:spPr bwMode="auto">
          <a:xfrm>
            <a:off x="5156158" y="4588629"/>
            <a:ext cx="1582538" cy="1983000"/>
          </a:xfrm>
          <a:prstGeom prst="rect">
            <a:avLst/>
          </a:prstGeom>
          <a:solidFill>
            <a:schemeClr val="accent1"/>
          </a:solidFill>
          <a:ln w="9525">
            <a:noFill/>
            <a:miter lim="800000"/>
            <a:headEnd/>
            <a:tailEnd/>
          </a:ln>
        </p:spPr>
      </p:pic>
      <p:sp>
        <p:nvSpPr>
          <p:cNvPr id="6"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5</a:t>
            </a:r>
          </a:p>
        </p:txBody>
      </p:sp>
    </p:spTree>
    <p:extLst>
      <p:ext uri="{BB962C8B-B14F-4D97-AF65-F5344CB8AC3E}">
        <p14:creationId xmlns:p14="http://schemas.microsoft.com/office/powerpoint/2010/main" val="985933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BPMN Example</a:t>
            </a:r>
          </a:p>
        </p:txBody>
      </p:sp>
      <p:sp>
        <p:nvSpPr>
          <p:cNvPr id="4" name="Slide Number Placeholder 3"/>
          <p:cNvSpPr>
            <a:spLocks noGrp="1"/>
          </p:cNvSpPr>
          <p:nvPr>
            <p:ph type="sldNum" sz="quarter" idx="12"/>
          </p:nvPr>
        </p:nvSpPr>
        <p:spPr/>
        <p:txBody>
          <a:bodyPr/>
          <a:lstStyle/>
          <a:p>
            <a:r>
              <a:rPr lang="en-US" dirty="0"/>
              <a:t>2-</a:t>
            </a:r>
            <a:fld id="{97C4A834-BE89-44DB-895D-B4D537236EBF}" type="slidenum">
              <a:rPr lang="en-US" smtClean="0"/>
              <a:pPr/>
              <a:t>48</a:t>
            </a:fld>
            <a:endParaRPr lang="en-US" dirty="0"/>
          </a:p>
        </p:txBody>
      </p:sp>
      <p:pic>
        <p:nvPicPr>
          <p:cNvPr id="5" name="Picture 4"/>
          <p:cNvPicPr>
            <a:picLocks noChangeAspect="1"/>
          </p:cNvPicPr>
          <p:nvPr/>
        </p:nvPicPr>
        <p:blipFill>
          <a:blip r:embed="rId2"/>
          <a:stretch>
            <a:fillRect/>
          </a:stretch>
        </p:blipFill>
        <p:spPr>
          <a:xfrm>
            <a:off x="685801" y="1888761"/>
            <a:ext cx="10750189" cy="3028013"/>
          </a:xfrm>
          <a:prstGeom prst="rect">
            <a:avLst/>
          </a:prstGeom>
          <a:solidFill>
            <a:schemeClr val="accent1"/>
          </a:solidFill>
        </p:spPr>
      </p:pic>
      <p:sp>
        <p:nvSpPr>
          <p:cNvPr id="6"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5</a:t>
            </a:r>
          </a:p>
        </p:txBody>
      </p:sp>
    </p:spTree>
    <p:extLst>
      <p:ext uri="{BB962C8B-B14F-4D97-AF65-F5344CB8AC3E}">
        <p14:creationId xmlns:p14="http://schemas.microsoft.com/office/powerpoint/2010/main" val="29005864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BPMN Pools and Swimlanes</a:t>
            </a:r>
          </a:p>
        </p:txBody>
      </p:sp>
      <p:sp>
        <p:nvSpPr>
          <p:cNvPr id="4" name="Content Placeholder 3"/>
          <p:cNvSpPr>
            <a:spLocks noGrp="1"/>
          </p:cNvSpPr>
          <p:nvPr>
            <p:ph sz="half" idx="1"/>
          </p:nvPr>
        </p:nvSpPr>
        <p:spPr/>
        <p:txBody>
          <a:bodyPr>
            <a:noAutofit/>
          </a:bodyPr>
          <a:lstStyle/>
          <a:p>
            <a:r>
              <a:rPr lang="en-US" sz="2000" b="1" dirty="0"/>
              <a:t>Identify participants in a business process</a:t>
            </a:r>
          </a:p>
          <a:p>
            <a:r>
              <a:rPr lang="en-US" sz="2000" b="1" dirty="0"/>
              <a:t>Pools identify organizations</a:t>
            </a:r>
          </a:p>
          <a:p>
            <a:r>
              <a:rPr lang="en-US" sz="2000" b="1" dirty="0"/>
              <a:t>Lanes identify departments or individuals within the organizations</a:t>
            </a:r>
          </a:p>
          <a:p>
            <a:r>
              <a:rPr lang="en-US" sz="2000" b="1" dirty="0"/>
              <a:t>Tasks/activities are assigned to one participant to show responsibility</a:t>
            </a:r>
          </a:p>
          <a:p>
            <a:r>
              <a:rPr lang="en-US" sz="2000" b="1" dirty="0"/>
              <a:t>Each pool must include one start and at least one end</a:t>
            </a:r>
          </a:p>
          <a:p>
            <a:r>
              <a:rPr lang="en-US" sz="2000" b="1" dirty="0"/>
              <a:t>The sequence flow must not break between the start and end</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17444" y="2142066"/>
            <a:ext cx="4203700" cy="3314353"/>
          </a:xfrm>
        </p:spPr>
      </p:pic>
      <p:sp>
        <p:nvSpPr>
          <p:cNvPr id="3" name="Slide Number Placeholder 2"/>
          <p:cNvSpPr>
            <a:spLocks noGrp="1"/>
          </p:cNvSpPr>
          <p:nvPr>
            <p:ph type="sldNum" sz="quarter" idx="12"/>
          </p:nvPr>
        </p:nvSpPr>
        <p:spPr/>
        <p:txBody>
          <a:bodyPr/>
          <a:lstStyle/>
          <a:p>
            <a:r>
              <a:rPr lang="en-US" dirty="0"/>
              <a:t>2-</a:t>
            </a:r>
            <a:fld id="{97C4A834-BE89-44DB-895D-B4D537236EBF}" type="slidenum">
              <a:rPr lang="en-US" smtClean="0"/>
              <a:t>49</a:t>
            </a:fld>
            <a:endParaRPr lang="en-US" dirty="0"/>
          </a:p>
        </p:txBody>
      </p:sp>
      <p:sp>
        <p:nvSpPr>
          <p:cNvPr id="5"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5</a:t>
            </a:r>
          </a:p>
        </p:txBody>
      </p:sp>
    </p:spTree>
    <p:extLst>
      <p:ext uri="{BB962C8B-B14F-4D97-AF65-F5344CB8AC3E}">
        <p14:creationId xmlns:p14="http://schemas.microsoft.com/office/powerpoint/2010/main" val="29656326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Changing Roles of Accountants in Business</a:t>
            </a:r>
          </a:p>
        </p:txBody>
      </p:sp>
      <p:sp>
        <p:nvSpPr>
          <p:cNvPr id="3" name="Content Placeholder 2"/>
          <p:cNvSpPr>
            <a:spLocks noGrp="1"/>
          </p:cNvSpPr>
          <p:nvPr>
            <p:ph sz="half" idx="1"/>
          </p:nvPr>
        </p:nvSpPr>
        <p:spPr>
          <a:xfrm>
            <a:off x="685802" y="2142067"/>
            <a:ext cx="4995334" cy="4543546"/>
          </a:xfrm>
        </p:spPr>
        <p:txBody>
          <a:bodyPr>
            <a:normAutofit/>
          </a:bodyPr>
          <a:lstStyle/>
          <a:p>
            <a:r>
              <a:rPr lang="en-US" b="1" dirty="0"/>
              <a:t>In the past accountants focused on </a:t>
            </a:r>
          </a:p>
          <a:p>
            <a:pPr lvl="1"/>
            <a:r>
              <a:rPr lang="en-US" sz="1800" b="1" dirty="0"/>
              <a:t>Stewardship and reporting functions</a:t>
            </a:r>
          </a:p>
          <a:p>
            <a:pPr lvl="1"/>
            <a:r>
              <a:rPr lang="en-US" sz="1800" b="1" dirty="0"/>
              <a:t>Preparing financial reports</a:t>
            </a:r>
          </a:p>
          <a:p>
            <a:pPr lvl="1"/>
            <a:r>
              <a:rPr lang="en-US" sz="1800" b="1" dirty="0"/>
              <a:t>Auditing</a:t>
            </a:r>
          </a:p>
          <a:p>
            <a:r>
              <a:rPr lang="en-US" b="1" dirty="0"/>
              <a:t>Now accountants also take active role in</a:t>
            </a:r>
          </a:p>
          <a:p>
            <a:pPr lvl="1"/>
            <a:r>
              <a:rPr lang="en-US" sz="1800" b="1" dirty="0"/>
              <a:t>Helping enterprises optimize processes</a:t>
            </a:r>
          </a:p>
          <a:p>
            <a:pPr lvl="1"/>
            <a:r>
              <a:rPr lang="en-US" sz="1800" b="1" dirty="0"/>
              <a:t>Achieving competitive advantage</a:t>
            </a:r>
          </a:p>
          <a:p>
            <a:pPr lvl="1"/>
            <a:r>
              <a:rPr lang="en-US" sz="1800" b="1" dirty="0"/>
              <a:t>Maximizing shareholder value</a:t>
            </a:r>
          </a:p>
          <a:p>
            <a:pPr lvl="1"/>
            <a:endParaRPr lang="en-US" sz="1800"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90544" y="2537619"/>
            <a:ext cx="2857500" cy="2857500"/>
          </a:xfrm>
        </p:spPr>
      </p:pic>
      <p:sp>
        <p:nvSpPr>
          <p:cNvPr id="4" name="Slide Number Placeholder 3"/>
          <p:cNvSpPr>
            <a:spLocks noGrp="1"/>
          </p:cNvSpPr>
          <p:nvPr>
            <p:ph type="sldNum" sz="quarter" idx="12"/>
          </p:nvPr>
        </p:nvSpPr>
        <p:spPr/>
        <p:txBody>
          <a:bodyPr/>
          <a:lstStyle/>
          <a:p>
            <a:r>
              <a:rPr lang="en-US" dirty="0"/>
              <a:t>2-</a:t>
            </a:r>
            <a:fld id="{97C4A834-BE89-44DB-895D-B4D537236EBF}" type="slidenum">
              <a:rPr lang="en-US" smtClean="0"/>
              <a:t>5</a:t>
            </a:fld>
            <a:endParaRPr lang="en-US" dirty="0"/>
          </a:p>
        </p:txBody>
      </p:sp>
      <p:sp>
        <p:nvSpPr>
          <p:cNvPr id="5" name="Text Box 10"/>
          <p:cNvSpPr txBox="1">
            <a:spLocks noChangeArrowheads="1"/>
          </p:cNvSpPr>
          <p:nvPr/>
        </p:nvSpPr>
        <p:spPr bwMode="auto">
          <a:xfrm>
            <a:off x="11351079" y="40594"/>
            <a:ext cx="762000" cy="312737"/>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1</a:t>
            </a:r>
          </a:p>
        </p:txBody>
      </p:sp>
    </p:spTree>
    <p:extLst>
      <p:ext uri="{BB962C8B-B14F-4D97-AF65-F5344CB8AC3E}">
        <p14:creationId xmlns:p14="http://schemas.microsoft.com/office/powerpoint/2010/main" val="6979639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BPMN Pools and Swimlanes - Example</a:t>
            </a:r>
          </a:p>
        </p:txBody>
      </p:sp>
      <p:sp>
        <p:nvSpPr>
          <p:cNvPr id="4" name="Slide Number Placeholder 3"/>
          <p:cNvSpPr>
            <a:spLocks noGrp="1"/>
          </p:cNvSpPr>
          <p:nvPr>
            <p:ph type="sldNum" sz="quarter" idx="12"/>
          </p:nvPr>
        </p:nvSpPr>
        <p:spPr/>
        <p:txBody>
          <a:bodyPr/>
          <a:lstStyle/>
          <a:p>
            <a:r>
              <a:rPr lang="en-US" dirty="0"/>
              <a:t>2-</a:t>
            </a:r>
            <a:fld id="{97C4A834-BE89-44DB-895D-B4D537236EBF}" type="slidenum">
              <a:rPr lang="en-US" smtClean="0"/>
              <a:pPr/>
              <a:t>50</a:t>
            </a:fld>
            <a:endParaRPr lang="en-US" dirty="0"/>
          </a:p>
        </p:txBody>
      </p:sp>
      <p:sp>
        <p:nvSpPr>
          <p:cNvPr id="5" name="Rectangle 2"/>
          <p:cNvSpPr>
            <a:spLocks noChangeAspect="1" noChangeArrowheads="1"/>
          </p:cNvSpPr>
          <p:nvPr/>
        </p:nvSpPr>
        <p:spPr bwMode="auto">
          <a:xfrm>
            <a:off x="1345474" y="2312126"/>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738574196"/>
              </p:ext>
            </p:extLst>
          </p:nvPr>
        </p:nvGraphicFramePr>
        <p:xfrm>
          <a:off x="1485900" y="2011680"/>
          <a:ext cx="8229600" cy="2928938"/>
        </p:xfrm>
        <a:graphic>
          <a:graphicData uri="http://schemas.openxmlformats.org/presentationml/2006/ole">
            <mc:AlternateContent xmlns:mc="http://schemas.openxmlformats.org/markup-compatibility/2006">
              <mc:Choice xmlns:v="urn:schemas-microsoft-com:vml" Requires="v">
                <p:oleObj spid="_x0000_s2107" name="SmartDraw" r:id="rId3" imgW="7393951" imgH="2667853" progId="SmartDraw.2">
                  <p:embed/>
                </p:oleObj>
              </mc:Choice>
              <mc:Fallback>
                <p:oleObj name="SmartDraw" r:id="rId3" imgW="7393951" imgH="2667853" progId="SmartDraw.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900" y="2011680"/>
                        <a:ext cx="8229600" cy="2928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5</a:t>
            </a:r>
          </a:p>
        </p:txBody>
      </p:sp>
    </p:spTree>
    <p:extLst>
      <p:ext uri="{BB962C8B-B14F-4D97-AF65-F5344CB8AC3E}">
        <p14:creationId xmlns:p14="http://schemas.microsoft.com/office/powerpoint/2010/main" val="11056460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BPMN Pools and Message Flows</a:t>
            </a:r>
          </a:p>
        </p:txBody>
      </p:sp>
      <p:sp>
        <p:nvSpPr>
          <p:cNvPr id="4" name="Content Placeholder 3"/>
          <p:cNvSpPr>
            <a:spLocks noGrp="1"/>
          </p:cNvSpPr>
          <p:nvPr>
            <p:ph idx="1"/>
          </p:nvPr>
        </p:nvSpPr>
        <p:spPr>
          <a:solidFill>
            <a:schemeClr val="accent1"/>
          </a:solidFill>
        </p:spPr>
        <p:txBody>
          <a:bodyPr/>
          <a:lstStyle/>
          <a:p>
            <a:r>
              <a:rPr lang="en-US" sz="2000" dirty="0"/>
              <a:t>Exchanges between two participants (pools) in the same process are represented as message flows</a:t>
            </a:r>
          </a:p>
          <a:p>
            <a:r>
              <a:rPr lang="en-US" sz="2000" dirty="0"/>
              <a:t>Message flows are shown as dashed lines with an arrow on the destination end and a small circle on the source end</a:t>
            </a:r>
          </a:p>
          <a:p>
            <a:r>
              <a:rPr lang="en-US" sz="2000" dirty="0"/>
              <a:t>Message flow content should be described with text</a:t>
            </a:r>
          </a:p>
          <a:p>
            <a:pPr marL="0" indent="0">
              <a:buNone/>
            </a:pPr>
            <a:endParaRPr lang="en-US" dirty="0"/>
          </a:p>
        </p:txBody>
      </p:sp>
      <p:sp>
        <p:nvSpPr>
          <p:cNvPr id="3" name="Slide Number Placeholder 2"/>
          <p:cNvSpPr>
            <a:spLocks noGrp="1"/>
          </p:cNvSpPr>
          <p:nvPr>
            <p:ph type="sldNum" sz="quarter" idx="12"/>
          </p:nvPr>
        </p:nvSpPr>
        <p:spPr/>
        <p:txBody>
          <a:bodyPr/>
          <a:lstStyle/>
          <a:p>
            <a:fld id="{97C4A834-BE89-44DB-895D-B4D537236EBF}" type="slidenum">
              <a:rPr lang="en-US" smtClean="0"/>
              <a:t>51</a:t>
            </a:fld>
            <a:endParaRPr lang="en-US" dirty="0"/>
          </a:p>
        </p:txBody>
      </p:sp>
      <p:sp>
        <p:nvSpPr>
          <p:cNvPr id="5" name="Rectangle 2"/>
          <p:cNvSpPr>
            <a:spLocks noChangeAspect="1" noChangeArrowheads="1"/>
          </p:cNvSpPr>
          <p:nvPr/>
        </p:nvSpPr>
        <p:spPr bwMode="auto">
          <a:xfrm>
            <a:off x="4349932" y="4271554"/>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397157543"/>
              </p:ext>
            </p:extLst>
          </p:nvPr>
        </p:nvGraphicFramePr>
        <p:xfrm>
          <a:off x="3230880" y="4581569"/>
          <a:ext cx="5029200" cy="1024751"/>
        </p:xfrm>
        <a:graphic>
          <a:graphicData uri="http://schemas.openxmlformats.org/presentationml/2006/ole">
            <mc:AlternateContent xmlns:mc="http://schemas.openxmlformats.org/markup-compatibility/2006">
              <mc:Choice xmlns:v="urn:schemas-microsoft-com:vml" Requires="v">
                <p:oleObj spid="_x0000_s3130" name="SmartDraw" r:id="rId3" imgW="2523292" imgH="157643" progId="SmartDraw.2">
                  <p:embed/>
                </p:oleObj>
              </mc:Choice>
              <mc:Fallback>
                <p:oleObj name="SmartDraw" r:id="rId3" imgW="2523292" imgH="157643" progId="SmartDraw.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0880" y="4581569"/>
                        <a:ext cx="5029200" cy="1024751"/>
                      </a:xfrm>
                      <a:prstGeom prst="rect">
                        <a:avLst/>
                      </a:prstGeom>
                      <a:noFill/>
                      <a:extLst/>
                    </p:spPr>
                  </p:pic>
                </p:oleObj>
              </mc:Fallback>
            </mc:AlternateContent>
          </a:graphicData>
        </a:graphic>
      </p:graphicFrame>
      <p:sp>
        <p:nvSpPr>
          <p:cNvPr id="7"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5</a:t>
            </a:r>
          </a:p>
        </p:txBody>
      </p:sp>
    </p:spTree>
    <p:extLst>
      <p:ext uri="{BB962C8B-B14F-4D97-AF65-F5344CB8AC3E}">
        <p14:creationId xmlns:p14="http://schemas.microsoft.com/office/powerpoint/2010/main" val="17054096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BPMN Pools and Message Flows - Example</a:t>
            </a:r>
          </a:p>
        </p:txBody>
      </p:sp>
      <p:sp>
        <p:nvSpPr>
          <p:cNvPr id="4" name="Slide Number Placeholder 3"/>
          <p:cNvSpPr>
            <a:spLocks noGrp="1"/>
          </p:cNvSpPr>
          <p:nvPr>
            <p:ph type="sldNum" sz="quarter" idx="12"/>
          </p:nvPr>
        </p:nvSpPr>
        <p:spPr/>
        <p:txBody>
          <a:bodyPr/>
          <a:lstStyle/>
          <a:p>
            <a:r>
              <a:rPr lang="en-US" dirty="0"/>
              <a:t>2-</a:t>
            </a:r>
            <a:fld id="{97C4A834-BE89-44DB-895D-B4D537236EBF}" type="slidenum">
              <a:rPr lang="en-US" smtClean="0"/>
              <a:pPr/>
              <a:t>52</a:t>
            </a:fld>
            <a:endParaRPr lang="en-US" dirty="0"/>
          </a:p>
        </p:txBody>
      </p:sp>
      <p:pic>
        <p:nvPicPr>
          <p:cNvPr id="5" name="Picture 4"/>
          <p:cNvPicPr>
            <a:picLocks noChangeAspect="1"/>
          </p:cNvPicPr>
          <p:nvPr/>
        </p:nvPicPr>
        <p:blipFill>
          <a:blip r:embed="rId2" cstate="print"/>
          <a:stretch>
            <a:fillRect/>
          </a:stretch>
        </p:blipFill>
        <p:spPr>
          <a:xfrm>
            <a:off x="2530746" y="2167254"/>
            <a:ext cx="6708694" cy="2951160"/>
          </a:xfrm>
          <a:prstGeom prst="rect">
            <a:avLst/>
          </a:prstGeom>
        </p:spPr>
      </p:pic>
      <p:sp>
        <p:nvSpPr>
          <p:cNvPr id="6"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5</a:t>
            </a:r>
          </a:p>
        </p:txBody>
      </p:sp>
    </p:spTree>
    <p:extLst>
      <p:ext uri="{BB962C8B-B14F-4D97-AF65-F5344CB8AC3E}">
        <p14:creationId xmlns:p14="http://schemas.microsoft.com/office/powerpoint/2010/main" val="42171826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BPMN Pools and Message Flows - Example</a:t>
            </a:r>
          </a:p>
        </p:txBody>
      </p:sp>
      <p:sp>
        <p:nvSpPr>
          <p:cNvPr id="3" name="Slide Number Placeholder 2"/>
          <p:cNvSpPr>
            <a:spLocks noGrp="1"/>
          </p:cNvSpPr>
          <p:nvPr>
            <p:ph type="sldNum" sz="quarter" idx="12"/>
          </p:nvPr>
        </p:nvSpPr>
        <p:spPr/>
        <p:txBody>
          <a:bodyPr/>
          <a:lstStyle/>
          <a:p>
            <a:fld id="{A935F54B-151C-4F1D-B8E6-BD460FECB3E5}" type="slidenum">
              <a:rPr lang="en-US" smtClean="0">
                <a:solidFill>
                  <a:prstClr val="black">
                    <a:tint val="75000"/>
                  </a:prstClr>
                </a:solidFill>
              </a:rPr>
              <a:pPr/>
              <a:t>53</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2262666" y="1873769"/>
            <a:ext cx="7666667" cy="2895723"/>
          </a:xfrm>
          <a:prstGeom prst="rect">
            <a:avLst/>
          </a:prstGeom>
        </p:spPr>
      </p:pic>
      <p:sp>
        <p:nvSpPr>
          <p:cNvPr id="7" name="Rectangle 6"/>
          <p:cNvSpPr/>
          <p:nvPr/>
        </p:nvSpPr>
        <p:spPr>
          <a:xfrm>
            <a:off x="1000663" y="5101257"/>
            <a:ext cx="10498347" cy="923330"/>
          </a:xfrm>
          <a:prstGeom prst="rect">
            <a:avLst/>
          </a:prstGeom>
        </p:spPr>
        <p:txBody>
          <a:bodyPr wrap="square">
            <a:spAutoFit/>
          </a:bodyPr>
          <a:lstStyle/>
          <a:p>
            <a:r>
              <a:rPr lang="en-US" dirty="0"/>
              <a:t>Usually, modelers are not very interested in activities in the external pool. Yet, we remain concerned about the message flows between the pools. So, we can make the patient’s pool opaque, hiding the activities, but still showing the message flows. Note that the message flows now attach to the edge of the patient pool. </a:t>
            </a:r>
          </a:p>
        </p:txBody>
      </p:sp>
      <p:sp>
        <p:nvSpPr>
          <p:cNvPr id="6" name="Text Box 10"/>
          <p:cNvSpPr txBox="1">
            <a:spLocks noChangeArrowheads="1"/>
          </p:cNvSpPr>
          <p:nvPr/>
        </p:nvSpPr>
        <p:spPr bwMode="auto">
          <a:xfrm>
            <a:off x="11153955" y="76200"/>
            <a:ext cx="926466"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6, 7</a:t>
            </a:r>
          </a:p>
        </p:txBody>
      </p:sp>
    </p:spTree>
    <p:extLst>
      <p:ext uri="{BB962C8B-B14F-4D97-AF65-F5344CB8AC3E}">
        <p14:creationId xmlns:p14="http://schemas.microsoft.com/office/powerpoint/2010/main" val="5122722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2" y="481399"/>
            <a:ext cx="10131425" cy="1456267"/>
          </a:xfrm>
        </p:spPr>
        <p:txBody>
          <a:bodyPr/>
          <a:lstStyle/>
          <a:p>
            <a:r>
              <a:rPr lang="en-US" b="1" dirty="0"/>
              <a:t>The Token Concept</a:t>
            </a:r>
          </a:p>
        </p:txBody>
      </p:sp>
      <p:sp>
        <p:nvSpPr>
          <p:cNvPr id="5" name="Content Placeholder 4"/>
          <p:cNvSpPr>
            <a:spLocks noGrp="1"/>
          </p:cNvSpPr>
          <p:nvPr>
            <p:ph sz="half" idx="1"/>
          </p:nvPr>
        </p:nvSpPr>
        <p:spPr/>
        <p:txBody>
          <a:bodyPr>
            <a:normAutofit/>
          </a:bodyPr>
          <a:lstStyle/>
          <a:p>
            <a:r>
              <a:rPr lang="en-US" sz="2000" b="1" dirty="0"/>
              <a:t>A start event generates a token.</a:t>
            </a:r>
          </a:p>
          <a:p>
            <a:r>
              <a:rPr lang="en-US" sz="2000" b="1" dirty="0"/>
              <a:t>That theoretical token must be able to flow through the process – along every potential path - until it reaches an end event.</a:t>
            </a:r>
          </a:p>
          <a:p>
            <a:r>
              <a:rPr lang="en-US" sz="2000" b="1" dirty="0"/>
              <a:t>Tokens only travel along sequence flows and pass through process flow objects.</a:t>
            </a:r>
          </a:p>
          <a:p>
            <a:r>
              <a:rPr lang="en-US" sz="2000" b="1" dirty="0"/>
              <a:t>Tokens do not traverse message flows. </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21363" y="762001"/>
            <a:ext cx="5913438" cy="4648200"/>
          </a:xfrm>
        </p:spPr>
      </p:pic>
      <p:sp>
        <p:nvSpPr>
          <p:cNvPr id="3" name="Slide Number Placeholder 2"/>
          <p:cNvSpPr>
            <a:spLocks noGrp="1"/>
          </p:cNvSpPr>
          <p:nvPr>
            <p:ph type="sldNum" sz="quarter" idx="12"/>
          </p:nvPr>
        </p:nvSpPr>
        <p:spPr/>
        <p:txBody>
          <a:bodyPr/>
          <a:lstStyle/>
          <a:p>
            <a:fld id="{A935F54B-151C-4F1D-B8E6-BD460FECB3E5}" type="slidenum">
              <a:rPr lang="en-US" smtClean="0">
                <a:solidFill>
                  <a:prstClr val="black">
                    <a:tint val="75000"/>
                  </a:prstClr>
                </a:solidFill>
              </a:rPr>
              <a:pPr/>
              <a:t>54</a:t>
            </a:fld>
            <a:endParaRPr lang="en-US">
              <a:solidFill>
                <a:prstClr val="black">
                  <a:tint val="75000"/>
                </a:prstClr>
              </a:solidFill>
            </a:endParaRPr>
          </a:p>
        </p:txBody>
      </p:sp>
      <p:sp>
        <p:nvSpPr>
          <p:cNvPr id="6"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8</a:t>
            </a:r>
          </a:p>
        </p:txBody>
      </p:sp>
    </p:spTree>
    <p:extLst>
      <p:ext uri="{BB962C8B-B14F-4D97-AF65-F5344CB8AC3E}">
        <p14:creationId xmlns:p14="http://schemas.microsoft.com/office/powerpoint/2010/main" val="14128971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Flow Object Types</a:t>
            </a:r>
          </a:p>
        </p:txBody>
      </p:sp>
      <p:sp>
        <p:nvSpPr>
          <p:cNvPr id="3" name="Content Placeholder 2"/>
          <p:cNvSpPr>
            <a:spLocks noGrp="1"/>
          </p:cNvSpPr>
          <p:nvPr>
            <p:ph idx="1"/>
          </p:nvPr>
        </p:nvSpPr>
        <p:spPr/>
        <p:txBody>
          <a:bodyPr>
            <a:normAutofit/>
          </a:bodyPr>
          <a:lstStyle/>
          <a:p>
            <a:r>
              <a:rPr lang="en-US" sz="2000" b="1" dirty="0"/>
              <a:t>Flow objects include events, activities, and gateways. </a:t>
            </a:r>
          </a:p>
          <a:p>
            <a:r>
              <a:rPr lang="en-US" sz="2000" b="1" dirty="0"/>
              <a:t>Sequence flows only connect to flow objects. </a:t>
            </a:r>
          </a:p>
          <a:p>
            <a:r>
              <a:rPr lang="en-US" sz="2000" b="1" dirty="0"/>
              <a:t>Each flow object can be further characterized by type by adding a type icon to the specific flow object symbol. </a:t>
            </a:r>
          </a:p>
          <a:p>
            <a:r>
              <a:rPr lang="en-US" sz="2000" b="1" dirty="0"/>
              <a:t>For example, a “timer” event would show the event with a clock face icon inside, and a “message” event would show the event with an envelope icon inside.</a:t>
            </a:r>
          </a:p>
        </p:txBody>
      </p:sp>
      <p:sp>
        <p:nvSpPr>
          <p:cNvPr id="4" name="Slide Number Placeholder 3"/>
          <p:cNvSpPr>
            <a:spLocks noGrp="1"/>
          </p:cNvSpPr>
          <p:nvPr>
            <p:ph type="sldNum" sz="quarter" idx="12"/>
          </p:nvPr>
        </p:nvSpPr>
        <p:spPr/>
        <p:txBody>
          <a:bodyPr/>
          <a:lstStyle/>
          <a:p>
            <a:fld id="{A935F54B-151C-4F1D-B8E6-BD460FECB3E5}" type="slidenum">
              <a:rPr lang="en-US" smtClean="0">
                <a:solidFill>
                  <a:prstClr val="black">
                    <a:tint val="75000"/>
                  </a:prstClr>
                </a:solidFill>
              </a:rPr>
              <a:pPr/>
              <a:t>55</a:t>
            </a:fld>
            <a:endParaRPr lang="en-US">
              <a:solidFill>
                <a:prstClr val="black">
                  <a:tint val="75000"/>
                </a:prstClr>
              </a:solidFill>
            </a:endParaRPr>
          </a:p>
        </p:txBody>
      </p:sp>
      <p:sp>
        <p:nvSpPr>
          <p:cNvPr id="5"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8</a:t>
            </a:r>
          </a:p>
        </p:txBody>
      </p:sp>
    </p:spTree>
    <p:extLst>
      <p:ext uri="{BB962C8B-B14F-4D97-AF65-F5344CB8AC3E}">
        <p14:creationId xmlns:p14="http://schemas.microsoft.com/office/powerpoint/2010/main" val="21937643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Gateway Types</a:t>
            </a:r>
          </a:p>
        </p:txBody>
      </p:sp>
      <p:sp>
        <p:nvSpPr>
          <p:cNvPr id="4" name="Slide Number Placeholder 3"/>
          <p:cNvSpPr>
            <a:spLocks noGrp="1"/>
          </p:cNvSpPr>
          <p:nvPr>
            <p:ph type="sldNum" sz="quarter" idx="12"/>
          </p:nvPr>
        </p:nvSpPr>
        <p:spPr/>
        <p:txBody>
          <a:bodyPr/>
          <a:lstStyle/>
          <a:p>
            <a:fld id="{A935F54B-151C-4F1D-B8E6-BD460FECB3E5}" type="slidenum">
              <a:rPr lang="en-US" smtClean="0">
                <a:solidFill>
                  <a:prstClr val="black">
                    <a:tint val="75000"/>
                  </a:prstClr>
                </a:solidFill>
              </a:rPr>
              <a:pPr/>
              <a:t>56</a:t>
            </a:fld>
            <a:endParaRPr lang="en-US">
              <a:solidFill>
                <a:prstClr val="black">
                  <a:tint val="75000"/>
                </a:prstClr>
              </a:solidFill>
            </a:endParaRPr>
          </a:p>
        </p:txBody>
      </p:sp>
      <p:pic>
        <p:nvPicPr>
          <p:cNvPr id="8" name="Picture 7"/>
          <p:cNvPicPr>
            <a:picLocks noChangeAspect="1"/>
          </p:cNvPicPr>
          <p:nvPr/>
        </p:nvPicPr>
        <p:blipFill>
          <a:blip r:embed="rId2"/>
          <a:stretch>
            <a:fillRect/>
          </a:stretch>
        </p:blipFill>
        <p:spPr>
          <a:xfrm>
            <a:off x="1627965" y="2278535"/>
            <a:ext cx="8638095" cy="3780952"/>
          </a:xfrm>
          <a:prstGeom prst="rect">
            <a:avLst/>
          </a:prstGeom>
        </p:spPr>
      </p:pic>
      <p:sp>
        <p:nvSpPr>
          <p:cNvPr id="5"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8</a:t>
            </a:r>
          </a:p>
        </p:txBody>
      </p:sp>
    </p:spTree>
    <p:extLst>
      <p:ext uri="{BB962C8B-B14F-4D97-AF65-F5344CB8AC3E}">
        <p14:creationId xmlns:p14="http://schemas.microsoft.com/office/powerpoint/2010/main" val="40437364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Exclusive Gateway</a:t>
            </a:r>
          </a:p>
        </p:txBody>
      </p:sp>
      <p:sp>
        <p:nvSpPr>
          <p:cNvPr id="3" name="Slide Number Placeholder 2"/>
          <p:cNvSpPr>
            <a:spLocks noGrp="1"/>
          </p:cNvSpPr>
          <p:nvPr>
            <p:ph type="sldNum" sz="quarter" idx="12"/>
          </p:nvPr>
        </p:nvSpPr>
        <p:spPr/>
        <p:txBody>
          <a:bodyPr/>
          <a:lstStyle/>
          <a:p>
            <a:fld id="{A935F54B-151C-4F1D-B8E6-BD460FECB3E5}" type="slidenum">
              <a:rPr lang="en-US" smtClean="0">
                <a:solidFill>
                  <a:prstClr val="black">
                    <a:tint val="75000"/>
                  </a:prstClr>
                </a:solidFill>
              </a:rPr>
              <a:pPr/>
              <a:t>57</a:t>
            </a:fld>
            <a:endParaRPr lang="en-US">
              <a:solidFill>
                <a:prstClr val="black">
                  <a:tint val="75000"/>
                </a:prst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7215" y="2119205"/>
            <a:ext cx="4217569" cy="2311500"/>
          </a:xfrm>
          <a:prstGeom prst="rect">
            <a:avLst/>
          </a:prstGeom>
          <a:solidFill>
            <a:schemeClr val="accent1"/>
          </a:solidFill>
          <a:ln>
            <a:noFill/>
          </a:ln>
        </p:spPr>
      </p:pic>
      <p:sp>
        <p:nvSpPr>
          <p:cNvPr id="5" name="Rectangle 4"/>
          <p:cNvSpPr/>
          <p:nvPr/>
        </p:nvSpPr>
        <p:spPr>
          <a:xfrm>
            <a:off x="3755489" y="5214536"/>
            <a:ext cx="5110053" cy="369332"/>
          </a:xfrm>
          <a:prstGeom prst="rect">
            <a:avLst/>
          </a:prstGeom>
        </p:spPr>
        <p:txBody>
          <a:bodyPr wrap="none">
            <a:spAutoFit/>
          </a:bodyPr>
          <a:lstStyle/>
          <a:p>
            <a:r>
              <a:rPr lang="en-US" dirty="0"/>
              <a:t>The Trip Involves Air Travel or Car Travel but not Both</a:t>
            </a:r>
          </a:p>
        </p:txBody>
      </p:sp>
      <p:sp>
        <p:nvSpPr>
          <p:cNvPr id="6"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8</a:t>
            </a:r>
          </a:p>
        </p:txBody>
      </p:sp>
    </p:spTree>
    <p:extLst>
      <p:ext uri="{BB962C8B-B14F-4D97-AF65-F5344CB8AC3E}">
        <p14:creationId xmlns:p14="http://schemas.microsoft.com/office/powerpoint/2010/main" val="11201383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Inclusive Gateway</a:t>
            </a:r>
          </a:p>
        </p:txBody>
      </p:sp>
      <p:sp>
        <p:nvSpPr>
          <p:cNvPr id="3" name="Slide Number Placeholder 2"/>
          <p:cNvSpPr>
            <a:spLocks noGrp="1"/>
          </p:cNvSpPr>
          <p:nvPr>
            <p:ph type="sldNum" sz="quarter" idx="12"/>
          </p:nvPr>
        </p:nvSpPr>
        <p:spPr/>
        <p:txBody>
          <a:bodyPr/>
          <a:lstStyle/>
          <a:p>
            <a:fld id="{A935F54B-151C-4F1D-B8E6-BD460FECB3E5}" type="slidenum">
              <a:rPr lang="en-US" smtClean="0">
                <a:solidFill>
                  <a:prstClr val="black">
                    <a:tint val="75000"/>
                  </a:prstClr>
                </a:solidFill>
              </a:rPr>
              <a:pPr/>
              <a:t>58</a:t>
            </a:fld>
            <a:endParaRPr lang="en-US">
              <a:solidFill>
                <a:prstClr val="black">
                  <a:tint val="75000"/>
                </a:prst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9915" y="2535690"/>
            <a:ext cx="4243388" cy="2311500"/>
          </a:xfrm>
          <a:prstGeom prst="rect">
            <a:avLst/>
          </a:prstGeom>
          <a:solidFill>
            <a:schemeClr val="accent1"/>
          </a:solidFill>
          <a:ln>
            <a:noFill/>
          </a:ln>
        </p:spPr>
      </p:pic>
      <p:sp>
        <p:nvSpPr>
          <p:cNvPr id="5" name="Rectangle 4"/>
          <p:cNvSpPr/>
          <p:nvPr/>
        </p:nvSpPr>
        <p:spPr>
          <a:xfrm>
            <a:off x="3550709" y="5205109"/>
            <a:ext cx="5448799" cy="369332"/>
          </a:xfrm>
          <a:prstGeom prst="rect">
            <a:avLst/>
          </a:prstGeom>
        </p:spPr>
        <p:txBody>
          <a:bodyPr wrap="none">
            <a:spAutoFit/>
          </a:bodyPr>
          <a:lstStyle/>
          <a:p>
            <a:r>
              <a:rPr lang="en-US" dirty="0"/>
              <a:t>The Trip may involve either Air Travel, Car Travel, or Both</a:t>
            </a:r>
          </a:p>
        </p:txBody>
      </p:sp>
      <p:sp>
        <p:nvSpPr>
          <p:cNvPr id="6"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8</a:t>
            </a:r>
          </a:p>
        </p:txBody>
      </p:sp>
    </p:spTree>
    <p:extLst>
      <p:ext uri="{BB962C8B-B14F-4D97-AF65-F5344CB8AC3E}">
        <p14:creationId xmlns:p14="http://schemas.microsoft.com/office/powerpoint/2010/main" val="6579465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Parallel Gateway</a:t>
            </a:r>
          </a:p>
        </p:txBody>
      </p:sp>
      <p:sp>
        <p:nvSpPr>
          <p:cNvPr id="3" name="Slide Number Placeholder 2"/>
          <p:cNvSpPr>
            <a:spLocks noGrp="1"/>
          </p:cNvSpPr>
          <p:nvPr>
            <p:ph type="sldNum" sz="quarter" idx="12"/>
          </p:nvPr>
        </p:nvSpPr>
        <p:spPr/>
        <p:txBody>
          <a:bodyPr/>
          <a:lstStyle/>
          <a:p>
            <a:fld id="{A935F54B-151C-4F1D-B8E6-BD460FECB3E5}" type="slidenum">
              <a:rPr lang="en-US" smtClean="0">
                <a:solidFill>
                  <a:prstClr val="black">
                    <a:tint val="75000"/>
                  </a:prstClr>
                </a:solidFill>
              </a:rPr>
              <a:pPr/>
              <a:t>59</a:t>
            </a:fld>
            <a:endParaRPr lang="en-US">
              <a:solidFill>
                <a:prstClr val="black">
                  <a:tint val="75000"/>
                </a:prst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7215" y="1904921"/>
            <a:ext cx="4217569" cy="2911500"/>
          </a:xfrm>
          <a:prstGeom prst="rect">
            <a:avLst/>
          </a:prstGeom>
          <a:solidFill>
            <a:schemeClr val="accent1"/>
          </a:solidFill>
          <a:ln>
            <a:noFill/>
          </a:ln>
        </p:spPr>
      </p:pic>
      <p:sp>
        <p:nvSpPr>
          <p:cNvPr id="5" name="Rectangle 4"/>
          <p:cNvSpPr/>
          <p:nvPr/>
        </p:nvSpPr>
        <p:spPr>
          <a:xfrm>
            <a:off x="3658461" y="5303704"/>
            <a:ext cx="5968493" cy="400110"/>
          </a:xfrm>
          <a:prstGeom prst="rect">
            <a:avLst/>
          </a:prstGeom>
        </p:spPr>
        <p:txBody>
          <a:bodyPr wrap="none">
            <a:spAutoFit/>
          </a:bodyPr>
          <a:lstStyle/>
          <a:p>
            <a:r>
              <a:rPr lang="en-US" sz="2000" b="1" dirty="0"/>
              <a:t>The Trip involves Air Travel, Car Travel, and Hotel Stays</a:t>
            </a:r>
          </a:p>
        </p:txBody>
      </p:sp>
    </p:spTree>
    <p:extLst>
      <p:ext uri="{BB962C8B-B14F-4D97-AF65-F5344CB8AC3E}">
        <p14:creationId xmlns:p14="http://schemas.microsoft.com/office/powerpoint/2010/main" val="42768817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Changing Roles of Accountants in Business</a:t>
            </a:r>
          </a:p>
        </p:txBody>
      </p:sp>
      <p:sp>
        <p:nvSpPr>
          <p:cNvPr id="3" name="Content Placeholder 2"/>
          <p:cNvSpPr>
            <a:spLocks noGrp="1"/>
          </p:cNvSpPr>
          <p:nvPr>
            <p:ph sz="half" idx="1"/>
          </p:nvPr>
        </p:nvSpPr>
        <p:spPr>
          <a:xfrm>
            <a:off x="685802" y="2142066"/>
            <a:ext cx="4995334" cy="4423625"/>
          </a:xfrm>
        </p:spPr>
        <p:txBody>
          <a:bodyPr>
            <a:normAutofit/>
          </a:bodyPr>
          <a:lstStyle/>
          <a:p>
            <a:r>
              <a:rPr lang="en-US" b="1" dirty="0"/>
              <a:t>Rapid changes in technology increase availability of data</a:t>
            </a:r>
          </a:p>
          <a:p>
            <a:pPr lvl="1"/>
            <a:r>
              <a:rPr lang="en-US" sz="1800" b="1" dirty="0"/>
              <a:t>Business intelligence systems</a:t>
            </a:r>
          </a:p>
          <a:p>
            <a:pPr lvl="1"/>
            <a:r>
              <a:rPr lang="en-US" sz="1800" b="1" dirty="0"/>
              <a:t>ERP systems</a:t>
            </a:r>
          </a:p>
          <a:p>
            <a:r>
              <a:rPr lang="en-US" b="1" dirty="0"/>
              <a:t>Information produced by systems must support the information requirements of the enterprise’s decision makers</a:t>
            </a:r>
          </a:p>
          <a:p>
            <a:r>
              <a:rPr lang="en-US" b="1" dirty="0"/>
              <a:t>Accountants involved in supporting evidence-based decision making</a:t>
            </a:r>
          </a:p>
          <a:p>
            <a:pPr lvl="1"/>
            <a:r>
              <a:rPr lang="en-US" sz="1800" b="1" dirty="0"/>
              <a:t>Strategic planning</a:t>
            </a:r>
          </a:p>
          <a:p>
            <a:pPr lvl="1"/>
            <a:r>
              <a:rPr lang="en-US" sz="1800" b="1" dirty="0"/>
              <a:t>Process improvement</a:t>
            </a:r>
          </a:p>
          <a:p>
            <a:pPr lvl="1"/>
            <a:r>
              <a:rPr lang="en-US" sz="1800" b="1" dirty="0"/>
              <a:t>Compliance management</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10859" y="2142066"/>
            <a:ext cx="3192905" cy="3524215"/>
          </a:xfrm>
        </p:spPr>
      </p:pic>
      <p:sp>
        <p:nvSpPr>
          <p:cNvPr id="4" name="Slide Number Placeholder 3"/>
          <p:cNvSpPr>
            <a:spLocks noGrp="1"/>
          </p:cNvSpPr>
          <p:nvPr>
            <p:ph type="sldNum" sz="quarter" idx="12"/>
          </p:nvPr>
        </p:nvSpPr>
        <p:spPr/>
        <p:txBody>
          <a:bodyPr/>
          <a:lstStyle/>
          <a:p>
            <a:r>
              <a:rPr lang="en-US" dirty="0"/>
              <a:t>2-</a:t>
            </a:r>
            <a:fld id="{97C4A834-BE89-44DB-895D-B4D537236EBF}" type="slidenum">
              <a:rPr lang="en-US" smtClean="0"/>
              <a:t>6</a:t>
            </a:fld>
            <a:endParaRPr lang="en-US" dirty="0"/>
          </a:p>
        </p:txBody>
      </p:sp>
      <p:sp>
        <p:nvSpPr>
          <p:cNvPr id="5" name="Text Box 10"/>
          <p:cNvSpPr txBox="1">
            <a:spLocks noChangeArrowheads="1"/>
          </p:cNvSpPr>
          <p:nvPr/>
        </p:nvSpPr>
        <p:spPr bwMode="auto">
          <a:xfrm>
            <a:off x="11334750" y="76200"/>
            <a:ext cx="762000" cy="312737"/>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1</a:t>
            </a:r>
          </a:p>
        </p:txBody>
      </p:sp>
    </p:spTree>
    <p:extLst>
      <p:ext uri="{BB962C8B-B14F-4D97-AF65-F5344CB8AC3E}">
        <p14:creationId xmlns:p14="http://schemas.microsoft.com/office/powerpoint/2010/main" val="4268852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Event Types</a:t>
            </a:r>
          </a:p>
        </p:txBody>
      </p:sp>
      <p:sp>
        <p:nvSpPr>
          <p:cNvPr id="3" name="Slide Number Placeholder 2"/>
          <p:cNvSpPr>
            <a:spLocks noGrp="1"/>
          </p:cNvSpPr>
          <p:nvPr>
            <p:ph type="sldNum" sz="quarter" idx="12"/>
          </p:nvPr>
        </p:nvSpPr>
        <p:spPr/>
        <p:txBody>
          <a:bodyPr/>
          <a:lstStyle/>
          <a:p>
            <a:fld id="{A935F54B-151C-4F1D-B8E6-BD460FECB3E5}" type="slidenum">
              <a:rPr lang="en-US" smtClean="0">
                <a:solidFill>
                  <a:prstClr val="black">
                    <a:tint val="75000"/>
                  </a:prstClr>
                </a:solidFill>
              </a:rPr>
              <a:pPr/>
              <a:t>60</a:t>
            </a:fld>
            <a:endParaRPr lang="en-US">
              <a:solidFill>
                <a:prstClr val="black">
                  <a:tint val="75000"/>
                </a:prstClr>
              </a:solidFill>
            </a:endParaRPr>
          </a:p>
        </p:txBody>
      </p:sp>
      <p:pic>
        <p:nvPicPr>
          <p:cNvPr id="4" name="Picture 3"/>
          <p:cNvPicPr>
            <a:picLocks noChangeAspect="1"/>
          </p:cNvPicPr>
          <p:nvPr/>
        </p:nvPicPr>
        <p:blipFill>
          <a:blip r:embed="rId2"/>
          <a:stretch>
            <a:fillRect/>
          </a:stretch>
        </p:blipFill>
        <p:spPr>
          <a:xfrm>
            <a:off x="1940216" y="1618937"/>
            <a:ext cx="8325844" cy="4952253"/>
          </a:xfrm>
          <a:prstGeom prst="rect">
            <a:avLst/>
          </a:prstGeom>
        </p:spPr>
      </p:pic>
      <p:sp>
        <p:nvSpPr>
          <p:cNvPr id="5"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8</a:t>
            </a:r>
          </a:p>
        </p:txBody>
      </p:sp>
    </p:spTree>
    <p:extLst>
      <p:ext uri="{BB962C8B-B14F-4D97-AF65-F5344CB8AC3E}">
        <p14:creationId xmlns:p14="http://schemas.microsoft.com/office/powerpoint/2010/main" val="23601571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Message Events Example</a:t>
            </a:r>
          </a:p>
        </p:txBody>
      </p:sp>
      <p:sp>
        <p:nvSpPr>
          <p:cNvPr id="3" name="Slide Number Placeholder 2"/>
          <p:cNvSpPr>
            <a:spLocks noGrp="1"/>
          </p:cNvSpPr>
          <p:nvPr>
            <p:ph type="sldNum" sz="quarter" idx="12"/>
          </p:nvPr>
        </p:nvSpPr>
        <p:spPr/>
        <p:txBody>
          <a:bodyPr/>
          <a:lstStyle/>
          <a:p>
            <a:fld id="{A935F54B-151C-4F1D-B8E6-BD460FECB3E5}" type="slidenum">
              <a:rPr lang="en-US" smtClean="0">
                <a:solidFill>
                  <a:prstClr val="black">
                    <a:tint val="75000"/>
                  </a:prstClr>
                </a:solidFill>
              </a:rPr>
              <a:pPr/>
              <a:t>61</a:t>
            </a:fld>
            <a:endParaRPr lang="en-US">
              <a:solidFill>
                <a:prstClr val="black">
                  <a:tint val="75000"/>
                </a:prst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7068" y="1672951"/>
            <a:ext cx="7697861" cy="2548725"/>
          </a:xfrm>
          <a:prstGeom prst="rect">
            <a:avLst/>
          </a:prstGeom>
          <a:solidFill>
            <a:schemeClr val="accent1"/>
          </a:solidFill>
          <a:ln>
            <a:noFill/>
          </a:ln>
        </p:spPr>
      </p:pic>
      <p:sp>
        <p:nvSpPr>
          <p:cNvPr id="5" name="Rectangle 4"/>
          <p:cNvSpPr/>
          <p:nvPr/>
        </p:nvSpPr>
        <p:spPr>
          <a:xfrm>
            <a:off x="1029091" y="4507588"/>
            <a:ext cx="10133814" cy="2031325"/>
          </a:xfrm>
          <a:prstGeom prst="rect">
            <a:avLst/>
          </a:prstGeom>
        </p:spPr>
        <p:txBody>
          <a:bodyPr wrap="square">
            <a:spAutoFit/>
          </a:bodyPr>
          <a:lstStyle/>
          <a:p>
            <a:r>
              <a:rPr lang="en-US" dirty="0"/>
              <a:t>The process starts with a start message events that receives (catches) the “Request” message from the external participant. The process proceeds to the “Evaluate Request” task, and then the intermediate message event sends (throws) the “Evaluation” message flow to the external participant. The process flow continues to the next intermediate message event where it waits (the token stops) until the external participant responds with the “Confirm” message flow. When the event catches the message, the sequence flow continues to the “Do Something” task and then the process ends. The end message event throws a message to the external participant that the process is done.</a:t>
            </a:r>
          </a:p>
        </p:txBody>
      </p:sp>
      <p:sp>
        <p:nvSpPr>
          <p:cNvPr id="6"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8</a:t>
            </a:r>
          </a:p>
        </p:txBody>
      </p:sp>
    </p:spTree>
    <p:extLst>
      <p:ext uri="{BB962C8B-B14F-4D97-AF65-F5344CB8AC3E}">
        <p14:creationId xmlns:p14="http://schemas.microsoft.com/office/powerpoint/2010/main" val="23052575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Timer and Boundary Events</a:t>
            </a:r>
          </a:p>
        </p:txBody>
      </p:sp>
      <p:sp>
        <p:nvSpPr>
          <p:cNvPr id="3" name="Slide Number Placeholder 2"/>
          <p:cNvSpPr>
            <a:spLocks noGrp="1"/>
          </p:cNvSpPr>
          <p:nvPr>
            <p:ph type="sldNum" sz="quarter" idx="12"/>
          </p:nvPr>
        </p:nvSpPr>
        <p:spPr/>
        <p:txBody>
          <a:bodyPr/>
          <a:lstStyle/>
          <a:p>
            <a:fld id="{A935F54B-151C-4F1D-B8E6-BD460FECB3E5}" type="slidenum">
              <a:rPr lang="en-US" smtClean="0">
                <a:solidFill>
                  <a:prstClr val="black">
                    <a:tint val="75000"/>
                  </a:prstClr>
                </a:solidFill>
              </a:rPr>
              <a:pPr/>
              <a:t>62</a:t>
            </a:fld>
            <a:endParaRPr lang="en-US">
              <a:solidFill>
                <a:prstClr val="black">
                  <a:tint val="75000"/>
                </a:prst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8184" y="1770184"/>
            <a:ext cx="5683163" cy="1905000"/>
          </a:xfrm>
          <a:prstGeom prst="rect">
            <a:avLst/>
          </a:prstGeom>
          <a:solidFill>
            <a:schemeClr val="accent1"/>
          </a:solidFill>
          <a:ln>
            <a:noFill/>
          </a:ln>
        </p:spPr>
      </p:pic>
      <p:sp>
        <p:nvSpPr>
          <p:cNvPr id="5" name="Rectangle 4"/>
          <p:cNvSpPr/>
          <p:nvPr/>
        </p:nvSpPr>
        <p:spPr>
          <a:xfrm>
            <a:off x="314793" y="4098805"/>
            <a:ext cx="10904675" cy="1754326"/>
          </a:xfrm>
          <a:prstGeom prst="rect">
            <a:avLst/>
          </a:prstGeom>
        </p:spPr>
        <p:txBody>
          <a:bodyPr wrap="square">
            <a:spAutoFit/>
          </a:bodyPr>
          <a:lstStyle/>
          <a:p>
            <a:r>
              <a:rPr lang="en-US" dirty="0"/>
              <a:t>The start timer begins the process two weeks before the birthday to be celebrated. The “Plan Party” task has an intermediate error event attached to its boundary (a boundary event). Specifically, this is an example of an interrupting boundary event that affects process flow when an error occurs in the Plan Party task. If an error occurs, then the process flows to the “Cancel Party” task and then ends. However, if the Plan Party task completes successfully, the process flows to the intermediate timer event and then waits two weeks (the token waits to proceed). After two weeks, the process continues to the “Hold Party” task and then ends.</a:t>
            </a:r>
          </a:p>
        </p:txBody>
      </p:sp>
      <p:sp>
        <p:nvSpPr>
          <p:cNvPr id="6"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8</a:t>
            </a:r>
          </a:p>
        </p:txBody>
      </p:sp>
    </p:spTree>
    <p:extLst>
      <p:ext uri="{BB962C8B-B14F-4D97-AF65-F5344CB8AC3E}">
        <p14:creationId xmlns:p14="http://schemas.microsoft.com/office/powerpoint/2010/main" val="20781813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Subprocesses and Repeating Activities</a:t>
            </a:r>
          </a:p>
        </p:txBody>
      </p:sp>
      <p:sp>
        <p:nvSpPr>
          <p:cNvPr id="3" name="Slide Number Placeholder 2"/>
          <p:cNvSpPr>
            <a:spLocks noGrp="1"/>
          </p:cNvSpPr>
          <p:nvPr>
            <p:ph type="sldNum" sz="quarter" idx="12"/>
          </p:nvPr>
        </p:nvSpPr>
        <p:spPr/>
        <p:txBody>
          <a:bodyPr/>
          <a:lstStyle/>
          <a:p>
            <a:fld id="{A935F54B-151C-4F1D-B8E6-BD460FECB3E5}" type="slidenum">
              <a:rPr lang="en-US" smtClean="0">
                <a:solidFill>
                  <a:prstClr val="black">
                    <a:tint val="75000"/>
                  </a:prstClr>
                </a:solidFill>
              </a:rPr>
              <a:pPr/>
              <a:t>63</a:t>
            </a:fld>
            <a:endParaRPr lang="en-US">
              <a:solidFill>
                <a:prstClr val="black">
                  <a:tint val="75000"/>
                </a:prstClr>
              </a:solidFill>
            </a:endParaRPr>
          </a:p>
        </p:txBody>
      </p:sp>
      <p:pic>
        <p:nvPicPr>
          <p:cNvPr id="4" name="Picture 3"/>
          <p:cNvPicPr>
            <a:picLocks noChangeAspect="1"/>
          </p:cNvPicPr>
          <p:nvPr/>
        </p:nvPicPr>
        <p:blipFill>
          <a:blip r:embed="rId2"/>
          <a:stretch>
            <a:fillRect/>
          </a:stretch>
        </p:blipFill>
        <p:spPr>
          <a:xfrm>
            <a:off x="2526530" y="1549043"/>
            <a:ext cx="6731576" cy="4959325"/>
          </a:xfrm>
          <a:prstGeom prst="rect">
            <a:avLst/>
          </a:prstGeom>
        </p:spPr>
      </p:pic>
      <p:sp>
        <p:nvSpPr>
          <p:cNvPr id="5"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9</a:t>
            </a:r>
          </a:p>
        </p:txBody>
      </p:sp>
    </p:spTree>
    <p:extLst>
      <p:ext uri="{BB962C8B-B14F-4D97-AF65-F5344CB8AC3E}">
        <p14:creationId xmlns:p14="http://schemas.microsoft.com/office/powerpoint/2010/main" val="39613489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Objects, Data Stores, and Associations</a:t>
            </a:r>
          </a:p>
        </p:txBody>
      </p:sp>
      <p:sp>
        <p:nvSpPr>
          <p:cNvPr id="3" name="Slide Number Placeholder 2"/>
          <p:cNvSpPr>
            <a:spLocks noGrp="1"/>
          </p:cNvSpPr>
          <p:nvPr>
            <p:ph type="sldNum" sz="quarter" idx="12"/>
          </p:nvPr>
        </p:nvSpPr>
        <p:spPr/>
        <p:txBody>
          <a:bodyPr/>
          <a:lstStyle/>
          <a:p>
            <a:fld id="{A935F54B-151C-4F1D-B8E6-BD460FECB3E5}" type="slidenum">
              <a:rPr lang="en-US" smtClean="0">
                <a:solidFill>
                  <a:prstClr val="black">
                    <a:tint val="75000"/>
                  </a:prstClr>
                </a:solidFill>
              </a:rPr>
              <a:pPr/>
              <a:t>64</a:t>
            </a:fld>
            <a:endParaRPr lang="en-US">
              <a:solidFill>
                <a:prstClr val="black">
                  <a:tint val="75000"/>
                </a:prstClr>
              </a:solidFill>
            </a:endParaRPr>
          </a:p>
        </p:txBody>
      </p:sp>
      <p:pic>
        <p:nvPicPr>
          <p:cNvPr id="4" name="Picture 3"/>
          <p:cNvPicPr>
            <a:picLocks noChangeAspect="1"/>
          </p:cNvPicPr>
          <p:nvPr/>
        </p:nvPicPr>
        <p:blipFill>
          <a:blip r:embed="rId2"/>
          <a:stretch>
            <a:fillRect/>
          </a:stretch>
        </p:blipFill>
        <p:spPr>
          <a:xfrm>
            <a:off x="1786476" y="1876619"/>
            <a:ext cx="8619048" cy="3104762"/>
          </a:xfrm>
          <a:prstGeom prst="rect">
            <a:avLst/>
          </a:prstGeom>
        </p:spPr>
      </p:pic>
      <p:sp>
        <p:nvSpPr>
          <p:cNvPr id="5"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10</a:t>
            </a:r>
          </a:p>
        </p:txBody>
      </p:sp>
    </p:spTree>
    <p:extLst>
      <p:ext uri="{BB962C8B-B14F-4D97-AF65-F5344CB8AC3E}">
        <p14:creationId xmlns:p14="http://schemas.microsoft.com/office/powerpoint/2010/main" val="36354546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Objects Example</a:t>
            </a:r>
          </a:p>
        </p:txBody>
      </p:sp>
      <p:sp>
        <p:nvSpPr>
          <p:cNvPr id="3" name="Slide Number Placeholder 2"/>
          <p:cNvSpPr>
            <a:spLocks noGrp="1"/>
          </p:cNvSpPr>
          <p:nvPr>
            <p:ph type="sldNum" sz="quarter" idx="12"/>
          </p:nvPr>
        </p:nvSpPr>
        <p:spPr/>
        <p:txBody>
          <a:bodyPr/>
          <a:lstStyle/>
          <a:p>
            <a:fld id="{A935F54B-151C-4F1D-B8E6-BD460FECB3E5}" type="slidenum">
              <a:rPr lang="en-US" smtClean="0">
                <a:solidFill>
                  <a:prstClr val="black">
                    <a:tint val="75000"/>
                  </a:prstClr>
                </a:solidFill>
              </a:rPr>
              <a:pPr/>
              <a:t>65</a:t>
            </a:fld>
            <a:endParaRPr lang="en-US">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1243" y="1950494"/>
            <a:ext cx="5549513" cy="1936500"/>
          </a:xfrm>
          <a:prstGeom prst="rect">
            <a:avLst/>
          </a:prstGeom>
          <a:solidFill>
            <a:schemeClr val="accent1"/>
          </a:solidFill>
          <a:ln>
            <a:noFill/>
          </a:ln>
        </p:spPr>
      </p:pic>
      <p:sp>
        <p:nvSpPr>
          <p:cNvPr id="6" name="Rectangle 5"/>
          <p:cNvSpPr/>
          <p:nvPr/>
        </p:nvSpPr>
        <p:spPr>
          <a:xfrm>
            <a:off x="3217683" y="4242857"/>
            <a:ext cx="6096000" cy="1200329"/>
          </a:xfrm>
          <a:prstGeom prst="rect">
            <a:avLst/>
          </a:prstGeom>
        </p:spPr>
        <p:txBody>
          <a:bodyPr>
            <a:spAutoFit/>
          </a:bodyPr>
          <a:lstStyle/>
          <a:p>
            <a:r>
              <a:rPr lang="en-US" dirty="0"/>
              <a:t>The process starts and the actor buys concert tickets. The tickets data object is created. Time passes until the date of the concert and then the actor attends the concert where the tickets data object is used. </a:t>
            </a:r>
          </a:p>
        </p:txBody>
      </p:sp>
      <p:sp>
        <p:nvSpPr>
          <p:cNvPr id="7"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10</a:t>
            </a:r>
          </a:p>
        </p:txBody>
      </p:sp>
    </p:spTree>
    <p:extLst>
      <p:ext uri="{BB962C8B-B14F-4D97-AF65-F5344CB8AC3E}">
        <p14:creationId xmlns:p14="http://schemas.microsoft.com/office/powerpoint/2010/main" val="39538565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BPMN Modeling – Best Practices</a:t>
            </a:r>
          </a:p>
        </p:txBody>
      </p:sp>
      <p:sp>
        <p:nvSpPr>
          <p:cNvPr id="4" name="Content Placeholder 3"/>
          <p:cNvSpPr>
            <a:spLocks noGrp="1"/>
          </p:cNvSpPr>
          <p:nvPr>
            <p:ph idx="1"/>
          </p:nvPr>
        </p:nvSpPr>
        <p:spPr/>
        <p:txBody>
          <a:bodyPr>
            <a:normAutofit/>
          </a:bodyPr>
          <a:lstStyle/>
          <a:p>
            <a:pPr lvl="0"/>
            <a:r>
              <a:rPr lang="en-US" sz="2000" b="1" dirty="0"/>
              <a:t>Focus on one business process at a time.</a:t>
            </a:r>
          </a:p>
          <a:p>
            <a:pPr lvl="0"/>
            <a:r>
              <a:rPr lang="en-US" sz="2000" b="1" dirty="0"/>
              <a:t>Clearly identify the events that start and end the process.</a:t>
            </a:r>
          </a:p>
          <a:p>
            <a:pPr lvl="0"/>
            <a:r>
              <a:rPr lang="en-US" sz="2000" b="1" dirty="0"/>
              <a:t>Include essential elements, but avoid distracting detail.</a:t>
            </a:r>
          </a:p>
          <a:p>
            <a:pPr lvl="0"/>
            <a:r>
              <a:rPr lang="en-US" sz="2000" b="1" dirty="0"/>
              <a:t>Think about a token flowing from the start event through the process to the end event; the flow of the token should be clear for all paths through the process. </a:t>
            </a:r>
          </a:p>
          <a:p>
            <a:pPr lvl="0"/>
            <a:r>
              <a:rPr lang="en-US" sz="2000" b="1" dirty="0"/>
              <a:t>Label activities clearly with a verb and an object, e.g., pay invoice.</a:t>
            </a:r>
          </a:p>
          <a:p>
            <a:pPr lvl="0"/>
            <a:r>
              <a:rPr lang="en-US" sz="2000" b="1" dirty="0"/>
              <a:t>Model iteratively, getting feedback to improve accuracy and clarity.</a:t>
            </a:r>
          </a:p>
        </p:txBody>
      </p:sp>
      <p:sp>
        <p:nvSpPr>
          <p:cNvPr id="3" name="Slide Number Placeholder 2"/>
          <p:cNvSpPr>
            <a:spLocks noGrp="1"/>
          </p:cNvSpPr>
          <p:nvPr>
            <p:ph type="sldNum" sz="quarter" idx="12"/>
          </p:nvPr>
        </p:nvSpPr>
        <p:spPr/>
        <p:txBody>
          <a:bodyPr/>
          <a:lstStyle/>
          <a:p>
            <a:r>
              <a:rPr lang="en-US" dirty="0"/>
              <a:t>2-</a:t>
            </a:r>
            <a:fld id="{97C4A834-BE89-44DB-895D-B4D537236EBF}" type="slidenum">
              <a:rPr lang="en-US" smtClean="0"/>
              <a:t>66</a:t>
            </a:fld>
            <a:endParaRPr lang="en-US" dirty="0"/>
          </a:p>
        </p:txBody>
      </p:sp>
      <p:sp>
        <p:nvSpPr>
          <p:cNvPr id="5" name="Text Box 10"/>
          <p:cNvSpPr txBox="1">
            <a:spLocks noChangeArrowheads="1"/>
          </p:cNvSpPr>
          <p:nvPr/>
        </p:nvSpPr>
        <p:spPr bwMode="auto">
          <a:xfrm>
            <a:off x="11318421" y="76200"/>
            <a:ext cx="762000" cy="27699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5</a:t>
            </a:r>
          </a:p>
        </p:txBody>
      </p:sp>
    </p:spTree>
    <p:extLst>
      <p:ext uri="{BB962C8B-B14F-4D97-AF65-F5344CB8AC3E}">
        <p14:creationId xmlns:p14="http://schemas.microsoft.com/office/powerpoint/2010/main" val="40641704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Data Flow Diagrams (DFD)</a:t>
            </a:r>
            <a:endParaRPr lang="en-US" b="1" dirty="0"/>
          </a:p>
        </p:txBody>
      </p:sp>
      <p:sp>
        <p:nvSpPr>
          <p:cNvPr id="3" name="Content Placeholder 2"/>
          <p:cNvSpPr>
            <a:spLocks noGrp="1"/>
          </p:cNvSpPr>
          <p:nvPr>
            <p:ph sz="half" idx="1"/>
          </p:nvPr>
        </p:nvSpPr>
        <p:spPr>
          <a:xfrm>
            <a:off x="685802" y="2142066"/>
            <a:ext cx="4995334" cy="4213763"/>
          </a:xfrm>
        </p:spPr>
        <p:txBody>
          <a:bodyPr/>
          <a:lstStyle/>
          <a:p>
            <a:pPr marL="109728" indent="0">
              <a:buNone/>
            </a:pPr>
            <a:r>
              <a:rPr lang="en-US" sz="2000" dirty="0" smtClean="0"/>
              <a:t>Focuses on the data flows for:</a:t>
            </a:r>
          </a:p>
          <a:p>
            <a:r>
              <a:rPr lang="en-US" sz="2000" dirty="0" smtClean="0"/>
              <a:t>Processes</a:t>
            </a:r>
          </a:p>
          <a:p>
            <a:r>
              <a:rPr lang="en-US" sz="2000" dirty="0" smtClean="0"/>
              <a:t>Sources and destinations of the data</a:t>
            </a:r>
          </a:p>
          <a:p>
            <a:r>
              <a:rPr lang="en-US" sz="2000" dirty="0" smtClean="0"/>
              <a:t>Data stores</a:t>
            </a:r>
          </a:p>
          <a:p>
            <a:endParaRPr lang="en-US" sz="2000" dirty="0"/>
          </a:p>
          <a:p>
            <a:pPr marL="109728" indent="0">
              <a:buNone/>
            </a:pPr>
            <a:r>
              <a:rPr lang="en-US" sz="2000" dirty="0" smtClean="0"/>
              <a:t>DFD are visually simple, can be used to represent the same process at a high abstract or detailed level.</a:t>
            </a:r>
          </a:p>
          <a:p>
            <a:endParaRPr lang="en-US" dirty="0" smtClean="0"/>
          </a:p>
          <a:p>
            <a:endParaRPr lang="en-US" dirty="0" smtClean="0"/>
          </a:p>
          <a:p>
            <a:endParaRPr lang="en-US" dirty="0"/>
          </a:p>
        </p:txBody>
      </p:sp>
      <p:pic>
        <p:nvPicPr>
          <p:cNvPr id="6" name="Content Placeholder 5" descr="Power of Visualization.jpg"/>
          <p:cNvPicPr>
            <a:picLocks noGrp="1" noChangeAspect="1"/>
          </p:cNvPicPr>
          <p:nvPr>
            <p:ph sz="half" idx="2"/>
          </p:nvPr>
        </p:nvPicPr>
        <p:blipFill>
          <a:blip r:embed="rId2">
            <a:extLst>
              <a:ext uri="{28A0092B-C50C-407E-A947-70E740481C1C}">
                <a14:useLocalDpi xmlns:a14="http://schemas.microsoft.com/office/drawing/2010/main" val="0"/>
              </a:ext>
            </a:extLst>
          </a:blip>
          <a:srcRect t="-62068" b="-62068"/>
          <a:stretch>
            <a:fillRect/>
          </a:stretch>
        </p:blipFill>
        <p:spPr>
          <a:xfrm>
            <a:off x="6172200" y="1066801"/>
            <a:ext cx="4038600" cy="4525963"/>
          </a:xfrm>
        </p:spPr>
      </p:pic>
      <p:sp>
        <p:nvSpPr>
          <p:cNvPr id="4" name="Slide Number Placeholder 4"/>
          <p:cNvSpPr>
            <a:spLocks noGrp="1"/>
          </p:cNvSpPr>
          <p:nvPr>
            <p:ph type="sldNum" sz="quarter" idx="12"/>
          </p:nvPr>
        </p:nvSpPr>
        <p:spPr/>
        <p:txBody>
          <a:bodyPr/>
          <a:lstStyle/>
          <a:p>
            <a:endParaRPr lang="en-US" dirty="0" smtClean="0"/>
          </a:p>
          <a:p>
            <a:r>
              <a:rPr lang="en-US" dirty="0" smtClean="0"/>
              <a:t>3-</a:t>
            </a:r>
            <a:fld id="{D5150FDB-5C9A-4B86-97CC-8CA138DC124E}" type="slidenum">
              <a:rPr lang="en-US" smtClean="0"/>
              <a:pPr/>
              <a:t>67</a:t>
            </a:fld>
            <a:endParaRPr lang="en-US" dirty="0"/>
          </a:p>
        </p:txBody>
      </p:sp>
    </p:spTree>
    <p:extLst>
      <p:ext uri="{BB962C8B-B14F-4D97-AF65-F5344CB8AC3E}">
        <p14:creationId xmlns:p14="http://schemas.microsoft.com/office/powerpoint/2010/main" val="970068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8229600" cy="1066800"/>
          </a:xfrm>
        </p:spPr>
        <p:txBody>
          <a:bodyPr>
            <a:normAutofit/>
          </a:bodyPr>
          <a:lstStyle/>
          <a:p>
            <a:r>
              <a:rPr lang="en-US" b="1" dirty="0" smtClean="0"/>
              <a:t>Basic Data Flow Diagram Elements</a:t>
            </a:r>
            <a:endParaRPr lang="en-US" b="1" dirty="0"/>
          </a:p>
        </p:txBody>
      </p:sp>
      <p:sp>
        <p:nvSpPr>
          <p:cNvPr id="4" name="Slide Number Placeholder 4"/>
          <p:cNvSpPr>
            <a:spLocks noGrp="1"/>
          </p:cNvSpPr>
          <p:nvPr>
            <p:ph type="sldNum" sz="quarter" idx="12"/>
          </p:nvPr>
        </p:nvSpPr>
        <p:spPr>
          <a:xfrm>
            <a:off x="9753600" y="6400800"/>
            <a:ext cx="762000" cy="365760"/>
          </a:xfrm>
        </p:spPr>
        <p:txBody>
          <a:bodyPr/>
          <a:lstStyle/>
          <a:p>
            <a:endParaRPr lang="en-US" dirty="0" smtClean="0"/>
          </a:p>
          <a:p>
            <a:r>
              <a:rPr lang="en-US" dirty="0" smtClean="0"/>
              <a:t>  </a:t>
            </a:r>
            <a:endParaRPr lang="en-US"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819401" y="1981201"/>
            <a:ext cx="5950005" cy="41094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35356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b="1" dirty="0" smtClean="0"/>
              <a:t>Revenue Cycle Data Flow Diagram</a:t>
            </a:r>
            <a:endParaRPr lang="en-US" b="1" dirty="0"/>
          </a:p>
        </p:txBody>
      </p:sp>
      <p:pic>
        <p:nvPicPr>
          <p:cNvPr id="7" name="Content Placeholder 6" descr="dfd01 Sales.gif"/>
          <p:cNvPicPr>
            <a:picLocks noGrp="1" noChangeAspect="1"/>
          </p:cNvPicPr>
          <p:nvPr>
            <p:ph idx="1"/>
          </p:nvPr>
        </p:nvPicPr>
        <p:blipFill>
          <a:blip r:embed="rId2">
            <a:extLst>
              <a:ext uri="{28A0092B-C50C-407E-A947-70E740481C1C}">
                <a14:useLocalDpi xmlns:a14="http://schemas.microsoft.com/office/drawing/2010/main" val="0"/>
              </a:ext>
            </a:extLst>
          </a:blip>
          <a:srcRect l="-20692" r="-20692"/>
          <a:stretch>
            <a:fillRect/>
          </a:stretch>
        </p:blipFill>
        <p:spPr/>
      </p:pic>
      <p:sp>
        <p:nvSpPr>
          <p:cNvPr id="8" name="Slide Number Placeholder 7"/>
          <p:cNvSpPr>
            <a:spLocks noGrp="1"/>
          </p:cNvSpPr>
          <p:nvPr>
            <p:ph type="sldNum" sz="quarter" idx="12"/>
          </p:nvPr>
        </p:nvSpPr>
        <p:spPr/>
        <p:txBody>
          <a:bodyPr/>
          <a:lstStyle/>
          <a:p>
            <a:fld id="{FB15390F-2472-414E-AF96-8DC98E7C2D86}" type="slidenum">
              <a:rPr lang="en-US" smtClean="0"/>
              <a:pPr/>
              <a:t>69</a:t>
            </a:fld>
            <a:endParaRPr lang="en-US"/>
          </a:p>
        </p:txBody>
      </p:sp>
    </p:spTree>
    <p:extLst>
      <p:ext uri="{BB962C8B-B14F-4D97-AF65-F5344CB8AC3E}">
        <p14:creationId xmlns:p14="http://schemas.microsoft.com/office/powerpoint/2010/main" val="10334026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of Accountants in Business</a:t>
            </a:r>
          </a:p>
        </p:txBody>
      </p:sp>
      <p:sp>
        <p:nvSpPr>
          <p:cNvPr id="4" name="Slide Number Placeholder 3"/>
          <p:cNvSpPr>
            <a:spLocks noGrp="1"/>
          </p:cNvSpPr>
          <p:nvPr>
            <p:ph type="sldNum" sz="quarter" idx="12"/>
          </p:nvPr>
        </p:nvSpPr>
        <p:spPr/>
        <p:txBody>
          <a:bodyPr/>
          <a:lstStyle/>
          <a:p>
            <a:r>
              <a:rPr lang="en-US" dirty="0"/>
              <a:t>2-</a:t>
            </a:r>
            <a:fld id="{97C4A834-BE89-44DB-895D-B4D537236EBF}" type="slidenum">
              <a:rPr lang="en-US" smtClean="0"/>
              <a:t>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050910994"/>
              </p:ext>
            </p:extLst>
          </p:nvPr>
        </p:nvGraphicFramePr>
        <p:xfrm>
          <a:off x="940598" y="1515292"/>
          <a:ext cx="10188956" cy="4544536"/>
        </p:xfrm>
        <a:graphic>
          <a:graphicData uri="http://schemas.openxmlformats.org/drawingml/2006/table">
            <a:tbl>
              <a:tblPr firstRow="1" firstCol="1" bandRow="1">
                <a:tableStyleId>{5C22544A-7EE6-4342-B048-85BDC9FD1C3A}</a:tableStyleId>
              </a:tblPr>
              <a:tblGrid>
                <a:gridCol w="3396998">
                  <a:extLst>
                    <a:ext uri="{9D8B030D-6E8A-4147-A177-3AD203B41FA5}">
                      <a16:colId xmlns="" xmlns:a16="http://schemas.microsoft.com/office/drawing/2014/main" val="20000"/>
                    </a:ext>
                  </a:extLst>
                </a:gridCol>
                <a:gridCol w="3396998">
                  <a:extLst>
                    <a:ext uri="{9D8B030D-6E8A-4147-A177-3AD203B41FA5}">
                      <a16:colId xmlns="" xmlns:a16="http://schemas.microsoft.com/office/drawing/2014/main" val="20001"/>
                    </a:ext>
                  </a:extLst>
                </a:gridCol>
                <a:gridCol w="3394960">
                  <a:extLst>
                    <a:ext uri="{9D8B030D-6E8A-4147-A177-3AD203B41FA5}">
                      <a16:colId xmlns="" xmlns:a16="http://schemas.microsoft.com/office/drawing/2014/main" val="20002"/>
                    </a:ext>
                  </a:extLst>
                </a:gridCol>
              </a:tblGrid>
              <a:tr h="297196">
                <a:tc>
                  <a:txBody>
                    <a:bodyPr/>
                    <a:lstStyle/>
                    <a:p>
                      <a:pPr marL="0" marR="0" algn="ctr">
                        <a:lnSpc>
                          <a:spcPct val="115000"/>
                        </a:lnSpc>
                        <a:spcBef>
                          <a:spcPts val="0"/>
                        </a:spcBef>
                        <a:spcAft>
                          <a:spcPts val="0"/>
                        </a:spcAft>
                      </a:pPr>
                      <a:r>
                        <a:rPr lang="en-US" sz="1600" dirty="0">
                          <a:effectLst/>
                        </a:rPr>
                        <a:t>Stewardship and Reporting</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6052" marR="66052" marT="0" marB="0" anchor="b"/>
                </a:tc>
                <a:tc>
                  <a:txBody>
                    <a:bodyPr/>
                    <a:lstStyle/>
                    <a:p>
                      <a:pPr marL="0" marR="0" algn="ctr">
                        <a:lnSpc>
                          <a:spcPct val="115000"/>
                        </a:lnSpc>
                        <a:spcBef>
                          <a:spcPts val="0"/>
                        </a:spcBef>
                        <a:spcAft>
                          <a:spcPts val="0"/>
                        </a:spcAft>
                      </a:pPr>
                      <a:r>
                        <a:rPr lang="en-US" sz="1600" dirty="0">
                          <a:effectLst/>
                        </a:rPr>
                        <a:t>Accounting/Finance Operations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6052" marR="66052" marT="0" marB="0" anchor="b"/>
                </a:tc>
                <a:tc>
                  <a:txBody>
                    <a:bodyPr/>
                    <a:lstStyle/>
                    <a:p>
                      <a:pPr marL="0" marR="0" algn="ctr">
                        <a:lnSpc>
                          <a:spcPct val="115000"/>
                        </a:lnSpc>
                        <a:spcBef>
                          <a:spcPts val="0"/>
                        </a:spcBef>
                        <a:spcAft>
                          <a:spcPts val="0"/>
                        </a:spcAft>
                      </a:pPr>
                      <a:r>
                        <a:rPr lang="en-US" sz="1600" dirty="0">
                          <a:effectLst/>
                        </a:rPr>
                        <a:t>Business Management Support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6052" marR="66052" marT="0" marB="0" anchor="b"/>
                </a:tc>
                <a:extLst>
                  <a:ext uri="{0D108BD9-81ED-4DB2-BD59-A6C34878D82A}">
                    <a16:rowId xmlns="" xmlns:a16="http://schemas.microsoft.com/office/drawing/2014/main" val="10000"/>
                  </a:ext>
                </a:extLst>
              </a:tr>
              <a:tr h="297196">
                <a:tc>
                  <a:txBody>
                    <a:bodyPr/>
                    <a:lstStyle/>
                    <a:p>
                      <a:pPr>
                        <a:lnSpc>
                          <a:spcPct val="115000"/>
                        </a:lnSpc>
                      </a:pPr>
                      <a:endParaRPr lang="en-US" sz="1600" dirty="0">
                        <a:effectLst/>
                        <a:latin typeface="Calibri" panose="020F0502020204030204" pitchFamily="34" charset="0"/>
                      </a:endParaRPr>
                    </a:p>
                  </a:txBody>
                  <a:tcPr marL="66052" marR="66052" marT="0" marB="0" anchor="b"/>
                </a:tc>
                <a:tc>
                  <a:txBody>
                    <a:bodyPr/>
                    <a:lstStyle/>
                    <a:p>
                      <a:pPr>
                        <a:lnSpc>
                          <a:spcPct val="115000"/>
                        </a:lnSpc>
                      </a:pPr>
                      <a:endParaRPr lang="en-US" sz="1600" dirty="0">
                        <a:effectLst/>
                        <a:latin typeface="Calibri" panose="020F0502020204030204" pitchFamily="34" charset="0"/>
                      </a:endParaRPr>
                    </a:p>
                  </a:txBody>
                  <a:tcPr marL="66052" marR="66052" marT="0" marB="0" anchor="b"/>
                </a:tc>
                <a:tc>
                  <a:txBody>
                    <a:bodyPr/>
                    <a:lstStyle/>
                    <a:p>
                      <a:pPr>
                        <a:lnSpc>
                          <a:spcPct val="115000"/>
                        </a:lnSpc>
                      </a:pPr>
                      <a:endParaRPr lang="en-US" sz="1600" dirty="0">
                        <a:effectLst/>
                        <a:latin typeface="Calibri" panose="020F0502020204030204" pitchFamily="34" charset="0"/>
                      </a:endParaRPr>
                    </a:p>
                  </a:txBody>
                  <a:tcPr marL="66052" marR="66052" marT="0" marB="0" anchor="b"/>
                </a:tc>
                <a:extLst>
                  <a:ext uri="{0D108BD9-81ED-4DB2-BD59-A6C34878D82A}">
                    <a16:rowId xmlns="" xmlns:a16="http://schemas.microsoft.com/office/drawing/2014/main" val="10001"/>
                  </a:ext>
                </a:extLst>
              </a:tr>
              <a:tr h="640037">
                <a:tc>
                  <a:txBody>
                    <a:bodyPr/>
                    <a:lstStyle/>
                    <a:p>
                      <a:pPr marL="457200" marR="0" indent="-457200">
                        <a:lnSpc>
                          <a:spcPct val="115000"/>
                        </a:lnSpc>
                        <a:spcBef>
                          <a:spcPts val="0"/>
                        </a:spcBef>
                        <a:spcAft>
                          <a:spcPts val="0"/>
                        </a:spcAft>
                      </a:pPr>
                      <a:r>
                        <a:rPr lang="en-US" sz="1600" dirty="0">
                          <a:effectLst/>
                        </a:rPr>
                        <a:t>Regulatory compliance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6052" marR="66052" marT="0" marB="0"/>
                </a:tc>
                <a:tc>
                  <a:txBody>
                    <a:bodyPr/>
                    <a:lstStyle/>
                    <a:p>
                      <a:pPr marL="144780" marR="0" indent="-144780">
                        <a:lnSpc>
                          <a:spcPct val="115000"/>
                        </a:lnSpc>
                        <a:spcBef>
                          <a:spcPts val="0"/>
                        </a:spcBef>
                        <a:spcAft>
                          <a:spcPts val="0"/>
                        </a:spcAft>
                      </a:pPr>
                      <a:r>
                        <a:rPr lang="en-US" sz="1600" dirty="0">
                          <a:effectLst/>
                        </a:rPr>
                        <a:t>Finance and accounting processes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6052" marR="66052" marT="0" marB="0"/>
                </a:tc>
                <a:tc>
                  <a:txBody>
                    <a:bodyPr/>
                    <a:lstStyle/>
                    <a:p>
                      <a:pPr marL="174625" marR="0" indent="-171450">
                        <a:lnSpc>
                          <a:spcPct val="115000"/>
                        </a:lnSpc>
                        <a:spcBef>
                          <a:spcPts val="0"/>
                        </a:spcBef>
                        <a:spcAft>
                          <a:spcPts val="0"/>
                        </a:spcAft>
                      </a:pPr>
                      <a:r>
                        <a:rPr lang="en-US" sz="1600" dirty="0">
                          <a:effectLst/>
                        </a:rPr>
                        <a:t>Management information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6052" marR="66052" marT="0" marB="0"/>
                </a:tc>
                <a:extLst>
                  <a:ext uri="{0D108BD9-81ED-4DB2-BD59-A6C34878D82A}">
                    <a16:rowId xmlns="" xmlns:a16="http://schemas.microsoft.com/office/drawing/2014/main" val="10002"/>
                  </a:ext>
                </a:extLst>
              </a:tr>
              <a:tr h="426692">
                <a:tc>
                  <a:txBody>
                    <a:bodyPr/>
                    <a:lstStyle/>
                    <a:p>
                      <a:pPr marL="457200" marR="0" indent="-457200">
                        <a:lnSpc>
                          <a:spcPct val="115000"/>
                        </a:lnSpc>
                        <a:spcBef>
                          <a:spcPts val="0"/>
                        </a:spcBef>
                        <a:spcAft>
                          <a:spcPts val="0"/>
                        </a:spcAft>
                      </a:pPr>
                      <a:r>
                        <a:rPr lang="en-US" sz="1600" dirty="0">
                          <a:effectLst/>
                        </a:rPr>
                        <a:t>Tax returns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6052" marR="66052" marT="0" marB="0"/>
                </a:tc>
                <a:tc>
                  <a:txBody>
                    <a:bodyPr/>
                    <a:lstStyle/>
                    <a:p>
                      <a:pPr marL="144780" marR="0" indent="-144780">
                        <a:lnSpc>
                          <a:spcPct val="115000"/>
                        </a:lnSpc>
                        <a:spcBef>
                          <a:spcPts val="0"/>
                        </a:spcBef>
                        <a:spcAft>
                          <a:spcPts val="0"/>
                        </a:spcAft>
                      </a:pPr>
                      <a:r>
                        <a:rPr lang="en-US" sz="1600" dirty="0">
                          <a:effectLst/>
                        </a:rPr>
                        <a:t>Financial close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6052" marR="66052" marT="0" marB="0"/>
                </a:tc>
                <a:tc>
                  <a:txBody>
                    <a:bodyPr/>
                    <a:lstStyle/>
                    <a:p>
                      <a:pPr marL="174625" marR="0" indent="-171450">
                        <a:lnSpc>
                          <a:spcPct val="115000"/>
                        </a:lnSpc>
                        <a:spcBef>
                          <a:spcPts val="0"/>
                        </a:spcBef>
                        <a:spcAft>
                          <a:spcPts val="0"/>
                        </a:spcAft>
                      </a:pPr>
                      <a:r>
                        <a:rPr lang="en-US" sz="1600" dirty="0">
                          <a:effectLst/>
                        </a:rPr>
                        <a:t>Planning budgeting and forecasting</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6052" marR="66052" marT="0" marB="0"/>
                </a:tc>
                <a:extLst>
                  <a:ext uri="{0D108BD9-81ED-4DB2-BD59-A6C34878D82A}">
                    <a16:rowId xmlns="" xmlns:a16="http://schemas.microsoft.com/office/drawing/2014/main" val="10003"/>
                  </a:ext>
                </a:extLst>
              </a:tr>
              <a:tr h="426692">
                <a:tc>
                  <a:txBody>
                    <a:bodyPr/>
                    <a:lstStyle/>
                    <a:p>
                      <a:pPr marL="457200" marR="0" indent="-457200">
                        <a:lnSpc>
                          <a:spcPct val="115000"/>
                        </a:lnSpc>
                        <a:spcBef>
                          <a:spcPts val="0"/>
                        </a:spcBef>
                        <a:spcAft>
                          <a:spcPts val="0"/>
                        </a:spcAft>
                      </a:pPr>
                      <a:r>
                        <a:rPr lang="en-US" sz="1600" dirty="0">
                          <a:effectLst/>
                        </a:rPr>
                        <a:t>Stakeholder assurance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6052" marR="66052" marT="0" marB="0"/>
                </a:tc>
                <a:tc>
                  <a:txBody>
                    <a:bodyPr/>
                    <a:lstStyle/>
                    <a:p>
                      <a:pPr marL="144780" marR="0" indent="-144780">
                        <a:lnSpc>
                          <a:spcPct val="115000"/>
                        </a:lnSpc>
                        <a:spcBef>
                          <a:spcPts val="0"/>
                        </a:spcBef>
                        <a:spcAft>
                          <a:spcPts val="0"/>
                        </a:spcAft>
                      </a:pPr>
                      <a:r>
                        <a:rPr lang="en-US" sz="1600" dirty="0">
                          <a:effectLst/>
                        </a:rPr>
                        <a:t>Financial reporting and analysis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6052" marR="66052" marT="0" marB="0"/>
                </a:tc>
                <a:tc>
                  <a:txBody>
                    <a:bodyPr/>
                    <a:lstStyle/>
                    <a:p>
                      <a:pPr marL="174625" marR="0" indent="-171450">
                        <a:lnSpc>
                          <a:spcPct val="115000"/>
                        </a:lnSpc>
                        <a:spcBef>
                          <a:spcPts val="0"/>
                        </a:spcBef>
                        <a:spcAft>
                          <a:spcPts val="0"/>
                        </a:spcAft>
                      </a:pPr>
                      <a:r>
                        <a:rPr lang="en-US" sz="1600" dirty="0">
                          <a:effectLst/>
                        </a:rPr>
                        <a:t>Performance measurement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6052" marR="66052" marT="0" marB="0"/>
                </a:tc>
                <a:extLst>
                  <a:ext uri="{0D108BD9-81ED-4DB2-BD59-A6C34878D82A}">
                    <a16:rowId xmlns="" xmlns:a16="http://schemas.microsoft.com/office/drawing/2014/main" val="10004"/>
                  </a:ext>
                </a:extLst>
              </a:tr>
              <a:tr h="426692">
                <a:tc>
                  <a:txBody>
                    <a:bodyPr/>
                    <a:lstStyle/>
                    <a:p>
                      <a:pPr marL="457200" marR="0" indent="-457200">
                        <a:lnSpc>
                          <a:spcPct val="115000"/>
                        </a:lnSpc>
                        <a:spcBef>
                          <a:spcPts val="0"/>
                        </a:spcBef>
                        <a:spcAft>
                          <a:spcPts val="0"/>
                        </a:spcAft>
                      </a:pPr>
                      <a:r>
                        <a:rPr lang="en-US" sz="1600" dirty="0">
                          <a:effectLst/>
                        </a:rPr>
                        <a:t>Investor relations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6052" marR="66052" marT="0" marB="0"/>
                </a:tc>
                <a:tc>
                  <a:txBody>
                    <a:bodyPr/>
                    <a:lstStyle/>
                    <a:p>
                      <a:pPr marL="144780" marR="0" indent="-144780">
                        <a:lnSpc>
                          <a:spcPct val="115000"/>
                        </a:lnSpc>
                        <a:spcBef>
                          <a:spcPts val="0"/>
                        </a:spcBef>
                        <a:spcAft>
                          <a:spcPts val="0"/>
                        </a:spcAft>
                      </a:pPr>
                      <a:r>
                        <a:rPr lang="en-US" sz="1600" dirty="0">
                          <a:effectLst/>
                        </a:rPr>
                        <a:t>Providing management information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6052" marR="66052" marT="0" marB="0"/>
                </a:tc>
                <a:tc>
                  <a:txBody>
                    <a:bodyPr/>
                    <a:lstStyle/>
                    <a:p>
                      <a:pPr marL="174625" marR="0" indent="-171450">
                        <a:lnSpc>
                          <a:spcPct val="115000"/>
                        </a:lnSpc>
                        <a:spcBef>
                          <a:spcPts val="0"/>
                        </a:spcBef>
                        <a:spcAft>
                          <a:spcPts val="0"/>
                        </a:spcAft>
                      </a:pPr>
                      <a:r>
                        <a:rPr lang="en-US" sz="1600" dirty="0">
                          <a:effectLst/>
                        </a:rPr>
                        <a:t>Performance management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6052" marR="66052" marT="0" marB="0"/>
                </a:tc>
                <a:extLst>
                  <a:ext uri="{0D108BD9-81ED-4DB2-BD59-A6C34878D82A}">
                    <a16:rowId xmlns="" xmlns:a16="http://schemas.microsoft.com/office/drawing/2014/main" val="10005"/>
                  </a:ext>
                </a:extLst>
              </a:tr>
              <a:tr h="594391">
                <a:tc>
                  <a:txBody>
                    <a:bodyPr/>
                    <a:lstStyle/>
                    <a:p>
                      <a:pPr marL="457200" marR="0" indent="-457200">
                        <a:lnSpc>
                          <a:spcPct val="115000"/>
                        </a:lnSpc>
                        <a:spcBef>
                          <a:spcPts val="0"/>
                        </a:spcBef>
                        <a:spcAft>
                          <a:spcPts val="0"/>
                        </a:spcAft>
                      </a:pPr>
                      <a:r>
                        <a:rPr lang="en-US" sz="1600" dirty="0">
                          <a:effectLst/>
                        </a:rPr>
                        <a:t>Raising capital and loans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6052" marR="66052" marT="0" marB="0"/>
                </a:tc>
                <a:tc>
                  <a:txBody>
                    <a:bodyPr/>
                    <a:lstStyle/>
                    <a:p>
                      <a:pPr marL="144780" marR="0" indent="-144780">
                        <a:lnSpc>
                          <a:spcPct val="115000"/>
                        </a:lnSpc>
                        <a:spcBef>
                          <a:spcPts val="0"/>
                        </a:spcBef>
                        <a:spcAft>
                          <a:spcPts val="0"/>
                        </a:spcAft>
                      </a:pPr>
                      <a:r>
                        <a:rPr lang="en-US" sz="1600" dirty="0">
                          <a:effectLst/>
                        </a:rPr>
                        <a:t>People management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6052" marR="66052" marT="0" marB="0"/>
                </a:tc>
                <a:tc>
                  <a:txBody>
                    <a:bodyPr/>
                    <a:lstStyle/>
                    <a:p>
                      <a:pPr marL="174625" marR="0" indent="-171450">
                        <a:lnSpc>
                          <a:spcPct val="115000"/>
                        </a:lnSpc>
                        <a:spcBef>
                          <a:spcPts val="0"/>
                        </a:spcBef>
                        <a:spcAft>
                          <a:spcPts val="0"/>
                        </a:spcAft>
                      </a:pPr>
                      <a:r>
                        <a:rPr lang="en-US" sz="1600" dirty="0">
                          <a:effectLst/>
                        </a:rPr>
                        <a:t>Risk management – from strategic to operational including fraud risk</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6052" marR="66052" marT="0" marB="0"/>
                </a:tc>
                <a:extLst>
                  <a:ext uri="{0D108BD9-81ED-4DB2-BD59-A6C34878D82A}">
                    <a16:rowId xmlns="" xmlns:a16="http://schemas.microsoft.com/office/drawing/2014/main" val="10006"/>
                  </a:ext>
                </a:extLst>
              </a:tr>
              <a:tr h="594391">
                <a:tc>
                  <a:txBody>
                    <a:bodyPr/>
                    <a:lstStyle/>
                    <a:p>
                      <a:pPr marL="457200" marR="0" indent="-457200">
                        <a:lnSpc>
                          <a:spcPct val="115000"/>
                        </a:lnSpc>
                        <a:spcBef>
                          <a:spcPts val="0"/>
                        </a:spcBef>
                        <a:spcAft>
                          <a:spcPts val="0"/>
                        </a:spcAft>
                      </a:pPr>
                      <a:r>
                        <a:rPr lang="en-US" sz="1600" dirty="0">
                          <a:effectLst/>
                        </a:rPr>
                        <a:t>Board reports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6052" marR="66052" marT="0" marB="0"/>
                </a:tc>
                <a:tc>
                  <a:txBody>
                    <a:bodyPr/>
                    <a:lstStyle/>
                    <a:p>
                      <a:pPr marL="144780" marR="0" indent="-144780">
                        <a:lnSpc>
                          <a:spcPct val="115000"/>
                        </a:lnSpc>
                        <a:spcBef>
                          <a:spcPts val="0"/>
                        </a:spcBef>
                        <a:spcAft>
                          <a:spcPts val="0"/>
                        </a:spcAft>
                      </a:pPr>
                      <a:r>
                        <a:rPr lang="en-US" sz="1600" dirty="0">
                          <a:effectLst/>
                        </a:rPr>
                        <a:t>Using IT to make finance and accounting processes more efficient and effective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6052" marR="66052" marT="0" marB="0"/>
                </a:tc>
                <a:tc>
                  <a:txBody>
                    <a:bodyPr/>
                    <a:lstStyle/>
                    <a:p>
                      <a:pPr marL="174625" marR="0" indent="-171450">
                        <a:lnSpc>
                          <a:spcPct val="115000"/>
                        </a:lnSpc>
                        <a:spcBef>
                          <a:spcPts val="0"/>
                        </a:spcBef>
                        <a:spcAft>
                          <a:spcPts val="0"/>
                        </a:spcAft>
                      </a:pPr>
                      <a:r>
                        <a:rPr lang="en-US" sz="1600" dirty="0">
                          <a:effectLst/>
                        </a:rPr>
                        <a:t>Investment appraisal</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6052" marR="66052" marT="0" marB="0"/>
                </a:tc>
                <a:extLst>
                  <a:ext uri="{0D108BD9-81ED-4DB2-BD59-A6C34878D82A}">
                    <a16:rowId xmlns="" xmlns:a16="http://schemas.microsoft.com/office/drawing/2014/main" val="10007"/>
                  </a:ext>
                </a:extLst>
              </a:tr>
              <a:tr h="297196">
                <a:tc>
                  <a:txBody>
                    <a:bodyPr/>
                    <a:lstStyle/>
                    <a:p>
                      <a:pPr marL="457200" marR="0" indent="-457200">
                        <a:lnSpc>
                          <a:spcPct val="115000"/>
                        </a:lnSpc>
                        <a:spcBef>
                          <a:spcPts val="0"/>
                        </a:spcBef>
                        <a:spcAft>
                          <a:spcPts val="0"/>
                        </a:spcAft>
                      </a:pPr>
                      <a:r>
                        <a:rPr lang="en-US" sz="1600" dirty="0">
                          <a:effectLst/>
                        </a:rPr>
                        <a:t>Statutory reporting</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6052" marR="66052" marT="0" marB="0"/>
                </a:tc>
                <a:tc>
                  <a:txBody>
                    <a:bodyPr/>
                    <a:lstStyle/>
                    <a:p>
                      <a:pPr>
                        <a:lnSpc>
                          <a:spcPct val="115000"/>
                        </a:lnSpc>
                      </a:pPr>
                      <a:endParaRPr lang="en-US" sz="1600" dirty="0">
                        <a:effectLst/>
                        <a:latin typeface="Calibri" panose="020F0502020204030204" pitchFamily="34" charset="0"/>
                      </a:endParaRPr>
                    </a:p>
                  </a:txBody>
                  <a:tcPr marL="66052" marR="66052" marT="0" marB="0"/>
                </a:tc>
                <a:tc>
                  <a:txBody>
                    <a:bodyPr/>
                    <a:lstStyle/>
                    <a:p>
                      <a:pPr marL="174625" marR="0" indent="-171450">
                        <a:lnSpc>
                          <a:spcPct val="115000"/>
                        </a:lnSpc>
                        <a:spcBef>
                          <a:spcPts val="0"/>
                        </a:spcBef>
                        <a:spcAft>
                          <a:spcPts val="0"/>
                        </a:spcAft>
                      </a:pPr>
                      <a:r>
                        <a:rPr lang="en-US" sz="1600" dirty="0">
                          <a:effectLst/>
                        </a:rPr>
                        <a:t>Cost management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6052" marR="66052" marT="0" marB="0"/>
                </a:tc>
                <a:extLst>
                  <a:ext uri="{0D108BD9-81ED-4DB2-BD59-A6C34878D82A}">
                    <a16:rowId xmlns="" xmlns:a16="http://schemas.microsoft.com/office/drawing/2014/main" val="10008"/>
                  </a:ext>
                </a:extLst>
              </a:tr>
              <a:tr h="297196">
                <a:tc>
                  <a:txBody>
                    <a:bodyPr/>
                    <a:lstStyle/>
                    <a:p>
                      <a:pPr>
                        <a:lnSpc>
                          <a:spcPct val="115000"/>
                        </a:lnSpc>
                      </a:pPr>
                      <a:endParaRPr lang="en-US" sz="1600" dirty="0">
                        <a:effectLst/>
                        <a:latin typeface="Calibri" panose="020F0502020204030204" pitchFamily="34" charset="0"/>
                      </a:endParaRPr>
                    </a:p>
                  </a:txBody>
                  <a:tcPr marL="66052" marR="66052" marT="0" marB="0"/>
                </a:tc>
                <a:tc>
                  <a:txBody>
                    <a:bodyPr/>
                    <a:lstStyle/>
                    <a:p>
                      <a:pPr>
                        <a:lnSpc>
                          <a:spcPct val="115000"/>
                        </a:lnSpc>
                      </a:pPr>
                      <a:endParaRPr lang="en-US" sz="1600" dirty="0">
                        <a:effectLst/>
                        <a:latin typeface="Calibri" panose="020F0502020204030204" pitchFamily="34" charset="0"/>
                      </a:endParaRPr>
                    </a:p>
                  </a:txBody>
                  <a:tcPr marL="66052" marR="66052" marT="0" marB="0"/>
                </a:tc>
                <a:tc>
                  <a:txBody>
                    <a:bodyPr/>
                    <a:lstStyle/>
                    <a:p>
                      <a:pPr marL="174625" marR="0" indent="-171450">
                        <a:lnSpc>
                          <a:spcPct val="115000"/>
                        </a:lnSpc>
                        <a:spcBef>
                          <a:spcPts val="0"/>
                        </a:spcBef>
                        <a:spcAft>
                          <a:spcPts val="0"/>
                        </a:spcAft>
                      </a:pPr>
                      <a:r>
                        <a:rPr lang="en-US" sz="1600" dirty="0">
                          <a:effectLst/>
                        </a:rPr>
                        <a:t>Supply chain management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6052" marR="66052" marT="0" marB="0"/>
                </a:tc>
                <a:extLst>
                  <a:ext uri="{0D108BD9-81ED-4DB2-BD59-A6C34878D82A}">
                    <a16:rowId xmlns="" xmlns:a16="http://schemas.microsoft.com/office/drawing/2014/main" val="10009"/>
                  </a:ext>
                </a:extLst>
              </a:tr>
            </a:tbl>
          </a:graphicData>
        </a:graphic>
      </p:graphicFrame>
      <p:sp>
        <p:nvSpPr>
          <p:cNvPr id="6" name="Text Box 10"/>
          <p:cNvSpPr txBox="1">
            <a:spLocks noChangeArrowheads="1"/>
          </p:cNvSpPr>
          <p:nvPr/>
        </p:nvSpPr>
        <p:spPr bwMode="auto">
          <a:xfrm>
            <a:off x="11334750" y="89580"/>
            <a:ext cx="762000" cy="312737"/>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1</a:t>
            </a:r>
          </a:p>
        </p:txBody>
      </p:sp>
    </p:spTree>
    <p:extLst>
      <p:ext uri="{BB962C8B-B14F-4D97-AF65-F5344CB8AC3E}">
        <p14:creationId xmlns:p14="http://schemas.microsoft.com/office/powerpoint/2010/main" val="16441473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Online Order System DFD</a:t>
            </a:r>
            <a:endParaRPr lang="en-US" dirty="0"/>
          </a:p>
        </p:txBody>
      </p:sp>
      <p:pic>
        <p:nvPicPr>
          <p:cNvPr id="7" name="Content Placeholder 6" descr="data-flow-diagram online order system.jpg"/>
          <p:cNvPicPr>
            <a:picLocks noGrp="1" noChangeAspect="1"/>
          </p:cNvPicPr>
          <p:nvPr>
            <p:ph idx="1"/>
          </p:nvPr>
        </p:nvPicPr>
        <p:blipFill>
          <a:blip r:embed="rId2">
            <a:extLst>
              <a:ext uri="{28A0092B-C50C-407E-A947-70E740481C1C}">
                <a14:useLocalDpi xmlns:a14="http://schemas.microsoft.com/office/drawing/2010/main" val="0"/>
              </a:ext>
            </a:extLst>
          </a:blip>
          <a:srcRect l="-54512" r="-54512"/>
          <a:stretch>
            <a:fillRect/>
          </a:stretch>
        </p:blipFill>
        <p:spPr/>
      </p:pic>
      <p:sp>
        <p:nvSpPr>
          <p:cNvPr id="8" name="Slide Number Placeholder 7"/>
          <p:cNvSpPr>
            <a:spLocks noGrp="1"/>
          </p:cNvSpPr>
          <p:nvPr>
            <p:ph type="sldNum" sz="quarter" idx="12"/>
          </p:nvPr>
        </p:nvSpPr>
        <p:spPr/>
        <p:txBody>
          <a:bodyPr/>
          <a:lstStyle/>
          <a:p>
            <a:fld id="{FB15390F-2472-414E-AF96-8DC98E7C2D86}" type="slidenum">
              <a:rPr lang="en-US" smtClean="0"/>
              <a:pPr/>
              <a:t>70</a:t>
            </a:fld>
            <a:endParaRPr lang="en-US"/>
          </a:p>
        </p:txBody>
      </p:sp>
    </p:spTree>
    <p:extLst>
      <p:ext uri="{BB962C8B-B14F-4D97-AF65-F5344CB8AC3E}">
        <p14:creationId xmlns:p14="http://schemas.microsoft.com/office/powerpoint/2010/main" val="16975306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Basic Element to the Data Flow Diagram</a:t>
            </a:r>
            <a:endParaRPr lang="en-US" b="1" dirty="0"/>
          </a:p>
        </p:txBody>
      </p:sp>
      <p:sp>
        <p:nvSpPr>
          <p:cNvPr id="3" name="Content Placeholder 2"/>
          <p:cNvSpPr>
            <a:spLocks noGrp="1"/>
          </p:cNvSpPr>
          <p:nvPr>
            <p:ph idx="1"/>
          </p:nvPr>
        </p:nvSpPr>
        <p:spPr>
          <a:xfrm>
            <a:off x="1981200" y="1858780"/>
            <a:ext cx="8229600" cy="4999220"/>
          </a:xfrm>
        </p:spPr>
        <p:txBody>
          <a:bodyPr>
            <a:normAutofit fontScale="40000" lnSpcReduction="20000"/>
          </a:bodyPr>
          <a:lstStyle/>
          <a:p>
            <a:pPr marL="228600" indent="-228600">
              <a:buAutoNum type="arabicPeriod"/>
            </a:pPr>
            <a:r>
              <a:rPr lang="en-US" sz="4200" b="1" dirty="0"/>
              <a:t>The square box symbol represents where the data is coming from (source) and where it ends up (destination). An example, from a revenue cycle perspective is that the customer would be a data source.</a:t>
            </a:r>
          </a:p>
          <a:p>
            <a:pPr marL="228600" indent="-228600">
              <a:buAutoNum type="arabicPeriod"/>
            </a:pPr>
            <a:endParaRPr lang="en-US" sz="4200" b="1" dirty="0"/>
          </a:p>
          <a:p>
            <a:pPr marL="0" indent="0">
              <a:buNone/>
            </a:pPr>
            <a:r>
              <a:rPr lang="en-US" sz="4200" b="1" dirty="0"/>
              <a:t>2. The arrows are symbols showing the directional flow of data from    </a:t>
            </a:r>
          </a:p>
          <a:p>
            <a:pPr marL="0" indent="0">
              <a:buNone/>
            </a:pPr>
            <a:r>
              <a:rPr lang="en-US" sz="4200" b="1" dirty="0"/>
              <a:t>      a source to  either: a transformative process, data store, or data </a:t>
            </a:r>
          </a:p>
          <a:p>
            <a:pPr marL="0" indent="0">
              <a:buNone/>
            </a:pPr>
            <a:r>
              <a:rPr lang="en-US" sz="4200" b="1" dirty="0"/>
              <a:t>     destination. </a:t>
            </a:r>
          </a:p>
          <a:p>
            <a:pPr marL="0" indent="0">
              <a:buNone/>
            </a:pPr>
            <a:endParaRPr lang="en-US" sz="4200" b="1" dirty="0"/>
          </a:p>
          <a:p>
            <a:pPr marL="228600" indent="-228600">
              <a:buFont typeface="+mj-lt"/>
              <a:buAutoNum type="arabicPeriod" startAt="3"/>
            </a:pPr>
            <a:r>
              <a:rPr lang="en-US" sz="4200" b="1" dirty="0"/>
              <a:t>The circle is a symbol that shows a transformative process. This can be at a high “context” level such as “process Revenue cycle”;   or it could be at a more detailed level such as “sales order entry”</a:t>
            </a:r>
          </a:p>
          <a:p>
            <a:pPr marL="0" indent="0">
              <a:buNone/>
            </a:pPr>
            <a:endParaRPr lang="en-US" sz="4200" b="1" dirty="0"/>
          </a:p>
          <a:p>
            <a:pPr marL="0" indent="0">
              <a:buNone/>
            </a:pPr>
            <a:r>
              <a:rPr lang="en-US" sz="4200" b="1" dirty="0"/>
              <a:t>4. The two horizontal lines represent data storage</a:t>
            </a:r>
          </a:p>
          <a:p>
            <a:pPr marL="0" indent="0">
              <a:buNone/>
            </a:pPr>
            <a:endParaRPr lang="en-US" sz="4200" b="1" dirty="0"/>
          </a:p>
          <a:p>
            <a:pPr marL="0" indent="0">
              <a:buNone/>
            </a:pPr>
            <a:r>
              <a:rPr lang="en-US" sz="4200" b="1" dirty="0"/>
              <a:t>In addition, you may see a triangle used in a DFD which would identify controls associated with the process.</a:t>
            </a:r>
          </a:p>
          <a:p>
            <a:endParaRPr lang="en-US" sz="3200" b="1" dirty="0"/>
          </a:p>
        </p:txBody>
      </p:sp>
      <p:sp>
        <p:nvSpPr>
          <p:cNvPr id="4" name="Slide Number Placeholder 3"/>
          <p:cNvSpPr>
            <a:spLocks noGrp="1"/>
          </p:cNvSpPr>
          <p:nvPr>
            <p:ph type="sldNum" sz="quarter" idx="12"/>
          </p:nvPr>
        </p:nvSpPr>
        <p:spPr/>
        <p:txBody>
          <a:bodyPr/>
          <a:lstStyle/>
          <a:p>
            <a:fld id="{FB15390F-2472-414E-AF96-8DC98E7C2D86}" type="slidenum">
              <a:rPr lang="en-US" smtClean="0"/>
              <a:pPr/>
              <a:t>71</a:t>
            </a:fld>
            <a:endParaRPr lang="en-US"/>
          </a:p>
        </p:txBody>
      </p:sp>
    </p:spTree>
    <p:extLst>
      <p:ext uri="{BB962C8B-B14F-4D97-AF65-F5344CB8AC3E}">
        <p14:creationId xmlns:p14="http://schemas.microsoft.com/office/powerpoint/2010/main" val="107704801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pic>
        <p:nvPicPr>
          <p:cNvPr id="13" name="Picture 12"/>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289752" y="1046798"/>
            <a:ext cx="6095593" cy="460217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2" name="Title 1"/>
          <p:cNvSpPr>
            <a:spLocks noGrp="1"/>
          </p:cNvSpPr>
          <p:nvPr>
            <p:ph type="title"/>
          </p:nvPr>
        </p:nvSpPr>
        <p:spPr>
          <a:xfrm>
            <a:off x="825909" y="808055"/>
            <a:ext cx="3979205" cy="1453363"/>
          </a:xfrm>
        </p:spPr>
        <p:txBody>
          <a:bodyPr vert="horz" lIns="91440" tIns="45720" rIns="91440" bIns="45720" rtlCol="0" anchor="ctr">
            <a:normAutofit/>
          </a:bodyPr>
          <a:lstStyle/>
          <a:p>
            <a:r>
              <a:rPr lang="en-US" sz="3600" dirty="0"/>
              <a:t>Data Flow Diagrams (DFD)</a:t>
            </a:r>
          </a:p>
        </p:txBody>
      </p:sp>
      <p:sp>
        <p:nvSpPr>
          <p:cNvPr id="3" name="Content Placeholder 2"/>
          <p:cNvSpPr>
            <a:spLocks noGrp="1"/>
          </p:cNvSpPr>
          <p:nvPr>
            <p:ph sz="half" idx="1"/>
          </p:nvPr>
        </p:nvSpPr>
        <p:spPr>
          <a:xfrm>
            <a:off x="802178" y="2261420"/>
            <a:ext cx="4002936" cy="3637935"/>
          </a:xfrm>
        </p:spPr>
        <p:txBody>
          <a:bodyPr vert="horz" lIns="91440" tIns="45720" rIns="91440" bIns="45720" rtlCol="0" anchor="ctr">
            <a:normAutofit/>
          </a:bodyPr>
          <a:lstStyle/>
          <a:p>
            <a:pPr marL="109728" indent="0"/>
            <a:r>
              <a:rPr lang="en-US" dirty="0"/>
              <a:t>Focuses on the data flows for:</a:t>
            </a:r>
          </a:p>
          <a:p>
            <a:r>
              <a:rPr lang="en-US" dirty="0"/>
              <a:t>Processes</a:t>
            </a:r>
          </a:p>
          <a:p>
            <a:r>
              <a:rPr lang="en-US" dirty="0"/>
              <a:t>Sources and destinations of the data</a:t>
            </a:r>
          </a:p>
          <a:p>
            <a:r>
              <a:rPr lang="en-US" dirty="0"/>
              <a:t>Data stores</a:t>
            </a:r>
          </a:p>
          <a:p>
            <a:endParaRPr lang="en-US" dirty="0"/>
          </a:p>
          <a:p>
            <a:pPr marL="109728" indent="0"/>
            <a:r>
              <a:rPr lang="en-US" dirty="0"/>
              <a:t>DFD are visually simple, can be used to represent the same process at a high abstract or detailed level.</a:t>
            </a:r>
          </a:p>
          <a:p>
            <a:endParaRPr lang="en-US" dirty="0"/>
          </a:p>
          <a:p>
            <a:endParaRPr lang="en-US" dirty="0"/>
          </a:p>
          <a:p>
            <a:endParaRPr lang="en-US" dirty="0"/>
          </a:p>
        </p:txBody>
      </p:sp>
      <p:sp>
        <p:nvSpPr>
          <p:cNvPr id="4" name="Slide Number Placeholder 4"/>
          <p:cNvSpPr>
            <a:spLocks noGrp="1"/>
          </p:cNvSpPr>
          <p:nvPr>
            <p:ph type="sldNum" sz="quarter" idx="12"/>
          </p:nvPr>
        </p:nvSpPr>
        <p:spPr>
          <a:xfrm>
            <a:off x="10266060" y="5870575"/>
            <a:ext cx="551167" cy="377825"/>
          </a:xfrm>
        </p:spPr>
        <p:txBody>
          <a:bodyPr vert="horz" lIns="91440" tIns="45720" rIns="91440" bIns="45720" rtlCol="0" anchor="ctr">
            <a:normAutofit/>
          </a:bodyPr>
          <a:lstStyle/>
          <a:p>
            <a:pPr>
              <a:lnSpc>
                <a:spcPct val="90000"/>
              </a:lnSpc>
            </a:pPr>
            <a:endParaRPr lang="en-US"/>
          </a:p>
          <a:p>
            <a:pPr>
              <a:lnSpc>
                <a:spcPct val="90000"/>
              </a:lnSpc>
            </a:pPr>
            <a:r>
              <a:rPr lang="en-US"/>
              <a:t>3-</a:t>
            </a:r>
            <a:fld id="{D5150FDB-5C9A-4B86-97CC-8CA138DC124E}" type="slidenum">
              <a:rPr lang="en-US" smtClean="0"/>
              <a:pPr>
                <a:lnSpc>
                  <a:spcPct val="90000"/>
                </a:lnSpc>
              </a:pPr>
              <a:t>72</a:t>
            </a:fld>
            <a:endParaRPr lang="en-US"/>
          </a:p>
        </p:txBody>
      </p:sp>
    </p:spTree>
    <p:extLst>
      <p:ext uri="{BB962C8B-B14F-4D97-AF65-F5344CB8AC3E}">
        <p14:creationId xmlns:p14="http://schemas.microsoft.com/office/powerpoint/2010/main" val="1967423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8229600" cy="1066800"/>
          </a:xfrm>
        </p:spPr>
        <p:txBody>
          <a:bodyPr/>
          <a:lstStyle/>
          <a:p>
            <a:r>
              <a:rPr lang="en-US" dirty="0" smtClean="0"/>
              <a:t>Basic Guidelines for creating a DFD</a:t>
            </a:r>
            <a:endParaRPr lang="en-US" dirty="0"/>
          </a:p>
        </p:txBody>
      </p:sp>
      <p:sp>
        <p:nvSpPr>
          <p:cNvPr id="4" name="Content Placeholder 3"/>
          <p:cNvSpPr>
            <a:spLocks noGrp="1"/>
          </p:cNvSpPr>
          <p:nvPr>
            <p:ph sz="half" idx="1"/>
          </p:nvPr>
        </p:nvSpPr>
        <p:spPr>
          <a:xfrm>
            <a:off x="1981200" y="1752601"/>
            <a:ext cx="4038600" cy="4870387"/>
          </a:xfrm>
        </p:spPr>
        <p:txBody>
          <a:bodyPr/>
          <a:lstStyle/>
          <a:p>
            <a:r>
              <a:rPr lang="en-US" b="1" dirty="0" smtClean="0">
                <a:solidFill>
                  <a:srgbClr val="FFFF00"/>
                </a:solidFill>
              </a:rPr>
              <a:t>Understand</a:t>
            </a:r>
            <a:r>
              <a:rPr lang="en-US" b="1" dirty="0" smtClean="0">
                <a:solidFill>
                  <a:schemeClr val="accent2"/>
                </a:solidFill>
              </a:rPr>
              <a:t> </a:t>
            </a:r>
            <a:r>
              <a:rPr lang="en-US" dirty="0" smtClean="0"/>
              <a:t>the system that you are trying to represent.</a:t>
            </a:r>
          </a:p>
          <a:p>
            <a:r>
              <a:rPr lang="en-US" dirty="0" smtClean="0"/>
              <a:t>A DFD is a simple representation meaning that you need to consider what is </a:t>
            </a:r>
            <a:r>
              <a:rPr lang="en-US" b="1" dirty="0" smtClean="0">
                <a:solidFill>
                  <a:srgbClr val="438086"/>
                </a:solidFill>
              </a:rPr>
              <a:t>r</a:t>
            </a:r>
            <a:r>
              <a:rPr lang="en-US" b="1" dirty="0" smtClean="0">
                <a:solidFill>
                  <a:srgbClr val="FFFF00"/>
                </a:solidFill>
              </a:rPr>
              <a:t>elevant </a:t>
            </a:r>
            <a:r>
              <a:rPr lang="en-US" dirty="0" smtClean="0"/>
              <a:t>and what needs to be included.</a:t>
            </a:r>
          </a:p>
          <a:p>
            <a:r>
              <a:rPr lang="en-US" b="1" dirty="0" smtClean="0">
                <a:solidFill>
                  <a:srgbClr val="FFFF00"/>
                </a:solidFill>
              </a:rPr>
              <a:t>Start with a high level </a:t>
            </a:r>
            <a:r>
              <a:rPr lang="en-US" dirty="0" smtClean="0"/>
              <a:t>(context diagram) to show how data flows between outside entities and inside the system. Use additional DFD’s at the detailed level to show how data flows within the system.</a:t>
            </a:r>
            <a:endParaRPr lang="en-US" dirty="0"/>
          </a:p>
        </p:txBody>
      </p:sp>
      <p:sp>
        <p:nvSpPr>
          <p:cNvPr id="5" name="Content Placeholder 4"/>
          <p:cNvSpPr>
            <a:spLocks noGrp="1"/>
          </p:cNvSpPr>
          <p:nvPr>
            <p:ph sz="half" idx="2"/>
          </p:nvPr>
        </p:nvSpPr>
        <p:spPr>
          <a:xfrm>
            <a:off x="6172200" y="1752601"/>
            <a:ext cx="4038600" cy="4794187"/>
          </a:xfrm>
        </p:spPr>
        <p:txBody>
          <a:bodyPr/>
          <a:lstStyle/>
          <a:p>
            <a:r>
              <a:rPr lang="en-US" b="1" dirty="0" smtClean="0">
                <a:solidFill>
                  <a:srgbClr val="438086"/>
                </a:solidFill>
              </a:rPr>
              <a:t> </a:t>
            </a:r>
            <a:endParaRPr lang="en-US" dirty="0" smtClean="0"/>
          </a:p>
          <a:p>
            <a:endParaRPr lang="en-US" dirty="0"/>
          </a:p>
        </p:txBody>
      </p:sp>
      <p:sp>
        <p:nvSpPr>
          <p:cNvPr id="6" name="Slide Number Placeholder 4"/>
          <p:cNvSpPr>
            <a:spLocks noGrp="1"/>
          </p:cNvSpPr>
          <p:nvPr>
            <p:ph type="sldNum" sz="quarter" idx="12"/>
          </p:nvPr>
        </p:nvSpPr>
        <p:spPr>
          <a:xfrm>
            <a:off x="9753600" y="6400800"/>
            <a:ext cx="762000" cy="365760"/>
          </a:xfrm>
        </p:spPr>
        <p:txBody>
          <a:bodyPr/>
          <a:lstStyle/>
          <a:p>
            <a:endParaRPr lang="en-US" dirty="0" smtClean="0"/>
          </a:p>
          <a:p>
            <a:r>
              <a:rPr lang="en-US" dirty="0" smtClean="0"/>
              <a:t>3-</a:t>
            </a:r>
            <a:fld id="{D5150FDB-5C9A-4B86-97CC-8CA138DC124E}" type="slidenum">
              <a:rPr lang="en-US" smtClean="0"/>
              <a:pPr/>
              <a:t>73</a:t>
            </a:fld>
            <a:endParaRPr lang="en-US" dirty="0"/>
          </a:p>
        </p:txBody>
      </p:sp>
      <p:pic>
        <p:nvPicPr>
          <p:cNvPr id="7" name="Picture 6" descr="Guidelin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1" y="2133600"/>
            <a:ext cx="3400425" cy="3314700"/>
          </a:xfrm>
          <a:prstGeom prst="rect">
            <a:avLst/>
          </a:prstGeom>
        </p:spPr>
      </p:pic>
    </p:spTree>
    <p:extLst>
      <p:ext uri="{BB962C8B-B14F-4D97-AF65-F5344CB8AC3E}">
        <p14:creationId xmlns:p14="http://schemas.microsoft.com/office/powerpoint/2010/main" val="80632754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8229600" cy="1066800"/>
          </a:xfrm>
        </p:spPr>
        <p:txBody>
          <a:bodyPr/>
          <a:lstStyle/>
          <a:p>
            <a:r>
              <a:rPr lang="en-US" dirty="0" smtClean="0"/>
              <a:t>Basic Guidelines for creating a DFD</a:t>
            </a:r>
            <a:endParaRPr lang="en-US" dirty="0"/>
          </a:p>
        </p:txBody>
      </p:sp>
      <p:sp>
        <p:nvSpPr>
          <p:cNvPr id="4" name="Content Placeholder 3"/>
          <p:cNvSpPr>
            <a:spLocks noGrp="1"/>
          </p:cNvSpPr>
          <p:nvPr>
            <p:ph sz="half" idx="1"/>
          </p:nvPr>
        </p:nvSpPr>
        <p:spPr>
          <a:xfrm>
            <a:off x="1981200" y="1752601"/>
            <a:ext cx="4038600" cy="4870387"/>
          </a:xfrm>
        </p:spPr>
        <p:txBody>
          <a:bodyPr/>
          <a:lstStyle/>
          <a:p>
            <a:r>
              <a:rPr lang="en-US" b="1" dirty="0" smtClean="0">
                <a:solidFill>
                  <a:schemeClr val="accent2"/>
                </a:solidFill>
              </a:rPr>
              <a:t> </a:t>
            </a:r>
            <a:endParaRPr lang="en-US" dirty="0"/>
          </a:p>
        </p:txBody>
      </p:sp>
      <p:sp>
        <p:nvSpPr>
          <p:cNvPr id="5" name="Content Placeholder 4"/>
          <p:cNvSpPr>
            <a:spLocks noGrp="1"/>
          </p:cNvSpPr>
          <p:nvPr>
            <p:ph sz="half" idx="2"/>
          </p:nvPr>
        </p:nvSpPr>
        <p:spPr>
          <a:xfrm>
            <a:off x="6172200" y="1752601"/>
            <a:ext cx="4038600" cy="4794187"/>
          </a:xfrm>
        </p:spPr>
        <p:txBody>
          <a:bodyPr/>
          <a:lstStyle/>
          <a:p>
            <a:r>
              <a:rPr lang="en-US" b="1" dirty="0" smtClean="0"/>
              <a:t>Identify and group </a:t>
            </a:r>
            <a:r>
              <a:rPr lang="en-US" dirty="0" smtClean="0"/>
              <a:t>all the basic elements of the DFD.</a:t>
            </a:r>
          </a:p>
          <a:p>
            <a:r>
              <a:rPr lang="en-US" b="1" dirty="0" smtClean="0"/>
              <a:t>Name data elements </a:t>
            </a:r>
            <a:r>
              <a:rPr lang="en-US" dirty="0" smtClean="0"/>
              <a:t>with descriptive names, use action verbs for processes (e.g., update, edit, prepare, validate, etc.).</a:t>
            </a:r>
          </a:p>
          <a:p>
            <a:r>
              <a:rPr lang="en-US" dirty="0" smtClean="0"/>
              <a:t>Give each process a </a:t>
            </a:r>
            <a:r>
              <a:rPr lang="en-US" b="1" dirty="0" smtClean="0"/>
              <a:t>sequentia</a:t>
            </a:r>
            <a:r>
              <a:rPr lang="en-US" dirty="0" smtClean="0"/>
              <a:t>l </a:t>
            </a:r>
            <a:r>
              <a:rPr lang="en-US" b="1" dirty="0" smtClean="0"/>
              <a:t>numbe</a:t>
            </a:r>
            <a:r>
              <a:rPr lang="en-US" dirty="0" smtClean="0"/>
              <a:t>r to help the reader navigate from the abstract to the detailed levels.</a:t>
            </a:r>
          </a:p>
          <a:p>
            <a:r>
              <a:rPr lang="en-US" b="1" dirty="0" smtClean="0"/>
              <a:t>Edit/Review/Refine </a:t>
            </a:r>
            <a:r>
              <a:rPr lang="en-US" dirty="0" smtClean="0"/>
              <a:t>your DFD to make it easy to read and understand.</a:t>
            </a:r>
          </a:p>
          <a:p>
            <a:endParaRPr lang="en-US" dirty="0"/>
          </a:p>
        </p:txBody>
      </p:sp>
      <p:sp>
        <p:nvSpPr>
          <p:cNvPr id="6" name="Slide Number Placeholder 4"/>
          <p:cNvSpPr>
            <a:spLocks noGrp="1"/>
          </p:cNvSpPr>
          <p:nvPr>
            <p:ph type="sldNum" sz="quarter" idx="12"/>
          </p:nvPr>
        </p:nvSpPr>
        <p:spPr>
          <a:xfrm>
            <a:off x="9753600" y="6400800"/>
            <a:ext cx="762000" cy="365760"/>
          </a:xfrm>
        </p:spPr>
        <p:txBody>
          <a:bodyPr/>
          <a:lstStyle/>
          <a:p>
            <a:endParaRPr lang="en-US" dirty="0" smtClean="0"/>
          </a:p>
          <a:p>
            <a:r>
              <a:rPr lang="en-US" dirty="0" smtClean="0"/>
              <a:t> </a:t>
            </a:r>
            <a:endParaRPr lang="en-US" dirty="0"/>
          </a:p>
        </p:txBody>
      </p:sp>
      <p:pic>
        <p:nvPicPr>
          <p:cNvPr id="7" name="Picture 6" descr="guidelines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905000"/>
            <a:ext cx="3886200" cy="4089400"/>
          </a:xfrm>
          <a:prstGeom prst="rect">
            <a:avLst/>
          </a:prstGeom>
        </p:spPr>
      </p:pic>
    </p:spTree>
    <p:extLst>
      <p:ext uri="{BB962C8B-B14F-4D97-AF65-F5344CB8AC3E}">
        <p14:creationId xmlns:p14="http://schemas.microsoft.com/office/powerpoint/2010/main" val="84524093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fficially We Goofed Carto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1054100"/>
            <a:ext cx="5486400" cy="4889500"/>
          </a:xfrm>
          <a:prstGeom prst="rect">
            <a:avLst/>
          </a:prstGeom>
        </p:spPr>
      </p:pic>
      <p:sp>
        <p:nvSpPr>
          <p:cNvPr id="6" name="Slide Number Placeholder 5"/>
          <p:cNvSpPr>
            <a:spLocks noGrp="1"/>
          </p:cNvSpPr>
          <p:nvPr>
            <p:ph type="sldNum" sz="quarter" idx="12"/>
          </p:nvPr>
        </p:nvSpPr>
        <p:spPr/>
        <p:txBody>
          <a:bodyPr/>
          <a:lstStyle/>
          <a:p>
            <a:fld id="{FB15390F-2472-414E-AF96-8DC98E7C2D86}" type="slidenum">
              <a:rPr lang="en-US" smtClean="0"/>
              <a:pPr/>
              <a:t>75</a:t>
            </a:fld>
            <a:endParaRPr lang="en-US"/>
          </a:p>
        </p:txBody>
      </p:sp>
      <p:sp>
        <p:nvSpPr>
          <p:cNvPr id="7" name="TextBox 6"/>
          <p:cNvSpPr txBox="1"/>
          <p:nvPr/>
        </p:nvSpPr>
        <p:spPr>
          <a:xfrm>
            <a:off x="3810000" y="5562600"/>
            <a:ext cx="4648200" cy="381000"/>
          </a:xfrm>
          <a:prstGeom prst="rect">
            <a:avLst/>
          </a:prstGeom>
          <a:solidFill>
            <a:srgbClr val="FFFFFF"/>
          </a:solidFill>
        </p:spPr>
        <p:txBody>
          <a:bodyPr wrap="square" rtlCol="0">
            <a:spAutoFit/>
          </a:bodyPr>
          <a:lstStyle/>
          <a:p>
            <a:endParaRPr lang="en-US" dirty="0"/>
          </a:p>
        </p:txBody>
      </p:sp>
    </p:spTree>
    <p:extLst>
      <p:ext uri="{BB962C8B-B14F-4D97-AF65-F5344CB8AC3E}">
        <p14:creationId xmlns:p14="http://schemas.microsoft.com/office/powerpoint/2010/main" val="10991048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4" y="846937"/>
            <a:ext cx="6897878" cy="5173408"/>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Title 2"/>
          <p:cNvSpPr>
            <a:spLocks noGrp="1"/>
          </p:cNvSpPr>
          <p:nvPr>
            <p:ph type="title"/>
          </p:nvPr>
        </p:nvSpPr>
        <p:spPr>
          <a:xfrm>
            <a:off x="7865806" y="643463"/>
            <a:ext cx="3706762" cy="1608124"/>
          </a:xfrm>
        </p:spPr>
        <p:txBody>
          <a:bodyPr>
            <a:normAutofit/>
          </a:bodyPr>
          <a:lstStyle/>
          <a:p>
            <a:r>
              <a:rPr lang="en-US" b="1" dirty="0"/>
              <a:t>Flowchart tools and approaches</a:t>
            </a:r>
          </a:p>
        </p:txBody>
      </p:sp>
      <p:sp>
        <p:nvSpPr>
          <p:cNvPr id="2" name="Slide Number Placeholder 1"/>
          <p:cNvSpPr>
            <a:spLocks noGrp="1"/>
          </p:cNvSpPr>
          <p:nvPr>
            <p:ph type="sldNum" sz="quarter" idx="12"/>
          </p:nvPr>
        </p:nvSpPr>
        <p:spPr>
          <a:xfrm>
            <a:off x="10962917" y="6391687"/>
            <a:ext cx="551167" cy="377825"/>
          </a:xfrm>
        </p:spPr>
        <p:txBody>
          <a:bodyPr>
            <a:normAutofit/>
          </a:bodyPr>
          <a:lstStyle/>
          <a:p>
            <a:fld id="{A935F54B-151C-4F1D-B8E6-BD460FECB3E5}" type="slidenum">
              <a:rPr lang="en-US" smtClean="0"/>
              <a:pPr/>
              <a:t>76</a:t>
            </a:fld>
            <a:endParaRPr lang="en-US"/>
          </a:p>
        </p:txBody>
      </p:sp>
      <p:sp>
        <p:nvSpPr>
          <p:cNvPr id="10" name="Content Placeholder 9"/>
          <p:cNvSpPr>
            <a:spLocks noGrp="1"/>
          </p:cNvSpPr>
          <p:nvPr>
            <p:ph idx="1"/>
          </p:nvPr>
        </p:nvSpPr>
        <p:spPr>
          <a:xfrm>
            <a:off x="7865806" y="2251587"/>
            <a:ext cx="3706762" cy="3972232"/>
          </a:xfrm>
        </p:spPr>
        <p:txBody>
          <a:bodyPr>
            <a:normAutofit/>
          </a:bodyPr>
          <a:lstStyle/>
          <a:p>
            <a:r>
              <a:rPr lang="en-US" sz="2400" b="1" dirty="0" smtClean="0"/>
              <a:t>PowerPoint</a:t>
            </a:r>
          </a:p>
          <a:p>
            <a:r>
              <a:rPr lang="en-US" sz="2400" b="1" dirty="0" smtClean="0"/>
              <a:t>Visio</a:t>
            </a:r>
          </a:p>
          <a:p>
            <a:r>
              <a:rPr lang="en-US" sz="2400" b="1" dirty="0" smtClean="0"/>
              <a:t>Word</a:t>
            </a:r>
          </a:p>
          <a:p>
            <a:r>
              <a:rPr lang="en-US" sz="2400" b="1" dirty="0" smtClean="0"/>
              <a:t>Excel</a:t>
            </a:r>
          </a:p>
          <a:p>
            <a:r>
              <a:rPr lang="en-US" sz="2400" b="1" dirty="0" smtClean="0"/>
              <a:t>Paper and Pencil</a:t>
            </a:r>
            <a:endParaRPr lang="en-US" sz="2400" b="1" dirty="0"/>
          </a:p>
        </p:txBody>
      </p:sp>
    </p:spTree>
    <p:extLst>
      <p:ext uri="{BB962C8B-B14F-4D97-AF65-F5344CB8AC3E}">
        <p14:creationId xmlns:p14="http://schemas.microsoft.com/office/powerpoint/2010/main" val="31879271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b="1" dirty="0" smtClean="0"/>
              <a:t>VISIO</a:t>
            </a:r>
            <a:endParaRPr lang="en-US" b="1"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5268" y="2141538"/>
            <a:ext cx="6972488" cy="3649662"/>
          </a:xfrm>
        </p:spPr>
      </p:pic>
      <p:sp>
        <p:nvSpPr>
          <p:cNvPr id="2" name="Slide Number Placeholder 1"/>
          <p:cNvSpPr>
            <a:spLocks noGrp="1"/>
          </p:cNvSpPr>
          <p:nvPr>
            <p:ph type="sldNum" sz="quarter" idx="12"/>
          </p:nvPr>
        </p:nvSpPr>
        <p:spPr/>
        <p:txBody>
          <a:bodyPr/>
          <a:lstStyle/>
          <a:p>
            <a:fld id="{A935F54B-151C-4F1D-B8E6-BD460FECB3E5}" type="slidenum">
              <a:rPr lang="en-US" smtClean="0">
                <a:solidFill>
                  <a:prstClr val="black">
                    <a:tint val="75000"/>
                  </a:prstClr>
                </a:solidFill>
              </a:rPr>
              <a:pPr/>
              <a:t>77</a:t>
            </a:fld>
            <a:endParaRPr lang="en-US">
              <a:solidFill>
                <a:prstClr val="black">
                  <a:tint val="75000"/>
                </a:prstClr>
              </a:solidFill>
            </a:endParaRPr>
          </a:p>
        </p:txBody>
      </p:sp>
    </p:spTree>
    <p:extLst>
      <p:ext uri="{BB962C8B-B14F-4D97-AF65-F5344CB8AC3E}">
        <p14:creationId xmlns:p14="http://schemas.microsoft.com/office/powerpoint/2010/main" val="8571189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935F54B-151C-4F1D-B8E6-BD460FECB3E5}" type="slidenum">
              <a:rPr lang="en-US" smtClean="0">
                <a:solidFill>
                  <a:prstClr val="black">
                    <a:tint val="75000"/>
                  </a:prstClr>
                </a:solidFill>
              </a:rPr>
              <a:pPr/>
              <a:t>78</a:t>
            </a:fld>
            <a:endParaRPr lang="en-US">
              <a:solidFill>
                <a:prstClr val="black">
                  <a:tint val="75000"/>
                </a:prst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0" y="0"/>
            <a:ext cx="10058400" cy="6634806"/>
          </a:xfrm>
          <a:prstGeom prst="rect">
            <a:avLst/>
          </a:prstGeom>
        </p:spPr>
      </p:pic>
    </p:spTree>
    <p:extLst>
      <p:ext uri="{BB962C8B-B14F-4D97-AF65-F5344CB8AC3E}">
        <p14:creationId xmlns:p14="http://schemas.microsoft.com/office/powerpoint/2010/main" val="12757598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935F54B-151C-4F1D-B8E6-BD460FECB3E5}" type="slidenum">
              <a:rPr lang="en-US" smtClean="0">
                <a:solidFill>
                  <a:prstClr val="black">
                    <a:tint val="75000"/>
                  </a:prstClr>
                </a:solidFill>
              </a:rPr>
              <a:pPr/>
              <a:t>79</a:t>
            </a:fld>
            <a:endParaRPr lang="en-US">
              <a:solidFill>
                <a:prstClr val="black">
                  <a:tint val="75000"/>
                </a:prst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63500"/>
            <a:ext cx="8940800" cy="6731000"/>
          </a:xfrm>
          <a:prstGeom prst="rect">
            <a:avLst/>
          </a:prstGeom>
        </p:spPr>
      </p:pic>
    </p:spTree>
    <p:extLst>
      <p:ext uri="{BB962C8B-B14F-4D97-AF65-F5344CB8AC3E}">
        <p14:creationId xmlns:p14="http://schemas.microsoft.com/office/powerpoint/2010/main" val="1554308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Changing Roles of Accountants in Business</a:t>
            </a:r>
          </a:p>
        </p:txBody>
      </p:sp>
      <p:sp>
        <p:nvSpPr>
          <p:cNvPr id="4" name="Content Placeholder 3"/>
          <p:cNvSpPr>
            <a:spLocks noGrp="1"/>
          </p:cNvSpPr>
          <p:nvPr>
            <p:ph idx="1"/>
          </p:nvPr>
        </p:nvSpPr>
        <p:spPr>
          <a:xfrm>
            <a:off x="685801" y="1394085"/>
            <a:ext cx="10131425" cy="3342807"/>
          </a:xfrm>
        </p:spPr>
        <p:txBody>
          <a:bodyPr>
            <a:normAutofit/>
          </a:bodyPr>
          <a:lstStyle/>
          <a:p>
            <a:r>
              <a:rPr lang="en-US" b="1" dirty="0"/>
              <a:t>To prepare for their changing roles accountants must:</a:t>
            </a:r>
          </a:p>
          <a:p>
            <a:pPr lvl="1"/>
            <a:r>
              <a:rPr lang="en-US" sz="1800" b="1" dirty="0"/>
              <a:t>Understand the business and how it collects summarizes and communicates business information</a:t>
            </a:r>
          </a:p>
          <a:p>
            <a:pPr lvl="1"/>
            <a:r>
              <a:rPr lang="en-US" sz="1800" b="1" dirty="0"/>
              <a:t>Understand how the business delivers value to its customers</a:t>
            </a:r>
          </a:p>
          <a:p>
            <a:pPr lvl="1"/>
            <a:r>
              <a:rPr lang="en-US" sz="1800" b="1" dirty="0"/>
              <a:t>Understand the risks that the business faces and the internal controls in place to mitigate those risks</a:t>
            </a:r>
          </a:p>
          <a:p>
            <a:pPr lvl="1"/>
            <a:r>
              <a:rPr lang="en-US" sz="1800" b="1" dirty="0"/>
              <a:t>Understand how accounting information systems collect summarize and report business process information</a:t>
            </a:r>
          </a:p>
        </p:txBody>
      </p:sp>
      <p:sp>
        <p:nvSpPr>
          <p:cNvPr id="3" name="Slide Number Placeholder 2"/>
          <p:cNvSpPr>
            <a:spLocks noGrp="1"/>
          </p:cNvSpPr>
          <p:nvPr>
            <p:ph type="sldNum" sz="quarter" idx="12"/>
          </p:nvPr>
        </p:nvSpPr>
        <p:spPr/>
        <p:txBody>
          <a:bodyPr/>
          <a:lstStyle/>
          <a:p>
            <a:r>
              <a:rPr lang="en-US" dirty="0"/>
              <a:t>2-</a:t>
            </a:r>
            <a:fld id="{97C4A834-BE89-44DB-895D-B4D537236EBF}" type="slidenum">
              <a:rPr lang="en-US" smtClean="0"/>
              <a:t>8</a:t>
            </a:fld>
            <a:endParaRPr lang="en-US" dirty="0"/>
          </a:p>
        </p:txBody>
      </p:sp>
      <p:sp>
        <p:nvSpPr>
          <p:cNvPr id="5" name="Text Box 10"/>
          <p:cNvSpPr txBox="1">
            <a:spLocks noChangeArrowheads="1"/>
          </p:cNvSpPr>
          <p:nvPr/>
        </p:nvSpPr>
        <p:spPr bwMode="auto">
          <a:xfrm>
            <a:off x="11334750" y="89580"/>
            <a:ext cx="762000" cy="312737"/>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cs typeface="ＭＳ Ｐゴシック" charset="0"/>
              </a:defRPr>
            </a:lvl2pPr>
            <a:lvl3pPr marL="1143000" indent="-228600">
              <a:defRPr sz="2800">
                <a:solidFill>
                  <a:schemeClr val="tx1"/>
                </a:solidFill>
                <a:latin typeface="Arial" charset="0"/>
                <a:ea typeface="ＭＳ Ｐゴシック" charset="0"/>
                <a:cs typeface="ＭＳ Ｐゴシック" charset="0"/>
              </a:defRPr>
            </a:lvl3pPr>
            <a:lvl4pPr marL="1600200" indent="-228600">
              <a:defRPr sz="2800">
                <a:solidFill>
                  <a:schemeClr val="tx1"/>
                </a:solidFill>
                <a:latin typeface="Arial" charset="0"/>
                <a:ea typeface="ＭＳ Ｐゴシック" charset="0"/>
                <a:cs typeface="ＭＳ Ｐゴシック" charset="0"/>
              </a:defRPr>
            </a:lvl4pPr>
            <a:lvl5pPr marL="2057400" indent="-228600">
              <a:defRPr sz="28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cs typeface="ＭＳ Ｐゴシック" charset="0"/>
              </a:defRPr>
            </a:lvl9pPr>
          </a:lstStyle>
          <a:p>
            <a:pPr algn="ctr">
              <a:spcBef>
                <a:spcPct val="50000"/>
              </a:spcBef>
            </a:pPr>
            <a:r>
              <a:rPr lang="en-US" altLang="zh-CN" sz="1200" b="1" dirty="0">
                <a:solidFill>
                  <a:srgbClr val="292929"/>
                </a:solidFill>
              </a:rPr>
              <a:t>LO# 1</a:t>
            </a:r>
          </a:p>
        </p:txBody>
      </p:sp>
    </p:spTree>
    <p:extLst>
      <p:ext uri="{BB962C8B-B14F-4D97-AF65-F5344CB8AC3E}">
        <p14:creationId xmlns:p14="http://schemas.microsoft.com/office/powerpoint/2010/main" val="3172161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A935F54B-151C-4F1D-B8E6-BD460FECB3E5}" type="slidenum">
              <a:rPr lang="en-US" smtClean="0">
                <a:solidFill>
                  <a:prstClr val="black">
                    <a:tint val="75000"/>
                  </a:prstClr>
                </a:solidFill>
              </a:rPr>
              <a:pPr/>
              <a:t>80</a:t>
            </a:fld>
            <a:endParaRPr lang="en-US">
              <a:solidFill>
                <a:prstClr val="black">
                  <a:tint val="75000"/>
                </a:prst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800" y="0"/>
            <a:ext cx="8784629" cy="6858000"/>
          </a:xfrm>
          <a:prstGeom prst="rect">
            <a:avLst/>
          </a:prstGeom>
        </p:spPr>
      </p:pic>
    </p:spTree>
    <p:extLst>
      <p:ext uri="{BB962C8B-B14F-4D97-AF65-F5344CB8AC3E}">
        <p14:creationId xmlns:p14="http://schemas.microsoft.com/office/powerpoint/2010/main" val="14790669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Low Tech</a:t>
            </a:r>
            <a:endParaRPr lang="en-US" b="1" dirty="0"/>
          </a:p>
        </p:txBody>
      </p:sp>
      <p:sp>
        <p:nvSpPr>
          <p:cNvPr id="3" name="Slide Number Placeholder 2"/>
          <p:cNvSpPr>
            <a:spLocks noGrp="1"/>
          </p:cNvSpPr>
          <p:nvPr>
            <p:ph type="sldNum" sz="quarter" idx="12"/>
          </p:nvPr>
        </p:nvSpPr>
        <p:spPr/>
        <p:txBody>
          <a:bodyPr/>
          <a:lstStyle/>
          <a:p>
            <a:fld id="{A935F54B-151C-4F1D-B8E6-BD460FECB3E5}" type="slidenum">
              <a:rPr lang="en-US" smtClean="0">
                <a:solidFill>
                  <a:prstClr val="black">
                    <a:tint val="75000"/>
                  </a:prstClr>
                </a:solidFill>
              </a:rPr>
              <a:pPr/>
              <a:t>81</a:t>
            </a:fld>
            <a:endParaRPr lang="en-US">
              <a:solidFill>
                <a:prstClr val="black">
                  <a:tint val="75000"/>
                </a:prst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0" y="2060575"/>
            <a:ext cx="5715000" cy="3810000"/>
          </a:xfrm>
          <a:prstGeom prst="rect">
            <a:avLst/>
          </a:prstGeom>
        </p:spPr>
      </p:pic>
    </p:spTree>
    <p:extLst>
      <p:ext uri="{BB962C8B-B14F-4D97-AF65-F5344CB8AC3E}">
        <p14:creationId xmlns:p14="http://schemas.microsoft.com/office/powerpoint/2010/main" val="12183782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Week 2 assignments</a:t>
            </a:r>
            <a:endParaRPr lang="en-US" b="1"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7372" y="2141538"/>
            <a:ext cx="3128281" cy="3649662"/>
          </a:xfrm>
        </p:spPr>
      </p:pic>
      <p:sp>
        <p:nvSpPr>
          <p:cNvPr id="4" name="Slide Number Placeholder 3"/>
          <p:cNvSpPr>
            <a:spLocks noGrp="1"/>
          </p:cNvSpPr>
          <p:nvPr>
            <p:ph type="sldNum" sz="quarter" idx="12"/>
          </p:nvPr>
        </p:nvSpPr>
        <p:spPr/>
        <p:txBody>
          <a:bodyPr/>
          <a:lstStyle/>
          <a:p>
            <a:fld id="{A935F54B-151C-4F1D-B8E6-BD460FECB3E5}" type="slidenum">
              <a:rPr lang="en-US" smtClean="0">
                <a:solidFill>
                  <a:prstClr val="black">
                    <a:tint val="75000"/>
                  </a:prstClr>
                </a:solidFill>
              </a:rPr>
              <a:pPr/>
              <a:t>82</a:t>
            </a:fld>
            <a:endParaRPr lang="en-US">
              <a:solidFill>
                <a:prstClr val="black">
                  <a:tint val="75000"/>
                </a:prstClr>
              </a:solidFill>
            </a:endParaRPr>
          </a:p>
        </p:txBody>
      </p:sp>
    </p:spTree>
    <p:extLst>
      <p:ext uri="{BB962C8B-B14F-4D97-AF65-F5344CB8AC3E}">
        <p14:creationId xmlns:p14="http://schemas.microsoft.com/office/powerpoint/2010/main" val="128506609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20685" r="14882" b="-1"/>
          <a:stretch/>
        </p:blipFill>
        <p:spPr>
          <a:xfrm>
            <a:off x="6198830" y="639097"/>
            <a:ext cx="5447070" cy="52504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2" name="Title 1"/>
          <p:cNvSpPr>
            <a:spLocks noGrp="1"/>
          </p:cNvSpPr>
          <p:nvPr>
            <p:ph type="title"/>
          </p:nvPr>
        </p:nvSpPr>
        <p:spPr>
          <a:xfrm>
            <a:off x="509667" y="609600"/>
            <a:ext cx="5395833" cy="1456267"/>
          </a:xfrm>
        </p:spPr>
        <p:txBody>
          <a:bodyPr>
            <a:normAutofit/>
          </a:bodyPr>
          <a:lstStyle/>
          <a:p>
            <a:pPr algn="ctr"/>
            <a:r>
              <a:rPr lang="en-US" b="1" dirty="0"/>
              <a:t>Week 2 </a:t>
            </a:r>
            <a:r>
              <a:rPr lang="en-US" b="1" dirty="0" smtClean="0"/>
              <a:t>Readings/videos</a:t>
            </a:r>
            <a:endParaRPr lang="en-US" b="1" dirty="0"/>
          </a:p>
        </p:txBody>
      </p:sp>
      <p:sp>
        <p:nvSpPr>
          <p:cNvPr id="4" name="Slide Number Placeholder 3"/>
          <p:cNvSpPr>
            <a:spLocks noGrp="1"/>
          </p:cNvSpPr>
          <p:nvPr>
            <p:ph type="sldNum" sz="quarter" idx="12"/>
          </p:nvPr>
        </p:nvSpPr>
        <p:spPr>
          <a:xfrm>
            <a:off x="10266060" y="5870575"/>
            <a:ext cx="551167" cy="377825"/>
          </a:xfrm>
        </p:spPr>
        <p:txBody>
          <a:bodyPr>
            <a:normAutofit/>
          </a:bodyPr>
          <a:lstStyle/>
          <a:p>
            <a:fld id="{A935F54B-151C-4F1D-B8E6-BD460FECB3E5}" type="slidenum">
              <a:rPr lang="en-US" smtClean="0"/>
              <a:pPr/>
              <a:t>83</a:t>
            </a:fld>
            <a:endParaRPr lang="en-US"/>
          </a:p>
        </p:txBody>
      </p:sp>
      <p:sp>
        <p:nvSpPr>
          <p:cNvPr id="10" name="Content Placeholder 9"/>
          <p:cNvSpPr>
            <a:spLocks noGrp="1"/>
          </p:cNvSpPr>
          <p:nvPr>
            <p:ph idx="1"/>
          </p:nvPr>
        </p:nvSpPr>
        <p:spPr>
          <a:xfrm>
            <a:off x="509667" y="1723869"/>
            <a:ext cx="5395834" cy="4796852"/>
          </a:xfrm>
        </p:spPr>
        <p:txBody>
          <a:bodyPr>
            <a:normAutofit/>
          </a:bodyPr>
          <a:lstStyle/>
          <a:p>
            <a:pPr marL="0" indent="0">
              <a:buNone/>
            </a:pPr>
            <a:r>
              <a:rPr lang="en-US" sz="2000" b="1" dirty="0" smtClean="0"/>
              <a:t>Week </a:t>
            </a:r>
            <a:r>
              <a:rPr lang="en-US" sz="2000" b="1" dirty="0"/>
              <a:t>2 Assignments</a:t>
            </a:r>
            <a:endParaRPr lang="en-US" sz="2000" dirty="0"/>
          </a:p>
          <a:p>
            <a:pPr marL="0" indent="0">
              <a:buNone/>
            </a:pPr>
            <a:r>
              <a:rPr lang="en-US" b="1" dirty="0"/>
              <a:t>Read chapter 2 in your textbook</a:t>
            </a:r>
            <a:r>
              <a:rPr lang="en-US" b="1" dirty="0" smtClean="0"/>
              <a:t>.</a:t>
            </a:r>
            <a:r>
              <a:rPr lang="en-US" b="1" dirty="0"/>
              <a:t> </a:t>
            </a:r>
            <a:endParaRPr lang="en-US" dirty="0"/>
          </a:p>
          <a:p>
            <a:pPr marL="0" indent="0">
              <a:buNone/>
            </a:pPr>
            <a:r>
              <a:rPr lang="en-US" sz="2000" b="1" dirty="0" smtClean="0"/>
              <a:t>Week </a:t>
            </a:r>
            <a:r>
              <a:rPr lang="en-US" sz="2000" b="1" dirty="0"/>
              <a:t>2 Forum Discussion </a:t>
            </a:r>
            <a:endParaRPr lang="en-US" sz="2000" dirty="0"/>
          </a:p>
          <a:p>
            <a:pPr marL="0" indent="0">
              <a:buNone/>
            </a:pPr>
            <a:r>
              <a:rPr lang="en-US" dirty="0"/>
              <a:t>Please watch the following video: </a:t>
            </a:r>
          </a:p>
          <a:p>
            <a:pPr marL="0" indent="0">
              <a:buNone/>
            </a:pPr>
            <a:r>
              <a:rPr lang="en-US" dirty="0"/>
              <a:t> BA-Experts. (2012, October 2). What Techniques Do Business Analysts Use? [</a:t>
            </a:r>
            <a:r>
              <a:rPr lang="en-US" dirty="0" err="1"/>
              <a:t>Videofile</a:t>
            </a:r>
            <a:r>
              <a:rPr lang="en-US" dirty="0"/>
              <a:t>].</a:t>
            </a:r>
            <a:endParaRPr lang="en-US" b="1" dirty="0"/>
          </a:p>
          <a:p>
            <a:pPr marL="0" indent="0">
              <a:buNone/>
            </a:pPr>
            <a:r>
              <a:rPr lang="en-US" dirty="0"/>
              <a:t> Retrieved from </a:t>
            </a:r>
            <a:r>
              <a:rPr lang="en-US" u="sng" dirty="0">
                <a:hlinkClick r:id="rId3"/>
              </a:rPr>
              <a:t>https://</a:t>
            </a:r>
            <a:r>
              <a:rPr lang="en-US" u="sng" dirty="0" smtClean="0">
                <a:hlinkClick r:id="rId3"/>
              </a:rPr>
              <a:t>www.youtube.com/watch?v=dPB0lUrpeYA</a:t>
            </a:r>
            <a:endParaRPr lang="en-US" dirty="0"/>
          </a:p>
          <a:p>
            <a:pPr marL="0" indent="0">
              <a:buNone/>
            </a:pPr>
            <a:r>
              <a:rPr lang="en-US" dirty="0"/>
              <a:t>Available in Closed Captioning (Elapsed time: 9:20) </a:t>
            </a:r>
          </a:p>
          <a:p>
            <a:pPr marL="0" indent="0">
              <a:buNone/>
            </a:pPr>
            <a:endParaRPr lang="en-US" dirty="0"/>
          </a:p>
          <a:p>
            <a:endParaRPr lang="en-US" dirty="0"/>
          </a:p>
        </p:txBody>
      </p:sp>
    </p:spTree>
    <p:extLst>
      <p:ext uri="{BB962C8B-B14F-4D97-AF65-F5344CB8AC3E}">
        <p14:creationId xmlns:p14="http://schemas.microsoft.com/office/powerpoint/2010/main" val="89393476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1786"/>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p:cNvPicPr>
            <a:picLocks noChangeAspect="1"/>
          </p:cNvPicPr>
          <p:nvPr/>
        </p:nvPicPr>
        <p:blipFill rotWithShape="1">
          <a:blip r:embed="rId2">
            <a:alphaModFix amt="20000"/>
            <a:extLst>
              <a:ext uri="{28A0092B-C50C-407E-A947-70E740481C1C}">
                <a14:useLocalDpi xmlns:a14="http://schemas.microsoft.com/office/drawing/2010/main" val="0"/>
              </a:ext>
            </a:extLst>
          </a:blip>
          <a:srcRect t="31073" r="5124" b="15559"/>
          <a:stretch/>
        </p:blipFill>
        <p:spPr>
          <a:xfrm>
            <a:off x="20" y="10"/>
            <a:ext cx="12191980" cy="6857990"/>
          </a:xfrm>
          <a:prstGeom prst="rect">
            <a:avLst/>
          </a:prstGeom>
        </p:spPr>
      </p:pic>
      <p:pic>
        <p:nvPicPr>
          <p:cNvPr id="16" name="Picture 15"/>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900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0"/>
            <a:ext cx="10131425" cy="1456267"/>
          </a:xfrm>
        </p:spPr>
        <p:txBody>
          <a:bodyPr>
            <a:normAutofit/>
          </a:bodyPr>
          <a:lstStyle/>
          <a:p>
            <a:r>
              <a:rPr lang="en-US" b="1" dirty="0"/>
              <a:t>Week 2 Forum Discussion </a:t>
            </a:r>
          </a:p>
        </p:txBody>
      </p:sp>
      <p:sp>
        <p:nvSpPr>
          <p:cNvPr id="4" name="Slide Number Placeholder 3"/>
          <p:cNvSpPr>
            <a:spLocks noGrp="1"/>
          </p:cNvSpPr>
          <p:nvPr>
            <p:ph type="sldNum" sz="quarter" idx="12"/>
          </p:nvPr>
        </p:nvSpPr>
        <p:spPr>
          <a:xfrm>
            <a:off x="10266060" y="5870575"/>
            <a:ext cx="551167" cy="377825"/>
          </a:xfrm>
        </p:spPr>
        <p:txBody>
          <a:bodyPr>
            <a:normAutofit/>
          </a:bodyPr>
          <a:lstStyle/>
          <a:p>
            <a:fld id="{A935F54B-151C-4F1D-B8E6-BD460FECB3E5}" type="slidenum">
              <a:rPr lang="en-US" smtClean="0"/>
              <a:pPr/>
              <a:t>84</a:t>
            </a:fld>
            <a:endParaRPr lang="en-US"/>
          </a:p>
        </p:txBody>
      </p:sp>
      <p:sp>
        <p:nvSpPr>
          <p:cNvPr id="10" name="Content Placeholder 9"/>
          <p:cNvSpPr>
            <a:spLocks noGrp="1"/>
          </p:cNvSpPr>
          <p:nvPr>
            <p:ph idx="1"/>
          </p:nvPr>
        </p:nvSpPr>
        <p:spPr>
          <a:xfrm>
            <a:off x="685801" y="1753849"/>
            <a:ext cx="10131425" cy="4037351"/>
          </a:xfrm>
        </p:spPr>
        <p:txBody>
          <a:bodyPr>
            <a:normAutofit fontScale="92500" lnSpcReduction="20000"/>
          </a:bodyPr>
          <a:lstStyle/>
          <a:p>
            <a:pPr marL="0" indent="0">
              <a:lnSpc>
                <a:spcPct val="120000"/>
              </a:lnSpc>
              <a:spcAft>
                <a:spcPts val="0"/>
              </a:spcAft>
              <a:buNone/>
            </a:pPr>
            <a:r>
              <a:rPr lang="en-US" dirty="0"/>
              <a:t>Summarize the video</a:t>
            </a:r>
            <a:r>
              <a:rPr lang="en-US" b="1" dirty="0"/>
              <a:t> </a:t>
            </a:r>
            <a:r>
              <a:rPr lang="en-US" dirty="0"/>
              <a:t>What Techniques Do Business Analysts Use? [Video file].</a:t>
            </a:r>
          </a:p>
          <a:p>
            <a:pPr marL="0" indent="0">
              <a:lnSpc>
                <a:spcPct val="120000"/>
              </a:lnSpc>
              <a:spcAft>
                <a:spcPts val="0"/>
              </a:spcAft>
              <a:buNone/>
            </a:pPr>
            <a:r>
              <a:rPr lang="en-US" dirty="0"/>
              <a:t> Retrieved from </a:t>
            </a:r>
            <a:r>
              <a:rPr lang="en-US" dirty="0">
                <a:hlinkClick r:id="rId4"/>
              </a:rPr>
              <a:t>https://www.youtube.com/watch?v=dPB0lUrpeYA</a:t>
            </a:r>
            <a:endParaRPr lang="en-US" dirty="0"/>
          </a:p>
          <a:p>
            <a:pPr marL="0" indent="0">
              <a:lnSpc>
                <a:spcPct val="120000"/>
              </a:lnSpc>
              <a:spcAft>
                <a:spcPts val="0"/>
              </a:spcAft>
              <a:buNone/>
            </a:pPr>
            <a:r>
              <a:rPr lang="en-US" dirty="0"/>
              <a:t>in your own words in a posting of at least 250 words. Please respond to two classmate’s postings and follow APA format.</a:t>
            </a:r>
          </a:p>
          <a:p>
            <a:pPr marL="0" indent="0">
              <a:lnSpc>
                <a:spcPct val="120000"/>
              </a:lnSpc>
              <a:spcAft>
                <a:spcPts val="0"/>
              </a:spcAft>
              <a:buNone/>
            </a:pPr>
            <a:r>
              <a:rPr lang="en-US" dirty="0"/>
              <a:t>Due Date: Friday May 19</a:t>
            </a:r>
            <a:r>
              <a:rPr lang="en-US" baseline="30000" dirty="0"/>
              <a:t>th</a:t>
            </a:r>
            <a:r>
              <a:rPr lang="en-US" dirty="0"/>
              <a:t> at midnight your local time.</a:t>
            </a:r>
          </a:p>
          <a:p>
            <a:pPr marL="0" indent="0">
              <a:lnSpc>
                <a:spcPct val="120000"/>
              </a:lnSpc>
              <a:spcAft>
                <a:spcPts val="0"/>
              </a:spcAft>
              <a:buNone/>
            </a:pPr>
            <a:endParaRPr lang="en-US" b="1" dirty="0"/>
          </a:p>
          <a:p>
            <a:pPr marL="0" indent="0">
              <a:lnSpc>
                <a:spcPct val="120000"/>
              </a:lnSpc>
              <a:spcAft>
                <a:spcPts val="0"/>
              </a:spcAft>
              <a:buNone/>
            </a:pPr>
            <a:r>
              <a:rPr lang="en-US" b="1" dirty="0"/>
              <a:t>Grading Rubric</a:t>
            </a:r>
            <a:endParaRPr lang="en-US" dirty="0"/>
          </a:p>
          <a:p>
            <a:pPr marL="0" indent="0">
              <a:lnSpc>
                <a:spcPct val="120000"/>
              </a:lnSpc>
              <a:spcAft>
                <a:spcPts val="0"/>
              </a:spcAft>
              <a:buNone/>
            </a:pPr>
            <a:r>
              <a:rPr lang="en-US" dirty="0"/>
              <a:t> </a:t>
            </a:r>
          </a:p>
          <a:p>
            <a:pPr marL="0" indent="0">
              <a:lnSpc>
                <a:spcPct val="120000"/>
              </a:lnSpc>
              <a:spcAft>
                <a:spcPts val="0"/>
              </a:spcAft>
              <a:buNone/>
            </a:pPr>
            <a:r>
              <a:rPr lang="en-US" dirty="0"/>
              <a:t>Summarize the BA-Experts video in your own words in a forum posting                 70       </a:t>
            </a:r>
          </a:p>
          <a:p>
            <a:pPr marL="0" indent="0">
              <a:lnSpc>
                <a:spcPct val="120000"/>
              </a:lnSpc>
              <a:spcAft>
                <a:spcPts val="0"/>
              </a:spcAft>
              <a:buNone/>
            </a:pPr>
            <a:r>
              <a:rPr lang="en-US" dirty="0"/>
              <a:t>with a minimum 250 word posting. Be sure to cite your references in APA</a:t>
            </a:r>
          </a:p>
          <a:p>
            <a:pPr marL="0" indent="0">
              <a:lnSpc>
                <a:spcPct val="120000"/>
              </a:lnSpc>
              <a:spcAft>
                <a:spcPts val="0"/>
              </a:spcAft>
              <a:buNone/>
            </a:pPr>
            <a:r>
              <a:rPr lang="en-US" dirty="0"/>
              <a:t>format and also respond to at least one classmates’ postings in substantive post.</a:t>
            </a:r>
          </a:p>
          <a:p>
            <a:pPr marL="0" indent="0">
              <a:lnSpc>
                <a:spcPct val="120000"/>
              </a:lnSpc>
              <a:spcAft>
                <a:spcPts val="0"/>
              </a:spcAft>
              <a:buNone/>
            </a:pPr>
            <a:r>
              <a:rPr lang="en-US" dirty="0"/>
              <a:t>Respond to two classmates’ postings                                                                            10</a:t>
            </a:r>
          </a:p>
          <a:p>
            <a:pPr marL="0" indent="0">
              <a:lnSpc>
                <a:spcPct val="120000"/>
              </a:lnSpc>
              <a:spcAft>
                <a:spcPts val="0"/>
              </a:spcAft>
              <a:buNone/>
            </a:pPr>
            <a:r>
              <a:rPr lang="en-US" dirty="0"/>
              <a:t>Grammar and usage                                                                                                          10</a:t>
            </a:r>
          </a:p>
          <a:p>
            <a:pPr marL="0" indent="0">
              <a:lnSpc>
                <a:spcPct val="120000"/>
              </a:lnSpc>
              <a:spcAft>
                <a:spcPts val="0"/>
              </a:spcAft>
              <a:buNone/>
            </a:pPr>
            <a:r>
              <a:rPr lang="en-US" dirty="0"/>
              <a:t>APA Format                                                                                                                         10</a:t>
            </a:r>
          </a:p>
          <a:p>
            <a:pPr marL="0" indent="0">
              <a:lnSpc>
                <a:spcPct val="120000"/>
              </a:lnSpc>
              <a:spcAft>
                <a:spcPts val="0"/>
              </a:spcAft>
              <a:buNone/>
            </a:pPr>
            <a:r>
              <a:rPr lang="en-US" dirty="0"/>
              <a:t>Total                                                                                                                                    100</a:t>
            </a:r>
          </a:p>
          <a:p>
            <a:endParaRPr lang="en-US" dirty="0"/>
          </a:p>
        </p:txBody>
      </p:sp>
    </p:spTree>
    <p:extLst>
      <p:ext uri="{BB962C8B-B14F-4D97-AF65-F5344CB8AC3E}">
        <p14:creationId xmlns:p14="http://schemas.microsoft.com/office/powerpoint/2010/main" val="156291023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Week 2 Assignments</a:t>
            </a:r>
            <a:endParaRPr lang="en-US" b="1" dirty="0"/>
          </a:p>
        </p:txBody>
      </p:sp>
      <p:pic>
        <p:nvPicPr>
          <p:cNvPr id="5" name="Content Placeholder 4"/>
          <p:cNvPicPr>
            <a:picLocks noGrp="1" noChangeAspect="1"/>
          </p:cNvPicPr>
          <p:nvPr>
            <p:ph idx="1"/>
          </p:nvPr>
        </p:nvPicPr>
        <p:blipFill>
          <a:blip r:embed="rId2"/>
          <a:stretch>
            <a:fillRect/>
          </a:stretch>
        </p:blipFill>
        <p:spPr>
          <a:xfrm>
            <a:off x="2653259" y="2141538"/>
            <a:ext cx="6565692" cy="4214292"/>
          </a:xfrm>
          <a:prstGeom prst="rect">
            <a:avLst/>
          </a:prstGeom>
        </p:spPr>
      </p:pic>
      <p:sp>
        <p:nvSpPr>
          <p:cNvPr id="4" name="Slide Number Placeholder 3"/>
          <p:cNvSpPr>
            <a:spLocks noGrp="1"/>
          </p:cNvSpPr>
          <p:nvPr>
            <p:ph type="sldNum" sz="quarter" idx="12"/>
          </p:nvPr>
        </p:nvSpPr>
        <p:spPr/>
        <p:txBody>
          <a:bodyPr/>
          <a:lstStyle/>
          <a:p>
            <a:fld id="{A935F54B-151C-4F1D-B8E6-BD460FECB3E5}" type="slidenum">
              <a:rPr lang="en-US" smtClean="0">
                <a:solidFill>
                  <a:prstClr val="black">
                    <a:tint val="75000"/>
                  </a:prstClr>
                </a:solidFill>
              </a:rPr>
              <a:pPr/>
              <a:t>85</a:t>
            </a:fld>
            <a:endParaRPr lang="en-US">
              <a:solidFill>
                <a:prstClr val="black">
                  <a:tint val="75000"/>
                </a:prstClr>
              </a:solidFill>
            </a:endParaRPr>
          </a:p>
        </p:txBody>
      </p:sp>
    </p:spTree>
    <p:extLst>
      <p:ext uri="{BB962C8B-B14F-4D97-AF65-F5344CB8AC3E}">
        <p14:creationId xmlns:p14="http://schemas.microsoft.com/office/powerpoint/2010/main" val="122441319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pic>
        <p:nvPicPr>
          <p:cNvPr id="13" name="Picture 12"/>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289752" y="1732552"/>
            <a:ext cx="6095593" cy="3230664"/>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2" name="Title 1"/>
          <p:cNvSpPr>
            <a:spLocks noGrp="1"/>
          </p:cNvSpPr>
          <p:nvPr>
            <p:ph type="title"/>
          </p:nvPr>
        </p:nvSpPr>
        <p:spPr>
          <a:xfrm>
            <a:off x="825909" y="808055"/>
            <a:ext cx="3979205" cy="1453363"/>
          </a:xfrm>
        </p:spPr>
        <p:txBody>
          <a:bodyPr vert="horz" lIns="91440" tIns="45720" rIns="91440" bIns="45720" rtlCol="0" anchor="ctr">
            <a:normAutofit/>
          </a:bodyPr>
          <a:lstStyle/>
          <a:p>
            <a:pPr algn="ctr"/>
            <a:r>
              <a:rPr lang="en-US" sz="3600" b="1" dirty="0"/>
              <a:t>Week 2 Assignment 1</a:t>
            </a:r>
          </a:p>
        </p:txBody>
      </p:sp>
      <p:sp>
        <p:nvSpPr>
          <p:cNvPr id="3" name="Content Placeholder 2"/>
          <p:cNvSpPr>
            <a:spLocks noGrp="1"/>
          </p:cNvSpPr>
          <p:nvPr>
            <p:ph sz="half" idx="1"/>
          </p:nvPr>
        </p:nvSpPr>
        <p:spPr>
          <a:xfrm>
            <a:off x="802178" y="2261420"/>
            <a:ext cx="4002936" cy="3637935"/>
          </a:xfrm>
        </p:spPr>
        <p:txBody>
          <a:bodyPr vert="horz" lIns="91440" tIns="45720" rIns="91440" bIns="45720" rtlCol="0" anchor="ctr">
            <a:normAutofit/>
          </a:bodyPr>
          <a:lstStyle/>
          <a:p>
            <a:r>
              <a:rPr lang="en-US" dirty="0"/>
              <a:t>Please complete the homework in McGraw-Hill connect for Week 2.</a:t>
            </a:r>
          </a:p>
          <a:p>
            <a:pPr marL="0" indent="0">
              <a:buNone/>
            </a:pPr>
            <a:r>
              <a:rPr lang="en-US" dirty="0"/>
              <a:t> </a:t>
            </a:r>
          </a:p>
          <a:p>
            <a:r>
              <a:rPr lang="en-US" dirty="0"/>
              <a:t>Due Date: Sunday May 21st at midnight your local time.</a:t>
            </a:r>
          </a:p>
          <a:p>
            <a:endParaRPr lang="en-US" dirty="0"/>
          </a:p>
        </p:txBody>
      </p:sp>
      <p:sp>
        <p:nvSpPr>
          <p:cNvPr id="4" name="Slide Number Placeholder 3"/>
          <p:cNvSpPr>
            <a:spLocks noGrp="1"/>
          </p:cNvSpPr>
          <p:nvPr>
            <p:ph type="sldNum" sz="quarter" idx="12"/>
          </p:nvPr>
        </p:nvSpPr>
        <p:spPr>
          <a:xfrm>
            <a:off x="10266060" y="5870575"/>
            <a:ext cx="551167" cy="377825"/>
          </a:xfrm>
        </p:spPr>
        <p:txBody>
          <a:bodyPr vert="horz" lIns="91440" tIns="45720" rIns="91440" bIns="45720" rtlCol="0" anchor="ctr">
            <a:normAutofit/>
          </a:bodyPr>
          <a:lstStyle/>
          <a:p>
            <a:fld id="{A935F54B-151C-4F1D-B8E6-BD460FECB3E5}" type="slidenum">
              <a:rPr lang="en-US" smtClean="0"/>
              <a:pPr/>
              <a:t>86</a:t>
            </a:fld>
            <a:endParaRPr lang="en-US"/>
          </a:p>
        </p:txBody>
      </p:sp>
    </p:spTree>
    <p:extLst>
      <p:ext uri="{BB962C8B-B14F-4D97-AF65-F5344CB8AC3E}">
        <p14:creationId xmlns:p14="http://schemas.microsoft.com/office/powerpoint/2010/main" val="9034778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Week 2 Assignment 2</a:t>
            </a:r>
            <a:endParaRPr lang="en-US" b="1" dirty="0"/>
          </a:p>
        </p:txBody>
      </p:sp>
      <p:sp>
        <p:nvSpPr>
          <p:cNvPr id="3" name="Content Placeholder 2"/>
          <p:cNvSpPr>
            <a:spLocks noGrp="1"/>
          </p:cNvSpPr>
          <p:nvPr>
            <p:ph sz="half" idx="1"/>
          </p:nvPr>
        </p:nvSpPr>
        <p:spPr>
          <a:xfrm>
            <a:off x="685802" y="609601"/>
            <a:ext cx="4995334" cy="6120984"/>
          </a:xfrm>
        </p:spPr>
        <p:txBody>
          <a:bodyPr>
            <a:normAutofit fontScale="85000" lnSpcReduction="20000"/>
          </a:bodyPr>
          <a:lstStyle/>
          <a:p>
            <a:pPr marL="0" indent="0">
              <a:buNone/>
            </a:pPr>
            <a:r>
              <a:rPr lang="en-US" b="1" dirty="0"/>
              <a:t>The employees at the Telluride Construction Company enter the work they perform on electronic time sheets using the Oracle </a:t>
            </a:r>
            <a:r>
              <a:rPr lang="en-US" b="1" dirty="0" smtClean="0"/>
              <a:t>ERP </a:t>
            </a:r>
            <a:r>
              <a:rPr lang="en-US" b="1" dirty="0"/>
              <a:t>payroll module. They can do this at computer terminals at the resort using a smart phone app, or their personal computers. They enter the start and stop times on projects that they are working on and the project code for the project. Everyday at 11:59:59 PM the project data is sent electronically to their Cloud computer provider where it is stored until the next payroll processed. Here are the assumptions for payroll process:</a:t>
            </a:r>
          </a:p>
          <a:p>
            <a:pPr marL="0" indent="0">
              <a:buNone/>
            </a:pPr>
            <a:r>
              <a:rPr lang="en-US" b="1" dirty="0"/>
              <a:t> </a:t>
            </a:r>
          </a:p>
          <a:p>
            <a:pPr marL="0" indent="0">
              <a:buNone/>
            </a:pPr>
            <a:r>
              <a:rPr lang="en-US" b="1" dirty="0"/>
              <a:t>1. Payroll is processed weekly. </a:t>
            </a:r>
          </a:p>
          <a:p>
            <a:pPr marL="0" indent="0">
              <a:buNone/>
            </a:pPr>
            <a:r>
              <a:rPr lang="en-US" b="1" dirty="0"/>
              <a:t>2. The electronic project time data updates the payroll database. </a:t>
            </a:r>
          </a:p>
          <a:p>
            <a:pPr marL="0" indent="0">
              <a:buNone/>
            </a:pPr>
            <a:r>
              <a:rPr lang="en-US" b="1" dirty="0"/>
              <a:t>3. All net pay payments are made to an employees bank account using direct deposit.  </a:t>
            </a:r>
          </a:p>
          <a:p>
            <a:pPr marL="0" indent="0">
              <a:buNone/>
            </a:pPr>
            <a:r>
              <a:rPr lang="en-US" b="1" dirty="0"/>
              <a:t>4. No paper checks are processed</a:t>
            </a:r>
            <a:r>
              <a:rPr lang="en-US" b="1" dirty="0" smtClean="0"/>
              <a:t>.</a:t>
            </a:r>
          </a:p>
          <a:p>
            <a:pPr marL="0" indent="0">
              <a:buNone/>
            </a:pPr>
            <a:endParaRPr lang="en-US" dirty="0"/>
          </a:p>
        </p:txBody>
      </p:sp>
      <p:sp>
        <p:nvSpPr>
          <p:cNvPr id="4" name="Content Placeholder 3"/>
          <p:cNvSpPr>
            <a:spLocks noGrp="1"/>
          </p:cNvSpPr>
          <p:nvPr>
            <p:ph sz="half" idx="2"/>
          </p:nvPr>
        </p:nvSpPr>
        <p:spPr>
          <a:xfrm>
            <a:off x="5821895" y="1573967"/>
            <a:ext cx="5465698" cy="5156618"/>
          </a:xfrm>
        </p:spPr>
        <p:txBody>
          <a:bodyPr>
            <a:normAutofit fontScale="85000" lnSpcReduction="20000"/>
          </a:bodyPr>
          <a:lstStyle/>
          <a:p>
            <a:pPr marL="0" indent="0">
              <a:buNone/>
            </a:pPr>
            <a:r>
              <a:rPr lang="en-US" b="1" dirty="0" smtClean="0"/>
              <a:t>5. Payments are made to:</a:t>
            </a:r>
          </a:p>
          <a:p>
            <a:pPr marL="342900" indent="-342900">
              <a:buFont typeface="+mj-lt"/>
              <a:buAutoNum type="alphaLcPeriod"/>
            </a:pPr>
            <a:r>
              <a:rPr lang="en-US" b="1" dirty="0" smtClean="0"/>
              <a:t>Government payroll tax accounts for the IRS and the State of Colorado. </a:t>
            </a:r>
          </a:p>
          <a:p>
            <a:pPr marL="342900" indent="-342900">
              <a:buFont typeface="+mj-lt"/>
              <a:buAutoNum type="alphaLcPeriod"/>
            </a:pPr>
            <a:r>
              <a:rPr lang="en-US" b="1" dirty="0" smtClean="0"/>
              <a:t>The 401K provider for the pension plan.</a:t>
            </a:r>
          </a:p>
          <a:p>
            <a:pPr marL="342900" indent="-342900">
              <a:buFont typeface="+mj-lt"/>
              <a:buAutoNum type="alphaLcPeriod"/>
            </a:pPr>
            <a:r>
              <a:rPr lang="en-US" b="1" dirty="0" smtClean="0"/>
              <a:t>An </a:t>
            </a:r>
            <a:r>
              <a:rPr lang="en-US" b="1" dirty="0"/>
              <a:t>electronic payroll register is generated summarizing the payroll disbursement for each pay period.</a:t>
            </a:r>
          </a:p>
          <a:p>
            <a:pPr marL="342900" indent="-342900">
              <a:buFont typeface="+mj-lt"/>
              <a:buAutoNum type="alphaLcPeriod"/>
            </a:pPr>
            <a:r>
              <a:rPr lang="en-US" b="1" dirty="0"/>
              <a:t>An electronic payroll report for each employee is generated that summarizes the week’s payroll. The link to view this report is emailed on the day that the payroll is posted to an employee’s bank account. Employees can view this report on their computer.</a:t>
            </a:r>
          </a:p>
          <a:p>
            <a:pPr marL="342900" indent="-342900">
              <a:buFont typeface="+mj-lt"/>
              <a:buAutoNum type="alphaLcPeriod"/>
            </a:pPr>
            <a:r>
              <a:rPr lang="en-US" b="1" dirty="0"/>
              <a:t>A summary payroll report for the week is generated electronically and the link is emailed to the payroll supervisor.</a:t>
            </a:r>
          </a:p>
          <a:p>
            <a:pPr marL="0" indent="0">
              <a:buNone/>
            </a:pPr>
            <a:r>
              <a:rPr lang="en-US" b="1" dirty="0"/>
              <a:t>Requirements:</a:t>
            </a:r>
          </a:p>
          <a:p>
            <a:pPr marL="0" indent="0">
              <a:buNone/>
            </a:pPr>
            <a:r>
              <a:rPr lang="en-US" b="1" dirty="0"/>
              <a:t> Using using Excel, Visio, or Word, please:</a:t>
            </a:r>
          </a:p>
          <a:p>
            <a:pPr marL="0" indent="0">
              <a:buNone/>
            </a:pPr>
            <a:r>
              <a:rPr lang="en-US" b="1" dirty="0"/>
              <a:t> A. Prepare a system flowchart showing Telluride Construction Company’s payroll processing.</a:t>
            </a:r>
          </a:p>
          <a:p>
            <a:pPr marL="0" indent="0">
              <a:buNone/>
            </a:pPr>
            <a:r>
              <a:rPr lang="en-US" b="1" dirty="0"/>
              <a:t> B. Prepare a Business Process Diagram (BPD) for Telluride Construction Company’s payroll processing.</a:t>
            </a:r>
          </a:p>
          <a:p>
            <a:pPr marL="0" indent="0">
              <a:buNone/>
            </a:pPr>
            <a:endParaRPr lang="en-US" b="1" dirty="0"/>
          </a:p>
        </p:txBody>
      </p:sp>
      <p:sp>
        <p:nvSpPr>
          <p:cNvPr id="5" name="Slide Number Placeholder 4"/>
          <p:cNvSpPr>
            <a:spLocks noGrp="1"/>
          </p:cNvSpPr>
          <p:nvPr>
            <p:ph type="sldNum" sz="quarter" idx="12"/>
          </p:nvPr>
        </p:nvSpPr>
        <p:spPr/>
        <p:txBody>
          <a:bodyPr/>
          <a:lstStyle/>
          <a:p>
            <a:fld id="{A935F54B-151C-4F1D-B8E6-BD460FECB3E5}" type="slidenum">
              <a:rPr lang="en-US" smtClean="0">
                <a:solidFill>
                  <a:prstClr val="black">
                    <a:tint val="75000"/>
                  </a:prstClr>
                </a:solidFill>
              </a:rPr>
              <a:pPr/>
              <a:t>87</a:t>
            </a:fld>
            <a:endParaRPr lang="en-US">
              <a:solidFill>
                <a:prstClr val="black">
                  <a:tint val="75000"/>
                </a:prstClr>
              </a:solidFill>
            </a:endParaRPr>
          </a:p>
        </p:txBody>
      </p:sp>
    </p:spTree>
    <p:extLst>
      <p:ext uri="{BB962C8B-B14F-4D97-AF65-F5344CB8AC3E}">
        <p14:creationId xmlns:p14="http://schemas.microsoft.com/office/powerpoint/2010/main" val="20984873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935F54B-151C-4F1D-B8E6-BD460FECB3E5}" type="slidenum">
              <a:rPr lang="en-US" smtClean="0">
                <a:solidFill>
                  <a:prstClr val="black">
                    <a:tint val="75000"/>
                  </a:prstClr>
                </a:solidFill>
              </a:rPr>
              <a:pPr/>
              <a:t>88</a:t>
            </a:fld>
            <a:endParaRPr lang="en-US">
              <a:solidFill>
                <a:prstClr val="black">
                  <a:tint val="75000"/>
                </a:prst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300" y="0"/>
            <a:ext cx="9144000" cy="6858000"/>
          </a:xfrm>
          <a:prstGeom prst="rect">
            <a:avLst/>
          </a:prstGeom>
        </p:spPr>
      </p:pic>
    </p:spTree>
    <p:extLst>
      <p:ext uri="{BB962C8B-B14F-4D97-AF65-F5344CB8AC3E}">
        <p14:creationId xmlns:p14="http://schemas.microsoft.com/office/powerpoint/2010/main" val="4915036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8229600" cy="1066800"/>
          </a:xfrm>
        </p:spPr>
        <p:txBody>
          <a:bodyPr>
            <a:normAutofit/>
          </a:bodyPr>
          <a:lstStyle/>
          <a:p>
            <a:r>
              <a:rPr lang="en-US" dirty="0" smtClean="0"/>
              <a:t>Payroll Business Process Diagram Example</a:t>
            </a:r>
            <a:endParaRPr lang="en-US" dirty="0"/>
          </a:p>
        </p:txBody>
      </p:sp>
      <p:pic>
        <p:nvPicPr>
          <p:cNvPr id="512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1752600"/>
            <a:ext cx="6304192" cy="432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Slide Number Placeholder 4"/>
          <p:cNvSpPr>
            <a:spLocks noGrp="1"/>
          </p:cNvSpPr>
          <p:nvPr>
            <p:ph type="sldNum" sz="quarter" idx="12"/>
          </p:nvPr>
        </p:nvSpPr>
        <p:spPr>
          <a:xfrm>
            <a:off x="9753600" y="6324600"/>
            <a:ext cx="762000" cy="365760"/>
          </a:xfrm>
        </p:spPr>
        <p:txBody>
          <a:bodyPr/>
          <a:lstStyle/>
          <a:p>
            <a:endParaRPr lang="en-US" dirty="0" smtClean="0"/>
          </a:p>
          <a:p>
            <a:r>
              <a:rPr lang="en-US" dirty="0" smtClean="0"/>
              <a:t>3-</a:t>
            </a:r>
            <a:fld id="{D5150FDB-5C9A-4B86-97CC-8CA138DC124E}" type="slidenum">
              <a:rPr lang="en-US" smtClean="0"/>
              <a:pPr/>
              <a:t>89</a:t>
            </a:fld>
            <a:endParaRPr lang="en-US" dirty="0"/>
          </a:p>
        </p:txBody>
      </p:sp>
    </p:spTree>
    <p:extLst>
      <p:ext uri="{BB962C8B-B14F-4D97-AF65-F5344CB8AC3E}">
        <p14:creationId xmlns:p14="http://schemas.microsoft.com/office/powerpoint/2010/main" val="809927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8229600" cy="1066800"/>
          </a:xfrm>
        </p:spPr>
        <p:txBody>
          <a:bodyPr/>
          <a:lstStyle/>
          <a:p>
            <a:pPr algn="ctr"/>
            <a:r>
              <a:rPr lang="en-US" b="1" dirty="0" smtClean="0"/>
              <a:t>Systems Terms</a:t>
            </a:r>
            <a:endParaRPr lang="en-US" b="1" dirty="0"/>
          </a:p>
        </p:txBody>
      </p:sp>
      <p:sp>
        <p:nvSpPr>
          <p:cNvPr id="3" name="Content Placeholder 2"/>
          <p:cNvSpPr>
            <a:spLocks noGrp="1"/>
          </p:cNvSpPr>
          <p:nvPr>
            <p:ph sz="half" idx="1"/>
          </p:nvPr>
        </p:nvSpPr>
        <p:spPr>
          <a:xfrm>
            <a:off x="869430" y="1315388"/>
            <a:ext cx="4430842" cy="5175187"/>
          </a:xfrm>
        </p:spPr>
        <p:txBody>
          <a:bodyPr>
            <a:normAutofit/>
          </a:bodyPr>
          <a:lstStyle/>
          <a:p>
            <a:r>
              <a:rPr lang="en-US" b="1" dirty="0" smtClean="0"/>
              <a:t>Processes</a:t>
            </a:r>
          </a:p>
          <a:p>
            <a:pPr lvl="1"/>
            <a:r>
              <a:rPr lang="en-US" b="1" dirty="0" smtClean="0"/>
              <a:t>A set of actions that that transform data into other data or information.</a:t>
            </a:r>
            <a:endParaRPr lang="en-US" b="1" dirty="0"/>
          </a:p>
          <a:p>
            <a:r>
              <a:rPr lang="en-US" b="1" dirty="0" smtClean="0"/>
              <a:t>Data Sources  </a:t>
            </a:r>
          </a:p>
          <a:p>
            <a:pPr lvl="1"/>
            <a:r>
              <a:rPr lang="en-US" b="1" dirty="0" smtClean="0"/>
              <a:t> Where the data comes from</a:t>
            </a:r>
          </a:p>
          <a:p>
            <a:r>
              <a:rPr lang="en-US" b="1" dirty="0" smtClean="0"/>
              <a:t>Data Destinations  </a:t>
            </a:r>
          </a:p>
          <a:p>
            <a:pPr lvl="1"/>
            <a:r>
              <a:rPr lang="en-US" b="1" dirty="0" smtClean="0"/>
              <a:t>Where the data goes</a:t>
            </a:r>
            <a:endParaRPr lang="en-US" b="1" dirty="0"/>
          </a:p>
          <a:p>
            <a:r>
              <a:rPr lang="en-US" b="1" dirty="0"/>
              <a:t>Data </a:t>
            </a:r>
            <a:r>
              <a:rPr lang="en-US" b="1" dirty="0" smtClean="0"/>
              <a:t>stores</a:t>
            </a:r>
          </a:p>
          <a:p>
            <a:pPr lvl="1"/>
            <a:r>
              <a:rPr lang="en-US" b="1" dirty="0" smtClean="0"/>
              <a:t>Where and how the data is stored</a:t>
            </a:r>
          </a:p>
          <a:p>
            <a:r>
              <a:rPr lang="en-US" b="1" dirty="0" smtClean="0"/>
              <a:t>Data Flow </a:t>
            </a:r>
          </a:p>
          <a:p>
            <a:pPr lvl="1"/>
            <a:r>
              <a:rPr lang="en-US" b="1" dirty="0" smtClean="0"/>
              <a:t>Data movement through a process source to destination to stores</a:t>
            </a:r>
            <a:endParaRPr lang="en-US" b="1" dirty="0"/>
          </a:p>
          <a:p>
            <a:endParaRPr lang="en-US" dirty="0"/>
          </a:p>
        </p:txBody>
      </p:sp>
      <p:pic>
        <p:nvPicPr>
          <p:cNvPr id="5" name="Content Placeholder 4" descr="Tech-Terms-Glossary.jpg"/>
          <p:cNvPicPr>
            <a:picLocks noGrp="1" noChangeAspect="1"/>
          </p:cNvPicPr>
          <p:nvPr>
            <p:ph sz="half" idx="2"/>
          </p:nvPr>
        </p:nvPicPr>
        <p:blipFill>
          <a:blip r:embed="rId2">
            <a:extLst>
              <a:ext uri="{28A0092B-C50C-407E-A947-70E740481C1C}">
                <a14:useLocalDpi xmlns:a14="http://schemas.microsoft.com/office/drawing/2010/main" val="0"/>
              </a:ext>
            </a:extLst>
          </a:blip>
          <a:srcRect t="-32806" b="-32806"/>
          <a:stretch>
            <a:fillRect/>
          </a:stretch>
        </p:blipFill>
        <p:spPr>
          <a:xfrm>
            <a:off x="6172200" y="838201"/>
            <a:ext cx="4038600" cy="4525963"/>
          </a:xfrm>
        </p:spPr>
      </p:pic>
      <p:sp>
        <p:nvSpPr>
          <p:cNvPr id="6" name="Slide Number Placeholder 5"/>
          <p:cNvSpPr>
            <a:spLocks noGrp="1"/>
          </p:cNvSpPr>
          <p:nvPr>
            <p:ph type="sldNum" sz="quarter" idx="12"/>
          </p:nvPr>
        </p:nvSpPr>
        <p:spPr/>
        <p:txBody>
          <a:bodyPr/>
          <a:lstStyle/>
          <a:p>
            <a:fld id="{FB15390F-2472-414E-AF96-8DC98E7C2D86}" type="slidenum">
              <a:rPr lang="en-US" smtClean="0"/>
              <a:pPr/>
              <a:t>9</a:t>
            </a:fld>
            <a:endParaRPr lang="en-US"/>
          </a:p>
        </p:txBody>
      </p:sp>
    </p:spTree>
    <p:extLst>
      <p:ext uri="{BB962C8B-B14F-4D97-AF65-F5344CB8AC3E}">
        <p14:creationId xmlns:p14="http://schemas.microsoft.com/office/powerpoint/2010/main" val="68738211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pic>
        <p:nvPicPr>
          <p:cNvPr id="13" name="Picture 12"/>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6" name="Content Placeholder 5"/>
          <p:cNvPicPr>
            <a:picLocks noGrp="1" noChangeAspect="1"/>
          </p:cNvPicPr>
          <p:nvPr>
            <p:ph sz="half" idx="2"/>
          </p:nvPr>
        </p:nvPicPr>
        <p:blipFill>
          <a:blip r:embed="rId4"/>
          <a:stretch>
            <a:fillRect/>
          </a:stretch>
        </p:blipFill>
        <p:spPr>
          <a:xfrm>
            <a:off x="648930" y="1304144"/>
            <a:ext cx="4983092" cy="432283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2" name="Title 1"/>
          <p:cNvSpPr>
            <a:spLocks noGrp="1"/>
          </p:cNvSpPr>
          <p:nvPr>
            <p:ph type="title"/>
          </p:nvPr>
        </p:nvSpPr>
        <p:spPr>
          <a:xfrm>
            <a:off x="6400800" y="609600"/>
            <a:ext cx="5147730" cy="1641987"/>
          </a:xfrm>
        </p:spPr>
        <p:txBody>
          <a:bodyPr vert="horz" lIns="91440" tIns="45720" rIns="91440" bIns="45720" rtlCol="0" anchor="ctr">
            <a:normAutofit/>
          </a:bodyPr>
          <a:lstStyle/>
          <a:p>
            <a:pPr algn="ctr"/>
            <a:r>
              <a:rPr lang="en-US" sz="3600" b="1" dirty="0" smtClean="0"/>
              <a:t>Week 2 Assignment 2 Rubric</a:t>
            </a:r>
            <a:endParaRPr lang="en-US" sz="3600" b="1" dirty="0"/>
          </a:p>
        </p:txBody>
      </p:sp>
      <p:sp>
        <p:nvSpPr>
          <p:cNvPr id="3" name="Content Placeholder 2"/>
          <p:cNvSpPr>
            <a:spLocks noGrp="1"/>
          </p:cNvSpPr>
          <p:nvPr>
            <p:ph sz="half" idx="1"/>
          </p:nvPr>
        </p:nvSpPr>
        <p:spPr>
          <a:xfrm>
            <a:off x="6400799" y="2251587"/>
            <a:ext cx="5788025" cy="4449016"/>
          </a:xfrm>
        </p:spPr>
        <p:txBody>
          <a:bodyPr vert="horz" lIns="91440" tIns="45720" rIns="91440" bIns="45720" rtlCol="0" anchor="ctr">
            <a:normAutofit/>
          </a:bodyPr>
          <a:lstStyle/>
          <a:p>
            <a:pPr marL="0" indent="0">
              <a:buNone/>
            </a:pPr>
            <a:r>
              <a:rPr lang="is-IS" b="1" dirty="0"/>
              <a:t>Grading Rubric</a:t>
            </a:r>
          </a:p>
          <a:p>
            <a:pPr marL="0" indent="0">
              <a:buNone/>
            </a:pPr>
            <a:r>
              <a:rPr lang="is-IS" b="1" dirty="0" smtClean="0"/>
              <a:t>1.  The </a:t>
            </a:r>
            <a:r>
              <a:rPr lang="is-IS" b="1" dirty="0"/>
              <a:t>system flowchart accurately depicts Telluride </a:t>
            </a:r>
            <a:r>
              <a:rPr lang="is-IS" b="1" dirty="0" smtClean="0"/>
              <a:t> 45</a:t>
            </a:r>
          </a:p>
          <a:p>
            <a:pPr marL="0" indent="0">
              <a:buNone/>
            </a:pPr>
            <a:r>
              <a:rPr lang="is-IS" b="1" dirty="0" smtClean="0"/>
              <a:t>Construction </a:t>
            </a:r>
            <a:r>
              <a:rPr lang="is-IS" b="1" dirty="0"/>
              <a:t>Company’s payroll processing.  </a:t>
            </a:r>
            <a:r>
              <a:rPr lang="is-IS" b="1" dirty="0" smtClean="0"/>
              <a:t> </a:t>
            </a:r>
            <a:r>
              <a:rPr lang="is-IS" b="1" dirty="0"/>
              <a:t>        </a:t>
            </a:r>
          </a:p>
          <a:p>
            <a:pPr marL="0" indent="0">
              <a:buNone/>
            </a:pPr>
            <a:r>
              <a:rPr lang="is-IS" b="1" dirty="0" smtClean="0"/>
              <a:t>2</a:t>
            </a:r>
            <a:r>
              <a:rPr lang="is-IS" b="1" dirty="0"/>
              <a:t>.  The BPD accurately depicts Telluride </a:t>
            </a:r>
            <a:r>
              <a:rPr lang="is-IS" b="1" dirty="0" smtClean="0"/>
              <a:t>                         45</a:t>
            </a:r>
          </a:p>
          <a:p>
            <a:pPr marL="0" indent="0">
              <a:buNone/>
            </a:pPr>
            <a:r>
              <a:rPr lang="is-IS" b="1" dirty="0" smtClean="0"/>
              <a:t>Construction Company’s payroll processing. </a:t>
            </a:r>
            <a:r>
              <a:rPr lang="is-IS" b="1" dirty="0"/>
              <a:t>                    </a:t>
            </a:r>
            <a:r>
              <a:rPr lang="is-IS" b="1" dirty="0" smtClean="0"/>
              <a:t> </a:t>
            </a:r>
            <a:endParaRPr lang="is-IS" b="1" dirty="0"/>
          </a:p>
          <a:p>
            <a:pPr marL="0" indent="0">
              <a:buNone/>
            </a:pPr>
            <a:r>
              <a:rPr lang="is-IS" b="1" dirty="0" smtClean="0"/>
              <a:t>3</a:t>
            </a:r>
            <a:r>
              <a:rPr lang="is-IS" b="1" dirty="0"/>
              <a:t>.  Flowcharting and Business Process Notation is </a:t>
            </a:r>
            <a:r>
              <a:rPr lang="is-IS" b="1" dirty="0" smtClean="0"/>
              <a:t>      10        used </a:t>
            </a:r>
            <a:r>
              <a:rPr lang="is-IS" b="1" dirty="0"/>
              <a:t>for A and B above.     </a:t>
            </a:r>
            <a:r>
              <a:rPr lang="is-IS" b="1" dirty="0" smtClean="0"/>
              <a:t> </a:t>
            </a:r>
            <a:endParaRPr lang="is-IS" b="1" dirty="0"/>
          </a:p>
          <a:p>
            <a:pPr marL="0" indent="0">
              <a:buNone/>
            </a:pPr>
            <a:r>
              <a:rPr lang="is-IS" b="1" dirty="0"/>
              <a:t>    Total        </a:t>
            </a:r>
            <a:r>
              <a:rPr lang="is-IS" b="1" dirty="0" smtClean="0"/>
              <a:t>                                                                         100</a:t>
            </a:r>
            <a:r>
              <a:rPr lang="is-IS" b="1" dirty="0"/>
              <a:t>                                                                                                              </a:t>
            </a:r>
            <a:r>
              <a:rPr lang="is-IS" b="1" dirty="0" smtClean="0"/>
              <a:t> </a:t>
            </a:r>
            <a:r>
              <a:rPr lang="is-IS" b="1" dirty="0"/>
              <a:t>                          </a:t>
            </a:r>
            <a:r>
              <a:rPr lang="is-IS" b="1" dirty="0" smtClean="0"/>
              <a:t> </a:t>
            </a:r>
            <a:endParaRPr lang="is-IS" b="1" dirty="0"/>
          </a:p>
          <a:p>
            <a:pPr marL="0" indent="0">
              <a:buNone/>
            </a:pPr>
            <a:r>
              <a:rPr lang="is-IS" b="1" dirty="0"/>
              <a:t>Due Date: Sunday May 21st at midnight your local time.</a:t>
            </a:r>
          </a:p>
          <a:p>
            <a:pPr marL="0" indent="0">
              <a:buNone/>
            </a:pPr>
            <a:endParaRPr lang="en-US" b="1" dirty="0"/>
          </a:p>
        </p:txBody>
      </p:sp>
      <p:sp>
        <p:nvSpPr>
          <p:cNvPr id="5" name="Slide Number Placeholder 4"/>
          <p:cNvSpPr>
            <a:spLocks noGrp="1"/>
          </p:cNvSpPr>
          <p:nvPr>
            <p:ph type="sldNum" sz="quarter" idx="12"/>
          </p:nvPr>
        </p:nvSpPr>
        <p:spPr>
          <a:xfrm>
            <a:off x="10266060" y="5870575"/>
            <a:ext cx="551167" cy="377825"/>
          </a:xfrm>
        </p:spPr>
        <p:txBody>
          <a:bodyPr vert="horz" lIns="91440" tIns="45720" rIns="91440" bIns="45720" rtlCol="0" anchor="ctr">
            <a:normAutofit/>
          </a:bodyPr>
          <a:lstStyle/>
          <a:p>
            <a:fld id="{A935F54B-151C-4F1D-B8E6-BD460FECB3E5}" type="slidenum">
              <a:rPr lang="en-US" smtClean="0"/>
              <a:pPr/>
              <a:t>90</a:t>
            </a:fld>
            <a:endParaRPr lang="en-US"/>
          </a:p>
        </p:txBody>
      </p:sp>
    </p:spTree>
    <p:extLst>
      <p:ext uri="{BB962C8B-B14F-4D97-AF65-F5344CB8AC3E}">
        <p14:creationId xmlns:p14="http://schemas.microsoft.com/office/powerpoint/2010/main" val="372481670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Questions</a:t>
            </a:r>
            <a:endParaRPr lang="en-US" b="1" dirty="0"/>
          </a:p>
        </p:txBody>
      </p:sp>
      <p:pic>
        <p:nvPicPr>
          <p:cNvPr id="5" name="Content Placeholder 4"/>
          <p:cNvPicPr>
            <a:picLocks noGrp="1" noChangeAspect="1"/>
          </p:cNvPicPr>
          <p:nvPr>
            <p:ph idx="1"/>
          </p:nvPr>
        </p:nvPicPr>
        <p:blipFill>
          <a:blip r:embed="rId2"/>
          <a:stretch>
            <a:fillRect/>
          </a:stretch>
        </p:blipFill>
        <p:spPr>
          <a:xfrm>
            <a:off x="4534958" y="2141538"/>
            <a:ext cx="2433108" cy="3649662"/>
          </a:xfrm>
          <a:prstGeom prst="rect">
            <a:avLst/>
          </a:prstGeom>
        </p:spPr>
      </p:pic>
      <p:sp>
        <p:nvSpPr>
          <p:cNvPr id="4" name="Slide Number Placeholder 3"/>
          <p:cNvSpPr>
            <a:spLocks noGrp="1"/>
          </p:cNvSpPr>
          <p:nvPr>
            <p:ph type="sldNum" sz="quarter" idx="12"/>
          </p:nvPr>
        </p:nvSpPr>
        <p:spPr/>
        <p:txBody>
          <a:bodyPr/>
          <a:lstStyle/>
          <a:p>
            <a:fld id="{A935F54B-151C-4F1D-B8E6-BD460FECB3E5}" type="slidenum">
              <a:rPr lang="en-US" smtClean="0">
                <a:solidFill>
                  <a:prstClr val="black">
                    <a:tint val="75000"/>
                  </a:prstClr>
                </a:solidFill>
              </a:rPr>
              <a:pPr/>
              <a:t>91</a:t>
            </a:fld>
            <a:endParaRPr lang="en-US">
              <a:solidFill>
                <a:prstClr val="black">
                  <a:tint val="75000"/>
                </a:prstClr>
              </a:solidFill>
            </a:endParaRPr>
          </a:p>
        </p:txBody>
      </p:sp>
    </p:spTree>
    <p:extLst>
      <p:ext uri="{BB962C8B-B14F-4D97-AF65-F5344CB8AC3E}">
        <p14:creationId xmlns:p14="http://schemas.microsoft.com/office/powerpoint/2010/main" val="698706186"/>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elestial">
  <a:themeElements>
    <a:clrScheme name="Celestial">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B36E0D05-787B-4C61-8268-2D6C1FBEDA3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2487</TotalTime>
  <Words>4371</Words>
  <Application>Microsoft Macintosh PowerPoint</Application>
  <PresentationFormat>Widescreen</PresentationFormat>
  <Paragraphs>610</Paragraphs>
  <Slides>91</Slides>
  <Notes>15</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91</vt:i4>
      </vt:variant>
    </vt:vector>
  </HeadingPairs>
  <TitlesOfParts>
    <vt:vector size="99" baseType="lpstr">
      <vt:lpstr>Calibri</vt:lpstr>
      <vt:lpstr>Calibri Light</vt:lpstr>
      <vt:lpstr>ＭＳ Ｐゴシック</vt:lpstr>
      <vt:lpstr>Wingdings</vt:lpstr>
      <vt:lpstr>Arial</vt:lpstr>
      <vt:lpstr>Office Theme</vt:lpstr>
      <vt:lpstr>Celestial</vt:lpstr>
      <vt:lpstr>SmartDraw</vt:lpstr>
      <vt:lpstr>Chapter 2</vt:lpstr>
      <vt:lpstr>Agenda</vt:lpstr>
      <vt:lpstr>Learning Objectives</vt:lpstr>
      <vt:lpstr>PowerPoint Presentation</vt:lpstr>
      <vt:lpstr>Changing Roles of Accountants in Business</vt:lpstr>
      <vt:lpstr>Changing Roles of Accountants in Business</vt:lpstr>
      <vt:lpstr>Roles of Accountants in Business</vt:lpstr>
      <vt:lpstr>Changing Roles of Accountants in Business</vt:lpstr>
      <vt:lpstr>Systems Terms</vt:lpstr>
      <vt:lpstr>Definitions</vt:lpstr>
      <vt:lpstr>Documentation is critical</vt:lpstr>
      <vt:lpstr>Importance of Business Process Documentation</vt:lpstr>
      <vt:lpstr>Importance of Business Process Documentation</vt:lpstr>
      <vt:lpstr>Why Document Systems?</vt:lpstr>
      <vt:lpstr>Importance of Business Process Documentation</vt:lpstr>
      <vt:lpstr>Systems Documentation</vt:lpstr>
      <vt:lpstr>Documenting Processes and Systems</vt:lpstr>
      <vt:lpstr>SYSTEM Documentation</vt:lpstr>
      <vt:lpstr>Value of Business Models</vt:lpstr>
      <vt:lpstr>Value of Business Models</vt:lpstr>
      <vt:lpstr>Types of Business Models</vt:lpstr>
      <vt:lpstr>Business Rules</vt:lpstr>
      <vt:lpstr>Activity Models</vt:lpstr>
      <vt:lpstr>Activity Models</vt:lpstr>
      <vt:lpstr>Activity Models - Must be Able to Describe</vt:lpstr>
      <vt:lpstr>Flowchart</vt:lpstr>
      <vt:lpstr>Flowcharts</vt:lpstr>
      <vt:lpstr>Documenting Systems</vt:lpstr>
      <vt:lpstr>Documenting Systems</vt:lpstr>
      <vt:lpstr>Flowcharts Symbols</vt:lpstr>
      <vt:lpstr>Types of Flowcharts</vt:lpstr>
      <vt:lpstr>Guidelines for Drawing Flowcharts</vt:lpstr>
      <vt:lpstr>BPMN for Activity Diagrams</vt:lpstr>
      <vt:lpstr>“Good” BPMN Models</vt:lpstr>
      <vt:lpstr>Overview of Business Processes</vt:lpstr>
      <vt:lpstr>Business Process Diagrams</vt:lpstr>
      <vt:lpstr>PowerPoint Presentation</vt:lpstr>
      <vt:lpstr>Process Maps</vt:lpstr>
      <vt:lpstr> BPMN: Business Process Modeling Notation  </vt:lpstr>
      <vt:lpstr>Business Process Model</vt:lpstr>
      <vt:lpstr>Business Process Diagram Basic Symbols</vt:lpstr>
      <vt:lpstr>Payroll Business Process Diagram Example</vt:lpstr>
      <vt:lpstr>Documenting Systems</vt:lpstr>
      <vt:lpstr>BPMN Basic Building Blocks - Events</vt:lpstr>
      <vt:lpstr>BPMN Building Blocks - Activities</vt:lpstr>
      <vt:lpstr>BPMN Building Blocks – Sequence Flows</vt:lpstr>
      <vt:lpstr>BPMN Building Blocks – Gateways </vt:lpstr>
      <vt:lpstr>BPMN Example</vt:lpstr>
      <vt:lpstr>BPMN Pools and Swimlanes</vt:lpstr>
      <vt:lpstr>BPMN Pools and Swimlanes - Example</vt:lpstr>
      <vt:lpstr>BPMN Pools and Message Flows</vt:lpstr>
      <vt:lpstr>BPMN Pools and Message Flows - Example</vt:lpstr>
      <vt:lpstr>BPMN Pools and Message Flows - Example</vt:lpstr>
      <vt:lpstr>The Token Concept</vt:lpstr>
      <vt:lpstr>Flow Object Types</vt:lpstr>
      <vt:lpstr>Gateway Types</vt:lpstr>
      <vt:lpstr>Exclusive Gateway</vt:lpstr>
      <vt:lpstr>Inclusive Gateway</vt:lpstr>
      <vt:lpstr>Parallel Gateway</vt:lpstr>
      <vt:lpstr>Event Types</vt:lpstr>
      <vt:lpstr>Message Events Example</vt:lpstr>
      <vt:lpstr>Timer and Boundary Events</vt:lpstr>
      <vt:lpstr>Subprocesses and Repeating Activities</vt:lpstr>
      <vt:lpstr>Data Objects, Data Stores, and Associations</vt:lpstr>
      <vt:lpstr>Data Objects Example</vt:lpstr>
      <vt:lpstr>BPMN Modeling – Best Practices</vt:lpstr>
      <vt:lpstr>Data Flow Diagrams (DFD)</vt:lpstr>
      <vt:lpstr>Basic Data Flow Diagram Elements</vt:lpstr>
      <vt:lpstr>Revenue Cycle Data Flow Diagram</vt:lpstr>
      <vt:lpstr>Online Order System DFD</vt:lpstr>
      <vt:lpstr>Basic Element to the Data Flow Diagram</vt:lpstr>
      <vt:lpstr>Data Flow Diagrams (DFD)</vt:lpstr>
      <vt:lpstr>Basic Guidelines for creating a DFD</vt:lpstr>
      <vt:lpstr>Basic Guidelines for creating a DFD</vt:lpstr>
      <vt:lpstr>PowerPoint Presentation</vt:lpstr>
      <vt:lpstr>Flowchart tools and approaches</vt:lpstr>
      <vt:lpstr>VISIO</vt:lpstr>
      <vt:lpstr>PowerPoint Presentation</vt:lpstr>
      <vt:lpstr>PowerPoint Presentation</vt:lpstr>
      <vt:lpstr>PowerPoint Presentation</vt:lpstr>
      <vt:lpstr>Low Tech</vt:lpstr>
      <vt:lpstr>Week 2 assignments</vt:lpstr>
      <vt:lpstr>Week 2 Readings/videos</vt:lpstr>
      <vt:lpstr>Week 2 Forum Discussion </vt:lpstr>
      <vt:lpstr>Week 2 Assignments</vt:lpstr>
      <vt:lpstr>Week 2 Assignment 1</vt:lpstr>
      <vt:lpstr>Week 2 Assignment 2</vt:lpstr>
      <vt:lpstr>PowerPoint Presentation</vt:lpstr>
      <vt:lpstr>Payroll Business Process Diagram Example</vt:lpstr>
      <vt:lpstr>Week 2 Assignment 2 Rubric</vt:lpstr>
      <vt:lpstr>Questions</vt:lpstr>
    </vt:vector>
  </TitlesOfParts>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dc:title>
  <dc:creator>Rod Smith</dc:creator>
  <cp:lastModifiedBy>Kris Brands</cp:lastModifiedBy>
  <cp:revision>64</cp:revision>
  <dcterms:created xsi:type="dcterms:W3CDTF">2012-12-24T18:36:17Z</dcterms:created>
  <dcterms:modified xsi:type="dcterms:W3CDTF">2017-05-17T14:34:17Z</dcterms:modified>
</cp:coreProperties>
</file>