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handoutMasterIdLst>
    <p:handoutMasterId r:id="rId65"/>
  </p:handoutMasterIdLst>
  <p:sldIdLst>
    <p:sldId id="256" r:id="rId2"/>
    <p:sldId id="306" r:id="rId3"/>
    <p:sldId id="307" r:id="rId4"/>
    <p:sldId id="305" r:id="rId5"/>
    <p:sldId id="288" r:id="rId6"/>
    <p:sldId id="257" r:id="rId7"/>
    <p:sldId id="286" r:id="rId8"/>
    <p:sldId id="287" r:id="rId9"/>
    <p:sldId id="377" r:id="rId10"/>
    <p:sldId id="378" r:id="rId11"/>
    <p:sldId id="379" r:id="rId12"/>
    <p:sldId id="309" r:id="rId13"/>
    <p:sldId id="381" r:id="rId14"/>
    <p:sldId id="310" r:id="rId15"/>
    <p:sldId id="259" r:id="rId16"/>
    <p:sldId id="261" r:id="rId17"/>
    <p:sldId id="369" r:id="rId18"/>
    <p:sldId id="370" r:id="rId19"/>
    <p:sldId id="371" r:id="rId20"/>
    <p:sldId id="372" r:id="rId21"/>
    <p:sldId id="375" r:id="rId22"/>
    <p:sldId id="357" r:id="rId23"/>
    <p:sldId id="358" r:id="rId24"/>
    <p:sldId id="360" r:id="rId25"/>
    <p:sldId id="361" r:id="rId26"/>
    <p:sldId id="362" r:id="rId27"/>
    <p:sldId id="363" r:id="rId28"/>
    <p:sldId id="364" r:id="rId29"/>
    <p:sldId id="365" r:id="rId30"/>
    <p:sldId id="366" r:id="rId31"/>
    <p:sldId id="367" r:id="rId32"/>
    <p:sldId id="368" r:id="rId33"/>
    <p:sldId id="359" r:id="rId34"/>
    <p:sldId id="376" r:id="rId35"/>
    <p:sldId id="260" r:id="rId36"/>
    <p:sldId id="264" r:id="rId37"/>
    <p:sldId id="315" r:id="rId38"/>
    <p:sldId id="265" r:id="rId39"/>
    <p:sldId id="316" r:id="rId40"/>
    <p:sldId id="317" r:id="rId41"/>
    <p:sldId id="318" r:id="rId42"/>
    <p:sldId id="356" r:id="rId43"/>
    <p:sldId id="266" r:id="rId44"/>
    <p:sldId id="267" r:id="rId45"/>
    <p:sldId id="268" r:id="rId46"/>
    <p:sldId id="269" r:id="rId47"/>
    <p:sldId id="270" r:id="rId48"/>
    <p:sldId id="271" r:id="rId49"/>
    <p:sldId id="272" r:id="rId50"/>
    <p:sldId id="289" r:id="rId51"/>
    <p:sldId id="290" r:id="rId52"/>
    <p:sldId id="291" r:id="rId53"/>
    <p:sldId id="351" r:id="rId54"/>
    <p:sldId id="352" r:id="rId55"/>
    <p:sldId id="319" r:id="rId56"/>
    <p:sldId id="330" r:id="rId57"/>
    <p:sldId id="331" r:id="rId58"/>
    <p:sldId id="336" r:id="rId59"/>
    <p:sldId id="333" r:id="rId60"/>
    <p:sldId id="284" r:id="rId61"/>
    <p:sldId id="339" r:id="rId62"/>
    <p:sldId id="343" r:id="rId63"/>
    <p:sldId id="380" r:id="rId6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4" autoAdjust="0"/>
    <p:restoredTop sz="93093"/>
  </p:normalViewPr>
  <p:slideViewPr>
    <p:cSldViewPr>
      <p:cViewPr varScale="1">
        <p:scale>
          <a:sx n="76" d="100"/>
          <a:sy n="76" d="100"/>
        </p:scale>
        <p:origin x="163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handoutMaster" Target="handoutMasters/handoutMaster1.xml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39B7FF-E8BC-4169-88F6-0F564701DCA7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720E773-42B5-48DE-AEE8-E418ECFC8633}">
      <dgm:prSet phldrT="[Text]"/>
      <dgm:spPr/>
      <dgm:t>
        <a:bodyPr/>
        <a:lstStyle/>
        <a:p>
          <a:r>
            <a:rPr lang="en-US" dirty="0" smtClean="0"/>
            <a:t>Deregulated</a:t>
          </a:r>
          <a:r>
            <a:rPr lang="en-US" baseline="0" dirty="0" smtClean="0"/>
            <a:t> </a:t>
          </a:r>
          <a:r>
            <a:rPr lang="en-US" dirty="0" smtClean="0"/>
            <a:t>Neoliberal economic</a:t>
          </a:r>
          <a:r>
            <a:rPr lang="en-US" baseline="0" dirty="0" smtClean="0"/>
            <a:t> order</a:t>
          </a:r>
          <a:endParaRPr lang="en-US" dirty="0"/>
        </a:p>
      </dgm:t>
    </dgm:pt>
    <dgm:pt modelId="{C08322BB-96E5-4321-BFAC-AFB6EDF52B2C}" type="parTrans" cxnId="{06467723-FEA1-48FF-B843-682DF584A35A}">
      <dgm:prSet/>
      <dgm:spPr/>
      <dgm:t>
        <a:bodyPr/>
        <a:lstStyle/>
        <a:p>
          <a:endParaRPr lang="en-US"/>
        </a:p>
      </dgm:t>
    </dgm:pt>
    <dgm:pt modelId="{3FE27EA9-9959-46D5-AC0B-AF401F5F194C}" type="sibTrans" cxnId="{06467723-FEA1-48FF-B843-682DF584A35A}">
      <dgm:prSet/>
      <dgm:spPr/>
      <dgm:t>
        <a:bodyPr/>
        <a:lstStyle/>
        <a:p>
          <a:endParaRPr lang="en-US"/>
        </a:p>
      </dgm:t>
    </dgm:pt>
    <dgm:pt modelId="{88428B6A-18AC-4D27-BD40-BB9F90581A52}">
      <dgm:prSet phldrT="[Text]"/>
      <dgm:spPr/>
      <dgm:t>
        <a:bodyPr/>
        <a:lstStyle/>
        <a:p>
          <a:r>
            <a:rPr lang="en-US" dirty="0" smtClean="0"/>
            <a:t>Regulation based on National,</a:t>
          </a:r>
          <a:r>
            <a:rPr lang="en-US" baseline="0" dirty="0" smtClean="0"/>
            <a:t> </a:t>
          </a:r>
          <a:r>
            <a:rPr lang="en-US" dirty="0" smtClean="0"/>
            <a:t>Regional, &amp;</a:t>
          </a:r>
          <a:r>
            <a:rPr lang="en-US" baseline="0" dirty="0" smtClean="0"/>
            <a:t> </a:t>
          </a:r>
          <a:r>
            <a:rPr lang="en-US" dirty="0" smtClean="0"/>
            <a:t>Justice concerns</a:t>
          </a:r>
          <a:endParaRPr lang="en-US" dirty="0"/>
        </a:p>
      </dgm:t>
    </dgm:pt>
    <dgm:pt modelId="{F3B5BFF9-9DC0-454E-A99D-503305F8C777}" type="parTrans" cxnId="{DDFA4714-01C3-4CA9-84D7-32900F860807}">
      <dgm:prSet/>
      <dgm:spPr/>
      <dgm:t>
        <a:bodyPr/>
        <a:lstStyle/>
        <a:p>
          <a:endParaRPr lang="en-US"/>
        </a:p>
      </dgm:t>
    </dgm:pt>
    <dgm:pt modelId="{9ABBCC12-174E-49F5-AC9D-23C38691DBB9}" type="sibTrans" cxnId="{DDFA4714-01C3-4CA9-84D7-32900F860807}">
      <dgm:prSet/>
      <dgm:spPr/>
      <dgm:t>
        <a:bodyPr/>
        <a:lstStyle/>
        <a:p>
          <a:endParaRPr lang="en-US"/>
        </a:p>
      </dgm:t>
    </dgm:pt>
    <dgm:pt modelId="{AC8AA058-E10B-4964-9838-DEBC507C7559}" type="pres">
      <dgm:prSet presAssocID="{3739B7FF-E8BC-4169-88F6-0F564701DC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42E0D84-F904-4AA9-BB89-83F7430A947C}" type="pres">
      <dgm:prSet presAssocID="{1720E773-42B5-48DE-AEE8-E418ECFC8633}" presName="arrow" presStyleLbl="node1" presStyleIdx="0" presStyleCnt="2" custScaleY="91983" custRadScaleRad="85588" custRadScaleInc="-5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BC709B-1694-4498-A096-F8E20F75610C}" type="pres">
      <dgm:prSet presAssocID="{88428B6A-18AC-4D27-BD40-BB9F90581A52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2D3F83-491F-5E42-9865-B16F4DC4C9AF}" type="presOf" srcId="{88428B6A-18AC-4D27-BD40-BB9F90581A52}" destId="{BABC709B-1694-4498-A096-F8E20F75610C}" srcOrd="0" destOrd="0" presId="urn:microsoft.com/office/officeart/2005/8/layout/arrow5"/>
    <dgm:cxn modelId="{3E400D5F-5E5B-8B4A-B3F9-1E6334029BB8}" type="presOf" srcId="{3739B7FF-E8BC-4169-88F6-0F564701DCA7}" destId="{AC8AA058-E10B-4964-9838-DEBC507C7559}" srcOrd="0" destOrd="0" presId="urn:microsoft.com/office/officeart/2005/8/layout/arrow5"/>
    <dgm:cxn modelId="{DDFA4714-01C3-4CA9-84D7-32900F860807}" srcId="{3739B7FF-E8BC-4169-88F6-0F564701DCA7}" destId="{88428B6A-18AC-4D27-BD40-BB9F90581A52}" srcOrd="1" destOrd="0" parTransId="{F3B5BFF9-9DC0-454E-A99D-503305F8C777}" sibTransId="{9ABBCC12-174E-49F5-AC9D-23C38691DBB9}"/>
    <dgm:cxn modelId="{045696DF-AFF4-214D-AD45-4D258BB59241}" type="presOf" srcId="{1720E773-42B5-48DE-AEE8-E418ECFC8633}" destId="{742E0D84-F904-4AA9-BB89-83F7430A947C}" srcOrd="0" destOrd="0" presId="urn:microsoft.com/office/officeart/2005/8/layout/arrow5"/>
    <dgm:cxn modelId="{06467723-FEA1-48FF-B843-682DF584A35A}" srcId="{3739B7FF-E8BC-4169-88F6-0F564701DCA7}" destId="{1720E773-42B5-48DE-AEE8-E418ECFC8633}" srcOrd="0" destOrd="0" parTransId="{C08322BB-96E5-4321-BFAC-AFB6EDF52B2C}" sibTransId="{3FE27EA9-9959-46D5-AC0B-AF401F5F194C}"/>
    <dgm:cxn modelId="{B67AA6F7-C919-654B-A58F-9612A1AE5BAD}" type="presParOf" srcId="{AC8AA058-E10B-4964-9838-DEBC507C7559}" destId="{742E0D84-F904-4AA9-BB89-83F7430A947C}" srcOrd="0" destOrd="0" presId="urn:microsoft.com/office/officeart/2005/8/layout/arrow5"/>
    <dgm:cxn modelId="{D8C14DBA-5615-FD4F-948C-63380987F0A2}" type="presParOf" srcId="{AC8AA058-E10B-4964-9838-DEBC507C7559}" destId="{BABC709B-1694-4498-A096-F8E20F75610C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2E0D84-F904-4AA9-BB89-83F7430A947C}">
      <dsp:nvSpPr>
        <dsp:cNvPr id="0" name=""/>
        <dsp:cNvSpPr/>
      </dsp:nvSpPr>
      <dsp:spPr>
        <a:xfrm rot="16200000">
          <a:off x="299580" y="354908"/>
          <a:ext cx="3932113" cy="361687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Deregulated</a:t>
          </a:r>
          <a:r>
            <a:rPr lang="en-US" sz="2800" kern="1200" baseline="0" dirty="0" smtClean="0"/>
            <a:t> </a:t>
          </a:r>
          <a:r>
            <a:rPr lang="en-US" sz="2800" kern="1200" dirty="0" smtClean="0"/>
            <a:t>Neoliberal economic</a:t>
          </a:r>
          <a:r>
            <a:rPr lang="en-US" sz="2800" kern="1200" baseline="0" dirty="0" smtClean="0"/>
            <a:t> order</a:t>
          </a:r>
          <a:endParaRPr lang="en-US" sz="2800" kern="1200" dirty="0"/>
        </a:p>
      </dsp:txBody>
      <dsp:txXfrm rot="5400000">
        <a:off x="457200" y="1180317"/>
        <a:ext cx="2983922" cy="1966057"/>
      </dsp:txXfrm>
    </dsp:sp>
    <dsp:sp modelId="{BABC709B-1694-4498-A096-F8E20F75610C}">
      <dsp:nvSpPr>
        <dsp:cNvPr id="0" name=""/>
        <dsp:cNvSpPr/>
      </dsp:nvSpPr>
      <dsp:spPr>
        <a:xfrm rot="5400000">
          <a:off x="4144343" y="167543"/>
          <a:ext cx="3932113" cy="3932113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Regulation based on National,</a:t>
          </a:r>
          <a:r>
            <a:rPr lang="en-US" sz="2800" kern="1200" baseline="0" dirty="0" smtClean="0"/>
            <a:t> </a:t>
          </a:r>
          <a:r>
            <a:rPr lang="en-US" sz="2800" kern="1200" dirty="0" smtClean="0"/>
            <a:t>Regional, &amp;</a:t>
          </a:r>
          <a:r>
            <a:rPr lang="en-US" sz="2800" kern="1200" baseline="0" dirty="0" smtClean="0"/>
            <a:t> </a:t>
          </a:r>
          <a:r>
            <a:rPr lang="en-US" sz="2800" kern="1200" dirty="0" smtClean="0"/>
            <a:t>Justice concerns</a:t>
          </a:r>
          <a:endParaRPr lang="en-US" sz="2800" kern="1200" dirty="0"/>
        </a:p>
      </dsp:txBody>
      <dsp:txXfrm rot="-5400000">
        <a:off x="4832463" y="1150571"/>
        <a:ext cx="3243993" cy="19660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86D09E1-DE8B-4311-9FB5-E7F398335377}" type="datetimeFigureOut">
              <a:rPr lang="en-US"/>
              <a:pPr>
                <a:defRPr/>
              </a:pPr>
              <a:t>2/22/16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EB992F-87BD-406D-A620-144E0B68E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62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B953F6-3122-44E4-B26D-EEFDC95A5401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3DBA7D-56DD-4EEB-84D7-9B118228B2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5B2A7E-5F7F-43EC-ACC4-0BC66E0AD439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D42E49-E4BA-45C9-BCAD-9AFCCEC824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CA2403-DB7A-47E5-8594-0484C6FFDB86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A9DD8F-DD11-47D8-ADBF-491C7B835E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E366BF-C380-403B-BEB3-CCF55EE713D2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CAFAEC-0E14-4886-B36F-164D497FD7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DA0CBA-6236-42F9-AD24-8B9C18C11C66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3C8854-05FC-49EF-A750-2CEBAF8B65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A55F03-AB87-4770-A44D-FA4A77D89A88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2895E3-6FEF-4819-8413-71207845F8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B6FF39-3EC0-41CF-B3D8-C7A0A2CB9223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A7600A-4554-4AE2-BF74-59CA5733D8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090423-6E69-4420-87B8-5AFB2C912BEA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12F66A-47AC-4CAC-91FC-69F80C166DC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FBE8DC-902B-4E83-93B9-BF4FE045C412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B6E3F5-2719-40A7-A1A0-847F124A0A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FB75E-FD99-40D3-B4D5-8F69B8BB6764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8C6305-0ADE-4720-91EA-7ED516F7AF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FEEAC7-E730-4C62-8E4A-64B4B02D88B4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CD5CB2B0-F49F-4198-B9CB-EAC264C001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8ADC408-9461-41A5-8FEB-B8774B6DBD7F}" type="datetimeFigureOut">
              <a:rPr lang="en-US" smtClean="0"/>
              <a:pPr>
                <a:defRPr/>
              </a:pPr>
              <a:t>2/22/16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DE5B8EE-F61D-4A50-8A56-B4BA517B2A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eeiwan.wordpress.com/2007/06/18/difference-between-a-global-transnational-international-and-multinational-company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The Economic Dimension of Globalization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Steger, </a:t>
            </a:r>
            <a:r>
              <a:rPr lang="en-US" i="1" dirty="0" smtClean="0"/>
              <a:t>Globalization, </a:t>
            </a:r>
            <a:r>
              <a:rPr lang="en-US" dirty="0" smtClean="0"/>
              <a:t>chap.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</a:t>
            </a:r>
            <a:r>
              <a:rPr lang="en-US" dirty="0" smtClean="0"/>
              <a:t>uestion </a:t>
            </a:r>
            <a:r>
              <a:rPr lang="en-US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r>
              <a:rPr lang="en-US" dirty="0" smtClean="0"/>
              <a:t>True or False: Steger identifies </a:t>
            </a:r>
            <a:r>
              <a:rPr lang="en-US" i="1" dirty="0" smtClean="0"/>
              <a:t>economic activity</a:t>
            </a:r>
            <a:r>
              <a:rPr lang="en-US" dirty="0" smtClean="0"/>
              <a:t> as the engine that drives forces of globalization.</a:t>
            </a:r>
          </a:p>
          <a:p>
            <a:endParaRPr lang="en-US" dirty="0" smtClean="0"/>
          </a:p>
          <a:p>
            <a:pPr marL="514350" indent="-514350">
              <a:buAutoNum type="alphaUcPeriod"/>
            </a:pPr>
            <a:r>
              <a:rPr lang="en-US" dirty="0" smtClean="0"/>
              <a:t>True</a:t>
            </a:r>
          </a:p>
          <a:p>
            <a:pPr marL="514350" indent="-514350">
              <a:buAutoNum type="alphaUcPeriod"/>
            </a:pPr>
            <a:endParaRPr lang="en-US" dirty="0" smtClean="0"/>
          </a:p>
          <a:p>
            <a:pPr marL="514350" indent="-514350">
              <a:buAutoNum type="alphaUcPeriod"/>
            </a:pPr>
            <a:r>
              <a:rPr lang="en-US" b="1" dirty="0" smtClean="0"/>
              <a:t>False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175481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24712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Engine driving globalization?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eaLnBrk="1" hangingPunct="1"/>
            <a:r>
              <a:rPr lang="en-US" dirty="0" smtClean="0"/>
              <a:t>The Global Economic Order’s interconnections are </a:t>
            </a:r>
            <a:r>
              <a:rPr lang="en-US" i="1" dirty="0" smtClean="0"/>
              <a:t>set in motion </a:t>
            </a:r>
            <a:r>
              <a:rPr lang="en-US" dirty="0" smtClean="0"/>
              <a:t>by </a:t>
            </a:r>
            <a:r>
              <a:rPr lang="en-US" i="1" dirty="0" smtClean="0"/>
              <a:t>political decisions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Globalization is multi-dimensional; based on </a:t>
            </a:r>
            <a:r>
              <a:rPr lang="en-US" i="1" dirty="0" smtClean="0"/>
              <a:t>interaction</a:t>
            </a:r>
            <a:r>
              <a:rPr lang="en-US" dirty="0" smtClean="0"/>
              <a:t> between politics and </a:t>
            </a:r>
            <a:r>
              <a:rPr lang="en-US" smtClean="0"/>
              <a:t>the economy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367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6002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Three building blocks of 21</a:t>
            </a:r>
            <a:r>
              <a:rPr lang="en-US" baseline="30000" dirty="0" smtClean="0"/>
              <a:t>st</a:t>
            </a:r>
            <a:r>
              <a:rPr lang="en-US" dirty="0" smtClean="0"/>
              <a:t> c. </a:t>
            </a:r>
            <a:r>
              <a:rPr lang="en-US" i="1" dirty="0" smtClean="0"/>
              <a:t>Global Economic Order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352800"/>
          </a:xfrm>
        </p:spPr>
        <p:txBody>
          <a:bodyPr>
            <a:normAutofit fontScale="92500" lnSpcReduction="10000"/>
          </a:bodyPr>
          <a:lstStyle/>
          <a:p>
            <a:pPr marL="514350" indent="-514350" eaLnBrk="1" hangingPunct="1">
              <a:buNone/>
            </a:pPr>
            <a:r>
              <a:rPr lang="en-US" dirty="0" smtClean="0"/>
              <a:t>1. Huge transnational corporations (TNCs) or multinationals</a:t>
            </a:r>
          </a:p>
          <a:p>
            <a:pPr marL="514350" indent="-514350" eaLnBrk="1" hangingPunct="1">
              <a:buAutoNum type="arabicPeriod"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2. Powerful international economic institutions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>
              <a:buNone/>
            </a:pPr>
            <a:r>
              <a:rPr lang="en-US" dirty="0" smtClean="0"/>
              <a:t>3. Large regional trading systems</a:t>
            </a:r>
          </a:p>
          <a:p>
            <a:pPr lvl="1"/>
            <a:r>
              <a:rPr lang="en-US" dirty="0" smtClean="0"/>
              <a:t>APEC Asian Pacific Economic Cooperation</a:t>
            </a:r>
          </a:p>
          <a:p>
            <a:pPr lvl="1"/>
            <a:r>
              <a:rPr lang="en-US" dirty="0" smtClean="0"/>
              <a:t>EU European Union</a:t>
            </a:r>
          </a:p>
          <a:p>
            <a:pPr lvl="1"/>
            <a:r>
              <a:rPr lang="en-US" dirty="0" smtClean="0"/>
              <a:t>[TPP </a:t>
            </a:r>
            <a:r>
              <a:rPr lang="en-US" dirty="0" err="1" smtClean="0"/>
              <a:t>TransPacific</a:t>
            </a:r>
            <a:r>
              <a:rPr lang="en-US" dirty="0" smtClean="0"/>
              <a:t> Partnership]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FYI: Multinationals vs. TNCs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/>
              <a:t>We tend to read the following terms and think they refer to any company doing business in another </a:t>
            </a:r>
            <a:r>
              <a:rPr lang="en-US" sz="1600" dirty="0" smtClean="0"/>
              <a:t>country. Each </a:t>
            </a:r>
            <a:r>
              <a:rPr lang="en-US" sz="1600" dirty="0"/>
              <a:t>term is distinct and has a specific meaning which define the scope and degree of interaction with their operations outside of their “home” country</a:t>
            </a:r>
            <a:r>
              <a:rPr lang="en-US" sz="1600" dirty="0" smtClean="0"/>
              <a:t>.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b="1" i="1" dirty="0"/>
              <a:t>International companies</a:t>
            </a:r>
            <a:r>
              <a:rPr lang="en-US" sz="1600" dirty="0"/>
              <a:t> are importers and exporters, they have no investment outside of their home country.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i="1" dirty="0"/>
              <a:t>Multinational companies</a:t>
            </a:r>
            <a:r>
              <a:rPr lang="en-US" sz="1600" dirty="0"/>
              <a:t> have investment in other countries, but do not have coordinated product offerings in each country. More focused on adapting their products and service to each individual local market.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i="1" dirty="0"/>
              <a:t>Global companies</a:t>
            </a:r>
            <a:r>
              <a:rPr lang="en-US" sz="1600" dirty="0"/>
              <a:t> have invested and are present in many countries. They market their products through the use of the same coordinated image/brand in all markets. Generally one corporate office that is responsible for global strategy. Emphasis on volume, cost management and efficiency.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i="1" dirty="0"/>
              <a:t>Transnational companies</a:t>
            </a:r>
            <a:r>
              <a:rPr lang="en-US" sz="1600" dirty="0"/>
              <a:t> are much more complex organizations. They have invested in foreign operations, have a central corporate facility but give decision-making, R&amp;D and marketing powers to each individual foreign market.</a:t>
            </a:r>
          </a:p>
          <a:p>
            <a:pPr marL="0" indent="0">
              <a:buNone/>
            </a:pPr>
            <a:r>
              <a:rPr lang="en-US" sz="1600" dirty="0" smtClean="0">
                <a:hlinkClick r:id="rId2"/>
              </a:rPr>
              <a:t>https</a:t>
            </a:r>
            <a:r>
              <a:rPr lang="en-US" sz="1600" dirty="0">
                <a:hlinkClick r:id="rId2"/>
              </a:rPr>
              <a:t>://leeiwan.wordpress.com/2007/06/18/difference-between-a-global-transnational-international-and-multinational-company</a:t>
            </a:r>
            <a:r>
              <a:rPr lang="en-US" sz="1600" dirty="0" smtClean="0">
                <a:hlinkClick r:id="rId2"/>
              </a:rPr>
              <a:t>/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44608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Origins of </a:t>
            </a:r>
            <a:r>
              <a:rPr lang="en-US" i="1" dirty="0" smtClean="0"/>
              <a:t>Global Economic Order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/>
          <a:lstStyle/>
          <a:p>
            <a:r>
              <a:rPr lang="en-US" dirty="0" err="1" smtClean="0"/>
              <a:t>Bretton</a:t>
            </a:r>
            <a:r>
              <a:rPr lang="en-US" dirty="0" smtClean="0"/>
              <a:t> Woods,</a:t>
            </a:r>
            <a:r>
              <a:rPr lang="en-US" dirty="0" smtClean="0">
                <a:solidFill>
                  <a:srgbClr val="7B9899"/>
                </a:solidFill>
              </a:rPr>
              <a:t> </a:t>
            </a:r>
            <a:r>
              <a:rPr lang="en-US" dirty="0" smtClean="0"/>
              <a:t>New Hampshire, July 1-22, 1944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i="1" dirty="0" err="1" smtClean="0">
                <a:solidFill>
                  <a:srgbClr val="7B9899"/>
                </a:solidFill>
              </a:rPr>
              <a:t>Bretton</a:t>
            </a:r>
            <a:r>
              <a:rPr lang="en-US" i="1" dirty="0" smtClean="0">
                <a:solidFill>
                  <a:srgbClr val="7B9899"/>
                </a:solidFill>
              </a:rPr>
              <a:t> Woods system</a:t>
            </a:r>
            <a:endParaRPr lang="en-US" dirty="0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Based on idea of British economist John Maynard Keynes (1883-1946) that a healthy economy requires </a:t>
            </a:r>
            <a:r>
              <a:rPr lang="en-US" i="1" dirty="0" smtClean="0"/>
              <a:t>regulation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Removed </a:t>
            </a:r>
            <a:r>
              <a:rPr lang="en-US" i="1" dirty="0" smtClean="0"/>
              <a:t>trade barriers</a:t>
            </a:r>
            <a:r>
              <a:rPr lang="en-US" dirty="0" smtClean="0"/>
              <a:t> of interwar years (1918-39)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Established </a:t>
            </a:r>
            <a:r>
              <a:rPr lang="en-US" i="1" dirty="0" smtClean="0"/>
              <a:t>binding rules </a:t>
            </a:r>
            <a:r>
              <a:rPr lang="en-US" dirty="0" smtClean="0"/>
              <a:t>on international economic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77112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 smtClean="0">
                <a:solidFill>
                  <a:srgbClr val="7B9899"/>
                </a:solidFill>
              </a:rPr>
              <a:t>Bretton</a:t>
            </a:r>
            <a:r>
              <a:rPr lang="en-US" dirty="0" smtClean="0">
                <a:solidFill>
                  <a:srgbClr val="7B9899"/>
                </a:solidFill>
              </a:rPr>
              <a:t> Woods: </a:t>
            </a:r>
            <a:r>
              <a:rPr lang="en-US" i="1" dirty="0" smtClean="0">
                <a:solidFill>
                  <a:srgbClr val="7B9899"/>
                </a:solidFill>
              </a:rPr>
              <a:t>gold standard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eaLnBrk="1" hangingPunct="1"/>
            <a:r>
              <a:rPr lang="en-US" dirty="0" smtClean="0"/>
              <a:t>Pegged national currencies to </a:t>
            </a:r>
            <a:r>
              <a:rPr lang="en-US" i="1" dirty="0" smtClean="0"/>
              <a:t>fixed gold value </a:t>
            </a:r>
            <a:r>
              <a:rPr lang="en-US" dirty="0" smtClean="0"/>
              <a:t>of US dollar, creating a </a:t>
            </a:r>
            <a:r>
              <a:rPr lang="en-US" i="1" dirty="0" smtClean="0"/>
              <a:t>stable money exchange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err="1" smtClean="0">
                <a:solidFill>
                  <a:srgbClr val="7B9899"/>
                </a:solidFill>
              </a:rPr>
              <a:t>Bretton</a:t>
            </a:r>
            <a:r>
              <a:rPr lang="en-US" i="1" dirty="0" smtClean="0">
                <a:solidFill>
                  <a:srgbClr val="7B9899"/>
                </a:solidFill>
              </a:rPr>
              <a:t> Woods system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 operation for approx. 30 years (1945-75).</a:t>
            </a:r>
          </a:p>
          <a:p>
            <a:pPr eaLnBrk="1" hangingPunct="1"/>
            <a:r>
              <a:rPr lang="en-US" dirty="0" smtClean="0"/>
              <a:t>Established basis for </a:t>
            </a:r>
            <a:r>
              <a:rPr lang="en-US" i="1" dirty="0" smtClean="0"/>
              <a:t>‘golden age of </a:t>
            </a:r>
            <a:r>
              <a:rPr lang="en-US" b="1" i="1" dirty="0" smtClean="0"/>
              <a:t>controlled</a:t>
            </a:r>
            <a:r>
              <a:rPr lang="en-US" i="1" dirty="0" smtClean="0"/>
              <a:t> capitalism’.</a:t>
            </a:r>
          </a:p>
          <a:p>
            <a:pPr eaLnBrk="1" hangingPunct="1"/>
            <a:r>
              <a:rPr lang="en-US" dirty="0" smtClean="0"/>
              <a:t>Allowed national </a:t>
            </a:r>
            <a:r>
              <a:rPr lang="en-US" dirty="0" err="1" smtClean="0"/>
              <a:t>gov’ts</a:t>
            </a:r>
            <a:r>
              <a:rPr lang="en-US" dirty="0" smtClean="0"/>
              <a:t> to control flow of money within their borders.</a:t>
            </a:r>
          </a:p>
          <a:p>
            <a:pPr eaLnBrk="1" hangingPunct="1"/>
            <a:r>
              <a:rPr lang="en-US" dirty="0" smtClean="0"/>
              <a:t>Expanded welfare state through taxes on profitable businesses and wealthy individuals.</a:t>
            </a:r>
          </a:p>
          <a:p>
            <a:pPr eaLnBrk="1" hangingPunct="1"/>
            <a:r>
              <a:rPr lang="en-US" dirty="0" smtClean="0"/>
              <a:t>Workers in global North were able to join the ‘middle class’ due to rising wages.</a:t>
            </a:r>
          </a:p>
        </p:txBody>
      </p:sp>
    </p:spTree>
    <p:extLst>
      <p:ext uri="{BB962C8B-B14F-4D97-AF65-F5344CB8AC3E}">
        <p14:creationId xmlns:p14="http://schemas.microsoft.com/office/powerpoint/2010/main" val="146768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did </a:t>
            </a:r>
            <a:r>
              <a:rPr lang="en-US" dirty="0" err="1" smtClean="0"/>
              <a:t>Bretton</a:t>
            </a:r>
            <a:r>
              <a:rPr lang="en-US" dirty="0" smtClean="0"/>
              <a:t> Woods collapse?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/>
          <a:lstStyle/>
          <a:p>
            <a:r>
              <a:rPr lang="en-US" dirty="0" smtClean="0"/>
              <a:t>Steger: “In response to profound political changes in the world what were undermining the economic competitiveness of US-based industries, President Richard Nixon abandoned the gold-based fixed rate system in 1971.” (pp. 39-40)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7595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U.S. industries targeted by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Targeted for export “overproduction”</a:t>
            </a:r>
          </a:p>
          <a:p>
            <a:r>
              <a:rPr lang="en-US" dirty="0" smtClean="0"/>
              <a:t>Steel</a:t>
            </a:r>
          </a:p>
          <a:p>
            <a:r>
              <a:rPr lang="en-US" dirty="0" smtClean="0"/>
              <a:t>Ship building</a:t>
            </a:r>
          </a:p>
          <a:p>
            <a:r>
              <a:rPr lang="en-US" dirty="0" smtClean="0"/>
              <a:t>Watches </a:t>
            </a:r>
          </a:p>
          <a:p>
            <a:r>
              <a:rPr lang="en-US" dirty="0" smtClean="0"/>
              <a:t>TVs</a:t>
            </a:r>
          </a:p>
          <a:p>
            <a:r>
              <a:rPr lang="en-US" dirty="0" smtClean="0"/>
              <a:t>Automobile</a:t>
            </a:r>
          </a:p>
          <a:p>
            <a:r>
              <a:rPr lang="en-US" dirty="0" smtClean="0"/>
              <a:t>Textiles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610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3312"/>
          </a:xfrm>
        </p:spPr>
        <p:txBody>
          <a:bodyPr>
            <a:noAutofit/>
          </a:bodyPr>
          <a:lstStyle/>
          <a:p>
            <a:r>
              <a:rPr lang="en-US" sz="5400" dirty="0" smtClean="0"/>
              <a:t>Wed. Mar. 2 recitation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Chap. 3: Is the Chinese economy in sync with the Global Economic Order?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</a:rPr>
              <a:t>1971: Nixon abandoned </a:t>
            </a:r>
            <a:r>
              <a:rPr lang="en-US" sz="4000" i="1" dirty="0" smtClean="0">
                <a:solidFill>
                  <a:srgbClr val="7B9899"/>
                </a:solidFill>
              </a:rPr>
              <a:t>gold standard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Currency exchange rates floated freely</a:t>
            </a:r>
          </a:p>
        </p:txBody>
      </p:sp>
    </p:spTree>
    <p:extLst>
      <p:ext uri="{BB962C8B-B14F-4D97-AF65-F5344CB8AC3E}">
        <p14:creationId xmlns:p14="http://schemas.microsoft.com/office/powerpoint/2010/main" val="127809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smtClean="0"/>
              <a:t>Free-floating interest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971800"/>
          </a:xfrm>
        </p:spPr>
        <p:txBody>
          <a:bodyPr/>
          <a:lstStyle/>
          <a:p>
            <a:r>
              <a:rPr lang="en-US" dirty="0" smtClean="0"/>
              <a:t>Up to 1970s: USD-Yen fixed exchange rate $1.00=¥368</a:t>
            </a:r>
          </a:p>
          <a:p>
            <a:r>
              <a:rPr lang="en-US" dirty="0" smtClean="0"/>
              <a:t>Current: USD-Yen floating exchange rate $</a:t>
            </a:r>
            <a:r>
              <a:rPr lang="en-US" dirty="0"/>
              <a:t>1.00=¥113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891905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Fort Knox, Kentucky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133600"/>
            <a:ext cx="6324600" cy="4343400"/>
          </a:xfrm>
        </p:spPr>
      </p:pic>
    </p:spTree>
    <p:extLst>
      <p:ext uri="{BB962C8B-B14F-4D97-AF65-F5344CB8AC3E}">
        <p14:creationId xmlns:p14="http://schemas.microsoft.com/office/powerpoint/2010/main" val="2147335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rmAutofit/>
          </a:bodyPr>
          <a:lstStyle/>
          <a:p>
            <a:r>
              <a:rPr lang="en-US" dirty="0" smtClean="0"/>
              <a:t>Gold reserves: </a:t>
            </a:r>
            <a:r>
              <a:rPr lang="en-US" dirty="0"/>
              <a:t>147.3 </a:t>
            </a:r>
            <a:r>
              <a:rPr lang="en-US" dirty="0" smtClean="0"/>
              <a:t>million oz.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057400"/>
            <a:ext cx="6553200" cy="4343400"/>
          </a:xfrm>
        </p:spPr>
      </p:pic>
    </p:spTree>
    <p:extLst>
      <p:ext uri="{BB962C8B-B14F-4D97-AF65-F5344CB8AC3E}">
        <p14:creationId xmlns:p14="http://schemas.microsoft.com/office/powerpoint/2010/main" val="1855489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CBS News Jan. 10,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>
            <a:normAutofit/>
          </a:bodyPr>
          <a:lstStyle/>
          <a:p>
            <a:r>
              <a:rPr lang="en-US" dirty="0" smtClean="0"/>
              <a:t>“Fort </a:t>
            </a:r>
            <a:r>
              <a:rPr lang="en-US" dirty="0"/>
              <a:t>Knox began losing its luster when the United States went off the gold standard in 1971. Before that, gold bars packed into a secure vault gave people faith in the country’s currency. </a:t>
            </a:r>
            <a:endParaRPr lang="en-US" dirty="0" smtClean="0"/>
          </a:p>
          <a:p>
            <a:r>
              <a:rPr lang="en-US" dirty="0" smtClean="0"/>
              <a:t>Today</a:t>
            </a:r>
            <a:r>
              <a:rPr lang="en-US" dirty="0"/>
              <a:t>, however, Fort Knox’s gold is now an asset on the Federal Reserve’s balance sheet, not a key part of our monetary system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492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 </a:t>
            </a:r>
            <a:r>
              <a:rPr lang="en-US" dirty="0"/>
              <a:t>g</a:t>
            </a:r>
            <a:r>
              <a:rPr lang="en-US" dirty="0" smtClean="0"/>
              <a:t>old bullion holdings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gold </a:t>
            </a:r>
            <a:r>
              <a:rPr lang="en-US" dirty="0" smtClean="0"/>
              <a:t>in Fort Knox </a:t>
            </a:r>
            <a:r>
              <a:rPr lang="en-US" dirty="0"/>
              <a:t>and at U.S. Mint facilities adds up to one of the world’s largest bullion holdings. </a:t>
            </a:r>
            <a:endParaRPr lang="en-US" dirty="0" smtClean="0"/>
          </a:p>
          <a:p>
            <a:r>
              <a:rPr lang="en-US" dirty="0" smtClean="0"/>
              <a:t>Still</a:t>
            </a:r>
            <a:r>
              <a:rPr lang="en-US" dirty="0"/>
              <a:t>, it’s a tiny part of the nation’s total assets. In a $13.8 trillion GDP economy, 147.3 million troy ounces of gold barely registers. </a:t>
            </a:r>
          </a:p>
        </p:txBody>
      </p:sp>
    </p:spTree>
    <p:extLst>
      <p:ext uri="{BB962C8B-B14F-4D97-AF65-F5344CB8AC3E}">
        <p14:creationId xmlns:p14="http://schemas.microsoft.com/office/powerpoint/2010/main" val="949228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</a:t>
            </a:r>
            <a:r>
              <a:rPr lang="en-US" dirty="0" err="1" smtClean="0"/>
              <a:t>oldprice.org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5" y="1935163"/>
            <a:ext cx="7329770" cy="4389437"/>
          </a:xfrm>
        </p:spPr>
      </p:pic>
    </p:spTree>
    <p:extLst>
      <p:ext uri="{BB962C8B-B14F-4D97-AF65-F5344CB8AC3E}">
        <p14:creationId xmlns:p14="http://schemas.microsoft.com/office/powerpoint/2010/main" val="13344883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Globex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dirty="0" smtClean="0"/>
              <a:t>electronic trading platform, established by Reuters in 1992, </a:t>
            </a:r>
            <a:r>
              <a:rPr lang="en-US" dirty="0"/>
              <a:t>used for derivative, futures, and commodity contracts. </a:t>
            </a:r>
            <a:endParaRPr lang="en-US" dirty="0" smtClean="0"/>
          </a:p>
          <a:p>
            <a:r>
              <a:rPr lang="en-US" dirty="0" err="1" smtClean="0"/>
              <a:t>Globex</a:t>
            </a:r>
            <a:r>
              <a:rPr lang="en-US" dirty="0" smtClean="0"/>
              <a:t> </a:t>
            </a:r>
            <a:r>
              <a:rPr lang="en-US" dirty="0"/>
              <a:t>runs continuously, so it is not restricted by borders or time zones.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3283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r>
              <a:rPr lang="en-US" dirty="0"/>
              <a:t>COMEX is </a:t>
            </a:r>
            <a:r>
              <a:rPr lang="en-US" dirty="0" smtClean="0"/>
              <a:t>the primary market </a:t>
            </a:r>
            <a:r>
              <a:rPr lang="en-US" dirty="0"/>
              <a:t>for trading metals such as gold, silver, copper and aluminum. </a:t>
            </a:r>
            <a:endParaRPr lang="en-US" dirty="0" smtClean="0"/>
          </a:p>
          <a:p>
            <a:r>
              <a:rPr lang="en-US" dirty="0" smtClean="0"/>
              <a:t>Formerly </a:t>
            </a:r>
            <a:r>
              <a:rPr lang="en-US" dirty="0"/>
              <a:t>known as the Commodity Exchange Inc., the COMEX merged with the </a:t>
            </a:r>
            <a:r>
              <a:rPr lang="en-US" dirty="0" smtClean="0"/>
              <a:t>New York Mercantile Exchange in </a:t>
            </a:r>
            <a:r>
              <a:rPr lang="en-US" dirty="0"/>
              <a:t>1994 and became the division responsible for metals trading.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3185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Globex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popularity of this platform has declined as exchanges such as </a:t>
            </a:r>
            <a:r>
              <a:rPr lang="en-US" dirty="0" smtClean="0"/>
              <a:t>the CBOT </a:t>
            </a:r>
            <a:r>
              <a:rPr lang="en-US" dirty="0"/>
              <a:t>have moved towards different vehicles for matching and executing trades</a:t>
            </a:r>
            <a:r>
              <a:rPr lang="en-US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969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Chap 3 </a:t>
            </a:r>
            <a:r>
              <a:rPr lang="en-US" i="1" dirty="0" err="1" smtClean="0"/>
              <a:t>japanfocus.org</a:t>
            </a:r>
            <a:r>
              <a:rPr lang="en-US" dirty="0" smtClean="0"/>
              <a:t> essays/PDF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Feb. 25 Thurs. lecture: </a:t>
            </a:r>
            <a:r>
              <a:rPr lang="en-US" dirty="0"/>
              <a:t>China’s workforce in the global </a:t>
            </a:r>
            <a:r>
              <a:rPr lang="en-US" dirty="0" smtClean="0"/>
              <a:t>economy.</a:t>
            </a:r>
          </a:p>
          <a:p>
            <a:pPr lvl="1"/>
            <a:r>
              <a:rPr lang="en-US" dirty="0" smtClean="0"/>
              <a:t>Reading</a:t>
            </a:r>
            <a:r>
              <a:rPr lang="en-US" dirty="0"/>
              <a:t>: Jenny Chan, Ngai Pun, and Mark Selden “The politics of global production: Apple, Foxconn and China’s new working class.” </a:t>
            </a:r>
            <a:r>
              <a:rPr lang="en-US" i="1" dirty="0" err="1"/>
              <a:t>japanfocus.org</a:t>
            </a:r>
            <a:r>
              <a:rPr lang="en-US" dirty="0"/>
              <a:t> #3981 (2013) 13 pp.</a:t>
            </a:r>
          </a:p>
          <a:p>
            <a:r>
              <a:rPr lang="en-US" dirty="0" smtClean="0"/>
              <a:t> Feb. 29 Mon. lecture: China’s energy revolution.</a:t>
            </a:r>
          </a:p>
          <a:p>
            <a:pPr lvl="1"/>
            <a:r>
              <a:rPr lang="en-US" dirty="0" smtClean="0"/>
              <a:t>Reading: </a:t>
            </a:r>
            <a:r>
              <a:rPr lang="en-US" dirty="0"/>
              <a:t>John Mathews and </a:t>
            </a:r>
            <a:r>
              <a:rPr lang="en-US" dirty="0" err="1"/>
              <a:t>Hao</a:t>
            </a:r>
            <a:r>
              <a:rPr lang="en-US" dirty="0"/>
              <a:t> Tan, "China's Continuing Renewable Energy Revolution: Global Implications." </a:t>
            </a:r>
            <a:r>
              <a:rPr lang="en-US" i="1" dirty="0" err="1"/>
              <a:t>japanfocus.org</a:t>
            </a:r>
            <a:r>
              <a:rPr lang="en-US" dirty="0"/>
              <a:t> #4098 (2013) 5 pp. &amp; Clifford Krauss, “China’s Hunger for Commodities Wanes, and Pain Spreads Among Producers.” </a:t>
            </a:r>
            <a:r>
              <a:rPr lang="en-US" dirty="0" smtClean="0"/>
              <a:t>(</a:t>
            </a:r>
            <a:r>
              <a:rPr lang="en-US" i="1" dirty="0" smtClean="0"/>
              <a:t>New York Times</a:t>
            </a:r>
            <a:r>
              <a:rPr lang="en-US" dirty="0" smtClean="0"/>
              <a:t> Jan</a:t>
            </a:r>
            <a:r>
              <a:rPr lang="en-US" dirty="0"/>
              <a:t>. 9, 2016) 4 pp. </a:t>
            </a:r>
            <a:r>
              <a:rPr lang="en-US" dirty="0" smtClean="0"/>
              <a:t>PDF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33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e-CBOT </a:t>
            </a:r>
            <a:r>
              <a:rPr lang="en-US" smtClean="0"/>
              <a:t>(CMEX, Chicago </a:t>
            </a:r>
            <a:r>
              <a:rPr lang="en-US" dirty="0" smtClean="0"/>
              <a:t>Mercantile Exchange)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>
            <a:normAutofit/>
          </a:bodyPr>
          <a:lstStyle/>
          <a:p>
            <a:r>
              <a:rPr lang="en-US" dirty="0"/>
              <a:t>An electronic trading platform that gives traders the ability to trade future contracts listed on the Chicago Board of </a:t>
            </a:r>
            <a:r>
              <a:rPr lang="en-US" dirty="0" smtClean="0"/>
              <a:t>Trade. </a:t>
            </a:r>
          </a:p>
          <a:p>
            <a:r>
              <a:rPr lang="en-US" dirty="0" smtClean="0"/>
              <a:t>The </a:t>
            </a:r>
            <a:r>
              <a:rPr lang="en-US" dirty="0"/>
              <a:t>CBOT has primarily been regarded as an open outcry market, but the incorporation of electronic trading platforms is changing the standard way in which futures trading is done. 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4620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 price trends—5 yrs.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209800"/>
            <a:ext cx="5943600" cy="4267200"/>
          </a:xfrm>
        </p:spPr>
      </p:pic>
    </p:spTree>
    <p:extLst>
      <p:ext uri="{BB962C8B-B14F-4D97-AF65-F5344CB8AC3E}">
        <p14:creationId xmlns:p14="http://schemas.microsoft.com/office/powerpoint/2010/main" val="7609038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 price trends—20 yrs.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438400"/>
            <a:ext cx="5867400" cy="3657600"/>
          </a:xfrm>
        </p:spPr>
      </p:pic>
    </p:spTree>
    <p:extLst>
      <p:ext uri="{BB962C8B-B14F-4D97-AF65-F5344CB8AC3E}">
        <p14:creationId xmlns:p14="http://schemas.microsoft.com/office/powerpoint/2010/main" val="9945673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 Reserve Bank: “just in case”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057400"/>
            <a:ext cx="7162800" cy="4419600"/>
          </a:xfrm>
        </p:spPr>
      </p:pic>
    </p:spTree>
    <p:extLst>
      <p:ext uri="{BB962C8B-B14F-4D97-AF65-F5344CB8AC3E}">
        <p14:creationId xmlns:p14="http://schemas.microsoft.com/office/powerpoint/2010/main" val="14476889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485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</a:rPr>
              <a:t>1971: Nixon abandoned </a:t>
            </a:r>
            <a:r>
              <a:rPr lang="en-US" sz="4000" i="1" dirty="0" smtClean="0">
                <a:solidFill>
                  <a:srgbClr val="7B9899"/>
                </a:solidFill>
              </a:rPr>
              <a:t>gold standard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Result was global economic instability</a:t>
            </a:r>
          </a:p>
          <a:p>
            <a:pPr lvl="1" eaLnBrk="1" hangingPunct="1"/>
            <a:r>
              <a:rPr lang="en-US" dirty="0" smtClean="0"/>
              <a:t>High inflation, high interest rates</a:t>
            </a:r>
          </a:p>
          <a:p>
            <a:pPr lvl="1" eaLnBrk="1" hangingPunct="1"/>
            <a:r>
              <a:rPr lang="en-US" dirty="0" smtClean="0"/>
              <a:t>Low economic growth</a:t>
            </a:r>
          </a:p>
          <a:p>
            <a:pPr lvl="1" eaLnBrk="1" hangingPunct="1"/>
            <a:r>
              <a:rPr lang="en-US" dirty="0" smtClean="0"/>
              <a:t>High unemployment</a:t>
            </a:r>
          </a:p>
          <a:p>
            <a:pPr lvl="1" eaLnBrk="1" hangingPunct="1"/>
            <a:r>
              <a:rPr lang="en-US" dirty="0" smtClean="0"/>
              <a:t>High public sector deficits</a:t>
            </a:r>
          </a:p>
          <a:p>
            <a:pPr lvl="1" eaLnBrk="1" hangingPunct="1"/>
            <a:r>
              <a:rPr lang="en-US" dirty="0" smtClean="0"/>
              <a:t>High energy costs</a:t>
            </a:r>
          </a:p>
        </p:txBody>
      </p:sp>
    </p:spTree>
    <p:extLst>
      <p:ext uri="{BB962C8B-B14F-4D97-AF65-F5344CB8AC3E}">
        <p14:creationId xmlns:p14="http://schemas.microsoft.com/office/powerpoint/2010/main" val="24965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err="1" smtClean="0">
                <a:solidFill>
                  <a:srgbClr val="7B9899"/>
                </a:solidFill>
              </a:rPr>
              <a:t>Bretton</a:t>
            </a:r>
            <a:r>
              <a:rPr lang="en-US" dirty="0" smtClean="0">
                <a:solidFill>
                  <a:srgbClr val="7B9899"/>
                </a:solidFill>
              </a:rPr>
              <a:t> Woods: </a:t>
            </a:r>
            <a:r>
              <a:rPr lang="en-US" i="1" dirty="0" smtClean="0">
                <a:solidFill>
                  <a:srgbClr val="7B9899"/>
                </a:solidFill>
              </a:rPr>
              <a:t>new international economic institutions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hangingPunct="1">
              <a:buFont typeface="+mj-lt"/>
              <a:buAutoNum type="arabicPeriod"/>
            </a:pPr>
            <a:r>
              <a:rPr lang="en-US" i="1" dirty="0" smtClean="0"/>
              <a:t>International Monetary Fund </a:t>
            </a:r>
            <a:r>
              <a:rPr lang="en-US" dirty="0" smtClean="0"/>
              <a:t>(IMF)</a:t>
            </a:r>
          </a:p>
          <a:p>
            <a:pPr lvl="1" eaLnBrk="1" hangingPunct="1"/>
            <a:r>
              <a:rPr lang="en-US" dirty="0" smtClean="0"/>
              <a:t>Administered the international monetary system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i="1" dirty="0" smtClean="0"/>
              <a:t>International Bank for Reconstruction and Development </a:t>
            </a:r>
            <a:r>
              <a:rPr lang="en-US" dirty="0" smtClean="0"/>
              <a:t>(now, </a:t>
            </a:r>
            <a:r>
              <a:rPr lang="en-US" i="1" dirty="0" smtClean="0"/>
              <a:t>World Bank</a:t>
            </a:r>
            <a:r>
              <a:rPr lang="en-US" dirty="0" smtClean="0"/>
              <a:t>)</a:t>
            </a:r>
          </a:p>
          <a:p>
            <a:pPr lvl="1" eaLnBrk="1" hangingPunct="1"/>
            <a:r>
              <a:rPr lang="en-US" dirty="0" smtClean="0"/>
              <a:t>Provided loans for Europe’s post-war reconstruction</a:t>
            </a:r>
          </a:p>
          <a:p>
            <a:pPr lvl="1" eaLnBrk="1" hangingPunct="1"/>
            <a:r>
              <a:rPr lang="en-US" dirty="0" smtClean="0"/>
              <a:t>Funded industrial projects in developing countries worldwide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US" i="1" dirty="0" smtClean="0"/>
              <a:t>General Agreement on Tariffs and Trade </a:t>
            </a:r>
            <a:r>
              <a:rPr lang="en-US" dirty="0" smtClean="0"/>
              <a:t>(GATT); changed 1995 to </a:t>
            </a:r>
            <a:r>
              <a:rPr lang="en-US" i="1" dirty="0" smtClean="0"/>
              <a:t>World Trade Organization </a:t>
            </a:r>
            <a:r>
              <a:rPr lang="en-US" dirty="0" smtClean="0"/>
              <a:t>(WTO)</a:t>
            </a:r>
          </a:p>
          <a:p>
            <a:pPr lvl="1" eaLnBrk="1" hangingPunct="1"/>
            <a:r>
              <a:rPr lang="en-US" dirty="0" smtClean="0"/>
              <a:t>Created and enforced multilateral trade agreements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Neoliberal</a:t>
            </a:r>
            <a:r>
              <a:rPr lang="en-US" dirty="0" smtClean="0">
                <a:solidFill>
                  <a:srgbClr val="7B9899"/>
                </a:solidFill>
              </a:rPr>
              <a:t> </a:t>
            </a:r>
            <a:r>
              <a:rPr lang="en-US" i="1" dirty="0" smtClean="0">
                <a:solidFill>
                  <a:srgbClr val="7B9899"/>
                </a:solidFill>
              </a:rPr>
              <a:t>vs.</a:t>
            </a:r>
            <a:r>
              <a:rPr lang="en-US" dirty="0" smtClean="0">
                <a:solidFill>
                  <a:srgbClr val="7B9899"/>
                </a:solidFill>
              </a:rPr>
              <a:t> </a:t>
            </a:r>
            <a:r>
              <a:rPr lang="en-US" dirty="0" smtClean="0"/>
              <a:t>Keynesian Economics</a:t>
            </a:r>
            <a:endParaRPr lang="en-US" dirty="0" smtClean="0">
              <a:solidFill>
                <a:srgbClr val="7B9899"/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pPr eaLnBrk="1" hangingPunct="1"/>
            <a:r>
              <a:rPr lang="en-US" i="1" dirty="0" err="1" smtClean="0"/>
              <a:t>Neoliberalism</a:t>
            </a:r>
            <a:r>
              <a:rPr lang="en-US" dirty="0" smtClean="0"/>
              <a:t> is based on idea of British philosophers Adam Smith (1723-90) and David Ricardo (1772-1823) that </a:t>
            </a:r>
            <a:r>
              <a:rPr lang="en-US" i="1" dirty="0" smtClean="0"/>
              <a:t>unregulated markets are most efficient</a:t>
            </a:r>
            <a:r>
              <a:rPr lang="en-US" dirty="0" smtClean="0"/>
              <a:t>, because of the principle of supply and demand</a:t>
            </a:r>
          </a:p>
          <a:p>
            <a:pPr eaLnBrk="1" hangingPunct="1"/>
            <a:endParaRPr lang="en-US" dirty="0" smtClean="0"/>
          </a:p>
          <a:p>
            <a:r>
              <a:rPr lang="en-US" i="1" dirty="0" smtClean="0"/>
              <a:t>Keynesianism</a:t>
            </a:r>
            <a:r>
              <a:rPr lang="en-US" dirty="0" smtClean="0"/>
              <a:t> is based on idea of British economist John Maynard Keynes (1883-1946) that a healthy economy requires </a:t>
            </a:r>
            <a:r>
              <a:rPr lang="en-US" i="1" dirty="0" smtClean="0"/>
              <a:t>regulation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Neoliberalism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Advocates </a:t>
            </a:r>
            <a:r>
              <a:rPr lang="en-US" i="1" dirty="0" smtClean="0"/>
              <a:t>elimination of all barriers to trade </a:t>
            </a:r>
            <a:r>
              <a:rPr lang="en-US" dirty="0" smtClean="0"/>
              <a:t>and capital flows between nations</a:t>
            </a:r>
          </a:p>
          <a:p>
            <a:endParaRPr lang="en-US" dirty="0" smtClean="0"/>
          </a:p>
          <a:p>
            <a:pPr eaLnBrk="1" hangingPunct="1"/>
            <a:r>
              <a:rPr lang="en-US" dirty="0" smtClean="0"/>
              <a:t>Includes idea of British sociologist Herbert Spencer (1820-1903) that </a:t>
            </a:r>
            <a:r>
              <a:rPr lang="en-US" i="1" dirty="0" smtClean="0"/>
              <a:t>free market economies naturally survive </a:t>
            </a:r>
            <a:r>
              <a:rPr lang="en-US" dirty="0" smtClean="0"/>
              <a:t>because they are the fittest </a:t>
            </a:r>
          </a:p>
          <a:p>
            <a:pPr lvl="1"/>
            <a:r>
              <a:rPr lang="en-US" dirty="0" smtClean="0"/>
              <a:t>Economic Darwinism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1980s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pPr eaLnBrk="1" hangingPunct="1"/>
            <a:r>
              <a:rPr lang="en-US" i="1" dirty="0" smtClean="0"/>
              <a:t>Political conservatives </a:t>
            </a:r>
            <a:r>
              <a:rPr lang="en-US" dirty="0" smtClean="0"/>
              <a:t>British Prime Minister Margaret Thatcher and US President Ronald Reagan led the </a:t>
            </a:r>
            <a:r>
              <a:rPr lang="en-US" i="1" dirty="0" smtClean="0"/>
              <a:t>neoliberal revolution</a:t>
            </a:r>
            <a:r>
              <a:rPr lang="en-US" dirty="0" smtClean="0"/>
              <a:t> against Keynes-based regulation of the economy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1980s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pPr eaLnBrk="1" hangingPunct="1"/>
            <a:r>
              <a:rPr lang="en-US" dirty="0" smtClean="0"/>
              <a:t>The concept of </a:t>
            </a:r>
            <a:r>
              <a:rPr lang="en-US" i="1" dirty="0" smtClean="0"/>
              <a:t>globalization</a:t>
            </a:r>
            <a:r>
              <a:rPr lang="en-US" dirty="0" smtClean="0"/>
              <a:t> became linked to the </a:t>
            </a:r>
            <a:r>
              <a:rPr lang="en-US" i="1" dirty="0" smtClean="0"/>
              <a:t>deregulation</a:t>
            </a:r>
            <a:r>
              <a:rPr lang="en-US" dirty="0" smtClean="0"/>
              <a:t> of economies around the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devices OFF</a:t>
            </a:r>
            <a:endParaRPr lang="en-US" dirty="0"/>
          </a:p>
        </p:txBody>
      </p:sp>
      <p:pic>
        <p:nvPicPr>
          <p:cNvPr id="4" name="Content Placeholder 3" descr="Taking care of the worl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0211" y="1935163"/>
            <a:ext cx="6603578" cy="4389437"/>
          </a:xfr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1980s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pPr eaLnBrk="1" hangingPunct="1"/>
            <a:r>
              <a:rPr lang="en-US" dirty="0" smtClean="0"/>
              <a:t>The collapse of communism in USSR and Eastern Europe 1989-1991 seemed to be a victory for the new </a:t>
            </a:r>
            <a:r>
              <a:rPr lang="en-US" i="1" dirty="0" smtClean="0"/>
              <a:t>neoliberal economic order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21</a:t>
            </a:r>
            <a:r>
              <a:rPr lang="en-US" baseline="30000" dirty="0" smtClean="0"/>
              <a:t>st</a:t>
            </a:r>
            <a:r>
              <a:rPr lang="en-US" dirty="0" smtClean="0"/>
              <a:t> c.  Global Economic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r>
              <a:rPr lang="en-US" dirty="0" smtClean="0"/>
              <a:t>The contemporary Global Economic Order is the </a:t>
            </a:r>
            <a:r>
              <a:rPr lang="en-US" dirty="0"/>
              <a:t>n</a:t>
            </a:r>
            <a:r>
              <a:rPr lang="en-US" dirty="0" smtClean="0"/>
              <a:t>eoliberal economic order</a:t>
            </a:r>
            <a:r>
              <a:rPr lang="en-US" i="1" dirty="0" smtClean="0"/>
              <a:t> working in competition with</a:t>
            </a:r>
            <a:r>
              <a:rPr lang="en-US" dirty="0" smtClean="0"/>
              <a:t> restriction on trade and flows of capital motivated by national, regional, or justice concerns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Economic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83126038"/>
              </p:ext>
            </p:extLst>
          </p:nvPr>
        </p:nvGraphicFramePr>
        <p:xfrm>
          <a:off x="457200" y="1905000"/>
          <a:ext cx="80772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553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Economic globalization since 1989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/>
              <a:t>1. Greater internationalization of trade and finance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 2"/>
              <a:buAutoNum type="arabicPeriod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2. Increasing power of transnational corporations TNCs and large investment banks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3. Enhanced role of international economic institutions (seems to contradict </a:t>
            </a:r>
            <a:r>
              <a:rPr lang="en-US" i="1" dirty="0" smtClean="0"/>
              <a:t>neoliberal free market </a:t>
            </a:r>
            <a:r>
              <a:rPr lang="en-US" dirty="0" smtClean="0"/>
              <a:t>ideology)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i="1" dirty="0" smtClean="0"/>
              <a:t>International Monetary Fund </a:t>
            </a:r>
            <a:r>
              <a:rPr lang="en-US" dirty="0" smtClean="0"/>
              <a:t>(IMF)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i="1" dirty="0" smtClean="0"/>
              <a:t>World Bank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i="1" dirty="0" smtClean="0"/>
              <a:t>World Trade Organization </a:t>
            </a:r>
            <a:r>
              <a:rPr lang="en-US" dirty="0" smtClean="0"/>
              <a:t>(WTO)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600" dirty="0" smtClean="0">
                <a:solidFill>
                  <a:srgbClr val="7B9899"/>
                </a:solidFill>
              </a:rPr>
              <a:t>1. Internationalization of trade and finance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Proponents of FREE TRADE:</a:t>
            </a:r>
          </a:p>
          <a:p>
            <a:pPr lvl="1" eaLnBrk="1" hangingPunct="1"/>
            <a:r>
              <a:rPr lang="en-US" dirty="0" smtClean="0"/>
              <a:t>Seek to eliminate trade barriers worldwide.</a:t>
            </a:r>
          </a:p>
          <a:p>
            <a:pPr eaLnBrk="1" hangingPunct="1"/>
            <a:r>
              <a:rPr lang="en-US" dirty="0" smtClean="0"/>
              <a:t>Goals are to:</a:t>
            </a:r>
          </a:p>
          <a:p>
            <a:pPr lvl="1" eaLnBrk="1" hangingPunct="1"/>
            <a:r>
              <a:rPr lang="en-US" dirty="0" smtClean="0"/>
              <a:t>Enhance consumer choice</a:t>
            </a:r>
          </a:p>
          <a:p>
            <a:pPr lvl="1" eaLnBrk="1" hangingPunct="1"/>
            <a:r>
              <a:rPr lang="en-US" dirty="0" smtClean="0"/>
              <a:t>Increase global wealth and productivity</a:t>
            </a:r>
          </a:p>
          <a:p>
            <a:pPr lvl="1" eaLnBrk="1" hangingPunct="1"/>
            <a:r>
              <a:rPr lang="en-US" dirty="0" smtClean="0"/>
              <a:t>Achieve global security and peace</a:t>
            </a:r>
          </a:p>
          <a:p>
            <a:pPr lvl="1" eaLnBrk="1" hangingPunct="1"/>
            <a:r>
              <a:rPr lang="en-US" dirty="0" smtClean="0"/>
              <a:t>Encourage spread of new technologies</a:t>
            </a:r>
          </a:p>
          <a:p>
            <a:pPr eaLnBrk="1" hangingPunct="1"/>
            <a:r>
              <a:rPr lang="en-US" dirty="0" smtClean="0"/>
              <a:t>Some of the goals of FREE TRADE are being met, but at what price?</a:t>
            </a:r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00912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Downside of ‘Free Trade’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Gap between rich and poor </a:t>
            </a:r>
            <a:r>
              <a:rPr lang="en-US" i="1" dirty="0" smtClean="0"/>
              <a:t>citizens</a:t>
            </a:r>
            <a:r>
              <a:rPr lang="en-US" dirty="0" smtClean="0"/>
              <a:t> in a country is widening.</a:t>
            </a:r>
          </a:p>
          <a:p>
            <a:pPr eaLnBrk="1" hangingPunct="1"/>
            <a:r>
              <a:rPr lang="en-US" dirty="0" smtClean="0"/>
              <a:t>Gap between rich and poor </a:t>
            </a:r>
            <a:r>
              <a:rPr lang="en-US" i="1" dirty="0" smtClean="0"/>
              <a:t>countries</a:t>
            </a:r>
            <a:r>
              <a:rPr lang="en-US" dirty="0" smtClean="0"/>
              <a:t> is widening.</a:t>
            </a:r>
          </a:p>
          <a:p>
            <a:pPr eaLnBrk="1" hangingPunct="1"/>
            <a:r>
              <a:rPr lang="en-US" dirty="0" smtClean="0"/>
              <a:t>Global </a:t>
            </a:r>
            <a:r>
              <a:rPr lang="en-US" i="1" dirty="0" smtClean="0"/>
              <a:t>labor standards </a:t>
            </a:r>
            <a:r>
              <a:rPr lang="en-US" dirty="0" smtClean="0"/>
              <a:t>are deteriorating.</a:t>
            </a:r>
          </a:p>
          <a:p>
            <a:pPr eaLnBrk="1" hangingPunct="1"/>
            <a:r>
              <a:rPr lang="en-US" dirty="0" smtClean="0"/>
              <a:t>Severe </a:t>
            </a:r>
            <a:r>
              <a:rPr lang="en-US" i="1" dirty="0" smtClean="0"/>
              <a:t>ecological degradation </a:t>
            </a:r>
            <a:r>
              <a:rPr lang="en-US" dirty="0" smtClean="0"/>
              <a:t>is occurring.</a:t>
            </a:r>
          </a:p>
          <a:p>
            <a:pPr eaLnBrk="1" hangingPunct="1"/>
            <a:r>
              <a:rPr lang="en-US" dirty="0" smtClean="0"/>
              <a:t>The global South is increasingly </a:t>
            </a:r>
            <a:r>
              <a:rPr lang="en-US" i="1" dirty="0" smtClean="0"/>
              <a:t>in debt</a:t>
            </a:r>
            <a:r>
              <a:rPr lang="en-US" dirty="0" smtClean="0"/>
              <a:t> to the North.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Liberalization of financial markets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</a:t>
            </a:r>
            <a:r>
              <a:rPr lang="en-US" i="1" dirty="0" smtClean="0"/>
              <a:t>Deregulation of  trade </a:t>
            </a:r>
            <a:r>
              <a:rPr lang="en-US" dirty="0" smtClean="0"/>
              <a:t>goes hand in hand with </a:t>
            </a:r>
            <a:r>
              <a:rPr lang="en-US" i="1" dirty="0" smtClean="0"/>
              <a:t>deregulation of financial markets</a:t>
            </a:r>
            <a:r>
              <a:rPr lang="en-US" dirty="0" smtClean="0"/>
              <a:t>.</a:t>
            </a:r>
          </a:p>
          <a:p>
            <a:pPr lvl="1" eaLnBrk="1" hangingPunct="1"/>
            <a:r>
              <a:rPr lang="en-US" dirty="0" smtClean="0"/>
              <a:t>Interest rates are allowed to fluctuate.</a:t>
            </a:r>
          </a:p>
          <a:p>
            <a:pPr lvl="1" eaLnBrk="1" hangingPunct="1"/>
            <a:r>
              <a:rPr lang="en-US" dirty="0" smtClean="0"/>
              <a:t>Credit controls are removed.</a:t>
            </a:r>
          </a:p>
          <a:p>
            <a:pPr lvl="1" eaLnBrk="1" hangingPunct="1"/>
            <a:r>
              <a:rPr lang="en-US" dirty="0" smtClean="0"/>
              <a:t>Government-owned banks are privatized.</a:t>
            </a:r>
          </a:p>
          <a:p>
            <a:pPr lvl="1" eaLnBrk="1" hangingPunct="1"/>
            <a:r>
              <a:rPr lang="en-US" dirty="0" smtClean="0"/>
              <a:t>Mobility among different segments of financial services is increased.</a:t>
            </a:r>
          </a:p>
          <a:p>
            <a:pPr lvl="1" eaLnBrk="1" hangingPunct="1"/>
            <a:r>
              <a:rPr lang="en-US" dirty="0" smtClean="0"/>
              <a:t>Investment opportunities increase.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Deregulation &amp;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Deregulation (liberalization) of financial markets required new hardware infrastructure to support ‘virtual’  internet technologies that linked the globe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“Nervous system” of internet-based technologies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/>
              <a:t>Fiber-optic cable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/>
              <a:t>Satellite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Financial Markets in Cyberspace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London, New York, India, and Tokyo Stock Exchanges became linked in early 2000s</a:t>
            </a:r>
          </a:p>
          <a:p>
            <a:pPr eaLnBrk="1" hangingPunct="1"/>
            <a:r>
              <a:rPr lang="en-US" dirty="0" smtClean="0"/>
              <a:t>In April, 2007, NYSE merged with Euronext NV, representing Brussels, Paris, Amsterdam, and Lisbon Stock Exchanges</a:t>
            </a:r>
          </a:p>
          <a:p>
            <a:pPr eaLnBrk="1" hangingPunct="1"/>
            <a:r>
              <a:rPr lang="en-US" dirty="0" smtClean="0"/>
              <a:t>Almost instantaneous sales and purchases of stocks are now a reality worldwide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8191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</a:rPr>
              <a:t>Problems in Global Financial Markets</a:t>
            </a:r>
            <a:r>
              <a:rPr lang="en-US" dirty="0" smtClean="0">
                <a:solidFill>
                  <a:srgbClr val="7B9899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 large part of new global financial exchange has nothing to do with real production.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/>
              <a:t>Investing in machinery or workers to produce saleable 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Steger: Economic Globalization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/>
          <a:lstStyle/>
          <a:p>
            <a:pPr eaLnBrk="1" hangingPunct="1"/>
            <a:r>
              <a:rPr lang="en-US" dirty="0" smtClean="0"/>
              <a:t>Dramatic changes have occurred in economic production and in exchange of commodities, due in part to </a:t>
            </a:r>
            <a:r>
              <a:rPr lang="en-US" i="1" dirty="0" smtClean="0"/>
              <a:t>new technologies</a:t>
            </a:r>
            <a:r>
              <a:rPr lang="en-US" dirty="0" smtClean="0"/>
              <a:t> related to the Internet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</a:rPr>
              <a:t>Problems in Global Financial Markets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6576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Most of the financial growth has occurred in money-dealing markets that trade claims (“bets”) on future commodity prices or currency exchange rates.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/>
              <a:t>Hedge funds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>
                <a:solidFill>
                  <a:srgbClr val="7B9899"/>
                </a:solidFill>
              </a:rPr>
              <a:t>Problems in Global Financial Markets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9718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Global speculators have exploited weak banking regulations to make huge profits that have nothing to do with real production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34312"/>
          </a:xfrm>
        </p:spPr>
        <p:txBody>
          <a:bodyPr>
            <a:normAutofit/>
          </a:bodyPr>
          <a:lstStyle/>
          <a:p>
            <a:r>
              <a:rPr lang="en-US" dirty="0" smtClean="0"/>
              <a:t>The result: financial instability and social upheaval</a:t>
            </a:r>
            <a:endParaRPr lang="en-US" dirty="0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81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 World’s financial systems are volatile, overly competitive, insecure</a:t>
            </a:r>
          </a:p>
          <a:p>
            <a:pPr>
              <a:defRPr/>
            </a:pPr>
            <a:r>
              <a:rPr lang="en-US" dirty="0" smtClean="0"/>
              <a:t>Artificial boom-and-bust cycles have endangered the social welfare of whole regions of the globe</a:t>
            </a:r>
          </a:p>
          <a:p>
            <a:pPr lvl="1">
              <a:defRPr/>
            </a:pPr>
            <a:r>
              <a:rPr lang="en-US" dirty="0" smtClean="0"/>
              <a:t>South-East Asia 1997-98</a:t>
            </a:r>
          </a:p>
          <a:p>
            <a:pPr lvl="1">
              <a:defRPr/>
            </a:pPr>
            <a:r>
              <a:rPr lang="en-US" dirty="0" smtClean="0"/>
              <a:t>Argentina 1999-2002</a:t>
            </a:r>
          </a:p>
          <a:p>
            <a:pPr lvl="1">
              <a:defRPr/>
            </a:pPr>
            <a:r>
              <a:rPr lang="en-US" i="1" dirty="0" smtClean="0"/>
              <a:t>Global Financial Crisis </a:t>
            </a:r>
            <a:r>
              <a:rPr lang="en-US" dirty="0" smtClean="0"/>
              <a:t>(GFC) 2008-09 “</a:t>
            </a:r>
            <a:r>
              <a:rPr lang="en-US" i="1" dirty="0" smtClean="0"/>
              <a:t>Lehman Shock”</a:t>
            </a:r>
          </a:p>
          <a:p>
            <a:pPr lvl="1">
              <a:defRPr/>
            </a:pPr>
            <a:r>
              <a:rPr lang="en-US" dirty="0" smtClean="0"/>
              <a:t>Greece, Spain 2011-12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</a:t>
            </a:r>
            <a:r>
              <a:rPr lang="en-US" dirty="0" smtClean="0"/>
              <a:t>uestion </a:t>
            </a:r>
            <a:r>
              <a:rPr lang="en-US" dirty="0"/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</a:t>
            </a:r>
            <a:r>
              <a:rPr lang="en-US" dirty="0" smtClean="0"/>
              <a:t>-clickers 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</a:t>
            </a:r>
            <a:r>
              <a:rPr lang="en-US" dirty="0" smtClean="0"/>
              <a:t>uestion </a:t>
            </a:r>
            <a:r>
              <a:rPr lang="en-US" dirty="0"/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Steger’s analysis, what does he identify as the </a:t>
            </a:r>
            <a:r>
              <a:rPr lang="en-US" b="1" dirty="0" smtClean="0"/>
              <a:t>main causes </a:t>
            </a:r>
            <a:r>
              <a:rPr lang="en-US" dirty="0" smtClean="0"/>
              <a:t>of the </a:t>
            </a:r>
            <a:r>
              <a:rPr lang="en-US" i="1" dirty="0" smtClean="0"/>
              <a:t>Global Financial Crisis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pPr marL="514350" indent="-514350">
              <a:buAutoNum type="alphaUcPeriod"/>
            </a:pPr>
            <a:r>
              <a:rPr lang="en-US" dirty="0" smtClean="0"/>
              <a:t>Criminal corporate theft and greed</a:t>
            </a:r>
          </a:p>
          <a:p>
            <a:pPr marL="514350" indent="-514350">
              <a:buAutoNum type="alphaUcPeriod"/>
            </a:pPr>
            <a:r>
              <a:rPr lang="en-US" b="1" dirty="0" smtClean="0"/>
              <a:t>Neoliberal deregulation and investor complacency</a:t>
            </a:r>
          </a:p>
          <a:p>
            <a:pPr marL="514350" indent="-514350">
              <a:buAutoNum type="alphaUcPeriod"/>
            </a:pPr>
            <a:r>
              <a:rPr lang="en-US" dirty="0" smtClean="0"/>
              <a:t>Irresponsible homeowners who took out large mortgage loans</a:t>
            </a:r>
          </a:p>
          <a:p>
            <a:pPr marL="514350" indent="-514350">
              <a:buAutoNum type="alphaUcPeriod"/>
            </a:pPr>
            <a:r>
              <a:rPr lang="en-US" dirty="0" smtClean="0"/>
              <a:t>None of the above</a:t>
            </a:r>
          </a:p>
          <a:p>
            <a:pPr marL="514350" indent="-514350">
              <a:buAutoNum type="alphaUcPeriod"/>
            </a:pPr>
            <a:endParaRPr lang="en-US" dirty="0" smtClean="0"/>
          </a:p>
          <a:p>
            <a:pPr marL="514350" indent="-514350">
              <a:buAutoNum type="alphaUcPeriod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i="1" dirty="0" smtClean="0"/>
              <a:t>Global Financial Crisis </a:t>
            </a:r>
            <a:r>
              <a:rPr lang="en-US" dirty="0" smtClean="0"/>
              <a:t>(2008)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Steger blames: </a:t>
            </a:r>
            <a:r>
              <a:rPr lang="en-US" i="1" dirty="0" smtClean="0"/>
              <a:t>Neoliberal deregulation </a:t>
            </a:r>
            <a:r>
              <a:rPr lang="en-US" dirty="0" smtClean="0"/>
              <a:t>of banks </a:t>
            </a:r>
          </a:p>
          <a:p>
            <a:r>
              <a:rPr lang="en-US" dirty="0" smtClean="0"/>
              <a:t>led to “financial services conglomerates” that dealt in bad assets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Global Financial Crisis </a:t>
            </a:r>
            <a:r>
              <a:rPr lang="en-US" dirty="0" smtClean="0"/>
              <a:t>(2008)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Steger blames: </a:t>
            </a:r>
            <a:r>
              <a:rPr lang="en-US" i="1" dirty="0" smtClean="0"/>
              <a:t>Investors </a:t>
            </a:r>
          </a:p>
          <a:p>
            <a:r>
              <a:rPr lang="en-US" dirty="0" smtClean="0"/>
              <a:t>for failing to understand the complexity of assets they were buying</a:t>
            </a:r>
          </a:p>
          <a:p>
            <a:r>
              <a:rPr lang="en-US" dirty="0" smtClean="0"/>
              <a:t>for relying on the excellent reputation of financial services conglomerates such as Bank of America or Citicorp </a:t>
            </a:r>
          </a:p>
          <a:p>
            <a:r>
              <a:rPr lang="en-US" dirty="0" smtClean="0"/>
              <a:t>for trusting positive credit ratings issued by </a:t>
            </a:r>
            <a:r>
              <a:rPr lang="en-US" i="1" dirty="0" smtClean="0"/>
              <a:t>Standard &amp; Poor</a:t>
            </a:r>
            <a:r>
              <a:rPr lang="en-US" dirty="0" smtClean="0"/>
              <a:t> or </a:t>
            </a:r>
            <a:r>
              <a:rPr lang="en-US" i="1" dirty="0" smtClean="0"/>
              <a:t>Moody</a:t>
            </a:r>
            <a:endParaRPr lang="en-US" i="1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GFC fallout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Credit</a:t>
            </a:r>
            <a:r>
              <a:rPr lang="en-US" dirty="0" smtClean="0"/>
              <a:t> dried up</a:t>
            </a:r>
          </a:p>
          <a:p>
            <a:r>
              <a:rPr lang="en-US" dirty="0" smtClean="0"/>
              <a:t>Businesses cut </a:t>
            </a:r>
            <a:r>
              <a:rPr lang="en-US" i="1" dirty="0" smtClean="0"/>
              <a:t>production</a:t>
            </a:r>
            <a:r>
              <a:rPr lang="en-US" dirty="0" smtClean="0"/>
              <a:t>, laid off workers</a:t>
            </a:r>
          </a:p>
          <a:p>
            <a:r>
              <a:rPr lang="en-US" i="1" dirty="0" smtClean="0"/>
              <a:t>Stock markets</a:t>
            </a:r>
            <a:r>
              <a:rPr lang="en-US" dirty="0" smtClean="0"/>
              <a:t> fell dramatically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GFC costs (by 2009)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r>
              <a:rPr lang="en-US" dirty="0" smtClean="0"/>
              <a:t>33% of the </a:t>
            </a:r>
            <a:r>
              <a:rPr lang="en-US" i="1" dirty="0" smtClean="0"/>
              <a:t>value of world’s companies </a:t>
            </a:r>
            <a:r>
              <a:rPr lang="en-US" dirty="0" smtClean="0"/>
              <a:t>was wiped out (14.3 </a:t>
            </a:r>
            <a:r>
              <a:rPr lang="en-US" i="1" dirty="0" smtClean="0"/>
              <a:t>trillion</a:t>
            </a:r>
            <a:r>
              <a:rPr lang="en-US" dirty="0" smtClean="0"/>
              <a:t> dollars)</a:t>
            </a:r>
          </a:p>
          <a:p>
            <a:endParaRPr lang="en-US" dirty="0" smtClean="0"/>
          </a:p>
          <a:p>
            <a:r>
              <a:rPr lang="en-US" i="1" dirty="0" smtClean="0"/>
              <a:t>million</a:t>
            </a:r>
            <a:r>
              <a:rPr lang="en-US" dirty="0" smtClean="0"/>
              <a:t>, </a:t>
            </a:r>
            <a:r>
              <a:rPr lang="en-US" i="1" dirty="0" smtClean="0"/>
              <a:t>billion</a:t>
            </a:r>
            <a:r>
              <a:rPr lang="en-US" dirty="0" smtClean="0"/>
              <a:t>, </a:t>
            </a:r>
            <a:r>
              <a:rPr lang="en-US" i="1" dirty="0" smtClean="0"/>
              <a:t>trillion</a:t>
            </a:r>
            <a:r>
              <a:rPr lang="en-US" dirty="0" smtClean="0"/>
              <a:t> are radically different orders of </a:t>
            </a:r>
            <a:r>
              <a:rPr lang="en-US" dirty="0" smtClean="0"/>
              <a:t>magnitude (p. 51)</a:t>
            </a: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GFC (2008) </a:t>
            </a:r>
            <a:r>
              <a:rPr lang="en-US" dirty="0" smtClean="0">
                <a:sym typeface="Wingdings" pitchFamily="2" charset="2"/>
              </a:rPr>
              <a:t>GEC (ongoing)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/>
          <a:lstStyle/>
          <a:p>
            <a:r>
              <a:rPr lang="en-US" dirty="0" smtClean="0"/>
              <a:t>GFC: Global Financial Crisis (or </a:t>
            </a:r>
            <a:r>
              <a:rPr lang="en-US" i="1" dirty="0" smtClean="0"/>
              <a:t>Lehman Shock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GEC: Global Economic Crisis (or </a:t>
            </a:r>
            <a:r>
              <a:rPr lang="en-US" i="1" dirty="0" smtClean="0"/>
              <a:t>Great Recession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Economic Globalization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eaLnBrk="1" hangingPunct="1"/>
            <a:r>
              <a:rPr lang="en-US" dirty="0" smtClean="0"/>
              <a:t>These </a:t>
            </a:r>
            <a:r>
              <a:rPr lang="en-US" i="1" dirty="0" smtClean="0"/>
              <a:t>technologies</a:t>
            </a:r>
            <a:r>
              <a:rPr lang="en-US" dirty="0" smtClean="0"/>
              <a:t> have transformed social interactions centered on the marketplace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Economic globalization since 1989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1. Greater internationalization of trade and finance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2. Increasing power of transnational corporations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3. Enhanced role of international economic institutions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/>
              <a:t>International Monetary Fund (IMF)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/>
              <a:t>World Bank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 smtClean="0"/>
              <a:t>World Trade Organization (WTO)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North-Global South</a:t>
            </a:r>
            <a:endParaRPr lang="en-US" dirty="0"/>
          </a:p>
        </p:txBody>
      </p:sp>
      <p:pic>
        <p:nvPicPr>
          <p:cNvPr id="4" name="Content Placeholder 3" descr="GEA 2014 global north south map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6800" y="2133600"/>
            <a:ext cx="6477000" cy="4114799"/>
          </a:xfrm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Global South-South Cooperation</a:t>
            </a:r>
            <a:endParaRPr lang="en-US" dirty="0"/>
          </a:p>
        </p:txBody>
      </p:sp>
      <p:pic>
        <p:nvPicPr>
          <p:cNvPr id="4" name="Content Placeholder 3" descr="GEA 2014 global south south coopera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278" y="1935163"/>
            <a:ext cx="7803444" cy="4389437"/>
          </a:xfrm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/>
          <a:lstStyle/>
          <a:p>
            <a:r>
              <a:rPr lang="en-US" i="1" dirty="0" smtClean="0"/>
              <a:t>Beijing Consensus?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088"/>
            <a:ext cx="8229600" cy="4477512"/>
          </a:xfrm>
        </p:spPr>
        <p:txBody>
          <a:bodyPr>
            <a:normAutofit/>
          </a:bodyPr>
          <a:lstStyle/>
          <a:p>
            <a:r>
              <a:rPr lang="en-US" dirty="0" smtClean="0"/>
              <a:t>Steger’s prediction: US dominated IMF/World Bank may give way to China dominated equivalent as the Chinese economy grows.</a:t>
            </a:r>
            <a:endParaRPr lang="en-US" dirty="0"/>
          </a:p>
          <a:p>
            <a:r>
              <a:rPr lang="en-US" dirty="0" smtClean="0"/>
              <a:t>Asian Infrastructure Investment Bank, AIIB, international financial institution for Asia-Pacific development (US, Canada, Japan did not join)</a:t>
            </a:r>
          </a:p>
          <a:p>
            <a:pPr lvl="1"/>
            <a:r>
              <a:rPr lang="en-US" dirty="0" smtClean="0"/>
              <a:t>Proposed by China 2013</a:t>
            </a:r>
          </a:p>
          <a:p>
            <a:pPr lvl="1"/>
            <a:r>
              <a:rPr lang="en-US" dirty="0" smtClean="0"/>
              <a:t>Launched in Beijing 2014</a:t>
            </a:r>
          </a:p>
          <a:p>
            <a:pPr lvl="1"/>
            <a:r>
              <a:rPr lang="en-US" dirty="0" smtClean="0"/>
              <a:t>Articles of Agreement went into effect Dec. 2015</a:t>
            </a:r>
          </a:p>
          <a:p>
            <a:pPr lvl="1"/>
            <a:r>
              <a:rPr lang="en-US" dirty="0" smtClean="0"/>
              <a:t>Opened for business 16 Jan. 2016 (capital: $100 billion)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251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Economic Globalization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/>
          <a:lstStyle/>
          <a:p>
            <a:pPr eaLnBrk="1" hangingPunct="1"/>
            <a:r>
              <a:rPr lang="en-US" dirty="0" smtClean="0"/>
              <a:t>Gigantic flows of capital mediated by </a:t>
            </a:r>
            <a:r>
              <a:rPr lang="en-US" i="1" dirty="0" smtClean="0"/>
              <a:t>digital technology</a:t>
            </a:r>
            <a:r>
              <a:rPr lang="en-US" dirty="0" smtClean="0"/>
              <a:t> have increased trade in goods and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7B9899"/>
                </a:solidFill>
              </a:rPr>
              <a:t>Economic Globalization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eaLnBrk="1" hangingPunct="1"/>
            <a:r>
              <a:rPr lang="en-US" dirty="0" smtClean="0"/>
              <a:t>Global markets have migrated to </a:t>
            </a:r>
            <a:r>
              <a:rPr lang="en-US" i="1" dirty="0" smtClean="0"/>
              <a:t>cyberspace </a:t>
            </a:r>
            <a:r>
              <a:rPr lang="en-US" dirty="0" smtClean="0"/>
              <a:t>and created new linkages among national and regional economies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</a:t>
            </a:r>
            <a:r>
              <a:rPr lang="en-US" dirty="0" smtClean="0"/>
              <a:t>uestion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</a:t>
            </a:r>
            <a:r>
              <a:rPr lang="en-US" dirty="0" smtClean="0"/>
              <a:t>-clickers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1518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3447</TotalTime>
  <Words>2089</Words>
  <Application>Microsoft Macintosh PowerPoint</Application>
  <PresentationFormat>On-screen Show (4:3)</PresentationFormat>
  <Paragraphs>240</Paragraphs>
  <Slides>63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9" baseType="lpstr">
      <vt:lpstr>Calibri</vt:lpstr>
      <vt:lpstr>Constantia</vt:lpstr>
      <vt:lpstr>Wingdings</vt:lpstr>
      <vt:lpstr>Wingdings 2</vt:lpstr>
      <vt:lpstr>Arial</vt:lpstr>
      <vt:lpstr>Flow</vt:lpstr>
      <vt:lpstr>The Economic Dimension of Globalization</vt:lpstr>
      <vt:lpstr>Wed. Mar. 2 recitation</vt:lpstr>
      <vt:lpstr>Chap 3 japanfocus.org essays/PDF</vt:lpstr>
      <vt:lpstr>Electronic devices OFF</vt:lpstr>
      <vt:lpstr>Steger: Economic Globalization</vt:lpstr>
      <vt:lpstr>Economic Globalization</vt:lpstr>
      <vt:lpstr>Economic Globalization</vt:lpstr>
      <vt:lpstr>Economic Globalization</vt:lpstr>
      <vt:lpstr>Question 1</vt:lpstr>
      <vt:lpstr>Question 1</vt:lpstr>
      <vt:lpstr>Engine driving globalization?</vt:lpstr>
      <vt:lpstr>Three building blocks of 21st c. Global Economic Order:</vt:lpstr>
      <vt:lpstr>FYI: Multinationals vs. TNCs</vt:lpstr>
      <vt:lpstr>Origins of Global Economic Order</vt:lpstr>
      <vt:lpstr>Bretton Woods system</vt:lpstr>
      <vt:lpstr>Bretton Woods: gold standard</vt:lpstr>
      <vt:lpstr>Bretton Woods system</vt:lpstr>
      <vt:lpstr>Why did Bretton Woods collapse?</vt:lpstr>
      <vt:lpstr>U.S. industries targeted by Japan</vt:lpstr>
      <vt:lpstr>1971: Nixon abandoned gold standard</vt:lpstr>
      <vt:lpstr>Free-floating interest rates</vt:lpstr>
      <vt:lpstr>Fort Knox, Kentucky</vt:lpstr>
      <vt:lpstr>Gold reserves: 147.3 million oz.</vt:lpstr>
      <vt:lpstr>CBS News Jan. 10, 2010</vt:lpstr>
      <vt:lpstr>US gold bullion holdings</vt:lpstr>
      <vt:lpstr>goldprice.org</vt:lpstr>
      <vt:lpstr>Globex</vt:lpstr>
      <vt:lpstr>Comex</vt:lpstr>
      <vt:lpstr>Globex</vt:lpstr>
      <vt:lpstr>e-CBOT (CMEX, Chicago Mercantile Exchange)</vt:lpstr>
      <vt:lpstr>Gold price trends—5 yrs.</vt:lpstr>
      <vt:lpstr>Gold price trends—20 yrs.</vt:lpstr>
      <vt:lpstr>Fed Reserve Bank: “just in case”</vt:lpstr>
      <vt:lpstr>1971: Nixon abandoned gold standard</vt:lpstr>
      <vt:lpstr>Bretton Woods: new international economic institutions</vt:lpstr>
      <vt:lpstr>Neoliberal vs. Keynesian Economics</vt:lpstr>
      <vt:lpstr>Neoliberalism</vt:lpstr>
      <vt:lpstr>1980s</vt:lpstr>
      <vt:lpstr>1980s</vt:lpstr>
      <vt:lpstr>1980s</vt:lpstr>
      <vt:lpstr>21st c.  Global Economic Order</vt:lpstr>
      <vt:lpstr>Global Economic Order</vt:lpstr>
      <vt:lpstr>Economic globalization since 1989</vt:lpstr>
      <vt:lpstr>1. Internationalization of trade and finance</vt:lpstr>
      <vt:lpstr>Downside of ‘Free Trade’</vt:lpstr>
      <vt:lpstr>Liberalization of financial markets</vt:lpstr>
      <vt:lpstr>Deregulation &amp; infrastructure</vt:lpstr>
      <vt:lpstr>Financial Markets in Cyberspace</vt:lpstr>
      <vt:lpstr>Problems in Global Financial Markets </vt:lpstr>
      <vt:lpstr>Problems in Global Financial Markets </vt:lpstr>
      <vt:lpstr>Problems in Global Financial Markets </vt:lpstr>
      <vt:lpstr>The result: financial instability and social upheaval</vt:lpstr>
      <vt:lpstr>Question 2</vt:lpstr>
      <vt:lpstr>Question 2</vt:lpstr>
      <vt:lpstr>Global Financial Crisis (2008)</vt:lpstr>
      <vt:lpstr>Global Financial Crisis (2008)</vt:lpstr>
      <vt:lpstr>GFC fallout </vt:lpstr>
      <vt:lpstr>GFC costs (by 2009)</vt:lpstr>
      <vt:lpstr>GFC (2008) GEC (ongoing)</vt:lpstr>
      <vt:lpstr>Economic globalization since 1989</vt:lpstr>
      <vt:lpstr>Global North-Global South</vt:lpstr>
      <vt:lpstr>Global South-South Cooperation</vt:lpstr>
      <vt:lpstr>Beijing Consensus?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 Dimensions of Globalization</dc:title>
  <dc:creator>Paul</dc:creator>
  <cp:lastModifiedBy>Microsoft Office User</cp:lastModifiedBy>
  <cp:revision>117</cp:revision>
  <dcterms:created xsi:type="dcterms:W3CDTF">2010-01-30T16:33:51Z</dcterms:created>
  <dcterms:modified xsi:type="dcterms:W3CDTF">2016-02-22T17:27:11Z</dcterms:modified>
</cp:coreProperties>
</file>