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5143500" cx="9144000"/>
  <p:notesSz cx="6858000" cy="9144000"/>
  <p:embeddedFontLst>
    <p:embeddedFont>
      <p:font typeface="Old Standard TT"/>
      <p:regular r:id="rId18"/>
      <p:bold r:id="rId19"/>
      <p: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ldStandardTT-italic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font" Target="fonts/OldStandardTT-bold.fntdata"/><Relationship Id="rId6" Type="http://schemas.openxmlformats.org/officeDocument/2006/relationships/slide" Target="slides/slide2.xml"/><Relationship Id="rId18" Type="http://schemas.openxmlformats.org/officeDocument/2006/relationships/font" Target="fonts/OldStandardTT-regular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100"/>
            <a:ext cx="9144000" cy="171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1" name="Shape 11"/>
          <p:cNvCxnSpPr/>
          <p:nvPr/>
        </p:nvCxnSpPr>
        <p:spPr>
          <a:xfrm>
            <a:off x="641934" y="3597500"/>
            <a:ext cx="390299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" name="Shape 12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Clr>
                <a:schemeClr val="accent1"/>
              </a:buClr>
              <a:buSzPct val="100000"/>
              <a:defRPr sz="4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buSzPct val="100000"/>
              <a:defRPr sz="42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buSzPct val="100000"/>
              <a:defRPr sz="42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buSzPct val="100000"/>
              <a:defRPr sz="42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buSzPct val="100000"/>
              <a:defRPr sz="42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buSzPct val="100000"/>
              <a:defRPr sz="42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buSzPct val="100000"/>
              <a:defRPr sz="42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buSzPct val="100000"/>
              <a:defRPr sz="42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buSzPct val="100000"/>
              <a:defRPr sz="42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24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24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24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24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24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24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24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24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None/>
              <a:defRPr sz="24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accen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b="1" sz="14000"/>
            </a:lvl1pPr>
            <a:lvl2pPr lvl="1" algn="ctr">
              <a:spcBef>
                <a:spcPts val="0"/>
              </a:spcBef>
              <a:buSzPct val="100000"/>
              <a:defRPr b="1" sz="14000"/>
            </a:lvl2pPr>
            <a:lvl3pPr lvl="2" algn="ctr">
              <a:spcBef>
                <a:spcPts val="0"/>
              </a:spcBef>
              <a:buSzPct val="100000"/>
              <a:defRPr b="1" sz="14000"/>
            </a:lvl3pPr>
            <a:lvl4pPr lvl="3" algn="ctr">
              <a:spcBef>
                <a:spcPts val="0"/>
              </a:spcBef>
              <a:buSzPct val="100000"/>
              <a:defRPr b="1" sz="14000"/>
            </a:lvl4pPr>
            <a:lvl5pPr lvl="4" algn="ctr">
              <a:spcBef>
                <a:spcPts val="0"/>
              </a:spcBef>
              <a:buSzPct val="100000"/>
              <a:defRPr b="1" sz="14000"/>
            </a:lvl5pPr>
            <a:lvl6pPr lvl="5" algn="ctr">
              <a:spcBef>
                <a:spcPts val="0"/>
              </a:spcBef>
              <a:buSzPct val="100000"/>
              <a:defRPr b="1" sz="14000"/>
            </a:lvl6pPr>
            <a:lvl7pPr lvl="6" algn="ctr">
              <a:spcBef>
                <a:spcPts val="0"/>
              </a:spcBef>
              <a:buSzPct val="100000"/>
              <a:defRPr b="1" sz="14000"/>
            </a:lvl7pPr>
            <a:lvl8pPr lvl="7" algn="ctr">
              <a:spcBef>
                <a:spcPts val="0"/>
              </a:spcBef>
              <a:buSzPct val="100000"/>
              <a:defRPr b="1" sz="14000"/>
            </a:lvl8pPr>
            <a:lvl9pPr lvl="8" algn="ctr">
              <a:spcBef>
                <a:spcPts val="0"/>
              </a:spcBef>
              <a:buSzPct val="100000"/>
              <a:defRPr b="1" sz="14000"/>
            </a:lvl9pPr>
          </a:lstStyle>
          <a:p/>
        </p:txBody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hape 16"/>
          <p:cNvCxnSpPr/>
          <p:nvPr/>
        </p:nvCxnSpPr>
        <p:spPr>
          <a:xfrm>
            <a:off x="641934" y="3597500"/>
            <a:ext cx="390299" cy="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7" name="Shape 17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Clr>
                <a:schemeClr val="accent1"/>
              </a:buClr>
              <a:buSzPct val="100000"/>
              <a:defRPr sz="6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buSzPct val="100000"/>
              <a:defRPr sz="60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buSzPct val="100000"/>
              <a:defRPr sz="60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buSzPct val="100000"/>
              <a:defRPr sz="60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buSzPct val="100000"/>
              <a:defRPr sz="60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buSzPct val="100000"/>
              <a:defRPr sz="60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buSzPct val="100000"/>
              <a:defRPr sz="60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buSzPct val="100000"/>
              <a:defRPr sz="60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buSzPct val="100000"/>
              <a:defRPr sz="6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accen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" type="body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7" name="Shape 27"/>
          <p:cNvSpPr txBox="1"/>
          <p:nvPr>
            <p:ph idx="2" type="body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accent1"/>
              </a:buClr>
              <a:buSzPct val="100000"/>
              <a:defRPr sz="54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buSzPct val="100000"/>
              <a:defRPr sz="54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buSzPct val="100000"/>
              <a:defRPr sz="54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buSzPct val="100000"/>
              <a:defRPr sz="54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buSzPct val="100000"/>
              <a:defRPr sz="54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buSzPct val="100000"/>
              <a:defRPr sz="54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buSzPct val="100000"/>
              <a:defRPr sz="54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buSzPct val="100000"/>
              <a:defRPr sz="54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buSzPct val="100000"/>
              <a:defRPr sz="54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accen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41" name="Shape 41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2" name="Shape 42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Clr>
                <a:schemeClr val="lt2"/>
              </a:buClr>
              <a:buSzPct val="100000"/>
              <a:defRPr sz="42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buClr>
                <a:schemeClr val="lt2"/>
              </a:buClr>
              <a:buSzPct val="100000"/>
              <a:defRPr sz="42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buClr>
                <a:schemeClr val="lt2"/>
              </a:buClr>
              <a:buSzPct val="100000"/>
              <a:defRPr sz="42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buClr>
                <a:schemeClr val="lt2"/>
              </a:buClr>
              <a:buSzPct val="100000"/>
              <a:defRPr sz="42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buClr>
                <a:schemeClr val="lt2"/>
              </a:buClr>
              <a:buSzPct val="100000"/>
              <a:defRPr sz="42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buClr>
                <a:schemeClr val="lt2"/>
              </a:buClr>
              <a:buSzPct val="100000"/>
              <a:defRPr sz="42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buClr>
                <a:schemeClr val="lt2"/>
              </a:buClr>
              <a:buSzPct val="100000"/>
              <a:defRPr sz="42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buClr>
                <a:schemeClr val="lt2"/>
              </a:buClr>
              <a:buSzPct val="100000"/>
              <a:defRPr sz="42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buClr>
                <a:schemeClr val="lt2"/>
              </a:buClr>
              <a:buSzPct val="100000"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1" type="subTitle"/>
          </p:nvPr>
        </p:nvSpPr>
        <p:spPr>
          <a:xfrm>
            <a:off x="265500" y="2769000"/>
            <a:ext cx="4045200" cy="13455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44" name="Shape 44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accen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ct val="100000"/>
              <a:buFont typeface="Old Standard TT"/>
              <a:defRPr sz="18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ld Standard TT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ld Standard TT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ld Standard TT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ld Standard TT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ld Standard TT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ld Standard TT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ld Standard TT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Old Standard TT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Unemployment rate and High school graduat</a:t>
            </a:r>
            <a:r>
              <a:rPr lang="en"/>
              <a:t>ion</a:t>
            </a:r>
            <a:r>
              <a:rPr lang="en"/>
              <a:t> rate</a:t>
            </a:r>
          </a:p>
        </p:txBody>
      </p:sp>
      <p:sp>
        <p:nvSpPr>
          <p:cNvPr id="60" name="Shape 60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Jiali Li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Qiang Cui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/>
              <a:t>Analysis</a:t>
            </a:r>
          </a:p>
        </p:txBody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311700" y="1441775"/>
            <a:ext cx="8520600" cy="3397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Degree of Freedom: 50-1-1=48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Level of significance: Two sides 95%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T-critical: 2.011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T-cal in 1990: 3.295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T-cal in 2015: 4.063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3600"/>
              <a:t>Regression Equation</a:t>
            </a:r>
          </a:p>
        </p:txBody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>
              <a:spcBef>
                <a:spcPts val="0"/>
              </a:spcBef>
              <a:buNone/>
            </a:pPr>
            <a:r>
              <a:rPr lang="en" sz="2400"/>
              <a:t>1990: Unemployment rate = 12.23 - 0.089(Graduation rate)</a:t>
            </a:r>
          </a:p>
          <a:p>
            <a:pPr lvl="0">
              <a:spcBef>
                <a:spcPts val="0"/>
              </a:spcBef>
              <a:buNone/>
            </a:pPr>
            <a:r>
              <a:rPr lang="en" sz="2400"/>
              <a:t>2015: Unemployment rate = 13.54 - 0.102 (Graduation rate)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/>
          <p:nvPr>
            <p:ph type="title"/>
          </p:nvPr>
        </p:nvSpPr>
        <p:spPr>
          <a:xfrm>
            <a:off x="311700" y="344950"/>
            <a:ext cx="8520600" cy="61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/>
              <a:t>C</a:t>
            </a:r>
            <a:r>
              <a:rPr b="1" lang="en"/>
              <a:t>onclusion</a:t>
            </a:r>
          </a:p>
        </p:txBody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0" lvl="0" marL="457200" rtl="0">
              <a:spcBef>
                <a:spcPts val="0"/>
              </a:spcBef>
              <a:buNone/>
            </a:pPr>
            <a:r>
              <a:rPr lang="en" sz="2400"/>
              <a:t>From the data analysis of 1990 and 2015, we can see the high school rate is significant, and we can reject the null hypothesis.</a:t>
            </a:r>
          </a:p>
          <a:p>
            <a:pPr indent="-69850" lvl="0" marL="457200" rt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" sz="2400"/>
              <a:t>Then, we get result is the public high school graduation rate can affect the unemployment rate, and the states with lower high school graduation rate have high unemployment rate.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6" name="Shape 136"/>
          <p:cNvSpPr txBox="1"/>
          <p:nvPr>
            <p:ph idx="1" type="body"/>
          </p:nvPr>
        </p:nvSpPr>
        <p:spPr>
          <a:xfrm>
            <a:off x="311700" y="1746300"/>
            <a:ext cx="8520600" cy="3397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0" lvl="0" marL="1828800">
              <a:spcBef>
                <a:spcPts val="0"/>
              </a:spcBef>
              <a:buNone/>
            </a:pPr>
            <a:r>
              <a:rPr lang="en" sz="7200"/>
              <a:t>Thank You.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3600"/>
              <a:t>Background</a:t>
            </a:r>
          </a:p>
        </p:txBody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311700" y="1058225"/>
            <a:ext cx="8520600" cy="3397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rPr lang="en" sz="2200"/>
              <a:t>In the U.S., the unemployment rate has a significant effect on American economy. So, we want to find out what might affect the unemployment rate, which could help to reduce the unemployment rate, and create a stable environment for the development of economy.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/>
          <p:nvPr>
            <p:ph type="title"/>
          </p:nvPr>
        </p:nvSpPr>
        <p:spPr>
          <a:xfrm>
            <a:off x="311700" y="254875"/>
            <a:ext cx="8520600" cy="61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3600"/>
              <a:t>Hypothesis</a:t>
            </a:r>
          </a:p>
        </p:txBody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311700" y="1341725"/>
            <a:ext cx="8520600" cy="3397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en" sz="2400"/>
              <a:t>We believe the unemployment rate may be related to the public high school graduation rate</a:t>
            </a:r>
          </a:p>
          <a:p>
            <a:pPr indent="-381000" lvl="0" marL="457200" rtl="0">
              <a:spcBef>
                <a:spcPts val="0"/>
              </a:spcBef>
              <a:buSzPct val="100000"/>
            </a:pPr>
            <a:r>
              <a:rPr lang="en" sz="2400"/>
              <a:t>Ho: The high school graduation rate not affect the unemployment rate</a:t>
            </a:r>
          </a:p>
          <a:p>
            <a:pPr indent="-381000" lvl="0" marL="457200">
              <a:spcBef>
                <a:spcPts val="0"/>
              </a:spcBef>
              <a:buSzPct val="100000"/>
            </a:pPr>
            <a:r>
              <a:rPr lang="en" sz="2400"/>
              <a:t>Ha: The high school graduation rate affects the unemployment rate.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type="title"/>
          </p:nvPr>
        </p:nvSpPr>
        <p:spPr>
          <a:xfrm>
            <a:off x="311700" y="324925"/>
            <a:ext cx="8520600" cy="61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3600"/>
              <a:t>Variables</a:t>
            </a:r>
          </a:p>
        </p:txBody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311700" y="1001500"/>
            <a:ext cx="8520600" cy="3397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-368300" lvl="0" marL="457200">
              <a:spcBef>
                <a:spcPts val="0"/>
              </a:spcBef>
              <a:buSzPct val="100000"/>
            </a:pPr>
            <a:r>
              <a:rPr lang="en" sz="2200"/>
              <a:t>Dependent Variable </a:t>
            </a:r>
          </a:p>
          <a:p>
            <a:pPr indent="457200" lvl="0" marL="457200">
              <a:spcBef>
                <a:spcPts val="0"/>
              </a:spcBef>
              <a:buNone/>
            </a:pPr>
            <a:r>
              <a:rPr lang="en" sz="2200"/>
              <a:t>-Unemployment rate (Y)</a:t>
            </a:r>
          </a:p>
          <a:p>
            <a:pPr indent="-368300" lvl="0" marL="457200">
              <a:spcBef>
                <a:spcPts val="0"/>
              </a:spcBef>
              <a:buSzPct val="100000"/>
            </a:pPr>
            <a:r>
              <a:rPr lang="en" sz="2200"/>
              <a:t>Independent Variable </a:t>
            </a:r>
          </a:p>
          <a:p>
            <a:pPr indent="457200" lvl="0" marL="457200">
              <a:spcBef>
                <a:spcPts val="0"/>
              </a:spcBef>
              <a:buNone/>
            </a:pPr>
            <a:r>
              <a:rPr lang="en" sz="2200"/>
              <a:t>-High school graduation rate (X)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>
            <a:off x="311700" y="385675"/>
            <a:ext cx="8520600" cy="61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3600"/>
              <a:t>Data Collect</a:t>
            </a:r>
          </a:p>
        </p:txBody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311700" y="1211625"/>
            <a:ext cx="8520600" cy="3397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68300" lvl="0" marL="457200" rtl="0">
              <a:lnSpc>
                <a:spcPct val="150000"/>
              </a:lnSpc>
              <a:spcBef>
                <a:spcPts val="0"/>
              </a:spcBef>
              <a:buSzPct val="100000"/>
            </a:pPr>
            <a:r>
              <a:rPr lang="en" sz="2200"/>
              <a:t>Our analysis will cover </a:t>
            </a:r>
            <a:r>
              <a:rPr lang="en" sz="2200">
                <a:latin typeface="Times New Roman"/>
                <a:ea typeface="Times New Roman"/>
                <a:cs typeface="Times New Roman"/>
                <a:sym typeface="Times New Roman"/>
              </a:rPr>
              <a:t>50 states of the U.S. </a:t>
            </a:r>
          </a:p>
          <a:p>
            <a:pPr indent="-368300" lvl="0" marL="457200" rtl="0">
              <a:lnSpc>
                <a:spcPct val="150000"/>
              </a:lnSpc>
              <a:spcBef>
                <a:spcPts val="0"/>
              </a:spcBef>
              <a:buSzPct val="100000"/>
            </a:pPr>
            <a:r>
              <a:rPr lang="en" sz="2200">
                <a:latin typeface="Times New Roman"/>
                <a:ea typeface="Times New Roman"/>
                <a:cs typeface="Times New Roman"/>
                <a:sym typeface="Times New Roman"/>
              </a:rPr>
              <a:t>We collect the data of 1990 and 2015.</a:t>
            </a:r>
          </a:p>
          <a:p>
            <a:pPr indent="-368300" lvl="0" marL="457200" rtl="0">
              <a:lnSpc>
                <a:spcPct val="150000"/>
              </a:lnSpc>
              <a:spcBef>
                <a:spcPts val="0"/>
              </a:spcBef>
              <a:buSzPct val="100000"/>
            </a:pPr>
            <a:r>
              <a:rPr lang="en" sz="2200"/>
              <a:t>The unemployment rate by state will be collected from the Bureau of Labor Statistics. </a:t>
            </a:r>
          </a:p>
          <a:p>
            <a:pPr indent="-368300" lvl="0" marL="457200">
              <a:lnSpc>
                <a:spcPct val="150000"/>
              </a:lnSpc>
              <a:spcBef>
                <a:spcPts val="0"/>
              </a:spcBef>
              <a:buSzPct val="100000"/>
            </a:pPr>
            <a:r>
              <a:rPr lang="en" sz="2200"/>
              <a:t>The public high school graduation rate by state will be obtained from the National Center of Education Statistics.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type="title"/>
          </p:nvPr>
        </p:nvSpPr>
        <p:spPr>
          <a:xfrm>
            <a:off x="311700" y="144825"/>
            <a:ext cx="8520600" cy="61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/>
              <a:t>1990 data</a:t>
            </a:r>
          </a:p>
        </p:txBody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descr="屏幕快照 2017-05-27 4.26.48 PM.png" id="91" name="Shape 9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758025"/>
            <a:ext cx="7703749" cy="41653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type="title"/>
          </p:nvPr>
        </p:nvSpPr>
        <p:spPr>
          <a:xfrm>
            <a:off x="311700" y="154825"/>
            <a:ext cx="8520600" cy="61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/>
              <a:t>Regression</a:t>
            </a:r>
          </a:p>
        </p:txBody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descr="屏幕快照 2017-05-27 4.40.36 PM.png" id="98" name="Shape 9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888125"/>
            <a:ext cx="8124050" cy="4045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>
            <p:ph type="title"/>
          </p:nvPr>
        </p:nvSpPr>
        <p:spPr>
          <a:xfrm>
            <a:off x="311700" y="144175"/>
            <a:ext cx="8520600" cy="61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/>
              <a:t>2015 </a:t>
            </a:r>
            <a:r>
              <a:rPr b="1" lang="en"/>
              <a:t>Data </a:t>
            </a:r>
          </a:p>
        </p:txBody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descr="屏幕快照 2017-05-20 3.33.15 PM.png" id="105" name="Shape 10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757374"/>
            <a:ext cx="7160925" cy="4211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>
            <p:ph type="title"/>
          </p:nvPr>
        </p:nvSpPr>
        <p:spPr>
          <a:xfrm>
            <a:off x="311700" y="132450"/>
            <a:ext cx="8520600" cy="61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/>
              <a:t>Regression</a:t>
            </a:r>
          </a:p>
        </p:txBody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descr="屏幕快照 2017-05-20 3.45.45 PM.png" id="112" name="Shape 1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835450"/>
            <a:ext cx="7823826" cy="4069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