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udio/unknown"/>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73" r:id="rId2"/>
    <p:sldId id="274" r:id="rId3"/>
    <p:sldId id="257" r:id="rId4"/>
    <p:sldId id="272" r:id="rId5"/>
    <p:sldId id="260" r:id="rId6"/>
    <p:sldId id="262" r:id="rId7"/>
    <p:sldId id="259" r:id="rId8"/>
    <p:sldId id="261" r:id="rId9"/>
    <p:sldId id="275" r:id="rId10"/>
    <p:sldId id="285" r:id="rId11"/>
    <p:sldId id="276" r:id="rId12"/>
    <p:sldId id="277" r:id="rId13"/>
    <p:sldId id="279" r:id="rId14"/>
    <p:sldId id="280" r:id="rId15"/>
    <p:sldId id="281" r:id="rId16"/>
    <p:sldId id="263" r:id="rId17"/>
    <p:sldId id="264" r:id="rId18"/>
    <p:sldId id="271" r:id="rId19"/>
    <p:sldId id="278" r:id="rId20"/>
    <p:sldId id="266" r:id="rId21"/>
    <p:sldId id="267" r:id="rId22"/>
    <p:sldId id="286" r:id="rId23"/>
    <p:sldId id="268" r:id="rId24"/>
    <p:sldId id="269" r:id="rId25"/>
    <p:sldId id="270" r:id="rId26"/>
    <p:sldId id="282" r:id="rId27"/>
    <p:sldId id="283" r:id="rId28"/>
    <p:sldId id="284"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6C1FC"/>
    <a:srgbClr val="BED4EC"/>
    <a:srgbClr val="0E1E30"/>
    <a:srgbClr val="3068A5"/>
    <a:srgbClr val="000000"/>
    <a:srgbClr val="FFFFFF"/>
    <a:srgbClr val="5A92DC"/>
    <a:srgbClr val="1C488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4192" autoAdjust="0"/>
  </p:normalViewPr>
  <p:slideViewPr>
    <p:cSldViewPr>
      <p:cViewPr>
        <p:scale>
          <a:sx n="70" d="100"/>
          <a:sy n="70" d="100"/>
        </p:scale>
        <p:origin x="-1164" y="22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2BA93F-2AC6-482F-B3B2-70CC79F950AF}" type="datetimeFigureOut">
              <a:rPr lang="en-US" smtClean="0"/>
              <a:pPr/>
              <a:t>5/13/2014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260AC0-8EFB-4237-B052-846C0076239C}" type="slidenum">
              <a:rPr lang="en-US" smtClean="0"/>
              <a:pPr/>
              <a:t>‹#›</a:t>
            </a:fld>
            <a:endParaRPr lang="en-US"/>
          </a:p>
        </p:txBody>
      </p:sp>
    </p:spTree>
    <p:extLst>
      <p:ext uri="{BB962C8B-B14F-4D97-AF65-F5344CB8AC3E}">
        <p14:creationId xmlns:p14="http://schemas.microsoft.com/office/powerpoint/2010/main" xmlns="" val="1596105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e2btek.com/" TargetMode="External"/><Relationship Id="rId2" Type="http://schemas.openxmlformats.org/officeDocument/2006/relationships/slide" Target="../slides/slide22.xml"/><Relationship Id="rId1" Type="http://schemas.openxmlformats.org/officeDocument/2006/relationships/notesMaster" Target="../notesMasters/notesMaster1.xml"/><Relationship Id="rId4" Type="http://schemas.openxmlformats.org/officeDocument/2006/relationships/hyperlink" Target="http://www.realization.com/" TargetMode="Externa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a:t>
            </a:r>
            <a:r>
              <a:rPr lang="en-US" baseline="0" dirty="0" smtClean="0">
                <a:latin typeface="Times New Roman" pitchFamily="18" charset="0"/>
                <a:cs typeface="Times New Roman" pitchFamily="18" charset="0"/>
              </a:rPr>
              <a:t>Hello and welcome, </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    We as a group are really excited for you as a class to review our project on Enterprise Resource Planning in Healthcare. To follow through the power point please refer to the note section</a:t>
            </a:r>
            <a:r>
              <a:rPr lang="en-US" baseline="0" smtClean="0">
                <a:latin typeface="Times New Roman" pitchFamily="18" charset="0"/>
                <a:cs typeface="Times New Roman" pitchFamily="18" charset="0"/>
              </a:rPr>
              <a:t>. </a:t>
            </a:r>
            <a:endParaRPr lang="en-US" baseline="0" dirty="0" smtClean="0">
              <a:latin typeface="Times New Roman" pitchFamily="18" charset="0"/>
              <a:cs typeface="Times New Roman" pitchFamily="18" charset="0"/>
            </a:endParaRPr>
          </a:p>
          <a:p>
            <a:endParaRPr lang="en-US" baseline="0" dirty="0" smtClean="0"/>
          </a:p>
          <a:p>
            <a:r>
              <a:rPr lang="en-US" baseline="0" dirty="0" smtClean="0"/>
              <a:t>Thanks and Enjoy, </a:t>
            </a:r>
          </a:p>
          <a:p>
            <a:endParaRPr lang="en-US" baseline="0" dirty="0" smtClean="0"/>
          </a:p>
          <a:p>
            <a:r>
              <a:rPr lang="en-US" baseline="0" dirty="0" smtClean="0"/>
              <a:t>Group: Aspiring Technology</a:t>
            </a:r>
          </a:p>
        </p:txBody>
      </p:sp>
      <p:sp>
        <p:nvSpPr>
          <p:cNvPr id="4" name="Slide Number Placeholder 3"/>
          <p:cNvSpPr>
            <a:spLocks noGrp="1"/>
          </p:cNvSpPr>
          <p:nvPr>
            <p:ph type="sldNum" sz="quarter" idx="10"/>
          </p:nvPr>
        </p:nvSpPr>
        <p:spPr/>
        <p:txBody>
          <a:bodyPr/>
          <a:lstStyle/>
          <a:p>
            <a:fld id="{65260AC0-8EFB-4237-B052-846C0076239C}" type="slidenum">
              <a:rPr lang="en-US" smtClean="0"/>
              <a:pPr/>
              <a:t>1</a:t>
            </a:fld>
            <a:endParaRPr lang="en-US"/>
          </a:p>
        </p:txBody>
      </p:sp>
    </p:spTree>
    <p:extLst>
      <p:ext uri="{BB962C8B-B14F-4D97-AF65-F5344CB8AC3E}">
        <p14:creationId xmlns:p14="http://schemas.microsoft.com/office/powerpoint/2010/main" xmlns="" val="35844125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 It</a:t>
            </a:r>
            <a:r>
              <a:rPr lang="en-US" baseline="0" dirty="0" smtClean="0">
                <a:latin typeface="Times New Roman" pitchFamily="18" charset="0"/>
                <a:cs typeface="Times New Roman" pitchFamily="18" charset="0"/>
              </a:rPr>
              <a:t> is important to know that </a:t>
            </a:r>
            <a:r>
              <a:rPr lang="en-US" dirty="0" smtClean="0">
                <a:latin typeface="Times New Roman" pitchFamily="18" charset="0"/>
                <a:cs typeface="Times New Roman" pitchFamily="18" charset="0"/>
              </a:rPr>
              <a:t> having ERP</a:t>
            </a:r>
            <a:r>
              <a:rPr lang="en-US" baseline="0" dirty="0" smtClean="0">
                <a:latin typeface="Times New Roman" pitchFamily="18" charset="0"/>
                <a:cs typeface="Times New Roman" pitchFamily="18" charset="0"/>
              </a:rPr>
              <a:t>  provides the necessary foundation to build a more well organized healthcare system that will  i</a:t>
            </a:r>
            <a:r>
              <a:rPr lang="en-US" dirty="0" smtClean="0">
                <a:latin typeface="Times New Roman" pitchFamily="18" charset="0"/>
                <a:cs typeface="Times New Roman" pitchFamily="18" charset="0"/>
              </a:rPr>
              <a:t>ncrease work</a:t>
            </a:r>
            <a:r>
              <a:rPr lang="en-US" baseline="0" dirty="0" smtClean="0">
                <a:latin typeface="Times New Roman" pitchFamily="18" charset="0"/>
                <a:cs typeface="Times New Roman" pitchFamily="18" charset="0"/>
              </a:rPr>
              <a:t> performance in individuals and existing systems and </a:t>
            </a:r>
            <a:r>
              <a:rPr lang="en-US" dirty="0" smtClean="0">
                <a:latin typeface="Times New Roman" pitchFamily="18" charset="0"/>
                <a:cs typeface="Times New Roman" pitchFamily="18" charset="0"/>
              </a:rPr>
              <a:t> reduces the</a:t>
            </a:r>
            <a:r>
              <a:rPr lang="en-US" baseline="0" dirty="0" smtClean="0">
                <a:latin typeface="Times New Roman" pitchFamily="18" charset="0"/>
                <a:cs typeface="Times New Roman" pitchFamily="18" charset="0"/>
              </a:rPr>
              <a:t> time and cost to better utilize resources.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10</a:t>
            </a:fld>
            <a:endParaRPr lang="en-US"/>
          </a:p>
        </p:txBody>
      </p:sp>
    </p:spTree>
    <p:extLst>
      <p:ext uri="{BB962C8B-B14F-4D97-AF65-F5344CB8AC3E}">
        <p14:creationId xmlns:p14="http://schemas.microsoft.com/office/powerpoint/2010/main" xmlns="" val="242491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latin typeface="Times New Roman" pitchFamily="18" charset="0"/>
                <a:cs typeface="Times New Roman" pitchFamily="18" charset="0"/>
              </a:rPr>
              <a:t>  ERP in the healthcare system can be seen as the hub of its operations because of how it enhances the overall performance of each working individual. </a:t>
            </a:r>
          </a:p>
          <a:p>
            <a:r>
              <a:rPr lang="en-US" baseline="0" dirty="0" smtClean="0">
                <a:latin typeface="Times New Roman" pitchFamily="18" charset="0"/>
                <a:cs typeface="Times New Roman" pitchFamily="18" charset="0"/>
              </a:rPr>
              <a:t> For instance,  in a hospitals organization it is crucial that they have a system that creates an environment that encourages staff  to reach their  goals and tasks at a vast rate to provide the necessary care and  feedback  to patients. Acting, in this manner will help  staff  to earn their patients trust and satisfaction.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11</a:t>
            </a:fld>
            <a:endParaRPr lang="en-US"/>
          </a:p>
        </p:txBody>
      </p:sp>
    </p:spTree>
    <p:extLst>
      <p:ext uri="{BB962C8B-B14F-4D97-AF65-F5344CB8AC3E}">
        <p14:creationId xmlns:p14="http://schemas.microsoft.com/office/powerpoint/2010/main" xmlns="" val="6322543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Having, a well managed healthcare</a:t>
            </a:r>
            <a:r>
              <a:rPr lang="en-US" baseline="0" dirty="0" smtClean="0"/>
              <a:t> system</a:t>
            </a:r>
            <a:r>
              <a:rPr lang="en-US" dirty="0" smtClean="0"/>
              <a:t>  helps to create the necessary</a:t>
            </a:r>
            <a:r>
              <a:rPr lang="en-US" baseline="0" dirty="0" smtClean="0"/>
              <a:t> resources that help them to retain their patients and create </a:t>
            </a:r>
            <a:r>
              <a:rPr lang="en-US" dirty="0" smtClean="0"/>
              <a:t> better morale, credibility, and employee and employer relationships.</a:t>
            </a:r>
            <a:r>
              <a:rPr lang="en-US" baseline="0" dirty="0" smtClean="0"/>
              <a:t>  </a:t>
            </a:r>
          </a:p>
          <a:p>
            <a:r>
              <a:rPr lang="en-US" baseline="0" dirty="0" smtClean="0"/>
              <a:t> Moreover, like any organization the key to remaining productive is to remain motivated and having the ability to make the right decisions that will help one to develop the necessary skills to evolve in their performance. It is with ERP that staff members are able to effectively provide faster response time to patients and their medical concerns as well as to lessen the time it would take to train new staff members. </a:t>
            </a:r>
            <a:endParaRPr lang="en-US" dirty="0" smtClean="0"/>
          </a:p>
          <a:p>
            <a:endParaRPr lang="en-US" dirty="0"/>
          </a:p>
        </p:txBody>
      </p:sp>
      <p:sp>
        <p:nvSpPr>
          <p:cNvPr id="4" name="Slide Number Placeholder 3"/>
          <p:cNvSpPr>
            <a:spLocks noGrp="1"/>
          </p:cNvSpPr>
          <p:nvPr>
            <p:ph type="sldNum" sz="quarter" idx="10"/>
          </p:nvPr>
        </p:nvSpPr>
        <p:spPr/>
        <p:txBody>
          <a:bodyPr/>
          <a:lstStyle/>
          <a:p>
            <a:fld id="{65260AC0-8EFB-4237-B052-846C0076239C}" type="slidenum">
              <a:rPr lang="en-US" smtClean="0"/>
              <a:pPr/>
              <a:t>12</a:t>
            </a:fld>
            <a:endParaRPr lang="en-US"/>
          </a:p>
        </p:txBody>
      </p:sp>
    </p:spTree>
    <p:extLst>
      <p:ext uri="{BB962C8B-B14F-4D97-AF65-F5344CB8AC3E}">
        <p14:creationId xmlns:p14="http://schemas.microsoft.com/office/powerpoint/2010/main" xmlns="" val="9805432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latin typeface="Times New Roman" pitchFamily="18" charset="0"/>
                <a:cs typeface="Times New Roman" pitchFamily="18" charset="0"/>
              </a:rPr>
              <a:t>Competitive Advantage</a:t>
            </a:r>
          </a:p>
          <a:p>
            <a:endParaRPr lang="en-US" dirty="0" smtClean="0">
              <a:latin typeface="Times New Roman" pitchFamily="18" charset="0"/>
              <a:cs typeface="Times New Roman" pitchFamily="18" charset="0"/>
            </a:endParaRPr>
          </a:p>
          <a:p>
            <a:r>
              <a:rPr lang="en-US" sz="1200" b="0" kern="1200" dirty="0" smtClean="0">
                <a:solidFill>
                  <a:schemeClr val="tx1"/>
                </a:solidFill>
                <a:latin typeface="Times New Roman" pitchFamily="18" charset="0"/>
                <a:ea typeface="+mn-ea"/>
                <a:cs typeface="Times New Roman" pitchFamily="18" charset="0"/>
              </a:rPr>
              <a:t> Responding quickly and to shifting payer requirements and government regulations while maintaining business operations is critical for healthcare providers to increase visibility, internal controls, and reporting tools to help your organization stay a step ahead of compliance and administrative requirements,</a:t>
            </a:r>
          </a:p>
          <a:p>
            <a:r>
              <a:rPr lang="en-US" sz="1200" b="0" kern="1200" dirty="0" smtClean="0">
                <a:solidFill>
                  <a:schemeClr val="tx1"/>
                </a:solidFill>
                <a:latin typeface="Times New Roman" pitchFamily="18" charset="0"/>
                <a:ea typeface="+mn-ea"/>
                <a:cs typeface="Times New Roman" pitchFamily="18" charset="0"/>
              </a:rPr>
              <a:t>Bridge partnerships between physicians, nurses, specialists, clinicians, and administrators. By integrating the tasks associated with each role through clear communication, easily accessed information, and development of role-specific solutions.</a:t>
            </a:r>
          </a:p>
          <a:p>
            <a:endParaRPr lang="en-US" sz="1200" b="0" kern="1200" dirty="0" smtClean="0">
              <a:solidFill>
                <a:schemeClr val="tx1"/>
              </a:solidFill>
              <a:latin typeface="Times New Roman" pitchFamily="18" charset="0"/>
              <a:ea typeface="+mn-ea"/>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latin typeface="Times New Roman" pitchFamily="18" charset="0"/>
                <a:ea typeface="+mn-ea"/>
                <a:cs typeface="Times New Roman" pitchFamily="18" charset="0"/>
              </a:rPr>
              <a:t>microsoft.com/health/en-us/solutions</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13</a:t>
            </a:fld>
            <a:endParaRPr lang="en-US"/>
          </a:p>
        </p:txBody>
      </p:sp>
    </p:spTree>
    <p:extLst>
      <p:ext uri="{BB962C8B-B14F-4D97-AF65-F5344CB8AC3E}">
        <p14:creationId xmlns:p14="http://schemas.microsoft.com/office/powerpoint/2010/main" xmlns="" val="32844811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latin typeface="Times New Roman" pitchFamily="18" charset="0"/>
                <a:cs typeface="Times New Roman" pitchFamily="18" charset="0"/>
              </a:rPr>
              <a:t>Increase</a:t>
            </a:r>
            <a:r>
              <a:rPr lang="en-US" b="1" baseline="0" dirty="0" smtClean="0">
                <a:latin typeface="Times New Roman" pitchFamily="18" charset="0"/>
                <a:cs typeface="Times New Roman" pitchFamily="18" charset="0"/>
              </a:rPr>
              <a:t> in Startup Costs</a:t>
            </a:r>
            <a:endParaRPr lang="en-US" b="1" dirty="0" smtClean="0">
              <a:latin typeface="Times New Roman" pitchFamily="18" charset="0"/>
              <a:cs typeface="Times New Roman" pitchFamily="18" charset="0"/>
            </a:endParaRPr>
          </a:p>
          <a:p>
            <a:endParaRPr lang="en-US" b="1" dirty="0" smtClean="0">
              <a:latin typeface="Times New Roman" pitchFamily="18" charset="0"/>
              <a:cs typeface="Times New Roman" pitchFamily="18" charset="0"/>
            </a:endParaRPr>
          </a:p>
          <a:p>
            <a:r>
              <a:rPr lang="en-US" b="0" dirty="0" smtClean="0">
                <a:latin typeface="Times New Roman" pitchFamily="18" charset="0"/>
                <a:cs typeface="Times New Roman" pitchFamily="18" charset="0"/>
              </a:rPr>
              <a:t> Although,</a:t>
            </a:r>
            <a:r>
              <a:rPr lang="en-US" b="0" baseline="0" dirty="0" smtClean="0">
                <a:latin typeface="Times New Roman" pitchFamily="18" charset="0"/>
                <a:cs typeface="Times New Roman" pitchFamily="18" charset="0"/>
              </a:rPr>
              <a:t> ERP may seem like a great investment in the near future or may be the long future for those with many transitions, there also comes disadvantages such as increase in startup costs which affects the implementation process of the ERP system, causes managers to neglect the consulting charges, hardware expenses and training time and fees that are involved. </a:t>
            </a:r>
          </a:p>
          <a:p>
            <a:endParaRPr lang="en-US" b="0" baseline="0" dirty="0" smtClean="0">
              <a:latin typeface="Times New Roman" pitchFamily="18" charset="0"/>
              <a:cs typeface="Times New Roman" pitchFamily="18" charset="0"/>
            </a:endParaRPr>
          </a:p>
          <a:p>
            <a:r>
              <a:rPr lang="en-US" b="0" baseline="0" dirty="0" smtClean="0">
                <a:latin typeface="Times New Roman" pitchFamily="18" charset="0"/>
                <a:cs typeface="Times New Roman" pitchFamily="18" charset="0"/>
              </a:rPr>
              <a:t> In addition, startup costs, like  any other investment, requires a large capital investment and  causes immense organizational and staff structure changes as well.  It’s difficult to execute and transition and for everyone to accept the change especially in management.</a:t>
            </a:r>
          </a:p>
          <a:p>
            <a:endParaRPr lang="en-US" b="0" baseline="0" dirty="0" smtClean="0">
              <a:latin typeface="Times New Roman" pitchFamily="18" charset="0"/>
              <a:cs typeface="Times New Roman" pitchFamily="18" charset="0"/>
            </a:endParaRPr>
          </a:p>
          <a:p>
            <a:r>
              <a:rPr lang="en-US" sz="1200" kern="1200" dirty="0" smtClean="0">
                <a:solidFill>
                  <a:schemeClr val="tx1"/>
                </a:solidFill>
                <a:latin typeface="Times New Roman" pitchFamily="18" charset="0"/>
                <a:ea typeface="+mn-ea"/>
                <a:cs typeface="Times New Roman" pitchFamily="18" charset="0"/>
              </a:rPr>
              <a:t> Another, disadvantage and one</a:t>
            </a:r>
            <a:r>
              <a:rPr lang="en-US" sz="1200" kern="1200" baseline="0" dirty="0" smtClean="0">
                <a:solidFill>
                  <a:schemeClr val="tx1"/>
                </a:solidFill>
                <a:latin typeface="Times New Roman" pitchFamily="18" charset="0"/>
                <a:ea typeface="+mn-ea"/>
                <a:cs typeface="Times New Roman" pitchFamily="18" charset="0"/>
              </a:rPr>
              <a:t> of the biggest</a:t>
            </a:r>
            <a:r>
              <a:rPr lang="en-US" sz="1200" kern="1200" dirty="0" smtClean="0">
                <a:solidFill>
                  <a:schemeClr val="tx1"/>
                </a:solidFill>
                <a:latin typeface="Times New Roman" pitchFamily="18" charset="0"/>
                <a:ea typeface="+mn-ea"/>
                <a:cs typeface="Times New Roman" pitchFamily="18" charset="0"/>
              </a:rPr>
              <a:t> comes with ERP is the cost. ERP systems contain multiple complex components that are not only expensive to purchase, but also to implement. </a:t>
            </a:r>
          </a:p>
          <a:p>
            <a:endParaRPr lang="en-US" b="0" baseline="0" dirty="0" smtClean="0">
              <a:latin typeface="Times New Roman" pitchFamily="18" charset="0"/>
              <a:cs typeface="Times New Roman" pitchFamily="18" charset="0"/>
            </a:endParaRPr>
          </a:p>
          <a:p>
            <a:r>
              <a:rPr lang="en-US" sz="1200" kern="1200" dirty="0" smtClean="0">
                <a:solidFill>
                  <a:schemeClr val="tx1"/>
                </a:solidFill>
                <a:latin typeface="Times New Roman" pitchFamily="18" charset="0"/>
                <a:ea typeface="+mn-ea"/>
                <a:cs typeface="Times New Roman" pitchFamily="18" charset="0"/>
              </a:rPr>
              <a:t>(</a:t>
            </a:r>
            <a:r>
              <a:rPr lang="en-US" sz="1200" kern="1200" dirty="0" err="1" smtClean="0">
                <a:solidFill>
                  <a:schemeClr val="tx1"/>
                </a:solidFill>
                <a:latin typeface="Times New Roman" pitchFamily="18" charset="0"/>
                <a:ea typeface="+mn-ea"/>
                <a:cs typeface="Times New Roman" pitchFamily="18" charset="0"/>
              </a:rPr>
              <a:t>Baltazar</a:t>
            </a:r>
            <a:r>
              <a:rPr lang="en-US" sz="1200" kern="1200" dirty="0" smtClean="0">
                <a:solidFill>
                  <a:schemeClr val="tx1"/>
                </a:solidFill>
                <a:latin typeface="Times New Roman" pitchFamily="18" charset="0"/>
                <a:ea typeface="+mn-ea"/>
                <a:cs typeface="Times New Roman" pitchFamily="18" charset="0"/>
              </a:rPr>
              <a:t>, 327)</a:t>
            </a:r>
            <a:endParaRPr lang="en-US" b="0" baseline="0" dirty="0" smtClean="0">
              <a:latin typeface="Times New Roman" pitchFamily="18" charset="0"/>
              <a:cs typeface="Times New Roman" pitchFamily="18" charset="0"/>
            </a:endParaRPr>
          </a:p>
          <a:p>
            <a:endParaRPr lang="en-US" b="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14</a:t>
            </a:fld>
            <a:endParaRPr lang="en-US"/>
          </a:p>
        </p:txBody>
      </p:sp>
    </p:spTree>
    <p:extLst>
      <p:ext uri="{BB962C8B-B14F-4D97-AF65-F5344CB8AC3E}">
        <p14:creationId xmlns:p14="http://schemas.microsoft.com/office/powerpoint/2010/main" xmlns="" val="21207250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Times New Roman" pitchFamily="18" charset="0"/>
                <a:ea typeface="+mn-ea"/>
                <a:cs typeface="Times New Roman" pitchFamily="18" charset="0"/>
              </a:rPr>
              <a:t>(</a:t>
            </a:r>
            <a:r>
              <a:rPr lang="en-US" sz="1200" kern="1200" dirty="0" err="1" smtClean="0">
                <a:solidFill>
                  <a:schemeClr val="tx1"/>
                </a:solidFill>
                <a:latin typeface="Times New Roman" pitchFamily="18" charset="0"/>
                <a:ea typeface="+mn-ea"/>
                <a:cs typeface="Times New Roman" pitchFamily="18" charset="0"/>
              </a:rPr>
              <a:t>Baltazar</a:t>
            </a:r>
            <a:r>
              <a:rPr lang="en-US" sz="1200" kern="1200" dirty="0" smtClean="0">
                <a:solidFill>
                  <a:schemeClr val="tx1"/>
                </a:solidFill>
                <a:latin typeface="Times New Roman" pitchFamily="18" charset="0"/>
                <a:ea typeface="+mn-ea"/>
                <a:cs typeface="Times New Roman" pitchFamily="18" charset="0"/>
              </a:rPr>
              <a:t>, 327)</a:t>
            </a:r>
          </a:p>
          <a:p>
            <a:r>
              <a:rPr lang="en-US" sz="1200" kern="1200" dirty="0" smtClean="0">
                <a:solidFill>
                  <a:schemeClr val="tx1"/>
                </a:solidFill>
                <a:latin typeface="Times New Roman" pitchFamily="18" charset="0"/>
                <a:ea typeface="+mn-ea"/>
                <a:cs typeface="Times New Roman" pitchFamily="18" charset="0"/>
              </a:rPr>
              <a:t>The cost savings/ payback may not be realized immediately after the ERP implementation &amp; it is quite difficult to measure the same. There may be additional indirect costs like new IT infrastructure, upgrading the WAN links, etc</a:t>
            </a:r>
          </a:p>
        </p:txBody>
      </p:sp>
      <p:sp>
        <p:nvSpPr>
          <p:cNvPr id="4" name="Slide Number Placeholder 3"/>
          <p:cNvSpPr>
            <a:spLocks noGrp="1"/>
          </p:cNvSpPr>
          <p:nvPr>
            <p:ph type="sldNum" sz="quarter" idx="10"/>
          </p:nvPr>
        </p:nvSpPr>
        <p:spPr/>
        <p:txBody>
          <a:bodyPr/>
          <a:lstStyle/>
          <a:p>
            <a:fld id="{65260AC0-8EFB-4237-B052-846C0076239C}"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smtClean="0">
                <a:latin typeface="Times New Roman" pitchFamily="18" charset="0"/>
                <a:cs typeface="Times New Roman" pitchFamily="18" charset="0"/>
              </a:rPr>
              <a:t>In today’s global</a:t>
            </a:r>
            <a:r>
              <a:rPr lang="en-US" baseline="0" dirty="0" smtClean="0">
                <a:latin typeface="Times New Roman" pitchFamily="18" charset="0"/>
                <a:cs typeface="Times New Roman" pitchFamily="18" charset="0"/>
              </a:rPr>
              <a:t> economy, security of personal, financial, and proprietary information is a major concern in the development of any ERP and information technology system.  There are many cases that demonstrate how this type of information in the wrong hands can be damaging to an individual, an organization, and even the security of a country.</a:t>
            </a:r>
          </a:p>
          <a:p>
            <a:r>
              <a:rPr lang="en-US" baseline="0" dirty="0" smtClean="0">
                <a:latin typeface="Times New Roman" pitchFamily="18" charset="0"/>
                <a:cs typeface="Times New Roman" pitchFamily="18" charset="0"/>
              </a:rPr>
              <a:t>Compromised information and a break in information security can result in damage to an individual’s reputation, multimillion dollar law suites, and in the healthcare industry, potentially a risk to human life.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16</a:t>
            </a:fld>
            <a:endParaRPr lang="en-US"/>
          </a:p>
        </p:txBody>
      </p:sp>
    </p:spTree>
    <p:extLst>
      <p:ext uri="{BB962C8B-B14F-4D97-AF65-F5344CB8AC3E}">
        <p14:creationId xmlns:p14="http://schemas.microsoft.com/office/powerpoint/2010/main" xmlns="" val="9012356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Healthcare</a:t>
            </a:r>
            <a:r>
              <a:rPr lang="en-US" baseline="0" dirty="0" smtClean="0"/>
              <a:t> organizations that have considered ERP programs have identified several security protection “must-haves” to minimize ERP vulnerabilities.  These include:</a:t>
            </a:r>
          </a:p>
          <a:p>
            <a:r>
              <a:rPr lang="en-US" baseline="0" dirty="0" smtClean="0"/>
              <a:t> Role based access so users at different levels have access to only certain parts of the ERP system.</a:t>
            </a:r>
          </a:p>
          <a:p>
            <a:r>
              <a:rPr lang="en-US" baseline="0" dirty="0" smtClean="0"/>
              <a:t>Reports that clearly outline what access each type of user has and how providing certain access levels permits access to certain information.</a:t>
            </a:r>
          </a:p>
          <a:p>
            <a:r>
              <a:rPr lang="en-US" baseline="0" dirty="0" smtClean="0"/>
              <a:t>Strong passwords with a secure method for changing them on a regular basis.</a:t>
            </a:r>
          </a:p>
          <a:p>
            <a:endParaRPr lang="en-US" dirty="0"/>
          </a:p>
        </p:txBody>
      </p:sp>
      <p:sp>
        <p:nvSpPr>
          <p:cNvPr id="4" name="Slide Number Placeholder 3"/>
          <p:cNvSpPr>
            <a:spLocks noGrp="1"/>
          </p:cNvSpPr>
          <p:nvPr>
            <p:ph type="sldNum" sz="quarter" idx="10"/>
          </p:nvPr>
        </p:nvSpPr>
        <p:spPr/>
        <p:txBody>
          <a:bodyPr/>
          <a:lstStyle/>
          <a:p>
            <a:fld id="{65260AC0-8EFB-4237-B052-846C0076239C}" type="slidenum">
              <a:rPr lang="en-US" smtClean="0"/>
              <a:pPr/>
              <a:t>17</a:t>
            </a:fld>
            <a:endParaRPr lang="en-US"/>
          </a:p>
        </p:txBody>
      </p:sp>
    </p:spTree>
    <p:extLst>
      <p:ext uri="{BB962C8B-B14F-4D97-AF65-F5344CB8AC3E}">
        <p14:creationId xmlns:p14="http://schemas.microsoft.com/office/powerpoint/2010/main" xmlns="" val="9515627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More must-haves:</a:t>
            </a:r>
          </a:p>
          <a:p>
            <a:r>
              <a:rPr lang="en-US" dirty="0" smtClean="0">
                <a:latin typeface="Times New Roman" pitchFamily="18" charset="0"/>
                <a:cs typeface="Times New Roman" pitchFamily="18" charset="0"/>
              </a:rPr>
              <a:t>Reports</a:t>
            </a:r>
            <a:r>
              <a:rPr lang="en-US" baseline="0" dirty="0" smtClean="0">
                <a:latin typeface="Times New Roman" pitchFamily="18" charset="0"/>
                <a:cs typeface="Times New Roman" pitchFamily="18" charset="0"/>
              </a:rPr>
              <a:t> that identify who is requesting information, particularly sensitive information that may compromise the organization’s integrity if it gets to the wrong hands.</a:t>
            </a:r>
          </a:p>
          <a:p>
            <a:r>
              <a:rPr lang="en-US" baseline="0" dirty="0" smtClean="0">
                <a:latin typeface="Times New Roman" pitchFamily="18" charset="0"/>
                <a:cs typeface="Times New Roman" pitchFamily="18" charset="0"/>
              </a:rPr>
              <a:t>Encrypted passwords</a:t>
            </a:r>
          </a:p>
          <a:p>
            <a:r>
              <a:rPr lang="en-US" baseline="0" dirty="0" smtClean="0">
                <a:latin typeface="Times New Roman" pitchFamily="18" charset="0"/>
                <a:cs typeface="Times New Roman" pitchFamily="18" charset="0"/>
              </a:rPr>
              <a:t>Restriction to all users directly to the database.</a:t>
            </a:r>
          </a:p>
          <a:p>
            <a:r>
              <a:rPr lang="en-US" baseline="0" dirty="0" smtClean="0">
                <a:latin typeface="Times New Roman" pitchFamily="18" charset="0"/>
                <a:cs typeface="Times New Roman" pitchFamily="18" charset="0"/>
              </a:rPr>
              <a:t>Default user roles that permit particular user groups access to sensitive data but restricts them from manipulating it.</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18</a:t>
            </a:fld>
            <a:endParaRPr lang="en-US"/>
          </a:p>
        </p:txBody>
      </p:sp>
    </p:spTree>
    <p:extLst>
      <p:ext uri="{BB962C8B-B14F-4D97-AF65-F5344CB8AC3E}">
        <p14:creationId xmlns:p14="http://schemas.microsoft.com/office/powerpoint/2010/main" xmlns="" val="29966631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latin typeface="Times New Roman" pitchFamily="18" charset="0"/>
                <a:cs typeface="Times New Roman" pitchFamily="18" charset="0"/>
              </a:rPr>
              <a:t> In general, the effects of a failed ERP system on staff’s performance in healthcare can be illustrated by the way it impacts the behavior of employees. This is because it creates a sense of  insecurity that can make them lose the motivation to perform effectively and create conflict and communication issues within the established relationships with upper management. Employees cannot follow  a management team that cannot follow through  or involve employees in the change. Most, of the failed issues in the healthcare system with ERP  tend to occur because of assumption  that  all of the existing issues will somehow just disappear. They also fail to realize that change effects everyone and without proper implementation or a  common vision work performance will just continue to spiral downward.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19</a:t>
            </a:fld>
            <a:endParaRPr lang="en-US"/>
          </a:p>
        </p:txBody>
      </p:sp>
    </p:spTree>
    <p:extLst>
      <p:ext uri="{BB962C8B-B14F-4D97-AF65-F5344CB8AC3E}">
        <p14:creationId xmlns:p14="http://schemas.microsoft.com/office/powerpoint/2010/main" xmlns="" val="1754249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260AC0-8EFB-4237-B052-846C0076239C}"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In the process of integrating data in preparation for an ERP implementation,</a:t>
            </a:r>
            <a:r>
              <a:rPr lang="en-US" baseline="0" dirty="0" smtClean="0"/>
              <a:t> data fields, records, definitions, etc. need to be set up.  This requires that they be standardized so that everyone is talking the same lingo.  D.W. Deming had a principle that’s very applicable in an ERP implementation:  “Uncontrolled variation is the enemy of quality”.  Essentially, there needs to be standardization.  A natural expectation that should take place prior to integrating data is involving key stakeholders so that they have a say in the standardization process.  This will make them feel they’re part of the process, create ownership, and reduce their resistance to the ERP.</a:t>
            </a:r>
          </a:p>
          <a:p>
            <a:endParaRPr lang="en-US" dirty="0"/>
          </a:p>
        </p:txBody>
      </p:sp>
      <p:sp>
        <p:nvSpPr>
          <p:cNvPr id="4" name="Slide Number Placeholder 3"/>
          <p:cNvSpPr>
            <a:spLocks noGrp="1"/>
          </p:cNvSpPr>
          <p:nvPr>
            <p:ph type="sldNum" sz="quarter" idx="10"/>
          </p:nvPr>
        </p:nvSpPr>
        <p:spPr/>
        <p:txBody>
          <a:bodyPr/>
          <a:lstStyle/>
          <a:p>
            <a:fld id="{65260AC0-8EFB-4237-B052-846C0076239C}" type="slidenum">
              <a:rPr lang="en-US" smtClean="0"/>
              <a:pPr/>
              <a:t>20</a:t>
            </a:fld>
            <a:endParaRPr lang="en-US"/>
          </a:p>
        </p:txBody>
      </p:sp>
    </p:spTree>
    <p:extLst>
      <p:ext uri="{BB962C8B-B14F-4D97-AF65-F5344CB8AC3E}">
        <p14:creationId xmlns:p14="http://schemas.microsoft.com/office/powerpoint/2010/main" xmlns="" val="22752482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smtClean="0">
                <a:latin typeface="Times New Roman" pitchFamily="18" charset="0"/>
                <a:cs typeface="Times New Roman" pitchFamily="18" charset="0"/>
              </a:rPr>
              <a:t>At the risk</a:t>
            </a:r>
            <a:r>
              <a:rPr lang="en-US" baseline="0" dirty="0" smtClean="0">
                <a:latin typeface="Times New Roman" pitchFamily="18" charset="0"/>
                <a:cs typeface="Times New Roman" pitchFamily="18" charset="0"/>
              </a:rPr>
              <a:t> of repeating the data integration requirements, standardization is a must.  In addition, as mentioned early involving stakeholders, and more to the point, identifying specific staff to support the ERP initiative will make the process smoother.</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21</a:t>
            </a:fld>
            <a:endParaRPr lang="en-US"/>
          </a:p>
        </p:txBody>
      </p:sp>
    </p:spTree>
    <p:extLst>
      <p:ext uri="{BB962C8B-B14F-4D97-AF65-F5344CB8AC3E}">
        <p14:creationId xmlns:p14="http://schemas.microsoft.com/office/powerpoint/2010/main" xmlns="" val="15520295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All companies grossly underestimate the time and resources required to implement a new ERP system," argues James Mallory, marketing director,</a:t>
            </a:r>
            <a:r>
              <a:rPr lang="en-US" dirty="0" smtClean="0">
                <a:hlinkClick r:id="rId3"/>
              </a:rPr>
              <a:t>e2b </a:t>
            </a:r>
            <a:r>
              <a:rPr lang="en-US" dirty="0" err="1" smtClean="0">
                <a:hlinkClick r:id="rId3"/>
              </a:rPr>
              <a:t>teknologies</a:t>
            </a:r>
            <a:r>
              <a:rPr lang="en-US" dirty="0" smtClean="0"/>
              <a:t>. How can you calculate the necessary time involved? "The time involved can be estimated by dividing the cost of the software by 100,</a:t>
            </a:r>
          </a:p>
          <a:p>
            <a:r>
              <a:rPr lang="en-US" sz="1200" kern="1200" dirty="0" smtClean="0">
                <a:solidFill>
                  <a:schemeClr val="tx1"/>
                </a:solidFill>
                <a:latin typeface="+mn-lt"/>
                <a:ea typeface="+mn-ea"/>
                <a:cs typeface="+mn-cs"/>
              </a:rPr>
              <a:t>Training time and fees that are involved. Time and millions of dollars can be spent by one firm to implement the system. A price tag cannot be placed on time, so this is a crucial element. (</a:t>
            </a:r>
            <a:r>
              <a:rPr lang="en-US" sz="1200" kern="1200" dirty="0" err="1" smtClean="0">
                <a:solidFill>
                  <a:schemeClr val="tx1"/>
                </a:solidFill>
                <a:latin typeface="+mn-lt"/>
                <a:ea typeface="+mn-ea"/>
                <a:cs typeface="+mn-cs"/>
              </a:rPr>
              <a:t>Baltazar</a:t>
            </a:r>
            <a:r>
              <a:rPr lang="en-US" sz="1200" kern="1200" dirty="0" smtClean="0">
                <a:solidFill>
                  <a:schemeClr val="tx1"/>
                </a:solidFill>
                <a:latin typeface="+mn-lt"/>
                <a:ea typeface="+mn-ea"/>
                <a:cs typeface="+mn-cs"/>
              </a:rPr>
              <a:t>, 327</a:t>
            </a:r>
          </a:p>
          <a:p>
            <a:r>
              <a:rPr lang="en-US" dirty="0" smtClean="0"/>
              <a:t> A lack of proper training is one of the most common reasons that ERP projects fail.</a:t>
            </a:r>
            <a:r>
              <a:rPr lang="en-US" baseline="0" dirty="0" smtClean="0"/>
              <a:t> This is because w</a:t>
            </a:r>
            <a:r>
              <a:rPr lang="en-US" dirty="0" smtClean="0"/>
              <a:t>hen implementing an ERP system, the single most important thing one can do to minimize delays and accelerate time to completion is to reduce multitasking," says </a:t>
            </a:r>
            <a:r>
              <a:rPr lang="en-US" dirty="0" err="1" smtClean="0"/>
              <a:t>Yoav</a:t>
            </a:r>
            <a:r>
              <a:rPr lang="en-US" dirty="0" smtClean="0"/>
              <a:t> </a:t>
            </a:r>
            <a:r>
              <a:rPr lang="en-US" dirty="0" err="1" smtClean="0"/>
              <a:t>Ziv</a:t>
            </a:r>
            <a:r>
              <a:rPr lang="en-US" dirty="0" smtClean="0"/>
              <a:t>, vice president, </a:t>
            </a:r>
            <a:r>
              <a:rPr lang="en-US" dirty="0" smtClean="0">
                <a:hlinkClick r:id="rId4"/>
              </a:rPr>
              <a:t>Realization </a:t>
            </a:r>
            <a:r>
              <a:rPr lang="en-US" dirty="0" smtClean="0"/>
              <a:t>, a project management specialist.</a:t>
            </a:r>
            <a:endParaRPr lang="en-US" dirty="0"/>
          </a:p>
        </p:txBody>
      </p:sp>
      <p:sp>
        <p:nvSpPr>
          <p:cNvPr id="4" name="Slide Number Placeholder 3"/>
          <p:cNvSpPr>
            <a:spLocks noGrp="1"/>
          </p:cNvSpPr>
          <p:nvPr>
            <p:ph type="sldNum" sz="quarter" idx="10"/>
          </p:nvPr>
        </p:nvSpPr>
        <p:spPr/>
        <p:txBody>
          <a:bodyPr/>
          <a:lstStyle/>
          <a:p>
            <a:fld id="{65260AC0-8EFB-4237-B052-846C0076239C}" type="slidenum">
              <a:rPr lang="en-US" smtClean="0"/>
              <a:pPr/>
              <a:t>22</a:t>
            </a:fld>
            <a:endParaRPr lang="en-US"/>
          </a:p>
        </p:txBody>
      </p:sp>
    </p:spTree>
    <p:extLst>
      <p:ext uri="{BB962C8B-B14F-4D97-AF65-F5344CB8AC3E}">
        <p14:creationId xmlns:p14="http://schemas.microsoft.com/office/powerpoint/2010/main" xmlns="" val="9245196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smtClean="0">
                <a:latin typeface="Times New Roman" pitchFamily="18" charset="0"/>
                <a:cs typeface="Times New Roman" pitchFamily="18" charset="0"/>
              </a:rPr>
              <a:t>As</a:t>
            </a:r>
            <a:r>
              <a:rPr lang="en-US" baseline="0" dirty="0" smtClean="0">
                <a:latin typeface="Times New Roman" pitchFamily="18" charset="0"/>
                <a:cs typeface="Times New Roman" pitchFamily="18" charset="0"/>
              </a:rPr>
              <a:t> noted in this report, there are a number of different objectives that must be achieved to maximize the ERP’s effectiveness, it’s efficiency, and it’s security.  These recommendations include standardization, which includes defining accounts, their formats, the departments, pay codes, best practices, etc.  Before ERP development begins, the healthcare provider must have a clear idea as to what the want the ERP to include and address.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23</a:t>
            </a:fld>
            <a:endParaRPr lang="en-US"/>
          </a:p>
        </p:txBody>
      </p:sp>
    </p:spTree>
    <p:extLst>
      <p:ext uri="{BB962C8B-B14F-4D97-AF65-F5344CB8AC3E}">
        <p14:creationId xmlns:p14="http://schemas.microsoft.com/office/powerpoint/2010/main" xmlns="" val="16801214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Other recommendations</a:t>
            </a:r>
            <a:r>
              <a:rPr lang="en-US" baseline="0" dirty="0" smtClean="0"/>
              <a:t> include involving key stakeholders.  An ERP system requires major investments of capital and other resources including personnel.  Therefore, it makes a lot of sense that it address a wide range of business applications.  One of these important components that affect a number of other functions as well as employee morale and the patient experience is a centralized scheduling function. </a:t>
            </a:r>
            <a:endParaRPr lang="en-US" dirty="0"/>
          </a:p>
        </p:txBody>
      </p:sp>
      <p:sp>
        <p:nvSpPr>
          <p:cNvPr id="4" name="Slide Number Placeholder 3"/>
          <p:cNvSpPr>
            <a:spLocks noGrp="1"/>
          </p:cNvSpPr>
          <p:nvPr>
            <p:ph type="sldNum" sz="quarter" idx="10"/>
          </p:nvPr>
        </p:nvSpPr>
        <p:spPr/>
        <p:txBody>
          <a:bodyPr/>
          <a:lstStyle/>
          <a:p>
            <a:fld id="{65260AC0-8EFB-4237-B052-846C0076239C}" type="slidenum">
              <a:rPr lang="en-US" smtClean="0"/>
              <a:pPr/>
              <a:t>24</a:t>
            </a:fld>
            <a:endParaRPr lang="en-US"/>
          </a:p>
        </p:txBody>
      </p:sp>
    </p:spTree>
    <p:extLst>
      <p:ext uri="{BB962C8B-B14F-4D97-AF65-F5344CB8AC3E}">
        <p14:creationId xmlns:p14="http://schemas.microsoft.com/office/powerpoint/2010/main" xmlns="" val="29989088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Finally, there are three other objectives that will make or</a:t>
            </a:r>
            <a:r>
              <a:rPr lang="en-US" baseline="0" dirty="0" smtClean="0"/>
              <a:t> break an ERP implementation.  First and foremost, it’s important to understand that an ERP project will only be as successful as the preparation that went into it.  Convincing different facilities, particularly those that rarely or never worked together, to accept a single system is a major objective.  Before everyone can be on the same page, they must be willing to work at making this happen. </a:t>
            </a:r>
          </a:p>
          <a:p>
            <a:r>
              <a:rPr lang="en-US" baseline="0" dirty="0" smtClean="0"/>
              <a:t> Lastly, from a highly regulatory environment that is the healthcare industry, understanding the implications of how an ERP works, and getting buy-off from the regulating agencies has to happen as soon as possible, early in the preparation process.</a:t>
            </a:r>
            <a:endParaRPr lang="en-US" dirty="0"/>
          </a:p>
        </p:txBody>
      </p:sp>
      <p:sp>
        <p:nvSpPr>
          <p:cNvPr id="4" name="Slide Number Placeholder 3"/>
          <p:cNvSpPr>
            <a:spLocks noGrp="1"/>
          </p:cNvSpPr>
          <p:nvPr>
            <p:ph type="sldNum" sz="quarter" idx="10"/>
          </p:nvPr>
        </p:nvSpPr>
        <p:spPr/>
        <p:txBody>
          <a:bodyPr/>
          <a:lstStyle/>
          <a:p>
            <a:fld id="{65260AC0-8EFB-4237-B052-846C0076239C}" type="slidenum">
              <a:rPr lang="en-US" smtClean="0"/>
              <a:pPr/>
              <a:t>25</a:t>
            </a:fld>
            <a:endParaRPr lang="en-US"/>
          </a:p>
        </p:txBody>
      </p:sp>
    </p:spTree>
    <p:extLst>
      <p:ext uri="{BB962C8B-B14F-4D97-AF65-F5344CB8AC3E}">
        <p14:creationId xmlns:p14="http://schemas.microsoft.com/office/powerpoint/2010/main" xmlns="" val="8577443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Conclusion</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Complete visibility into all the important processes across various departments of an organization (especially for senior management personnel).</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 unified and single reporting system to analyze the statistics/ numbers/ status etc in real-time, across all the functions / departments.</a:t>
            </a:r>
          </a:p>
          <a:p>
            <a:r>
              <a:rPr lang="en-US" sz="1200" kern="1200" dirty="0" smtClean="0">
                <a:solidFill>
                  <a:schemeClr val="tx1"/>
                </a:solidFill>
                <a:latin typeface="+mn-lt"/>
                <a:ea typeface="+mn-ea"/>
                <a:cs typeface="+mn-cs"/>
              </a:rPr>
              <a:t>ERP systems are more secure as centralized security policies can be applied to them and all the transactions happening via the ERP systems can be tracked.</a:t>
            </a:r>
          </a:p>
          <a:p>
            <a:r>
              <a:rPr lang="en-US" sz="1200" kern="1200" dirty="0" smtClean="0">
                <a:solidFill>
                  <a:schemeClr val="tx1"/>
                </a:solidFill>
                <a:latin typeface="+mn-lt"/>
                <a:ea typeface="+mn-ea"/>
                <a:cs typeface="+mn-cs"/>
              </a:rPr>
              <a:t>ERP systems provide visibility and hence enable better/ faster collaboration across all the departments,</a:t>
            </a:r>
            <a:r>
              <a:rPr lang="en-US" sz="1200" kern="1200" baseline="0" dirty="0" smtClean="0">
                <a:solidFill>
                  <a:schemeClr val="tx1"/>
                </a:solidFill>
                <a:latin typeface="+mn-lt"/>
                <a:ea typeface="+mn-ea"/>
                <a:cs typeface="+mn-cs"/>
              </a:rPr>
              <a:t> which in turn better products and services.</a:t>
            </a:r>
          </a:p>
          <a:p>
            <a:r>
              <a:rPr lang="en-US" sz="1200" kern="1200" dirty="0" smtClean="0">
                <a:solidFill>
                  <a:schemeClr val="tx1"/>
                </a:solidFill>
                <a:latin typeface="+mn-lt"/>
                <a:ea typeface="+mn-ea"/>
                <a:cs typeface="+mn-cs"/>
              </a:rPr>
              <a:t>ERP systems make it easier for order tracking, inventory tracking, revenue tracking, sales forecasting and related activities.</a:t>
            </a:r>
            <a:endParaRPr lang="en-US" dirty="0"/>
          </a:p>
        </p:txBody>
      </p:sp>
      <p:sp>
        <p:nvSpPr>
          <p:cNvPr id="4" name="Slide Number Placeholder 3"/>
          <p:cNvSpPr>
            <a:spLocks noGrp="1"/>
          </p:cNvSpPr>
          <p:nvPr>
            <p:ph type="sldNum" sz="quarter" idx="10"/>
          </p:nvPr>
        </p:nvSpPr>
        <p:spPr/>
        <p:txBody>
          <a:bodyPr/>
          <a:lstStyle/>
          <a:p>
            <a:fld id="{65260AC0-8EFB-4237-B052-846C0076239C}" type="slidenum">
              <a:rPr lang="en-US" smtClean="0"/>
              <a:pPr/>
              <a:t>26</a:t>
            </a:fld>
            <a:endParaRPr lang="en-US"/>
          </a:p>
        </p:txBody>
      </p:sp>
    </p:spTree>
    <p:extLst>
      <p:ext uri="{BB962C8B-B14F-4D97-AF65-F5344CB8AC3E}">
        <p14:creationId xmlns:p14="http://schemas.microsoft.com/office/powerpoint/2010/main" xmlns="" val="19529372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smtClean="0"/>
          </a:p>
          <a:p>
            <a:r>
              <a:rPr lang="en-US" b="1" dirty="0" smtClean="0"/>
              <a:t>Conclusion</a:t>
            </a:r>
          </a:p>
          <a:p>
            <a:endParaRPr lang="en-US" b="1" dirty="0" smtClean="0"/>
          </a:p>
          <a:p>
            <a:r>
              <a:rPr lang="en-US" b="0" dirty="0" smtClean="0"/>
              <a:t>A</a:t>
            </a:r>
            <a:r>
              <a:rPr lang="en-US" b="0" baseline="0" dirty="0" smtClean="0"/>
              <a:t> completed</a:t>
            </a:r>
            <a:r>
              <a:rPr lang="en-US" b="0" dirty="0" smtClean="0"/>
              <a:t> ERP model is</a:t>
            </a:r>
            <a:r>
              <a:rPr lang="en-US" b="0" baseline="0" dirty="0" smtClean="0"/>
              <a:t> demonstrated to illustrate functions and reasons behind the need of the ERP design.  This model demonstrates the integration of data and how they relate.</a:t>
            </a:r>
          </a:p>
          <a:p>
            <a:endParaRPr lang="en-US" b="0" dirty="0" smtClean="0"/>
          </a:p>
          <a:p>
            <a:r>
              <a:rPr lang="en-US" dirty="0" smtClean="0"/>
              <a:t>With materials costs making up the second highest expense for healthcare service providers, the importance of Healthcare Materials Management in Healthcare cannot be understated. By providing you with a comprehensive and scalable package to manage requisitions, procurement, fulfillment and consumption processes, you can bring great time-saving process improvements across your organization</a:t>
            </a:r>
            <a:endParaRPr lang="en-US" b="0" dirty="0"/>
          </a:p>
        </p:txBody>
      </p:sp>
      <p:sp>
        <p:nvSpPr>
          <p:cNvPr id="4" name="Slide Number Placeholder 3"/>
          <p:cNvSpPr>
            <a:spLocks noGrp="1"/>
          </p:cNvSpPr>
          <p:nvPr>
            <p:ph type="sldNum" sz="quarter" idx="10"/>
          </p:nvPr>
        </p:nvSpPr>
        <p:spPr/>
        <p:txBody>
          <a:bodyPr/>
          <a:lstStyle/>
          <a:p>
            <a:fld id="{65260AC0-8EFB-4237-B052-846C0076239C}" type="slidenum">
              <a:rPr lang="en-US" smtClean="0"/>
              <a:pPr/>
              <a:t>27</a:t>
            </a:fld>
            <a:endParaRPr lang="en-US"/>
          </a:p>
        </p:txBody>
      </p:sp>
    </p:spTree>
    <p:extLst>
      <p:ext uri="{BB962C8B-B14F-4D97-AF65-F5344CB8AC3E}">
        <p14:creationId xmlns:p14="http://schemas.microsoft.com/office/powerpoint/2010/main" xmlns="" val="21207250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smtClean="0"/>
          </a:p>
          <a:p>
            <a:r>
              <a:rPr lang="en-US" b="1" dirty="0" smtClean="0"/>
              <a:t>Conclusion</a:t>
            </a:r>
          </a:p>
          <a:p>
            <a:endParaRPr lang="en-US" b="1" dirty="0" smtClean="0"/>
          </a:p>
          <a:p>
            <a:r>
              <a:rPr lang="en-US" b="0" dirty="0" smtClean="0"/>
              <a:t>An</a:t>
            </a:r>
            <a:r>
              <a:rPr lang="en-US" b="0" baseline="0" dirty="0" smtClean="0"/>
              <a:t> incomplete</a:t>
            </a:r>
            <a:r>
              <a:rPr lang="en-US" b="0" dirty="0" smtClean="0"/>
              <a:t> ERP model is</a:t>
            </a:r>
            <a:r>
              <a:rPr lang="en-US" b="0" baseline="0" dirty="0" smtClean="0"/>
              <a:t> demonstrated here.  Unlike the complete model, this one demonstrates that data integration is not complete.  The flow of data does not go in more than one direction.  Data flows to the healthcare employees that provide the services to the patient.  However, this is a flawed model as it will overwhelm the nurses and physicians who should not be focused on Procurement, Stores, Business Analysis, or Accounting.  They’re there to serve the patient.</a:t>
            </a:r>
          </a:p>
        </p:txBody>
      </p:sp>
      <p:sp>
        <p:nvSpPr>
          <p:cNvPr id="4" name="Slide Number Placeholder 3"/>
          <p:cNvSpPr>
            <a:spLocks noGrp="1"/>
          </p:cNvSpPr>
          <p:nvPr>
            <p:ph type="sldNum" sz="quarter" idx="10"/>
          </p:nvPr>
        </p:nvSpPr>
        <p:spPr/>
        <p:txBody>
          <a:bodyPr/>
          <a:lstStyle/>
          <a:p>
            <a:fld id="{65260AC0-8EFB-4237-B052-846C0076239C}" type="slidenum">
              <a:rPr lang="en-US" smtClean="0"/>
              <a:pPr/>
              <a:t>28</a:t>
            </a:fld>
            <a:endParaRPr lang="en-US"/>
          </a:p>
        </p:txBody>
      </p:sp>
    </p:spTree>
    <p:extLst>
      <p:ext uri="{BB962C8B-B14F-4D97-AF65-F5344CB8AC3E}">
        <p14:creationId xmlns:p14="http://schemas.microsoft.com/office/powerpoint/2010/main" xmlns="" val="2120725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Report Objectives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The healthcare industry has been known to be outdated and while the medical technology is rapidly growing, the healthcare informational systems falls short behind other industries especially in its investments and the use of information technology.</a:t>
            </a:r>
          </a:p>
          <a:p>
            <a:r>
              <a:rPr lang="en-US" baseline="0" dirty="0" smtClean="0">
                <a:latin typeface="Times New Roman" pitchFamily="18" charset="0"/>
                <a:cs typeface="Times New Roman" pitchFamily="18" charset="0"/>
              </a:rPr>
              <a:t>  However, with the implementation of </a:t>
            </a:r>
            <a:r>
              <a:rPr lang="en-US" dirty="0" smtClean="0">
                <a:latin typeface="Times New Roman" pitchFamily="18" charset="0"/>
                <a:cs typeface="Times New Roman" pitchFamily="18" charset="0"/>
              </a:rPr>
              <a:t> ERP,  a substantial system that enables business operations to grow  it will aid </a:t>
            </a:r>
            <a:r>
              <a:rPr lang="en-US" baseline="0" dirty="0" smtClean="0">
                <a:latin typeface="Times New Roman" pitchFamily="18" charset="0"/>
                <a:cs typeface="Times New Roman" pitchFamily="18" charset="0"/>
              </a:rPr>
              <a:t> an array of </a:t>
            </a:r>
            <a:r>
              <a:rPr lang="en-US" dirty="0" smtClean="0">
                <a:latin typeface="Times New Roman" pitchFamily="18" charset="0"/>
                <a:cs typeface="Times New Roman" pitchFamily="18" charset="0"/>
              </a:rPr>
              <a:t> growth to occur within hospitals, medical clinics and facilities, physician offices, inpatient and outpatient facilities.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With the refined infrastructure</a:t>
            </a:r>
            <a:r>
              <a:rPr lang="en-US" baseline="0" dirty="0" smtClean="0">
                <a:latin typeface="Times New Roman" pitchFamily="18" charset="0"/>
                <a:cs typeface="Times New Roman" pitchFamily="18" charset="0"/>
              </a:rPr>
              <a:t> that now supports our everyday busy lives in the digital arena, we are uniquely positioned for a similar effect and transition in the healthcare industry.</a:t>
            </a:r>
          </a:p>
          <a:p>
            <a:endParaRPr lang="en-US" baseline="0" dirty="0" smtClean="0">
              <a:latin typeface="Times New Roman" pitchFamily="18" charset="0"/>
              <a:cs typeface="Times New Roman" pitchFamily="18" charset="0"/>
            </a:endParaRPr>
          </a:p>
          <a:p>
            <a:endParaRPr lang="en-US" baseline="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3</a:t>
            </a:fld>
            <a:endParaRPr lang="en-US"/>
          </a:p>
        </p:txBody>
      </p:sp>
    </p:spTree>
    <p:extLst>
      <p:ext uri="{BB962C8B-B14F-4D97-AF65-F5344CB8AC3E}">
        <p14:creationId xmlns:p14="http://schemas.microsoft.com/office/powerpoint/2010/main" xmlns="" val="4127088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Benefits</a:t>
            </a:r>
          </a:p>
          <a:p>
            <a:endParaRPr lang="en-US" dirty="0" smtClean="0"/>
          </a:p>
          <a:p>
            <a:r>
              <a:rPr lang="en-US" dirty="0" smtClean="0">
                <a:latin typeface="Times New Roman" pitchFamily="18" charset="0"/>
                <a:cs typeface="Times New Roman" pitchFamily="18" charset="0"/>
              </a:rPr>
              <a:t> There are several benefits</a:t>
            </a:r>
            <a:r>
              <a:rPr lang="en-US" baseline="0" dirty="0" smtClean="0">
                <a:latin typeface="Times New Roman" pitchFamily="18" charset="0"/>
                <a:cs typeface="Times New Roman" pitchFamily="18" charset="0"/>
              </a:rPr>
              <a:t> that ERP solutions provides and one specifically that stands out to most businesses are the features.  ERP solutions delivers enhanced capabilities for the healthcare industry to support cost-effective hospital supply chain management, stringent fiscal control, and streamlined human capital management.  Having the right information at the right time helps hospitals be proactive and improve mobility.  Doctors and staff are able to view patient information quickly and take necessary actions such as discharge, pending insurance information, etc.   Such features can include managerial dashboards, budget versus actual reviews, approvals for requisition and payment processing.  </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 Other benefits are the inputs and outputs of information.  ERP will now allow for the sharing of data to be more centralized and offer an enhanced accessibility and ease of information.  All levels of management will be able to view live-date and produce reporting on cost activities, patient historical data and current pending data.</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Another benefit would be effective staff performance, because with implementation of the ERP systems, the business will have to invest in training and once the staff is trained they will be able to do their job more effectively and efficiently. </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Lastly, ERP can offer a competitive advantage amongst other healthcare facilities within the same industry by offering a great automation process and procedures.  ERP will enable automation of workflows, consolidate multiple facility information, and establish a more uniformed method of charting.</a:t>
            </a: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4</a:t>
            </a:fld>
            <a:endParaRPr lang="en-US"/>
          </a:p>
        </p:txBody>
      </p:sp>
    </p:spTree>
    <p:extLst>
      <p:ext uri="{BB962C8B-B14F-4D97-AF65-F5344CB8AC3E}">
        <p14:creationId xmlns:p14="http://schemas.microsoft.com/office/powerpoint/2010/main" xmlns="" val="32844811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Disadvantages</a:t>
            </a:r>
          </a:p>
          <a:p>
            <a:endParaRPr lang="en-US" b="1" dirty="0" smtClean="0"/>
          </a:p>
          <a:p>
            <a:r>
              <a:rPr lang="en-US" b="0" dirty="0" smtClean="0">
                <a:latin typeface="Times New Roman" pitchFamily="18" charset="0"/>
                <a:cs typeface="Times New Roman" pitchFamily="18" charset="0"/>
              </a:rPr>
              <a:t>Although,</a:t>
            </a:r>
            <a:r>
              <a:rPr lang="en-US" b="0" baseline="0" dirty="0" smtClean="0">
                <a:latin typeface="Times New Roman" pitchFamily="18" charset="0"/>
                <a:cs typeface="Times New Roman" pitchFamily="18" charset="0"/>
              </a:rPr>
              <a:t> ERP may seem like a great investment in the near future or may be the long future for those with many transitions, there also comes disadvantages such as increase in startup costs.</a:t>
            </a:r>
          </a:p>
          <a:p>
            <a:endParaRPr lang="en-US" b="0" baseline="0" dirty="0" smtClean="0">
              <a:latin typeface="Times New Roman" pitchFamily="18" charset="0"/>
              <a:cs typeface="Times New Roman" pitchFamily="18" charset="0"/>
            </a:endParaRPr>
          </a:p>
          <a:p>
            <a:r>
              <a:rPr lang="en-US" b="0" baseline="0" dirty="0" smtClean="0">
                <a:latin typeface="Times New Roman" pitchFamily="18" charset="0"/>
                <a:cs typeface="Times New Roman" pitchFamily="18" charset="0"/>
              </a:rPr>
              <a:t>Startup costs, as any other investment, requires a large capital investment.  It causes immense organizational and staff structure changes as well.  It’s difficult to execute and transition and for everyone to accept the change especially in management.</a:t>
            </a:r>
          </a:p>
          <a:p>
            <a:endParaRPr lang="en-US" b="0" baseline="0" dirty="0" smtClean="0">
              <a:latin typeface="Times New Roman" pitchFamily="18" charset="0"/>
              <a:cs typeface="Times New Roman" pitchFamily="18" charset="0"/>
            </a:endParaRPr>
          </a:p>
          <a:p>
            <a:r>
              <a:rPr lang="en-US" b="0" baseline="0" dirty="0" smtClean="0">
                <a:latin typeface="Times New Roman" pitchFamily="18" charset="0"/>
                <a:cs typeface="Times New Roman" pitchFamily="18" charset="0"/>
              </a:rPr>
              <a:t>Another disadvantage would be security concerns.  With implementing a new system, ERP systems are typically housed on-site and require IT infrastructure to take place such as domain controllers, server licenses, network switches and workstations, which could all essentially convey security issues for the organization.  </a:t>
            </a:r>
          </a:p>
          <a:p>
            <a:endParaRPr lang="en-US" b="0" baseline="0" dirty="0" smtClean="0">
              <a:latin typeface="Times New Roman" pitchFamily="18" charset="0"/>
              <a:cs typeface="Times New Roman" pitchFamily="18" charset="0"/>
            </a:endParaRPr>
          </a:p>
          <a:p>
            <a:r>
              <a:rPr lang="en-US" b="0" baseline="0" dirty="0" smtClean="0">
                <a:latin typeface="Times New Roman" pitchFamily="18" charset="0"/>
                <a:cs typeface="Times New Roman" pitchFamily="18" charset="0"/>
              </a:rPr>
              <a:t>Unfortunately, another disadvantage would be ineffective staff performance if the ERP systems is not implemented properly and training is not given effectively.  Also, it could be the staff and management is not acceptable to the training or may be incompetent.</a:t>
            </a:r>
          </a:p>
          <a:p>
            <a:endParaRPr lang="en-US" b="0" baseline="0" dirty="0" smtClean="0">
              <a:latin typeface="Times New Roman" pitchFamily="18" charset="0"/>
              <a:cs typeface="Times New Roman" pitchFamily="18" charset="0"/>
            </a:endParaRPr>
          </a:p>
          <a:p>
            <a:r>
              <a:rPr lang="en-US" b="0" baseline="0" dirty="0" smtClean="0">
                <a:latin typeface="Times New Roman" pitchFamily="18" charset="0"/>
                <a:cs typeface="Times New Roman" pitchFamily="18" charset="0"/>
              </a:rPr>
              <a:t>Another disadvantage is existing data integrations, because existing data and information is complex to integrate into a new ERP system.  It’s tedious and you have to be very cautious.  Reverting back to past data is also extremely complicated for users.</a:t>
            </a:r>
          </a:p>
          <a:p>
            <a:endParaRPr lang="en-US" b="0" baseline="0" dirty="0" smtClean="0">
              <a:latin typeface="Times New Roman" pitchFamily="18" charset="0"/>
              <a:cs typeface="Times New Roman" pitchFamily="18" charset="0"/>
            </a:endParaRPr>
          </a:p>
          <a:p>
            <a:r>
              <a:rPr lang="en-US" b="0" baseline="0" dirty="0" smtClean="0">
                <a:latin typeface="Times New Roman" pitchFamily="18" charset="0"/>
                <a:cs typeface="Times New Roman" pitchFamily="18" charset="0"/>
              </a:rPr>
              <a:t>Lastly, it can be very time consuming, because with a new system it’s difficult for system trainers or consultants to relay all pertinent information and knowledge to the employees in a short amount of time.  Staff and management who lack the computer skills may need additional training to bring them up to speed and that may cause constraints.</a:t>
            </a:r>
          </a:p>
          <a:p>
            <a:endParaRPr lang="en-US" b="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5</a:t>
            </a:fld>
            <a:endParaRPr lang="en-US"/>
          </a:p>
        </p:txBody>
      </p:sp>
    </p:spTree>
    <p:extLst>
      <p:ext uri="{BB962C8B-B14F-4D97-AF65-F5344CB8AC3E}">
        <p14:creationId xmlns:p14="http://schemas.microsoft.com/office/powerpoint/2010/main" xmlns="" val="2120725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latin typeface="Times New Roman" pitchFamily="18" charset="0"/>
                <a:cs typeface="Times New Roman" pitchFamily="18" charset="0"/>
              </a:rPr>
              <a:t>Recommendations</a:t>
            </a:r>
          </a:p>
          <a:p>
            <a:endParaRPr lang="en-US" b="1" dirty="0" smtClean="0">
              <a:latin typeface="Times New Roman" pitchFamily="18" charset="0"/>
              <a:cs typeface="Times New Roman" pitchFamily="18" charset="0"/>
            </a:endParaRPr>
          </a:p>
          <a:p>
            <a:r>
              <a:rPr lang="en-US" b="0" dirty="0" smtClean="0">
                <a:latin typeface="Times New Roman" pitchFamily="18" charset="0"/>
                <a:cs typeface="Times New Roman" pitchFamily="18" charset="0"/>
              </a:rPr>
              <a:t>The future of ERP systems in hospitals</a:t>
            </a:r>
            <a:r>
              <a:rPr lang="en-US" b="0" baseline="0" dirty="0" smtClean="0">
                <a:latin typeface="Times New Roman" pitchFamily="18" charset="0"/>
                <a:cs typeface="Times New Roman" pitchFamily="18" charset="0"/>
              </a:rPr>
              <a:t> and other healthcare facilities will definitely be up to speed with information technology.  The save cost, outsourcing is a major strategy to utilize and take advantage of.  This system will also allow for business opportunities for hospitals to offer technical training to enhance their staff skills and be more productive and efficient. </a:t>
            </a:r>
          </a:p>
          <a:p>
            <a:endParaRPr lang="en-US" b="0" baseline="0"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Conclusion</a:t>
            </a:r>
          </a:p>
          <a:p>
            <a:endParaRPr lang="en-US" b="1" dirty="0" smtClean="0">
              <a:latin typeface="Times New Roman" pitchFamily="18" charset="0"/>
              <a:cs typeface="Times New Roman" pitchFamily="18" charset="0"/>
            </a:endParaRPr>
          </a:p>
          <a:p>
            <a:r>
              <a:rPr lang="en-US" b="0" dirty="0" smtClean="0">
                <a:latin typeface="Times New Roman" pitchFamily="18" charset="0"/>
                <a:cs typeface="Times New Roman" pitchFamily="18" charset="0"/>
              </a:rPr>
              <a:t>An ERP model is</a:t>
            </a:r>
            <a:r>
              <a:rPr lang="en-US" b="0" baseline="0" dirty="0" smtClean="0">
                <a:latin typeface="Times New Roman" pitchFamily="18" charset="0"/>
                <a:cs typeface="Times New Roman" pitchFamily="18" charset="0"/>
              </a:rPr>
              <a:t> demonstrated to illustrate functions and reasons behind the need of the ERP design.</a:t>
            </a:r>
          </a:p>
          <a:p>
            <a:endParaRPr lang="en-US" b="0" dirty="0"/>
          </a:p>
        </p:txBody>
      </p:sp>
      <p:sp>
        <p:nvSpPr>
          <p:cNvPr id="4" name="Slide Number Placeholder 3"/>
          <p:cNvSpPr>
            <a:spLocks noGrp="1"/>
          </p:cNvSpPr>
          <p:nvPr>
            <p:ph type="sldNum" sz="quarter" idx="10"/>
          </p:nvPr>
        </p:nvSpPr>
        <p:spPr/>
        <p:txBody>
          <a:bodyPr/>
          <a:lstStyle/>
          <a:p>
            <a:fld id="{65260AC0-8EFB-4237-B052-846C0076239C}" type="slidenum">
              <a:rPr lang="en-US" smtClean="0"/>
              <a:pPr/>
              <a:t>6</a:t>
            </a:fld>
            <a:endParaRPr lang="en-US"/>
          </a:p>
        </p:txBody>
      </p:sp>
    </p:spTree>
    <p:extLst>
      <p:ext uri="{BB962C8B-B14F-4D97-AF65-F5344CB8AC3E}">
        <p14:creationId xmlns:p14="http://schemas.microsoft.com/office/powerpoint/2010/main" xmlns="" val="2120725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Operational Impacts</a:t>
            </a:r>
          </a:p>
          <a:p>
            <a:endParaRPr lang="en-US" dirty="0" smtClean="0"/>
          </a:p>
          <a:p>
            <a:r>
              <a:rPr lang="en-US" dirty="0" smtClean="0">
                <a:latin typeface="Times New Roman" pitchFamily="18" charset="0"/>
                <a:cs typeface="Times New Roman" pitchFamily="18" charset="0"/>
              </a:rPr>
              <a:t> ERP can reduce the operational business costs by eliminating, automating, and standardizing the processes. Also,</a:t>
            </a:r>
            <a:r>
              <a:rPr lang="en-US" baseline="0" dirty="0" smtClean="0">
                <a:latin typeface="Times New Roman" pitchFamily="18" charset="0"/>
                <a:cs typeface="Times New Roman" pitchFamily="18" charset="0"/>
              </a:rPr>
              <a:t> by reducing the number of staff and management required to perform specific functions can also shrink costs or the organization can reallocate that cost to a more value-added business function.  Businesses can also save by configuration, deployment, enhancements and support of ERP systems.</a:t>
            </a:r>
          </a:p>
          <a:p>
            <a:endParaRPr lang="en-US" baseline="0" dirty="0" smtClean="0"/>
          </a:p>
          <a:p>
            <a:r>
              <a:rPr lang="en-US" baseline="0" dirty="0" smtClean="0"/>
              <a:t> Internal legacy systems is huge for companies and they rely solely on these programs.  Generally they are outdated and much older applications.  By transitioning, replacing or extending legacy systems can significantly reduce operational costs.</a:t>
            </a:r>
          </a:p>
          <a:p>
            <a:endParaRPr lang="en-US" baseline="0" dirty="0" smtClean="0"/>
          </a:p>
        </p:txBody>
      </p:sp>
      <p:sp>
        <p:nvSpPr>
          <p:cNvPr id="4" name="Slide Number Placeholder 3"/>
          <p:cNvSpPr>
            <a:spLocks noGrp="1"/>
          </p:cNvSpPr>
          <p:nvPr>
            <p:ph type="sldNum" sz="quarter" idx="10"/>
          </p:nvPr>
        </p:nvSpPr>
        <p:spPr/>
        <p:txBody>
          <a:bodyPr/>
          <a:lstStyle/>
          <a:p>
            <a:fld id="{65260AC0-8EFB-4237-B052-846C0076239C}" type="slidenum">
              <a:rPr lang="en-US" smtClean="0"/>
              <a:pPr/>
              <a:t>7</a:t>
            </a:fld>
            <a:endParaRPr lang="en-US"/>
          </a:p>
        </p:txBody>
      </p:sp>
    </p:spTree>
    <p:extLst>
      <p:ext uri="{BB962C8B-B14F-4D97-AF65-F5344CB8AC3E}">
        <p14:creationId xmlns:p14="http://schemas.microsoft.com/office/powerpoint/2010/main" xmlns="" val="2315400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Inputs and Outputs of Information</a:t>
            </a:r>
          </a:p>
          <a:p>
            <a:endParaRPr lang="en-US" b="1" dirty="0" smtClean="0"/>
          </a:p>
          <a:p>
            <a:r>
              <a:rPr lang="en-US" b="0" dirty="0" smtClean="0">
                <a:latin typeface="Times New Roman" pitchFamily="18" charset="0"/>
                <a:cs typeface="Times New Roman" pitchFamily="18" charset="0"/>
              </a:rPr>
              <a:t>Inputs and outputs</a:t>
            </a:r>
            <a:r>
              <a:rPr lang="en-US" b="0" baseline="0" dirty="0" smtClean="0">
                <a:latin typeface="Times New Roman" pitchFamily="18" charset="0"/>
                <a:cs typeface="Times New Roman" pitchFamily="18" charset="0"/>
              </a:rPr>
              <a:t> of information is so critical to companies, especially for hospitals.  ERP will enable hospitals to centralize their share of information allowing for management to access information and reporting very quickly as well as staff.  The staff will be able to view historical information of a patient and current pending information.  </a:t>
            </a:r>
          </a:p>
          <a:p>
            <a:endParaRPr lang="en-US" b="0" baseline="0" dirty="0" smtClean="0">
              <a:latin typeface="Times New Roman" pitchFamily="18" charset="0"/>
              <a:cs typeface="Times New Roman" pitchFamily="18" charset="0"/>
            </a:endParaRPr>
          </a:p>
          <a:p>
            <a:r>
              <a:rPr lang="en-US" b="0" baseline="0" dirty="0" smtClean="0">
                <a:latin typeface="Times New Roman" pitchFamily="18" charset="0"/>
                <a:cs typeface="Times New Roman" pitchFamily="18" charset="0"/>
              </a:rPr>
              <a:t>The data will be live-data, up to date information and available for quick decision making.  The consistency of the data and information will make it easier for management to make effective decisions.</a:t>
            </a:r>
            <a:endParaRPr lang="en-US" b="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8</a:t>
            </a:fld>
            <a:endParaRPr lang="en-US"/>
          </a:p>
        </p:txBody>
      </p:sp>
    </p:spTree>
    <p:extLst>
      <p:ext uri="{BB962C8B-B14F-4D97-AF65-F5344CB8AC3E}">
        <p14:creationId xmlns:p14="http://schemas.microsoft.com/office/powerpoint/2010/main" xmlns="" val="813393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smtClean="0">
                <a:latin typeface="Times New Roman" pitchFamily="18" charset="0"/>
                <a:cs typeface="Times New Roman" pitchFamily="18" charset="0"/>
              </a:rPr>
              <a:t>ERP enables</a:t>
            </a:r>
            <a:r>
              <a:rPr lang="en-US" baseline="0" dirty="0" smtClean="0">
                <a:latin typeface="Times New Roman" pitchFamily="18" charset="0"/>
                <a:cs typeface="Times New Roman" pitchFamily="18" charset="0"/>
              </a:rPr>
              <a:t> health care </a:t>
            </a:r>
            <a:r>
              <a:rPr lang="en-US" dirty="0" smtClean="0">
                <a:latin typeface="Times New Roman" pitchFamily="18" charset="0"/>
                <a:cs typeface="Times New Roman" pitchFamily="18" charset="0"/>
              </a:rPr>
              <a:t>management and staff members  to limit their need for multiple applications by utilizing one database system. In addition, it also allows direct admittance to important information of patients medical history from present and prior medical facilitates at a fast rate.  The importance of this is that  it allows doctors and staff members to fully understand the patient to better treat them and their condition or concerns. </a:t>
            </a: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5260AC0-8EFB-4237-B052-846C0076239C}" type="slidenum">
              <a:rPr lang="en-US" smtClean="0"/>
              <a:pPr/>
              <a:t>9</a:t>
            </a:fld>
            <a:endParaRPr lang="en-US"/>
          </a:p>
        </p:txBody>
      </p:sp>
    </p:spTree>
    <p:extLst>
      <p:ext uri="{BB962C8B-B14F-4D97-AF65-F5344CB8AC3E}">
        <p14:creationId xmlns:p14="http://schemas.microsoft.com/office/powerpoint/2010/main" xmlns="" val="24710314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151" name="Picture 31" descr="PPP_SMEDI_TLE_Female_Physician"/>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5122" name="Rectangle 2"/>
          <p:cNvSpPr>
            <a:spLocks noGrp="1" noChangeArrowheads="1"/>
          </p:cNvSpPr>
          <p:nvPr>
            <p:ph type="ctrTitle"/>
          </p:nvPr>
        </p:nvSpPr>
        <p:spPr>
          <a:xfrm>
            <a:off x="0" y="4648200"/>
            <a:ext cx="9144000" cy="1143000"/>
          </a:xfrm>
        </p:spPr>
        <p:txBody>
          <a:bodyPr/>
          <a:lstStyle>
            <a:lvl1pPr algn="ctr">
              <a:defRPr>
                <a:solidFill>
                  <a:srgbClr val="FFFFFF"/>
                </a:solidFill>
              </a:defRPr>
            </a:lvl1pPr>
          </a:lstStyle>
          <a:p>
            <a:pPr lvl="0"/>
            <a:r>
              <a:rPr lang="en-US" noProof="0" smtClean="0"/>
              <a:t>Click to edit Master title style</a:t>
            </a:r>
          </a:p>
        </p:txBody>
      </p:sp>
      <p:sp>
        <p:nvSpPr>
          <p:cNvPr id="5123" name="Rectangle 3"/>
          <p:cNvSpPr>
            <a:spLocks noGrp="1" noChangeArrowheads="1"/>
          </p:cNvSpPr>
          <p:nvPr>
            <p:ph type="subTitle" idx="1"/>
          </p:nvPr>
        </p:nvSpPr>
        <p:spPr>
          <a:xfrm>
            <a:off x="0" y="5867400"/>
            <a:ext cx="9144000" cy="685800"/>
          </a:xfrm>
        </p:spPr>
        <p:txBody>
          <a:bodyPr/>
          <a:lstStyle>
            <a:lvl1pPr marL="0" indent="0" algn="ctr">
              <a:buFontTx/>
              <a:buNone/>
              <a:defRPr/>
            </a:lvl1pPr>
          </a:lstStyle>
          <a:p>
            <a:pPr lvl="0"/>
            <a:r>
              <a:rPr lang="en-US" noProof="0" smtClean="0"/>
              <a:t>Click to edit Master subtitle style</a:t>
            </a:r>
          </a:p>
        </p:txBody>
      </p:sp>
      <p:sp>
        <p:nvSpPr>
          <p:cNvPr id="5143" name="Rectangle 23"/>
          <p:cNvSpPr>
            <a:spLocks noGrp="1" noChangeArrowheads="1"/>
          </p:cNvSpPr>
          <p:nvPr>
            <p:ph type="dt" sz="half" idx="2"/>
          </p:nvPr>
        </p:nvSpPr>
        <p:spPr/>
        <p:txBody>
          <a:bodyPr/>
          <a:lstStyle>
            <a:lvl1pPr>
              <a:defRPr/>
            </a:lvl1pPr>
          </a:lstStyle>
          <a:p>
            <a:endParaRPr lang="en-US"/>
          </a:p>
        </p:txBody>
      </p:sp>
      <p:sp>
        <p:nvSpPr>
          <p:cNvPr id="5144" name="Rectangle 24"/>
          <p:cNvSpPr>
            <a:spLocks noGrp="1" noChangeArrowheads="1"/>
          </p:cNvSpPr>
          <p:nvPr>
            <p:ph type="ftr" sz="quarter" idx="3"/>
          </p:nvPr>
        </p:nvSpPr>
        <p:spPr/>
        <p:txBody>
          <a:bodyPr/>
          <a:lstStyle>
            <a:lvl1pPr>
              <a:defRPr/>
            </a:lvl1pPr>
          </a:lstStyle>
          <a:p>
            <a:endParaRPr lang="en-US"/>
          </a:p>
        </p:txBody>
      </p:sp>
      <p:sp>
        <p:nvSpPr>
          <p:cNvPr id="5145" name="Rectangle 25"/>
          <p:cNvSpPr>
            <a:spLocks noGrp="1" noChangeArrowheads="1"/>
          </p:cNvSpPr>
          <p:nvPr>
            <p:ph type="sldNum" sz="quarter" idx="4"/>
          </p:nvPr>
        </p:nvSpPr>
        <p:spPr/>
        <p:txBody>
          <a:bodyPr/>
          <a:lstStyle>
            <a:lvl1pPr>
              <a:defRPr/>
            </a:lvl1pPr>
          </a:lstStyle>
          <a:p>
            <a:fld id="{1CB4EF69-B928-406E-8380-D82E7CDA0C4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DA16E1E-CCC3-4BAE-86FB-BAC6BFCDA163}" type="slidenum">
              <a:rPr lang="en-US"/>
              <a:pPr/>
              <a:t>‹#›</a:t>
            </a:fld>
            <a:endParaRPr lang="en-US"/>
          </a:p>
        </p:txBody>
      </p:sp>
    </p:spTree>
    <p:extLst>
      <p:ext uri="{BB962C8B-B14F-4D97-AF65-F5344CB8AC3E}">
        <p14:creationId xmlns:p14="http://schemas.microsoft.com/office/powerpoint/2010/main" xmlns="" val="3690222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1813" y="95250"/>
            <a:ext cx="2166937" cy="6457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95250"/>
            <a:ext cx="6348413" cy="6457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2842D37-55D1-408A-8EDF-9B4ED8CF6410}" type="slidenum">
              <a:rPr lang="en-US"/>
              <a:pPr/>
              <a:t>‹#›</a:t>
            </a:fld>
            <a:endParaRPr lang="en-US"/>
          </a:p>
        </p:txBody>
      </p:sp>
    </p:spTree>
    <p:extLst>
      <p:ext uri="{BB962C8B-B14F-4D97-AF65-F5344CB8AC3E}">
        <p14:creationId xmlns:p14="http://schemas.microsoft.com/office/powerpoint/2010/main" xmlns="" val="3278860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B4AE784-2D7C-44F7-BE16-469A3E3C13EB}" type="slidenum">
              <a:rPr lang="en-US"/>
              <a:pPr/>
              <a:t>‹#›</a:t>
            </a:fld>
            <a:endParaRPr lang="en-US"/>
          </a:p>
        </p:txBody>
      </p:sp>
    </p:spTree>
    <p:extLst>
      <p:ext uri="{BB962C8B-B14F-4D97-AF65-F5344CB8AC3E}">
        <p14:creationId xmlns:p14="http://schemas.microsoft.com/office/powerpoint/2010/main" xmlns="" val="3197215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7843E5C-194A-48E9-919F-3D04456269D1}" type="slidenum">
              <a:rPr lang="en-US"/>
              <a:pPr/>
              <a:t>‹#›</a:t>
            </a:fld>
            <a:endParaRPr lang="en-US"/>
          </a:p>
        </p:txBody>
      </p:sp>
    </p:spTree>
    <p:extLst>
      <p:ext uri="{BB962C8B-B14F-4D97-AF65-F5344CB8AC3E}">
        <p14:creationId xmlns:p14="http://schemas.microsoft.com/office/powerpoint/2010/main" xmlns="" val="62448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47800"/>
            <a:ext cx="4162425"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95825" y="1447800"/>
            <a:ext cx="4162425"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384503-DD6B-44D0-9B38-8ABD1B7C7E6F}" type="slidenum">
              <a:rPr lang="en-US"/>
              <a:pPr/>
              <a:t>‹#›</a:t>
            </a:fld>
            <a:endParaRPr lang="en-US"/>
          </a:p>
        </p:txBody>
      </p:sp>
    </p:spTree>
    <p:extLst>
      <p:ext uri="{BB962C8B-B14F-4D97-AF65-F5344CB8AC3E}">
        <p14:creationId xmlns:p14="http://schemas.microsoft.com/office/powerpoint/2010/main" xmlns="" val="67635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0185B87-7EDE-40CB-9345-47EBFE860EBD}" type="slidenum">
              <a:rPr lang="en-US"/>
              <a:pPr/>
              <a:t>‹#›</a:t>
            </a:fld>
            <a:endParaRPr lang="en-US"/>
          </a:p>
        </p:txBody>
      </p:sp>
    </p:spTree>
    <p:extLst>
      <p:ext uri="{BB962C8B-B14F-4D97-AF65-F5344CB8AC3E}">
        <p14:creationId xmlns:p14="http://schemas.microsoft.com/office/powerpoint/2010/main" xmlns="" val="1256397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F14867A-9FDE-48FD-A6C1-603BBD9AEE9E}" type="slidenum">
              <a:rPr lang="en-US"/>
              <a:pPr/>
              <a:t>‹#›</a:t>
            </a:fld>
            <a:endParaRPr lang="en-US"/>
          </a:p>
        </p:txBody>
      </p:sp>
    </p:spTree>
    <p:extLst>
      <p:ext uri="{BB962C8B-B14F-4D97-AF65-F5344CB8AC3E}">
        <p14:creationId xmlns:p14="http://schemas.microsoft.com/office/powerpoint/2010/main" xmlns="" val="1696584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0F5D41C-68A4-4FE0-A528-85E6EB06D81F}" type="slidenum">
              <a:rPr lang="en-US"/>
              <a:pPr/>
              <a:t>‹#›</a:t>
            </a:fld>
            <a:endParaRPr lang="en-US"/>
          </a:p>
        </p:txBody>
      </p:sp>
    </p:spTree>
    <p:extLst>
      <p:ext uri="{BB962C8B-B14F-4D97-AF65-F5344CB8AC3E}">
        <p14:creationId xmlns:p14="http://schemas.microsoft.com/office/powerpoint/2010/main" xmlns="" val="2969715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65CB9F3-6B2B-43EC-AF98-B4C266AF7BF5}" type="slidenum">
              <a:rPr lang="en-US"/>
              <a:pPr/>
              <a:t>‹#›</a:t>
            </a:fld>
            <a:endParaRPr lang="en-US"/>
          </a:p>
        </p:txBody>
      </p:sp>
    </p:spTree>
    <p:extLst>
      <p:ext uri="{BB962C8B-B14F-4D97-AF65-F5344CB8AC3E}">
        <p14:creationId xmlns:p14="http://schemas.microsoft.com/office/powerpoint/2010/main" xmlns="" val="1802732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F7634B5-243D-4B96-AD26-5CE37E7182A4}" type="slidenum">
              <a:rPr lang="en-US"/>
              <a:pPr/>
              <a:t>‹#›</a:t>
            </a:fld>
            <a:endParaRPr lang="en-US"/>
          </a:p>
        </p:txBody>
      </p:sp>
    </p:spTree>
    <p:extLst>
      <p:ext uri="{BB962C8B-B14F-4D97-AF65-F5344CB8AC3E}">
        <p14:creationId xmlns:p14="http://schemas.microsoft.com/office/powerpoint/2010/main" xmlns="" val="2724822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76" name="Picture 52" descr="PPP_SMEDI_TXT_Female_Physician"/>
          <p:cNvPicPr>
            <a:picLocks noChangeAspect="1" noChangeArrowheads="1"/>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1026" name="Rectangle 2"/>
          <p:cNvSpPr>
            <a:spLocks noGrp="1" noChangeArrowheads="1"/>
          </p:cNvSpPr>
          <p:nvPr>
            <p:ph type="title"/>
          </p:nvPr>
        </p:nvSpPr>
        <p:spPr bwMode="auto">
          <a:xfrm>
            <a:off x="2590800" y="95250"/>
            <a:ext cx="6457950" cy="1200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81000" y="1447800"/>
            <a:ext cx="8477250" cy="5105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70" name="Rectangle 46"/>
          <p:cNvSpPr>
            <a:spLocks noGrp="1" noChangeArrowheads="1"/>
          </p:cNvSpPr>
          <p:nvPr>
            <p:ph type="dt" sz="half" idx="2"/>
          </p:nvPr>
        </p:nvSpPr>
        <p:spPr bwMode="auto">
          <a:xfrm>
            <a:off x="76200" y="6613525"/>
            <a:ext cx="2133600" cy="244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rgbClr val="FFFFFF"/>
                </a:solidFill>
              </a:defRPr>
            </a:lvl1pPr>
          </a:lstStyle>
          <a:p>
            <a:endParaRPr lang="en-US"/>
          </a:p>
        </p:txBody>
      </p:sp>
      <p:sp>
        <p:nvSpPr>
          <p:cNvPr id="1071" name="Rectangle 47"/>
          <p:cNvSpPr>
            <a:spLocks noGrp="1" noChangeArrowheads="1"/>
          </p:cNvSpPr>
          <p:nvPr>
            <p:ph type="ftr" sz="quarter" idx="3"/>
          </p:nvPr>
        </p:nvSpPr>
        <p:spPr bwMode="auto">
          <a:xfrm>
            <a:off x="3124200" y="6613525"/>
            <a:ext cx="2895600" cy="244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rgbClr val="FFFFFF"/>
                </a:solidFill>
              </a:defRPr>
            </a:lvl1pPr>
          </a:lstStyle>
          <a:p>
            <a:endParaRPr lang="en-US"/>
          </a:p>
        </p:txBody>
      </p:sp>
      <p:sp>
        <p:nvSpPr>
          <p:cNvPr id="1072" name="Rectangle 48"/>
          <p:cNvSpPr>
            <a:spLocks noGrp="1" noChangeArrowheads="1"/>
          </p:cNvSpPr>
          <p:nvPr>
            <p:ph type="sldNum" sz="quarter" idx="4"/>
          </p:nvPr>
        </p:nvSpPr>
        <p:spPr bwMode="auto">
          <a:xfrm>
            <a:off x="6924675" y="6613525"/>
            <a:ext cx="2133600" cy="244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rgbClr val="FFFFFF"/>
                </a:solidFill>
              </a:defRPr>
            </a:lvl1pPr>
          </a:lstStyle>
          <a:p>
            <a:fld id="{67162F95-3B2B-4148-8AC2-88EA656438A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200" b="1">
          <a:solidFill>
            <a:srgbClr val="000000"/>
          </a:solidFill>
          <a:latin typeface="+mj-lt"/>
          <a:ea typeface="+mj-ea"/>
          <a:cs typeface="+mj-cs"/>
        </a:defRPr>
      </a:lvl1pPr>
      <a:lvl2pPr algn="l" rtl="0" eaLnBrk="1" fontAlgn="base" hangingPunct="1">
        <a:spcBef>
          <a:spcPct val="0"/>
        </a:spcBef>
        <a:spcAft>
          <a:spcPct val="0"/>
        </a:spcAft>
        <a:defRPr sz="3200" b="1">
          <a:solidFill>
            <a:srgbClr val="000000"/>
          </a:solidFill>
          <a:latin typeface="Arial" charset="0"/>
        </a:defRPr>
      </a:lvl2pPr>
      <a:lvl3pPr algn="l" rtl="0" eaLnBrk="1" fontAlgn="base" hangingPunct="1">
        <a:spcBef>
          <a:spcPct val="0"/>
        </a:spcBef>
        <a:spcAft>
          <a:spcPct val="0"/>
        </a:spcAft>
        <a:defRPr sz="3200" b="1">
          <a:solidFill>
            <a:srgbClr val="000000"/>
          </a:solidFill>
          <a:latin typeface="Arial" charset="0"/>
        </a:defRPr>
      </a:lvl3pPr>
      <a:lvl4pPr algn="l" rtl="0" eaLnBrk="1" fontAlgn="base" hangingPunct="1">
        <a:spcBef>
          <a:spcPct val="0"/>
        </a:spcBef>
        <a:spcAft>
          <a:spcPct val="0"/>
        </a:spcAft>
        <a:defRPr sz="3200" b="1">
          <a:solidFill>
            <a:srgbClr val="000000"/>
          </a:solidFill>
          <a:latin typeface="Arial" charset="0"/>
        </a:defRPr>
      </a:lvl4pPr>
      <a:lvl5pPr algn="l" rtl="0" eaLnBrk="1" fontAlgn="base" hangingPunct="1">
        <a:spcBef>
          <a:spcPct val="0"/>
        </a:spcBef>
        <a:spcAft>
          <a:spcPct val="0"/>
        </a:spcAft>
        <a:defRPr sz="3200" b="1">
          <a:solidFill>
            <a:srgbClr val="000000"/>
          </a:solidFill>
          <a:latin typeface="Arial" charset="0"/>
        </a:defRPr>
      </a:lvl5pPr>
      <a:lvl6pPr marL="457200" algn="l" rtl="0" eaLnBrk="1" fontAlgn="base" hangingPunct="1">
        <a:spcBef>
          <a:spcPct val="0"/>
        </a:spcBef>
        <a:spcAft>
          <a:spcPct val="0"/>
        </a:spcAft>
        <a:defRPr sz="3200" b="1">
          <a:solidFill>
            <a:srgbClr val="000000"/>
          </a:solidFill>
          <a:latin typeface="Arial" charset="0"/>
        </a:defRPr>
      </a:lvl6pPr>
      <a:lvl7pPr marL="914400" algn="l" rtl="0" eaLnBrk="1" fontAlgn="base" hangingPunct="1">
        <a:spcBef>
          <a:spcPct val="0"/>
        </a:spcBef>
        <a:spcAft>
          <a:spcPct val="0"/>
        </a:spcAft>
        <a:defRPr sz="3200" b="1">
          <a:solidFill>
            <a:srgbClr val="000000"/>
          </a:solidFill>
          <a:latin typeface="Arial" charset="0"/>
        </a:defRPr>
      </a:lvl7pPr>
      <a:lvl8pPr marL="1371600" algn="l" rtl="0" eaLnBrk="1" fontAlgn="base" hangingPunct="1">
        <a:spcBef>
          <a:spcPct val="0"/>
        </a:spcBef>
        <a:spcAft>
          <a:spcPct val="0"/>
        </a:spcAft>
        <a:defRPr sz="3200" b="1">
          <a:solidFill>
            <a:srgbClr val="000000"/>
          </a:solidFill>
          <a:latin typeface="Arial" charset="0"/>
        </a:defRPr>
      </a:lvl8pPr>
      <a:lvl9pPr marL="1828800" algn="l" rtl="0" eaLnBrk="1" fontAlgn="base" hangingPunct="1">
        <a:spcBef>
          <a:spcPct val="0"/>
        </a:spcBef>
        <a:spcAft>
          <a:spcPct val="0"/>
        </a:spcAft>
        <a:defRPr sz="3200" b="1">
          <a:solidFill>
            <a:srgbClr val="000000"/>
          </a:solidFill>
          <a:latin typeface="Arial" charset="0"/>
        </a:defRPr>
      </a:lvl9pPr>
    </p:titleStyle>
    <p:bodyStyle>
      <a:lvl1pPr marL="342900" indent="-342900" algn="l" rtl="0" eaLnBrk="1" fontAlgn="base" hangingPunct="1">
        <a:spcBef>
          <a:spcPct val="20000"/>
        </a:spcBef>
        <a:spcAft>
          <a:spcPct val="0"/>
        </a:spcAft>
        <a:buClr>
          <a:srgbClr val="66C1FC"/>
        </a:buClr>
        <a:buChar char="•"/>
        <a:defRPr sz="2400">
          <a:solidFill>
            <a:srgbClr val="FFFFFF"/>
          </a:solidFill>
          <a:latin typeface="+mn-lt"/>
          <a:ea typeface="+mn-ea"/>
          <a:cs typeface="+mn-cs"/>
        </a:defRPr>
      </a:lvl1pPr>
      <a:lvl2pPr marL="742950" indent="-285750" algn="l" rtl="0" eaLnBrk="1" fontAlgn="base" hangingPunct="1">
        <a:spcBef>
          <a:spcPct val="20000"/>
        </a:spcBef>
        <a:spcAft>
          <a:spcPct val="0"/>
        </a:spcAft>
        <a:buClr>
          <a:srgbClr val="66C1FC"/>
        </a:buClr>
        <a:buChar char="•"/>
        <a:defRPr sz="2000">
          <a:solidFill>
            <a:srgbClr val="FFFFFF"/>
          </a:solidFill>
          <a:latin typeface="+mn-lt"/>
        </a:defRPr>
      </a:lvl2pPr>
      <a:lvl3pPr marL="1143000" indent="-228600" algn="l" rtl="0" eaLnBrk="1" fontAlgn="base" hangingPunct="1">
        <a:spcBef>
          <a:spcPct val="20000"/>
        </a:spcBef>
        <a:spcAft>
          <a:spcPct val="0"/>
        </a:spcAft>
        <a:buClr>
          <a:srgbClr val="66C1FC"/>
        </a:buClr>
        <a:buChar char="•"/>
        <a:defRPr>
          <a:solidFill>
            <a:srgbClr val="FFFFFF"/>
          </a:solidFill>
          <a:latin typeface="+mn-lt"/>
        </a:defRPr>
      </a:lvl3pPr>
      <a:lvl4pPr marL="1600200" indent="-228600" algn="l" rtl="0" eaLnBrk="1" fontAlgn="base" hangingPunct="1">
        <a:spcBef>
          <a:spcPct val="20000"/>
        </a:spcBef>
        <a:spcAft>
          <a:spcPct val="0"/>
        </a:spcAft>
        <a:buClr>
          <a:srgbClr val="66C1FC"/>
        </a:buClr>
        <a:buChar char="•"/>
        <a:defRPr sz="1600">
          <a:solidFill>
            <a:srgbClr val="FFFFFF"/>
          </a:solidFill>
          <a:latin typeface="+mn-lt"/>
        </a:defRPr>
      </a:lvl4pPr>
      <a:lvl5pPr marL="2057400" indent="-228600" algn="l" rtl="0" eaLnBrk="1" fontAlgn="base" hangingPunct="1">
        <a:spcBef>
          <a:spcPct val="20000"/>
        </a:spcBef>
        <a:spcAft>
          <a:spcPct val="0"/>
        </a:spcAft>
        <a:buClr>
          <a:srgbClr val="66C1FC"/>
        </a:buClr>
        <a:buChar char="•"/>
        <a:defRPr sz="1600">
          <a:solidFill>
            <a:srgbClr val="FFFFFF"/>
          </a:solidFill>
          <a:latin typeface="+mn-lt"/>
        </a:defRPr>
      </a:lvl5pPr>
      <a:lvl6pPr marL="2514600" indent="-228600" algn="l" rtl="0" eaLnBrk="1" fontAlgn="base" hangingPunct="1">
        <a:spcBef>
          <a:spcPct val="20000"/>
        </a:spcBef>
        <a:spcAft>
          <a:spcPct val="0"/>
        </a:spcAft>
        <a:buClr>
          <a:srgbClr val="66C1FC"/>
        </a:buClr>
        <a:buChar char="•"/>
        <a:defRPr sz="1600">
          <a:solidFill>
            <a:srgbClr val="FFFFFF"/>
          </a:solidFill>
          <a:latin typeface="+mn-lt"/>
        </a:defRPr>
      </a:lvl6pPr>
      <a:lvl7pPr marL="2971800" indent="-228600" algn="l" rtl="0" eaLnBrk="1" fontAlgn="base" hangingPunct="1">
        <a:spcBef>
          <a:spcPct val="20000"/>
        </a:spcBef>
        <a:spcAft>
          <a:spcPct val="0"/>
        </a:spcAft>
        <a:buClr>
          <a:srgbClr val="66C1FC"/>
        </a:buClr>
        <a:buChar char="•"/>
        <a:defRPr sz="1600">
          <a:solidFill>
            <a:srgbClr val="FFFFFF"/>
          </a:solidFill>
          <a:latin typeface="+mn-lt"/>
        </a:defRPr>
      </a:lvl7pPr>
      <a:lvl8pPr marL="3429000" indent="-228600" algn="l" rtl="0" eaLnBrk="1" fontAlgn="base" hangingPunct="1">
        <a:spcBef>
          <a:spcPct val="20000"/>
        </a:spcBef>
        <a:spcAft>
          <a:spcPct val="0"/>
        </a:spcAft>
        <a:buClr>
          <a:srgbClr val="66C1FC"/>
        </a:buClr>
        <a:buChar char="•"/>
        <a:defRPr sz="1600">
          <a:solidFill>
            <a:srgbClr val="FFFFFF"/>
          </a:solidFill>
          <a:latin typeface="+mn-lt"/>
        </a:defRPr>
      </a:lvl8pPr>
      <a:lvl9pPr marL="3886200" indent="-228600" algn="l" rtl="0" eaLnBrk="1" fontAlgn="base" hangingPunct="1">
        <a:spcBef>
          <a:spcPct val="20000"/>
        </a:spcBef>
        <a:spcAft>
          <a:spcPct val="0"/>
        </a:spcAft>
        <a:buClr>
          <a:srgbClr val="66C1FC"/>
        </a:buClr>
        <a:buChar char="•"/>
        <a:defRPr sz="1600">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audio" Target="../media/audio2.bin"/><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438400"/>
            <a:ext cx="9144000" cy="3352800"/>
          </a:xfrm>
        </p:spPr>
        <p:txBody>
          <a:bodyPr/>
          <a:lstStyle/>
          <a:p>
            <a:r>
              <a:rPr lang="en-US" sz="3600" dirty="0" smtClean="0">
                <a:solidFill>
                  <a:srgbClr val="1C4885"/>
                </a:solidFill>
                <a:latin typeface="Times New Roman" pitchFamily="18" charset="0"/>
                <a:cs typeface="Times New Roman" pitchFamily="18" charset="0"/>
              </a:rPr>
              <a:t>Enterprise Resource Planning in Healthcare</a:t>
            </a:r>
            <a:endParaRPr lang="en-US" sz="3600" dirty="0">
              <a:solidFill>
                <a:srgbClr val="1C4885"/>
              </a:solidFill>
              <a:latin typeface="Times New Roman" pitchFamily="18" charset="0"/>
              <a:cs typeface="Times New Roman" pitchFamily="18" charset="0"/>
            </a:endParaRPr>
          </a:p>
        </p:txBody>
      </p:sp>
      <p:sp>
        <p:nvSpPr>
          <p:cNvPr id="3" name="Subtitle 2"/>
          <p:cNvSpPr>
            <a:spLocks noGrp="1"/>
          </p:cNvSpPr>
          <p:nvPr>
            <p:ph type="subTitle" idx="1"/>
          </p:nvPr>
        </p:nvSpPr>
        <p:spPr>
          <a:xfrm>
            <a:off x="0" y="4648200"/>
            <a:ext cx="9144000" cy="1905000"/>
          </a:xfrm>
        </p:spPr>
        <p:txBody>
          <a:bodyPr/>
          <a:lstStyle/>
          <a:p>
            <a:r>
              <a:rPr lang="en-US" dirty="0" smtClean="0">
                <a:latin typeface="Times New Roman" pitchFamily="18" charset="0"/>
                <a:cs typeface="Times New Roman" pitchFamily="18" charset="0"/>
              </a:rPr>
              <a:t>Group:  Aspiring Technology</a:t>
            </a:r>
          </a:p>
          <a:p>
            <a:r>
              <a:rPr lang="en-US" sz="1800" dirty="0" smtClean="0">
                <a:latin typeface="Times New Roman" pitchFamily="18" charset="0"/>
                <a:cs typeface="Times New Roman" pitchFamily="18" charset="0"/>
              </a:rPr>
              <a:t>Members: </a:t>
            </a:r>
          </a:p>
        </p:txBody>
      </p:sp>
    </p:spTree>
    <p:extLst>
      <p:ext uri="{BB962C8B-B14F-4D97-AF65-F5344CB8AC3E}">
        <p14:creationId xmlns:p14="http://schemas.microsoft.com/office/powerpoint/2010/main" xmlns="" val="3499815839"/>
      </p:ext>
    </p:extLst>
  </p:cSld>
  <p:clrMapOvr>
    <a:masterClrMapping/>
  </p:clrMapOvr>
  <p:transition spd="med">
    <p:wipe/>
    <p:sndAc>
      <p:stSnd>
        <p:snd r:embed="rId3" name="drumroll.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How does ERP Help Employees and Upper Management Perform Better?</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sz="32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ERP Staff  Performance Impact on Information Systems.  </a:t>
            </a:r>
          </a:p>
          <a:p>
            <a:r>
              <a:rPr lang="en-US" sz="3200" dirty="0" smtClean="0">
                <a:latin typeface="Times New Roman" pitchFamily="18" charset="0"/>
                <a:cs typeface="Times New Roman" pitchFamily="18" charset="0"/>
              </a:rPr>
              <a:t>Helps </a:t>
            </a:r>
            <a:r>
              <a:rPr lang="en-US" sz="3200" dirty="0">
                <a:latin typeface="Times New Roman" pitchFamily="18" charset="0"/>
                <a:cs typeface="Times New Roman" pitchFamily="18" charset="0"/>
              </a:rPr>
              <a:t>employees </a:t>
            </a:r>
            <a:r>
              <a:rPr lang="en-US" sz="3200" dirty="0" smtClean="0">
                <a:latin typeface="Times New Roman" pitchFamily="18" charset="0"/>
                <a:cs typeface="Times New Roman" pitchFamily="18" charset="0"/>
              </a:rPr>
              <a:t>and managers to </a:t>
            </a:r>
            <a:r>
              <a:rPr lang="en-US" sz="3200" dirty="0">
                <a:latin typeface="Times New Roman" pitchFamily="18" charset="0"/>
                <a:cs typeface="Times New Roman" pitchFamily="18" charset="0"/>
              </a:rPr>
              <a:t>delegate task </a:t>
            </a:r>
            <a:r>
              <a:rPr lang="en-US" sz="3200" dirty="0" smtClean="0">
                <a:latin typeface="Times New Roman" pitchFamily="18" charset="0"/>
                <a:cs typeface="Times New Roman" pitchFamily="18" charset="0"/>
              </a:rPr>
              <a:t>efficiently.</a:t>
            </a:r>
            <a:endParaRPr lang="en-US" sz="3200" dirty="0">
              <a:latin typeface="Times New Roman" pitchFamily="18" charset="0"/>
              <a:cs typeface="Times New Roman" pitchFamily="18" charset="0"/>
            </a:endParaRPr>
          </a:p>
          <a:p>
            <a:pPr>
              <a:buFont typeface="Arial" pitchFamily="34" charset="0"/>
              <a:buChar char="•"/>
            </a:pPr>
            <a:r>
              <a:rPr lang="en-US" sz="3200" dirty="0" smtClean="0">
                <a:latin typeface="Times New Roman" pitchFamily="18" charset="0"/>
                <a:cs typeface="Times New Roman" pitchFamily="18" charset="0"/>
              </a:rPr>
              <a:t>Allows  focus and improvement in developing and implementing Strategies.</a:t>
            </a:r>
            <a:endParaRPr lang="en-US" sz="3200" dirty="0">
              <a:latin typeface="Times New Roman" pitchFamily="18" charset="0"/>
              <a:cs typeface="Times New Roman" pitchFamily="18" charset="0"/>
            </a:endParaRPr>
          </a:p>
          <a:p>
            <a:r>
              <a:rPr lang="en-US" sz="3200" dirty="0" smtClean="0">
                <a:latin typeface="Times New Roman" pitchFamily="18" charset="0"/>
                <a:cs typeface="Times New Roman" pitchFamily="18" charset="0"/>
              </a:rPr>
              <a:t>Influences </a:t>
            </a:r>
            <a:r>
              <a:rPr lang="en-US" sz="3200" dirty="0">
                <a:latin typeface="Times New Roman" pitchFamily="18" charset="0"/>
                <a:cs typeface="Times New Roman" pitchFamily="18" charset="0"/>
              </a:rPr>
              <a:t>the staff  of the healthcare industry to close existing gaps within their clinical </a:t>
            </a:r>
            <a:r>
              <a:rPr lang="en-US" sz="3200" dirty="0" smtClean="0">
                <a:latin typeface="Times New Roman" pitchFamily="18" charset="0"/>
                <a:cs typeface="Times New Roman" pitchFamily="18" charset="0"/>
              </a:rPr>
              <a:t>system. </a:t>
            </a:r>
          </a:p>
          <a:p>
            <a:endParaRPr lang="en-US" sz="3200" dirty="0">
              <a:latin typeface="Times New Roman" pitchFamily="18" charset="0"/>
              <a:cs typeface="Times New Roman" pitchFamily="18" charset="0"/>
            </a:endParaRPr>
          </a:p>
          <a:p>
            <a:pPr marL="0" indent="0">
              <a:buNone/>
            </a:pPr>
            <a:endParaRPr lang="en-US" sz="3200" dirty="0" smtClean="0">
              <a:latin typeface="Times New Roman" pitchFamily="18" charset="0"/>
              <a:cs typeface="Times New Roman" pitchFamily="18" charset="0"/>
            </a:endParaRPr>
          </a:p>
          <a:p>
            <a:endParaRPr lang="en-US" sz="3200" dirty="0">
              <a:latin typeface="Times New Roman" pitchFamily="18" charset="0"/>
              <a:cs typeface="Times New Roman" pitchFamily="18" charset="0"/>
            </a:endParaRPr>
          </a:p>
          <a:p>
            <a:pPr marL="0" indent="0">
              <a:buNone/>
            </a:pPr>
            <a:endParaRPr lang="en-US" sz="3200" dirty="0" smtClean="0">
              <a:latin typeface="Times New Roman" pitchFamily="18" charset="0"/>
              <a:cs typeface="Times New Roman" pitchFamily="18" charset="0"/>
            </a:endParaRPr>
          </a:p>
          <a:p>
            <a:pPr marL="0" indent="0">
              <a:buNone/>
            </a:pPr>
            <a:endParaRPr lang="en-US" sz="3200" dirty="0" smtClean="0">
              <a:latin typeface="Times New Roman" pitchFamily="18" charset="0"/>
              <a:cs typeface="Times New Roman" pitchFamily="18" charset="0"/>
            </a:endParaRPr>
          </a:p>
          <a:p>
            <a:pPr marL="0" indent="0">
              <a:buNone/>
            </a:pPr>
            <a:endParaRPr lang="en-US" sz="32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xmlns="" val="353219786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How does ERP help Employees and Upper Management Perform Better?</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81000" y="1295400"/>
            <a:ext cx="8477250" cy="5257800"/>
          </a:xfrm>
        </p:spPr>
        <p:txBody>
          <a:bodyPr/>
          <a:lstStyle/>
          <a:p>
            <a:pPr>
              <a:buFont typeface="Wingdings" pitchFamily="2" charset="2"/>
              <a:buChar char="Ø"/>
            </a:pPr>
            <a:r>
              <a:rPr lang="en-US" sz="32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ERP Staff  Performance Impact on the  organizational structure</a:t>
            </a:r>
          </a:p>
          <a:p>
            <a:r>
              <a:rPr lang="en-US" sz="3200" dirty="0" smtClean="0">
                <a:latin typeface="Times New Roman" pitchFamily="18" charset="0"/>
                <a:cs typeface="Times New Roman" pitchFamily="18" charset="0"/>
              </a:rPr>
              <a:t>Gives </a:t>
            </a:r>
            <a:r>
              <a:rPr lang="en-US" sz="3200" dirty="0">
                <a:latin typeface="Times New Roman" pitchFamily="18" charset="0"/>
                <a:cs typeface="Times New Roman" pitchFamily="18" charset="0"/>
              </a:rPr>
              <a:t>assistance to  hospitals  in a way that enhances the </a:t>
            </a:r>
            <a:r>
              <a:rPr lang="en-US" sz="3200" dirty="0" smtClean="0">
                <a:latin typeface="Times New Roman" pitchFamily="18" charset="0"/>
                <a:cs typeface="Times New Roman" pitchFamily="18" charset="0"/>
              </a:rPr>
              <a:t>flow </a:t>
            </a:r>
            <a:r>
              <a:rPr lang="en-US" sz="3200" dirty="0">
                <a:latin typeface="Times New Roman" pitchFamily="18" charset="0"/>
                <a:cs typeface="Times New Roman" pitchFamily="18" charset="0"/>
              </a:rPr>
              <a:t>of its organizational </a:t>
            </a:r>
            <a:r>
              <a:rPr lang="en-US" sz="3200" dirty="0" smtClean="0">
                <a:latin typeface="Times New Roman" pitchFamily="18" charset="0"/>
                <a:cs typeface="Times New Roman" pitchFamily="18" charset="0"/>
              </a:rPr>
              <a:t>system.</a:t>
            </a:r>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 Creates collaboration between hospital </a:t>
            </a:r>
            <a:r>
              <a:rPr lang="en-US" sz="3200" dirty="0" smtClean="0">
                <a:latin typeface="Times New Roman" pitchFamily="18" charset="0"/>
                <a:cs typeface="Times New Roman" pitchFamily="18" charset="0"/>
              </a:rPr>
              <a:t>staff.</a:t>
            </a:r>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 Enhances patients </a:t>
            </a:r>
            <a:r>
              <a:rPr lang="en-US" sz="3200" dirty="0" smtClean="0">
                <a:latin typeface="Times New Roman" pitchFamily="18" charset="0"/>
                <a:cs typeface="Times New Roman" pitchFamily="18" charset="0"/>
              </a:rPr>
              <a:t>trust and satisfaction.</a:t>
            </a:r>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Helps to attain goals at a faster </a:t>
            </a:r>
            <a:r>
              <a:rPr lang="en-US" sz="3200" dirty="0" smtClean="0">
                <a:latin typeface="Times New Roman" pitchFamily="18" charset="0"/>
                <a:cs typeface="Times New Roman" pitchFamily="18" charset="0"/>
              </a:rPr>
              <a:t>rate.</a:t>
            </a:r>
            <a:endParaRPr lang="en-US" sz="3200" dirty="0">
              <a:latin typeface="Times New Roman" pitchFamily="18" charset="0"/>
              <a:cs typeface="Times New Roman" pitchFamily="18" charset="0"/>
            </a:endParaRPr>
          </a:p>
          <a:p>
            <a:endParaRPr lang="en-US" dirty="0"/>
          </a:p>
          <a:p>
            <a:endParaRPr lang="en-US" dirty="0"/>
          </a:p>
          <a:p>
            <a:endParaRPr lang="en-US" dirty="0"/>
          </a:p>
        </p:txBody>
      </p:sp>
    </p:spTree>
    <p:extLst>
      <p:ext uri="{BB962C8B-B14F-4D97-AF65-F5344CB8AC3E}">
        <p14:creationId xmlns:p14="http://schemas.microsoft.com/office/powerpoint/2010/main" xmlns="" val="341041409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How does ERP Help Employees and Upper Management Perform Better?</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81000" y="1447800"/>
            <a:ext cx="8477250" cy="4191000"/>
          </a:xfrm>
        </p:spPr>
        <p:txBody>
          <a:bodyPr/>
          <a:lstStyle/>
          <a:p>
            <a:pPr>
              <a:buFont typeface="Wingdings" pitchFamily="2" charset="2"/>
              <a:buChar char="Ø"/>
            </a:pPr>
            <a:r>
              <a:rPr lang="en-US" sz="32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ERP Staff  Performance Impact on the Organizational Structure. </a:t>
            </a:r>
          </a:p>
          <a:p>
            <a:r>
              <a:rPr lang="en-US" sz="3200" dirty="0" smtClean="0">
                <a:latin typeface="Times New Roman" pitchFamily="18" charset="0"/>
                <a:cs typeface="Times New Roman" pitchFamily="18" charset="0"/>
              </a:rPr>
              <a:t>Aids </a:t>
            </a:r>
            <a:r>
              <a:rPr lang="en-US" sz="3200" dirty="0">
                <a:latin typeface="Times New Roman" pitchFamily="18" charset="0"/>
                <a:cs typeface="Times New Roman" pitchFamily="18" charset="0"/>
              </a:rPr>
              <a:t>the  hospital as a whole to better manage their  operations and  </a:t>
            </a:r>
            <a:r>
              <a:rPr lang="en-US" sz="3200" dirty="0" smtClean="0">
                <a:latin typeface="Times New Roman" pitchFamily="18" charset="0"/>
                <a:cs typeface="Times New Roman" pitchFamily="18" charset="0"/>
              </a:rPr>
              <a:t>resources.</a:t>
            </a:r>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Allows daily planning to be run in a more organized </a:t>
            </a:r>
            <a:r>
              <a:rPr lang="en-US" sz="3200" dirty="0" smtClean="0">
                <a:latin typeface="Times New Roman" pitchFamily="18" charset="0"/>
                <a:cs typeface="Times New Roman" pitchFamily="18" charset="0"/>
              </a:rPr>
              <a:t>manner.</a:t>
            </a:r>
            <a:endParaRPr lang="en-US" sz="3200" dirty="0">
              <a:latin typeface="Times New Roman" pitchFamily="18" charset="0"/>
              <a:cs typeface="Times New Roman" pitchFamily="18" charset="0"/>
            </a:endParaRPr>
          </a:p>
          <a:p>
            <a:r>
              <a:rPr lang="en-US" sz="3200" dirty="0" smtClean="0">
                <a:latin typeface="Times New Roman" pitchFamily="18" charset="0"/>
                <a:cs typeface="Times New Roman" pitchFamily="18" charset="0"/>
              </a:rPr>
              <a:t>It enables one </a:t>
            </a:r>
            <a:r>
              <a:rPr lang="en-US" sz="3200" dirty="0">
                <a:latin typeface="Times New Roman" pitchFamily="18" charset="0"/>
                <a:cs typeface="Times New Roman" pitchFamily="18" charset="0"/>
              </a:rPr>
              <a:t>to make better </a:t>
            </a:r>
            <a:r>
              <a:rPr lang="en-US" sz="3200" dirty="0" smtClean="0">
                <a:latin typeface="Times New Roman" pitchFamily="18" charset="0"/>
                <a:cs typeface="Times New Roman" pitchFamily="18" charset="0"/>
              </a:rPr>
              <a:t>decisions and  </a:t>
            </a:r>
          </a:p>
          <a:p>
            <a:pPr marL="0" indent="0">
              <a:buNone/>
            </a:pPr>
            <a:r>
              <a:rPr lang="en-US" sz="3200" dirty="0" smtClean="0">
                <a:latin typeface="Times New Roman" pitchFamily="18" charset="0"/>
                <a:cs typeface="Times New Roman" pitchFamily="18" charset="0"/>
              </a:rPr>
              <a:t>Shorten the time it takes to train new staff members.</a:t>
            </a:r>
            <a:endParaRPr lang="en-US" dirty="0"/>
          </a:p>
        </p:txBody>
      </p:sp>
    </p:spTree>
    <p:extLst>
      <p:ext uri="{BB962C8B-B14F-4D97-AF65-F5344CB8AC3E}">
        <p14:creationId xmlns:p14="http://schemas.microsoft.com/office/powerpoint/2010/main" xmlns="" val="46781215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Competitive Advantage</a:t>
            </a:r>
            <a:br>
              <a:rPr lang="en-US" sz="3600" dirty="0" smtClean="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lvl="1">
              <a:buFont typeface="Wingdings" pitchFamily="2" charset="2"/>
              <a:buChar char="Ø"/>
            </a:pPr>
            <a:r>
              <a:rPr lang="en-US" sz="32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ERP as an Advantage </a:t>
            </a:r>
          </a:p>
          <a:p>
            <a:pPr lvl="1"/>
            <a:r>
              <a:rPr lang="en-US" sz="3200" dirty="0" smtClean="0">
                <a:latin typeface="Times New Roman" pitchFamily="18" charset="0"/>
                <a:cs typeface="Times New Roman" pitchFamily="18" charset="0"/>
              </a:rPr>
              <a:t>Responding quickly to shifting payer requirements </a:t>
            </a:r>
          </a:p>
          <a:p>
            <a:pPr lvl="1"/>
            <a:r>
              <a:rPr lang="en-US" sz="3200" dirty="0" smtClean="0">
                <a:latin typeface="Times New Roman" pitchFamily="18" charset="0"/>
                <a:cs typeface="Times New Roman" pitchFamily="18" charset="0"/>
              </a:rPr>
              <a:t>Increased visibility</a:t>
            </a:r>
          </a:p>
          <a:p>
            <a:pPr lvl="1"/>
            <a:r>
              <a:rPr lang="en-US" sz="3200" dirty="0" smtClean="0">
                <a:latin typeface="Times New Roman" pitchFamily="18" charset="0"/>
                <a:cs typeface="Times New Roman" pitchFamily="18" charset="0"/>
              </a:rPr>
              <a:t>Internal controls &amp; internal tools</a:t>
            </a:r>
          </a:p>
          <a:p>
            <a:pPr lvl="1"/>
            <a:r>
              <a:rPr lang="en-US" sz="3200" dirty="0" smtClean="0">
                <a:latin typeface="Times New Roman" pitchFamily="18" charset="0"/>
                <a:cs typeface="Times New Roman" pitchFamily="18" charset="0"/>
              </a:rPr>
              <a:t>Bridge partnerships</a:t>
            </a:r>
          </a:p>
        </p:txBody>
      </p:sp>
    </p:spTree>
    <p:extLst>
      <p:ext uri="{BB962C8B-B14F-4D97-AF65-F5344CB8AC3E}">
        <p14:creationId xmlns:p14="http://schemas.microsoft.com/office/powerpoint/2010/main" xmlns="" val="71252243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3"/>
            <a:r>
              <a:rPr lang="en-US" sz="3600" dirty="0" smtClean="0">
                <a:latin typeface="Times New Roman" pitchFamily="18" charset="0"/>
                <a:cs typeface="Times New Roman" pitchFamily="18" charset="0"/>
              </a:rPr>
              <a:t>Increase in Startup Costs</a:t>
            </a:r>
            <a:br>
              <a:rPr lang="en-US" sz="3600"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pPr marL="914400" lvl="4" indent="-457200">
              <a:buFont typeface="Wingdings" pitchFamily="2" charset="2"/>
              <a:buChar char="Ø"/>
            </a:pPr>
            <a:r>
              <a:rPr lang="en-US" sz="3200" dirty="0" smtClean="0">
                <a:latin typeface="Times New Roman" pitchFamily="18" charset="0"/>
                <a:cs typeface="Times New Roman" pitchFamily="18" charset="0"/>
              </a:rPr>
              <a:t>ERP Cost</a:t>
            </a:r>
          </a:p>
          <a:p>
            <a:pPr marL="800100" lvl="4" indent="-342900"/>
            <a:r>
              <a:rPr lang="en-US" sz="3200" dirty="0" smtClean="0">
                <a:latin typeface="Times New Roman" pitchFamily="18" charset="0"/>
                <a:cs typeface="Times New Roman" pitchFamily="18" charset="0"/>
              </a:rPr>
              <a:t>Multiple complex components</a:t>
            </a:r>
          </a:p>
          <a:p>
            <a:pPr marL="800100" lvl="4" indent="-342900"/>
            <a:r>
              <a:rPr lang="en-US" sz="3200" dirty="0" smtClean="0">
                <a:latin typeface="Times New Roman" pitchFamily="18" charset="0"/>
                <a:cs typeface="Times New Roman" pitchFamily="18" charset="0"/>
              </a:rPr>
              <a:t>Consulting charges</a:t>
            </a:r>
          </a:p>
          <a:p>
            <a:pPr marL="800100" lvl="4" indent="-342900"/>
            <a:r>
              <a:rPr lang="en-US" sz="3200" dirty="0" smtClean="0">
                <a:latin typeface="Times New Roman" pitchFamily="18" charset="0"/>
                <a:cs typeface="Times New Roman" pitchFamily="18" charset="0"/>
              </a:rPr>
              <a:t>Hardware expenses</a:t>
            </a:r>
          </a:p>
          <a:p>
            <a:pPr marL="800100" lvl="4" indent="-342900"/>
            <a:r>
              <a:rPr lang="en-US" sz="3200" dirty="0" smtClean="0">
                <a:latin typeface="Times New Roman" pitchFamily="18" charset="0"/>
                <a:cs typeface="Times New Roman" pitchFamily="18" charset="0"/>
              </a:rPr>
              <a:t>Training fees</a:t>
            </a:r>
          </a:p>
          <a:p>
            <a:pPr marL="800100" lvl="4" indent="-342900"/>
            <a:endParaRPr lang="en-US" sz="3200" dirty="0" smtClean="0"/>
          </a:p>
          <a:p>
            <a:pPr marL="800100" lvl="4" indent="-342900"/>
            <a:endParaRPr lang="en-US" sz="3200" dirty="0" smtClean="0"/>
          </a:p>
          <a:p>
            <a:endParaRPr lang="en-US" sz="3200" b="1" u="sng" dirty="0" smtClean="0"/>
          </a:p>
        </p:txBody>
      </p:sp>
    </p:spTree>
    <p:extLst>
      <p:ext uri="{BB962C8B-B14F-4D97-AF65-F5344CB8AC3E}">
        <p14:creationId xmlns:p14="http://schemas.microsoft.com/office/powerpoint/2010/main" xmlns="" val="71281183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3"/>
            <a:r>
              <a:rPr lang="en-US" sz="3600" dirty="0" smtClean="0">
                <a:latin typeface="Times New Roman" pitchFamily="18" charset="0"/>
                <a:cs typeface="Times New Roman" pitchFamily="18" charset="0"/>
              </a:rPr>
              <a:t>Increase in Startup Costs</a:t>
            </a:r>
            <a:br>
              <a:rPr lang="en-US" sz="3600"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pPr marL="914400" lvl="4" indent="-457200">
              <a:buFont typeface="Wingdings" pitchFamily="2" charset="2"/>
              <a:buChar char="Ø"/>
            </a:pPr>
            <a:r>
              <a:rPr lang="en-US" sz="3600" dirty="0" smtClean="0">
                <a:latin typeface="Times New Roman" pitchFamily="18" charset="0"/>
                <a:cs typeface="Times New Roman" pitchFamily="18" charset="0"/>
              </a:rPr>
              <a:t>ERP Cost</a:t>
            </a:r>
          </a:p>
          <a:p>
            <a:pPr marL="800100" lvl="4" indent="-342900"/>
            <a:r>
              <a:rPr lang="en-US" sz="3200" dirty="0" smtClean="0">
                <a:latin typeface="Times New Roman" pitchFamily="18" charset="0"/>
                <a:cs typeface="Times New Roman" pitchFamily="18" charset="0"/>
              </a:rPr>
              <a:t>Cost saving/payback</a:t>
            </a:r>
          </a:p>
          <a:p>
            <a:pPr marL="800100" lvl="4" indent="-342900"/>
            <a:r>
              <a:rPr lang="en-US" sz="3200" dirty="0" smtClean="0">
                <a:latin typeface="Times New Roman" pitchFamily="18" charset="0"/>
                <a:cs typeface="Times New Roman" pitchFamily="18" charset="0"/>
              </a:rPr>
              <a:t>New IT infrastructure</a:t>
            </a:r>
          </a:p>
          <a:p>
            <a:pPr marL="800100" lvl="4" indent="-342900"/>
            <a:r>
              <a:rPr lang="en-US" sz="3200" dirty="0" smtClean="0">
                <a:latin typeface="Times New Roman" pitchFamily="18" charset="0"/>
                <a:cs typeface="Times New Roman" pitchFamily="18" charset="0"/>
              </a:rPr>
              <a:t>Upgrade WAN links</a:t>
            </a:r>
          </a:p>
          <a:p>
            <a:pPr marL="342900" lvl="3" indent="-342900"/>
            <a:endParaRPr lang="en-US" sz="3600" b="1" u="sng" dirty="0" smtClean="0"/>
          </a:p>
          <a:p>
            <a:endParaRPr lang="en-US" dirty="0"/>
          </a:p>
        </p:txBody>
      </p:sp>
    </p:spTree>
    <p:extLst>
      <p:ext uri="{BB962C8B-B14F-4D97-AF65-F5344CB8AC3E}">
        <p14:creationId xmlns:p14="http://schemas.microsoft.com/office/powerpoint/2010/main" xmlns="" val="138341192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600" dirty="0">
                <a:latin typeface="Times New Roman" pitchFamily="18" charset="0"/>
                <a:cs typeface="Times New Roman" pitchFamily="18" charset="0"/>
              </a:rPr>
              <a:t>Security </a:t>
            </a:r>
            <a:r>
              <a:rPr lang="en-US" sz="3600" dirty="0" smtClean="0">
                <a:latin typeface="Times New Roman" pitchFamily="18" charset="0"/>
                <a:cs typeface="Times New Roman" pitchFamily="18" charset="0"/>
              </a:rPr>
              <a:t>Matters</a:t>
            </a:r>
            <a:endParaRPr lang="en-US" sz="3600" dirty="0">
              <a:latin typeface="Times New Roman" pitchFamily="18" charset="0"/>
              <a:cs typeface="Times New Roman" pitchFamily="18" charset="0"/>
            </a:endParaRPr>
          </a:p>
        </p:txBody>
      </p:sp>
      <p:sp>
        <p:nvSpPr>
          <p:cNvPr id="6" name="Content Placeholder 5"/>
          <p:cNvSpPr>
            <a:spLocks noGrp="1"/>
          </p:cNvSpPr>
          <p:nvPr>
            <p:ph idx="1"/>
          </p:nvPr>
        </p:nvSpPr>
        <p:spPr/>
        <p:txBody>
          <a:bodyPr>
            <a:noAutofit/>
          </a:bodyPr>
          <a:lstStyle/>
          <a:p>
            <a:pPr>
              <a:buFont typeface="Wingdings" pitchFamily="2" charset="2"/>
              <a:buChar char="Ø"/>
            </a:pPr>
            <a:r>
              <a:rPr lang="en-US" sz="3600" b="1" dirty="0" smtClean="0">
                <a:latin typeface="Times New Roman" pitchFamily="18" charset="0"/>
                <a:cs typeface="Times New Roman" pitchFamily="18" charset="0"/>
              </a:rPr>
              <a:t>The Current Security Climate</a:t>
            </a:r>
          </a:p>
          <a:p>
            <a:pPr lvl="1"/>
            <a:r>
              <a:rPr lang="en-US" sz="3200" dirty="0" smtClean="0">
                <a:latin typeface="Times New Roman" pitchFamily="18" charset="0"/>
                <a:cs typeface="Times New Roman" pitchFamily="18" charset="0"/>
              </a:rPr>
              <a:t>In </a:t>
            </a:r>
            <a:r>
              <a:rPr lang="en-US" sz="3200" dirty="0">
                <a:latin typeface="Times New Roman" pitchFamily="18" charset="0"/>
                <a:cs typeface="Times New Roman" pitchFamily="18" charset="0"/>
              </a:rPr>
              <a:t>today’s global economy, access to personal data, proprietary information, and </a:t>
            </a:r>
            <a:r>
              <a:rPr lang="en-US" sz="3200" dirty="0" smtClean="0">
                <a:latin typeface="Times New Roman" pitchFamily="18" charset="0"/>
                <a:cs typeface="Times New Roman" pitchFamily="18" charset="0"/>
              </a:rPr>
              <a:t>financial </a:t>
            </a:r>
            <a:r>
              <a:rPr lang="en-US" sz="3200" dirty="0">
                <a:latin typeface="Times New Roman" pitchFamily="18" charset="0"/>
                <a:cs typeface="Times New Roman" pitchFamily="18" charset="0"/>
              </a:rPr>
              <a:t>records, is both very valuable, and extremely detrimental if in the wrong hands.  </a:t>
            </a:r>
            <a:endParaRPr lang="en-US" sz="3200" dirty="0" smtClean="0">
              <a:latin typeface="Times New Roman" pitchFamily="18" charset="0"/>
              <a:cs typeface="Times New Roman" pitchFamily="18" charset="0"/>
            </a:endParaRPr>
          </a:p>
          <a:p>
            <a:pPr lvl="1"/>
            <a:r>
              <a:rPr lang="en-US" sz="3200" dirty="0" smtClean="0">
                <a:latin typeface="Times New Roman" pitchFamily="18" charset="0"/>
                <a:cs typeface="Times New Roman" pitchFamily="18" charset="0"/>
              </a:rPr>
              <a:t>Invasion of privacy, identity theft, embezzlement, are some of the potential risks. </a:t>
            </a:r>
          </a:p>
          <a:p>
            <a:pPr lvl="1"/>
            <a:r>
              <a:rPr lang="en-US" sz="3200" dirty="0" smtClean="0">
                <a:latin typeface="Times New Roman" pitchFamily="18" charset="0"/>
                <a:cs typeface="Times New Roman" pitchFamily="18" charset="0"/>
              </a:rPr>
              <a:t>Compromised security can result in multi-million </a:t>
            </a:r>
            <a:r>
              <a:rPr lang="en-US" sz="3200" dirty="0">
                <a:latin typeface="Times New Roman" pitchFamily="18" charset="0"/>
                <a:cs typeface="Times New Roman" pitchFamily="18" charset="0"/>
              </a:rPr>
              <a:t>dollar </a:t>
            </a:r>
            <a:r>
              <a:rPr lang="en-US" sz="3200" dirty="0" smtClean="0">
                <a:latin typeface="Times New Roman" pitchFamily="18" charset="0"/>
                <a:cs typeface="Times New Roman" pitchFamily="18" charset="0"/>
              </a:rPr>
              <a:t>law suites, </a:t>
            </a:r>
            <a:r>
              <a:rPr lang="en-US" sz="3200" dirty="0">
                <a:latin typeface="Times New Roman" pitchFamily="18" charset="0"/>
                <a:cs typeface="Times New Roman" pitchFamily="18" charset="0"/>
              </a:rPr>
              <a:t>and potentially and more importantly, </a:t>
            </a:r>
            <a:r>
              <a:rPr lang="en-US" sz="3200" dirty="0" smtClean="0">
                <a:latin typeface="Times New Roman" pitchFamily="18" charset="0"/>
                <a:cs typeface="Times New Roman" pitchFamily="18" charset="0"/>
              </a:rPr>
              <a:t>risk to human </a:t>
            </a:r>
            <a:r>
              <a:rPr lang="en-US" sz="3200" dirty="0">
                <a:latin typeface="Times New Roman" pitchFamily="18" charset="0"/>
                <a:cs typeface="Times New Roman" pitchFamily="18" charset="0"/>
              </a:rPr>
              <a:t>life</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xmlns="" val="217734135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600" dirty="0">
                <a:latin typeface="Times New Roman" pitchFamily="18" charset="0"/>
                <a:cs typeface="Times New Roman" pitchFamily="18" charset="0"/>
              </a:rPr>
              <a:t>Security </a:t>
            </a:r>
            <a:r>
              <a:rPr lang="en-US" sz="3600" dirty="0" smtClean="0">
                <a:latin typeface="Times New Roman" pitchFamily="18" charset="0"/>
                <a:cs typeface="Times New Roman" pitchFamily="18" charset="0"/>
              </a:rPr>
              <a:t>Matters</a:t>
            </a:r>
            <a:endParaRPr lang="en-US" sz="3600" dirty="0">
              <a:latin typeface="Times New Roman" pitchFamily="18" charset="0"/>
              <a:cs typeface="Times New Roman" pitchFamily="18" charset="0"/>
            </a:endParaRPr>
          </a:p>
        </p:txBody>
      </p:sp>
      <p:sp>
        <p:nvSpPr>
          <p:cNvPr id="6" name="Content Placeholder 5"/>
          <p:cNvSpPr>
            <a:spLocks noGrp="1"/>
          </p:cNvSpPr>
          <p:nvPr>
            <p:ph idx="1"/>
          </p:nvPr>
        </p:nvSpPr>
        <p:spPr/>
        <p:txBody>
          <a:bodyPr>
            <a:noAutofit/>
          </a:bodyPr>
          <a:lstStyle/>
          <a:p>
            <a:pPr lvl="0">
              <a:buFont typeface="Wingdings" pitchFamily="2" charset="2"/>
              <a:buChar char="Ø"/>
            </a:pPr>
            <a:r>
              <a:rPr lang="en-US" sz="3600" b="1" dirty="0" smtClean="0">
                <a:latin typeface="Times New Roman" pitchFamily="18" charset="0"/>
                <a:cs typeface="Times New Roman" pitchFamily="18" charset="0"/>
              </a:rPr>
              <a:t> Security Must-haves</a:t>
            </a:r>
          </a:p>
          <a:p>
            <a:pPr lvl="1"/>
            <a:r>
              <a:rPr lang="en-US" sz="3200" dirty="0" smtClean="0">
                <a:latin typeface="Times New Roman" pitchFamily="18" charset="0"/>
                <a:cs typeface="Times New Roman" pitchFamily="18" charset="0"/>
              </a:rPr>
              <a:t>Role-based </a:t>
            </a:r>
            <a:r>
              <a:rPr lang="en-US" sz="3200" dirty="0">
                <a:latin typeface="Times New Roman" pitchFamily="18" charset="0"/>
                <a:cs typeface="Times New Roman" pitchFamily="18" charset="0"/>
              </a:rPr>
              <a:t>access sufficiently easy to manage and tailored to those people who have a "need to know" only.</a:t>
            </a:r>
          </a:p>
          <a:p>
            <a:pPr lvl="1"/>
            <a:r>
              <a:rPr lang="en-US" sz="3200" dirty="0" smtClean="0">
                <a:latin typeface="Times New Roman" pitchFamily="18" charset="0"/>
                <a:cs typeface="Times New Roman" pitchFamily="18" charset="0"/>
              </a:rPr>
              <a:t>Comprehensible reports </a:t>
            </a:r>
            <a:r>
              <a:rPr lang="en-US" sz="3200" dirty="0">
                <a:latin typeface="Times New Roman" pitchFamily="18" charset="0"/>
                <a:cs typeface="Times New Roman" pitchFamily="18" charset="0"/>
              </a:rPr>
              <a:t>that </a:t>
            </a:r>
            <a:r>
              <a:rPr lang="en-US" sz="3200" dirty="0" smtClean="0">
                <a:latin typeface="Times New Roman" pitchFamily="18" charset="0"/>
                <a:cs typeface="Times New Roman" pitchFamily="18" charset="0"/>
              </a:rPr>
              <a:t>articulate </a:t>
            </a:r>
            <a:r>
              <a:rPr lang="en-US" sz="3200" dirty="0">
                <a:latin typeface="Times New Roman" pitchFamily="18" charset="0"/>
                <a:cs typeface="Times New Roman" pitchFamily="18" charset="0"/>
              </a:rPr>
              <a:t>the security implications of giving a user access to fields/tables/forms</a:t>
            </a:r>
            <a:r>
              <a:rPr lang="en-US" sz="3200" dirty="0" smtClean="0">
                <a:latin typeface="Times New Roman" pitchFamily="18" charset="0"/>
                <a:cs typeface="Times New Roman" pitchFamily="18" charset="0"/>
              </a:rPr>
              <a:t>.</a:t>
            </a:r>
          </a:p>
          <a:p>
            <a:pPr lvl="1"/>
            <a:r>
              <a:rPr lang="en-US" sz="3200" dirty="0" smtClean="0">
                <a:latin typeface="Times New Roman" pitchFamily="18" charset="0"/>
                <a:cs typeface="Times New Roman" pitchFamily="18" charset="0"/>
              </a:rPr>
              <a:t>Strong </a:t>
            </a:r>
            <a:r>
              <a:rPr lang="en-US" sz="3200" dirty="0">
                <a:latin typeface="Times New Roman" pitchFamily="18" charset="0"/>
                <a:cs typeface="Times New Roman" pitchFamily="18" charset="0"/>
              </a:rPr>
              <a:t>passwords.</a:t>
            </a:r>
          </a:p>
          <a:p>
            <a:pPr lvl="1"/>
            <a:r>
              <a:rPr lang="en-US" sz="3200" dirty="0" smtClean="0">
                <a:latin typeface="Times New Roman" pitchFamily="18" charset="0"/>
                <a:cs typeface="Times New Roman" pitchFamily="18" charset="0"/>
              </a:rPr>
              <a:t>Secure </a:t>
            </a:r>
            <a:r>
              <a:rPr lang="en-US" sz="3200" dirty="0">
                <a:latin typeface="Times New Roman" pitchFamily="18" charset="0"/>
                <a:cs typeface="Times New Roman" pitchFamily="18" charset="0"/>
              </a:rPr>
              <a:t>method to change passwords</a:t>
            </a:r>
          </a:p>
          <a:p>
            <a:pPr lvl="1"/>
            <a:endParaRPr lang="en-US" sz="3200" dirty="0"/>
          </a:p>
        </p:txBody>
      </p:sp>
    </p:spTree>
    <p:extLst>
      <p:ext uri="{BB962C8B-B14F-4D97-AF65-F5344CB8AC3E}">
        <p14:creationId xmlns:p14="http://schemas.microsoft.com/office/powerpoint/2010/main" xmlns="" val="391339164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Security Matters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lvl="0">
              <a:buFont typeface="Wingdings" pitchFamily="2" charset="2"/>
              <a:buChar char="Ø"/>
            </a:pPr>
            <a:r>
              <a:rPr lang="en-US" sz="3600" b="1" dirty="0">
                <a:latin typeface="Times New Roman" pitchFamily="18" charset="0"/>
                <a:cs typeface="Times New Roman" pitchFamily="18" charset="0"/>
              </a:rPr>
              <a:t>Security Must-haves</a:t>
            </a:r>
          </a:p>
          <a:p>
            <a:pPr lvl="1"/>
            <a:r>
              <a:rPr lang="en-US" sz="3200" dirty="0" smtClean="0">
                <a:latin typeface="Times New Roman" pitchFamily="18" charset="0"/>
                <a:cs typeface="Times New Roman" pitchFamily="18" charset="0"/>
              </a:rPr>
              <a:t>Reports that </a:t>
            </a:r>
            <a:r>
              <a:rPr lang="en-US" sz="3200" dirty="0">
                <a:latin typeface="Times New Roman" pitchFamily="18" charset="0"/>
                <a:cs typeface="Times New Roman" pitchFamily="18" charset="0"/>
              </a:rPr>
              <a:t>show who has requested data exports that include sensitive data, such as SSNs, credit card numbers, and so </a:t>
            </a:r>
            <a:r>
              <a:rPr lang="en-US" sz="3200" dirty="0" smtClean="0">
                <a:latin typeface="Times New Roman" pitchFamily="18" charset="0"/>
                <a:cs typeface="Times New Roman" pitchFamily="18" charset="0"/>
              </a:rPr>
              <a:t>forth.</a:t>
            </a:r>
            <a:endParaRPr lang="en-US" sz="3200" dirty="0">
              <a:latin typeface="Times New Roman" pitchFamily="18" charset="0"/>
              <a:cs typeface="Times New Roman" pitchFamily="18" charset="0"/>
            </a:endParaRPr>
          </a:p>
          <a:p>
            <a:pPr lvl="1"/>
            <a:r>
              <a:rPr lang="en-US" sz="3200" dirty="0">
                <a:latin typeface="Times New Roman" pitchFamily="18" charset="0"/>
                <a:cs typeface="Times New Roman" pitchFamily="18" charset="0"/>
              </a:rPr>
              <a:t>Stored passwords are encrypted</a:t>
            </a:r>
            <a:r>
              <a:rPr lang="en-US" sz="3200" dirty="0" smtClean="0">
                <a:latin typeface="Times New Roman" pitchFamily="18" charset="0"/>
                <a:cs typeface="Times New Roman" pitchFamily="18" charset="0"/>
              </a:rPr>
              <a:t>.</a:t>
            </a:r>
          </a:p>
          <a:p>
            <a:pPr lvl="1"/>
            <a:r>
              <a:rPr lang="en-US" sz="3200" dirty="0" smtClean="0">
                <a:latin typeface="Times New Roman" pitchFamily="18" charset="0"/>
                <a:cs typeface="Times New Roman" pitchFamily="18" charset="0"/>
              </a:rPr>
              <a:t>No </a:t>
            </a:r>
            <a:r>
              <a:rPr lang="en-US" sz="3200" dirty="0">
                <a:latin typeface="Times New Roman" pitchFamily="18" charset="0"/>
                <a:cs typeface="Times New Roman" pitchFamily="18" charset="0"/>
              </a:rPr>
              <a:t>features of the ERP that require that </a:t>
            </a:r>
            <a:r>
              <a:rPr lang="en-US" sz="3200" dirty="0" smtClean="0">
                <a:latin typeface="Times New Roman" pitchFamily="18" charset="0"/>
                <a:cs typeface="Times New Roman" pitchFamily="18" charset="0"/>
              </a:rPr>
              <a:t>users be </a:t>
            </a:r>
            <a:r>
              <a:rPr lang="en-US" sz="3200" dirty="0">
                <a:latin typeface="Times New Roman" pitchFamily="18" charset="0"/>
                <a:cs typeface="Times New Roman" pitchFamily="18" charset="0"/>
              </a:rPr>
              <a:t>given access to the underlying database</a:t>
            </a:r>
            <a:r>
              <a:rPr lang="en-US" sz="3200" dirty="0" smtClean="0">
                <a:latin typeface="Times New Roman" pitchFamily="18" charset="0"/>
                <a:cs typeface="Times New Roman" pitchFamily="18" charset="0"/>
              </a:rPr>
              <a:t>.</a:t>
            </a:r>
          </a:p>
          <a:p>
            <a:pPr lvl="1"/>
            <a:r>
              <a:rPr lang="en-US" sz="3200" dirty="0">
                <a:latin typeface="Times New Roman" pitchFamily="18" charset="0"/>
                <a:cs typeface="Times New Roman" pitchFamily="18" charset="0"/>
              </a:rPr>
              <a:t>Default roles </a:t>
            </a:r>
            <a:r>
              <a:rPr lang="en-US" sz="3200" dirty="0" smtClean="0">
                <a:latin typeface="Times New Roman" pitchFamily="18" charset="0"/>
                <a:cs typeface="Times New Roman" pitchFamily="18" charset="0"/>
              </a:rPr>
              <a:t>that permit particular user groups to access sensitive </a:t>
            </a:r>
            <a:r>
              <a:rPr lang="en-US" sz="3200" dirty="0">
                <a:latin typeface="Times New Roman" pitchFamily="18" charset="0"/>
                <a:cs typeface="Times New Roman" pitchFamily="18" charset="0"/>
              </a:rPr>
              <a:t>data in the ERP but restrict </a:t>
            </a:r>
            <a:r>
              <a:rPr lang="en-US" sz="3200" dirty="0" smtClean="0">
                <a:latin typeface="Times New Roman" pitchFamily="18" charset="0"/>
                <a:cs typeface="Times New Roman" pitchFamily="18" charset="0"/>
              </a:rPr>
              <a:t>them from it.</a:t>
            </a:r>
            <a:endParaRPr lang="en-US" sz="3200" dirty="0">
              <a:latin typeface="Times New Roman" pitchFamily="18" charset="0"/>
              <a:cs typeface="Times New Roman" pitchFamily="18" charset="0"/>
            </a:endParaRPr>
          </a:p>
          <a:p>
            <a:pPr lvl="1"/>
            <a:endParaRPr lang="en-US" sz="2800" dirty="0"/>
          </a:p>
          <a:p>
            <a:pPr lvl="1"/>
            <a:endParaRPr lang="en-US" sz="2600" dirty="0"/>
          </a:p>
        </p:txBody>
      </p:sp>
    </p:spTree>
    <p:extLst>
      <p:ext uri="{BB962C8B-B14F-4D97-AF65-F5344CB8AC3E}">
        <p14:creationId xmlns:p14="http://schemas.microsoft.com/office/powerpoint/2010/main" xmlns="" val="6559912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What is the Effect </a:t>
            </a:r>
            <a:r>
              <a:rPr lang="en-US" dirty="0">
                <a:latin typeface="Times New Roman" pitchFamily="18" charset="0"/>
                <a:cs typeface="Times New Roman" pitchFamily="18" charset="0"/>
              </a:rPr>
              <a:t>on Employees Work Performance if </a:t>
            </a:r>
            <a:r>
              <a:rPr lang="en-US" dirty="0" smtClean="0">
                <a:latin typeface="Times New Roman" pitchFamily="18" charset="0"/>
                <a:cs typeface="Times New Roman" pitchFamily="18" charset="0"/>
              </a:rPr>
              <a:t>it is not </a:t>
            </a:r>
            <a:r>
              <a:rPr lang="en-US" dirty="0">
                <a:latin typeface="Times New Roman" pitchFamily="18" charset="0"/>
                <a:cs typeface="Times New Roman" pitchFamily="18" charset="0"/>
              </a:rPr>
              <a:t>Properly </a:t>
            </a:r>
            <a:r>
              <a:rPr lang="en-US" dirty="0" smtClean="0">
                <a:latin typeface="Times New Roman" pitchFamily="18" charset="0"/>
                <a:cs typeface="Times New Roman" pitchFamily="18" charset="0"/>
              </a:rPr>
              <a:t>Implemented?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sz="3200" dirty="0" smtClean="0">
                <a:latin typeface="Times New Roman" pitchFamily="18" charset="0"/>
                <a:cs typeface="Times New Roman" pitchFamily="18" charset="0"/>
              </a:rPr>
              <a:t> Failed ERP Implementation and its Effects</a:t>
            </a:r>
          </a:p>
          <a:p>
            <a:r>
              <a:rPr lang="en-US" sz="3200" dirty="0" smtClean="0">
                <a:latin typeface="Times New Roman" pitchFamily="18" charset="0"/>
                <a:cs typeface="Times New Roman" pitchFamily="18" charset="0"/>
              </a:rPr>
              <a:t>Can </a:t>
            </a:r>
            <a:r>
              <a:rPr lang="en-US" sz="3200" dirty="0">
                <a:latin typeface="Times New Roman" pitchFamily="18" charset="0"/>
                <a:cs typeface="Times New Roman" pitchFamily="18" charset="0"/>
              </a:rPr>
              <a:t>make employees work productivity low. </a:t>
            </a:r>
          </a:p>
          <a:p>
            <a:r>
              <a:rPr lang="en-US" sz="3200" dirty="0">
                <a:latin typeface="Times New Roman" pitchFamily="18" charset="0"/>
                <a:cs typeface="Times New Roman" pitchFamily="18" charset="0"/>
              </a:rPr>
              <a:t>Creates Conflict</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Prevents Proper communication.  </a:t>
            </a:r>
          </a:p>
          <a:p>
            <a:r>
              <a:rPr lang="en-US" sz="3200" dirty="0">
                <a:latin typeface="Times New Roman" pitchFamily="18" charset="0"/>
                <a:cs typeface="Times New Roman" pitchFamily="18" charset="0"/>
              </a:rPr>
              <a:t>Creates barriers between task and completion</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Creates reluctance toward upper management abilities to follow through change. </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xmlns="" val="382836605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Abstract</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buNone/>
            </a:pPr>
            <a:r>
              <a:rPr lang="en-US" dirty="0" smtClean="0"/>
              <a:t> </a:t>
            </a: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majority of  hospitals are faced with  the issue of not being able to management efficiently the different departments at once. This results in poor work performance and also morale and many other issues. However, with ERP the issue is prevented and can help the organization prosper as a whole. </a:t>
            </a:r>
          </a:p>
          <a:p>
            <a:pPr marL="0" indent="0">
              <a:buNone/>
            </a:pPr>
            <a:r>
              <a:rPr lang="en-US" dirty="0">
                <a:latin typeface="Times New Roman" pitchFamily="18" charset="0"/>
                <a:cs typeface="Times New Roman" pitchFamily="18" charset="0"/>
              </a:rPr>
              <a:t>  In this power point, we will discuss  the benefits and disadvantages of resource planning in healthcare  by examining  how it impacts the operations and  its data system, improves  and effects work performance in employees and upper management, as well as , how ERP is used to gain a competitive advantage minus its high start up cost, security issues,  integration of data, and time consuming efforts. </a:t>
            </a:r>
          </a:p>
        </p:txBody>
      </p:sp>
    </p:spTree>
    <p:extLst>
      <p:ext uri="{BB962C8B-B14F-4D97-AF65-F5344CB8AC3E}">
        <p14:creationId xmlns:p14="http://schemas.microsoft.com/office/powerpoint/2010/main" xmlns="" val="138670998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600" dirty="0">
                <a:latin typeface="Times New Roman" pitchFamily="18" charset="0"/>
                <a:cs typeface="Times New Roman" pitchFamily="18" charset="0"/>
              </a:rPr>
              <a:t>Integrating </a:t>
            </a:r>
            <a:r>
              <a:rPr lang="en-US" sz="3600" dirty="0" smtClean="0">
                <a:latin typeface="Times New Roman" pitchFamily="18" charset="0"/>
                <a:cs typeface="Times New Roman" pitchFamily="18" charset="0"/>
              </a:rPr>
              <a:t>Data</a:t>
            </a:r>
            <a:endParaRPr lang="en-US" sz="3600" dirty="0">
              <a:latin typeface="Times New Roman" pitchFamily="18" charset="0"/>
              <a:cs typeface="Times New Roman" pitchFamily="18" charset="0"/>
            </a:endParaRPr>
          </a:p>
        </p:txBody>
      </p:sp>
      <p:sp>
        <p:nvSpPr>
          <p:cNvPr id="6" name="Content Placeholder 5"/>
          <p:cNvSpPr>
            <a:spLocks noGrp="1"/>
          </p:cNvSpPr>
          <p:nvPr>
            <p:ph idx="1"/>
          </p:nvPr>
        </p:nvSpPr>
        <p:spPr/>
        <p:txBody>
          <a:bodyPr>
            <a:noAutofit/>
          </a:bodyPr>
          <a:lstStyle/>
          <a:p>
            <a:pPr lvl="0">
              <a:buFont typeface="Wingdings" pitchFamily="2" charset="2"/>
              <a:buChar char="Ø"/>
            </a:pPr>
            <a:r>
              <a:rPr lang="en-US" sz="3200" b="1" dirty="0" smtClean="0"/>
              <a:t> Defining</a:t>
            </a:r>
            <a:r>
              <a:rPr lang="en-US" sz="2800" b="1" dirty="0" smtClean="0"/>
              <a:t> the </a:t>
            </a:r>
            <a:r>
              <a:rPr lang="en-US" sz="3200" b="1" dirty="0" smtClean="0"/>
              <a:t>data</a:t>
            </a:r>
            <a:r>
              <a:rPr lang="en-US" sz="2800" b="1" dirty="0" smtClean="0"/>
              <a:t> </a:t>
            </a:r>
            <a:endParaRPr lang="en-US" sz="2800" b="1" dirty="0"/>
          </a:p>
          <a:p>
            <a:pPr lvl="1"/>
            <a:r>
              <a:rPr lang="en-US" sz="2800" dirty="0" smtClean="0">
                <a:latin typeface="Times New Roman" pitchFamily="18" charset="0"/>
                <a:cs typeface="Times New Roman" pitchFamily="18" charset="0"/>
              </a:rPr>
              <a:t>It is necessary to define how data needs to be set up, defined.  In other words, standardized. </a:t>
            </a:r>
          </a:p>
          <a:p>
            <a:pPr lvl="1"/>
            <a:r>
              <a:rPr lang="en-US" sz="2800" dirty="0" smtClean="0">
                <a:latin typeface="Times New Roman" pitchFamily="18" charset="0"/>
                <a:cs typeface="Times New Roman" pitchFamily="18" charset="0"/>
              </a:rPr>
              <a:t>“Uncontrolled variation is the enemy of quality”: reinforces the need for a “uniform foundation for product naming and standard operating procedures across the supply chain.”</a:t>
            </a:r>
          </a:p>
          <a:p>
            <a:pPr lvl="1"/>
            <a:r>
              <a:rPr lang="en-US" sz="2800" dirty="0" smtClean="0">
                <a:latin typeface="Times New Roman" pitchFamily="18" charset="0"/>
                <a:cs typeface="Times New Roman" pitchFamily="18" charset="0"/>
              </a:rPr>
              <a:t>“Involving key stakeholders in the process to help overcome the natural initial resistance to standardization from multiple fronts” is a must.</a:t>
            </a:r>
          </a:p>
          <a:p>
            <a:pPr lvl="1"/>
            <a:endParaRPr lang="en-US" sz="2800" dirty="0" smtClean="0">
              <a:latin typeface="Times New Roman" pitchFamily="18" charset="0"/>
              <a:cs typeface="Times New Roman" pitchFamily="18" charset="0"/>
            </a:endParaRPr>
          </a:p>
          <a:p>
            <a:pPr lvl="1"/>
            <a:endParaRPr lang="en-US" sz="2600" dirty="0" smtClean="0"/>
          </a:p>
        </p:txBody>
      </p:sp>
    </p:spTree>
    <p:extLst>
      <p:ext uri="{BB962C8B-B14F-4D97-AF65-F5344CB8AC3E}">
        <p14:creationId xmlns:p14="http://schemas.microsoft.com/office/powerpoint/2010/main" xmlns="" val="121363407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600" dirty="0">
                <a:latin typeface="Times New Roman" pitchFamily="18" charset="0"/>
                <a:cs typeface="Times New Roman" pitchFamily="18" charset="0"/>
              </a:rPr>
              <a:t>Integrating </a:t>
            </a:r>
            <a:r>
              <a:rPr lang="en-US" sz="3600" dirty="0" smtClean="0">
                <a:latin typeface="Times New Roman" pitchFamily="18" charset="0"/>
                <a:cs typeface="Times New Roman" pitchFamily="18" charset="0"/>
              </a:rPr>
              <a:t>Data</a:t>
            </a:r>
            <a:endParaRPr lang="en-US" sz="3600" dirty="0">
              <a:latin typeface="Times New Roman" pitchFamily="18" charset="0"/>
              <a:cs typeface="Times New Roman" pitchFamily="18" charset="0"/>
            </a:endParaRPr>
          </a:p>
        </p:txBody>
      </p:sp>
      <p:sp>
        <p:nvSpPr>
          <p:cNvPr id="6" name="Content Placeholder 5"/>
          <p:cNvSpPr>
            <a:spLocks noGrp="1"/>
          </p:cNvSpPr>
          <p:nvPr>
            <p:ph idx="1"/>
          </p:nvPr>
        </p:nvSpPr>
        <p:spPr/>
        <p:txBody>
          <a:bodyPr>
            <a:normAutofit/>
          </a:bodyPr>
          <a:lstStyle/>
          <a:p>
            <a:pPr lvl="0">
              <a:buFont typeface="Wingdings" pitchFamily="2" charset="2"/>
              <a:buChar char="Ø"/>
            </a:pPr>
            <a:r>
              <a:rPr lang="en-US" sz="3200" b="1" dirty="0" smtClean="0"/>
              <a:t> Defining </a:t>
            </a:r>
            <a:r>
              <a:rPr lang="en-US" sz="3200" b="1" dirty="0"/>
              <a:t>the </a:t>
            </a:r>
            <a:r>
              <a:rPr lang="en-US" sz="3600" b="1" dirty="0"/>
              <a:t>data</a:t>
            </a:r>
            <a:r>
              <a:rPr lang="en-US" sz="3200" b="1" dirty="0"/>
              <a:t> </a:t>
            </a:r>
          </a:p>
          <a:p>
            <a:pPr lvl="1"/>
            <a:r>
              <a:rPr lang="en-US" sz="3200" dirty="0" smtClean="0">
                <a:latin typeface="Times New Roman" pitchFamily="18" charset="0"/>
                <a:cs typeface="Times New Roman" pitchFamily="18" charset="0"/>
              </a:rPr>
              <a:t>Standardizing </a:t>
            </a:r>
            <a:r>
              <a:rPr lang="en-US" sz="3200" dirty="0">
                <a:latin typeface="Times New Roman" pitchFamily="18" charset="0"/>
                <a:cs typeface="Times New Roman" pitchFamily="18" charset="0"/>
              </a:rPr>
              <a:t>account descriptions, numbering and names of departments, and formalizing a standard chart of </a:t>
            </a:r>
            <a:r>
              <a:rPr lang="en-US" sz="3200" dirty="0" smtClean="0">
                <a:latin typeface="Times New Roman" pitchFamily="18" charset="0"/>
                <a:cs typeface="Times New Roman" pitchFamily="18" charset="0"/>
              </a:rPr>
              <a:t>accounts are important initial objectives.</a:t>
            </a:r>
          </a:p>
          <a:p>
            <a:pPr lvl="1"/>
            <a:r>
              <a:rPr lang="en-US" sz="3200" dirty="0" smtClean="0">
                <a:latin typeface="Times New Roman" pitchFamily="18" charset="0"/>
                <a:cs typeface="Times New Roman" pitchFamily="18" charset="0"/>
              </a:rPr>
              <a:t>Identifying and retaining the </a:t>
            </a:r>
            <a:r>
              <a:rPr lang="en-US" sz="3200" dirty="0">
                <a:latin typeface="Times New Roman" pitchFamily="18" charset="0"/>
                <a:cs typeface="Times New Roman" pitchFamily="18" charset="0"/>
              </a:rPr>
              <a:t>right staff to support </a:t>
            </a:r>
            <a:r>
              <a:rPr lang="en-US" sz="3200" dirty="0" smtClean="0">
                <a:latin typeface="Times New Roman" pitchFamily="18" charset="0"/>
                <a:cs typeface="Times New Roman" pitchFamily="18" charset="0"/>
              </a:rPr>
              <a:t>an ERP initiative will make the data integration smoother and may take less time in the long run. </a:t>
            </a:r>
          </a:p>
          <a:p>
            <a:endParaRPr lang="en-US" dirty="0"/>
          </a:p>
        </p:txBody>
      </p:sp>
    </p:spTree>
    <p:extLst>
      <p:ext uri="{BB962C8B-B14F-4D97-AF65-F5344CB8AC3E}">
        <p14:creationId xmlns:p14="http://schemas.microsoft.com/office/powerpoint/2010/main" xmlns="" val="214780507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Time Consuming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sz="3200" dirty="0" smtClean="0">
                <a:latin typeface="Times New Roman" pitchFamily="18" charset="0"/>
                <a:cs typeface="Times New Roman" pitchFamily="18" charset="0"/>
              </a:rPr>
              <a:t> ERP and Time</a:t>
            </a:r>
          </a:p>
          <a:p>
            <a:r>
              <a:rPr lang="en-US" sz="3200" dirty="0" smtClean="0">
                <a:latin typeface="Times New Roman" pitchFamily="18" charset="0"/>
                <a:cs typeface="Times New Roman" pitchFamily="18" charset="0"/>
              </a:rPr>
              <a:t>Planning</a:t>
            </a:r>
          </a:p>
          <a:p>
            <a:r>
              <a:rPr lang="en-US" sz="3200" dirty="0" smtClean="0">
                <a:latin typeface="Times New Roman" pitchFamily="18" charset="0"/>
                <a:cs typeface="Times New Roman" pitchFamily="18" charset="0"/>
              </a:rPr>
              <a:t>Time is money ($20K software x 100 = 200 man hours, 5 weeks for implementation)</a:t>
            </a:r>
          </a:p>
          <a:p>
            <a:r>
              <a:rPr lang="en-US" sz="3200" dirty="0" smtClean="0">
                <a:latin typeface="Times New Roman" pitchFamily="18" charset="0"/>
                <a:cs typeface="Times New Roman" pitchFamily="18" charset="0"/>
              </a:rPr>
              <a:t>Training time</a:t>
            </a:r>
          </a:p>
          <a:p>
            <a:r>
              <a:rPr lang="en-US" sz="3200" dirty="0" smtClean="0">
                <a:latin typeface="Times New Roman" pitchFamily="18" charset="0"/>
                <a:cs typeface="Times New Roman" pitchFamily="18" charset="0"/>
              </a:rPr>
              <a:t>Minimizing delays</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xmlns="" val="301859931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600" dirty="0" smtClean="0">
                <a:latin typeface="Times New Roman" pitchFamily="18" charset="0"/>
                <a:cs typeface="Times New Roman" pitchFamily="18" charset="0"/>
              </a:rPr>
              <a:t>Recommendations</a:t>
            </a:r>
            <a:endParaRPr lang="en-US" sz="3600" dirty="0">
              <a:latin typeface="Times New Roman" pitchFamily="18" charset="0"/>
              <a:cs typeface="Times New Roman" pitchFamily="18" charset="0"/>
            </a:endParaRPr>
          </a:p>
        </p:txBody>
      </p:sp>
      <p:sp>
        <p:nvSpPr>
          <p:cNvPr id="6" name="Content Placeholder 5"/>
          <p:cNvSpPr>
            <a:spLocks noGrp="1"/>
          </p:cNvSpPr>
          <p:nvPr>
            <p:ph idx="1"/>
          </p:nvPr>
        </p:nvSpPr>
        <p:spPr/>
        <p:txBody>
          <a:bodyPr>
            <a:noAutofit/>
          </a:bodyPr>
          <a:lstStyle/>
          <a:p>
            <a:pPr lvl="0">
              <a:buFont typeface="Wingdings" pitchFamily="2" charset="2"/>
              <a:buChar char="Ø"/>
            </a:pPr>
            <a:r>
              <a:rPr lang="en-US" sz="3600" b="1" dirty="0" smtClean="0">
                <a:latin typeface="Times New Roman" pitchFamily="18" charset="0"/>
                <a:cs typeface="Times New Roman" pitchFamily="18" charset="0"/>
              </a:rPr>
              <a:t>ERP Implementation recommendations </a:t>
            </a:r>
            <a:endParaRPr lang="en-US" sz="3600" b="1" dirty="0">
              <a:latin typeface="Times New Roman" pitchFamily="18" charset="0"/>
              <a:cs typeface="Times New Roman" pitchFamily="18" charset="0"/>
            </a:endParaRPr>
          </a:p>
          <a:p>
            <a:pPr lvl="1"/>
            <a:r>
              <a:rPr lang="en-US" sz="2800" dirty="0" smtClean="0">
                <a:latin typeface="Times New Roman" pitchFamily="18" charset="0"/>
                <a:cs typeface="Times New Roman" pitchFamily="18" charset="0"/>
              </a:rPr>
              <a:t>Standardization </a:t>
            </a:r>
            <a:r>
              <a:rPr lang="en-US" sz="2800" dirty="0">
                <a:latin typeface="Times New Roman" pitchFamily="18" charset="0"/>
                <a:cs typeface="Times New Roman" pitchFamily="18" charset="0"/>
              </a:rPr>
              <a:t>is one of the most critical </a:t>
            </a:r>
            <a:r>
              <a:rPr lang="en-US" sz="2800" dirty="0" smtClean="0">
                <a:latin typeface="Times New Roman" pitchFamily="18" charset="0"/>
                <a:cs typeface="Times New Roman" pitchFamily="18" charset="0"/>
              </a:rPr>
              <a:t>objectives.</a:t>
            </a:r>
          </a:p>
          <a:p>
            <a:pPr lvl="1"/>
            <a:r>
              <a:rPr lang="en-US" sz="2800" dirty="0" smtClean="0">
                <a:latin typeface="Times New Roman" pitchFamily="18" charset="0"/>
                <a:cs typeface="Times New Roman" pitchFamily="18" charset="0"/>
              </a:rPr>
              <a:t>Standardization includes defining accounts, their format, definitions, departments, pay codes, etc.</a:t>
            </a:r>
          </a:p>
          <a:p>
            <a:pPr lvl="1"/>
            <a:r>
              <a:rPr lang="en-US" sz="2800" dirty="0" smtClean="0">
                <a:latin typeface="Times New Roman" pitchFamily="18" charset="0"/>
                <a:cs typeface="Times New Roman" pitchFamily="18" charset="0"/>
              </a:rPr>
              <a:t>“</a:t>
            </a:r>
            <a:r>
              <a:rPr lang="en-US" sz="2800" dirty="0">
                <a:latin typeface="Times New Roman" pitchFamily="18" charset="0"/>
                <a:cs typeface="Times New Roman" pitchFamily="18" charset="0"/>
              </a:rPr>
              <a:t>It is essential that a provider have a clear idea of the core business processes that it intends to integrate with the ERP system and a thorough understanding of how the ERP system can be used to accomplish that integration”.</a:t>
            </a:r>
          </a:p>
          <a:p>
            <a:pPr lvl="1"/>
            <a:endParaRPr lang="en-US" sz="2600" dirty="0">
              <a:latin typeface="Times New Roman" pitchFamily="18" charset="0"/>
              <a:cs typeface="Times New Roman" pitchFamily="18" charset="0"/>
            </a:endParaRPr>
          </a:p>
        </p:txBody>
      </p:sp>
    </p:spTree>
    <p:extLst>
      <p:ext uri="{BB962C8B-B14F-4D97-AF65-F5344CB8AC3E}">
        <p14:creationId xmlns:p14="http://schemas.microsoft.com/office/powerpoint/2010/main" xmlns="" val="284427958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600" dirty="0" smtClean="0">
                <a:latin typeface="Times New Roman" pitchFamily="18" charset="0"/>
                <a:cs typeface="Times New Roman" pitchFamily="18" charset="0"/>
              </a:rPr>
              <a:t>Recommendations</a:t>
            </a:r>
            <a:endParaRPr lang="en-US" sz="3600" dirty="0">
              <a:latin typeface="Times New Roman" pitchFamily="18" charset="0"/>
              <a:cs typeface="Times New Roman" pitchFamily="18" charset="0"/>
            </a:endParaRPr>
          </a:p>
        </p:txBody>
      </p:sp>
      <p:sp>
        <p:nvSpPr>
          <p:cNvPr id="6" name="Content Placeholder 5"/>
          <p:cNvSpPr>
            <a:spLocks noGrp="1"/>
          </p:cNvSpPr>
          <p:nvPr>
            <p:ph idx="1"/>
          </p:nvPr>
        </p:nvSpPr>
        <p:spPr/>
        <p:txBody>
          <a:bodyPr>
            <a:normAutofit fontScale="92500" lnSpcReduction="20000"/>
          </a:bodyPr>
          <a:lstStyle/>
          <a:p>
            <a:pPr lvl="0"/>
            <a:r>
              <a:rPr lang="en-US" sz="3600" b="1" dirty="0">
                <a:latin typeface="Times New Roman" pitchFamily="18" charset="0"/>
                <a:cs typeface="Times New Roman" pitchFamily="18" charset="0"/>
              </a:rPr>
              <a:t>ERP </a:t>
            </a:r>
            <a:r>
              <a:rPr lang="en-US" sz="3600" b="1" dirty="0" smtClean="0">
                <a:latin typeface="Times New Roman" pitchFamily="18" charset="0"/>
                <a:cs typeface="Times New Roman" pitchFamily="18" charset="0"/>
              </a:rPr>
              <a:t>Implementation </a:t>
            </a:r>
            <a:r>
              <a:rPr lang="en-US" sz="3600" b="1" dirty="0">
                <a:latin typeface="Times New Roman" pitchFamily="18" charset="0"/>
                <a:cs typeface="Times New Roman" pitchFamily="18" charset="0"/>
              </a:rPr>
              <a:t>recommendations </a:t>
            </a:r>
          </a:p>
          <a:p>
            <a:pPr lvl="1"/>
            <a:r>
              <a:rPr lang="en-US" sz="2800" dirty="0"/>
              <a:t>“</a:t>
            </a:r>
            <a:r>
              <a:rPr lang="en-US" sz="3500" dirty="0">
                <a:latin typeface="Times New Roman" pitchFamily="18" charset="0"/>
                <a:cs typeface="Times New Roman" pitchFamily="18" charset="0"/>
              </a:rPr>
              <a:t>Involving key stakeholders in the process” is a must</a:t>
            </a:r>
            <a:r>
              <a:rPr lang="en-US" sz="3500" dirty="0" smtClean="0">
                <a:latin typeface="Times New Roman" pitchFamily="18" charset="0"/>
                <a:cs typeface="Times New Roman" pitchFamily="18" charset="0"/>
              </a:rPr>
              <a:t>.</a:t>
            </a:r>
          </a:p>
          <a:p>
            <a:pPr lvl="1"/>
            <a:r>
              <a:rPr lang="en-US" sz="3500" dirty="0" smtClean="0">
                <a:latin typeface="Times New Roman" pitchFamily="18" charset="0"/>
                <a:cs typeface="Times New Roman" pitchFamily="18" charset="0"/>
              </a:rPr>
              <a:t>Must include and positively affect a </a:t>
            </a:r>
            <a:r>
              <a:rPr lang="en-US" sz="3500" dirty="0">
                <a:latin typeface="Times New Roman" pitchFamily="18" charset="0"/>
                <a:cs typeface="Times New Roman" pitchFamily="18" charset="0"/>
              </a:rPr>
              <a:t>wide range of business applications </a:t>
            </a:r>
            <a:r>
              <a:rPr lang="en-US" sz="3500" dirty="0" smtClean="0">
                <a:latin typeface="Times New Roman" pitchFamily="18" charset="0"/>
                <a:cs typeface="Times New Roman" pitchFamily="18" charset="0"/>
              </a:rPr>
              <a:t>in the organization.</a:t>
            </a:r>
          </a:p>
          <a:p>
            <a:pPr lvl="1"/>
            <a:r>
              <a:rPr lang="en-US" sz="3500" dirty="0" smtClean="0">
                <a:latin typeface="Times New Roman" pitchFamily="18" charset="0"/>
                <a:cs typeface="Times New Roman" pitchFamily="18" charset="0"/>
              </a:rPr>
              <a:t>A centralized scheduling function in an ERP initiative is an important component that needs to be included as it affects everything from customer experience to resource management to employee morale.</a:t>
            </a:r>
          </a:p>
          <a:p>
            <a:endParaRPr lang="en-US" dirty="0"/>
          </a:p>
        </p:txBody>
      </p:sp>
    </p:spTree>
    <p:extLst>
      <p:ext uri="{BB962C8B-B14F-4D97-AF65-F5344CB8AC3E}">
        <p14:creationId xmlns:p14="http://schemas.microsoft.com/office/powerpoint/2010/main" xmlns="" val="261955761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3600" dirty="0" smtClean="0">
                <a:latin typeface="Times New Roman" pitchFamily="18" charset="0"/>
                <a:cs typeface="Times New Roman" pitchFamily="18" charset="0"/>
              </a:rPr>
              <a:t>Recommendations</a:t>
            </a:r>
            <a:endParaRPr lang="en-US" sz="3600" dirty="0">
              <a:latin typeface="Times New Roman" pitchFamily="18" charset="0"/>
              <a:cs typeface="Times New Roman" pitchFamily="18" charset="0"/>
            </a:endParaRPr>
          </a:p>
        </p:txBody>
      </p:sp>
      <p:sp>
        <p:nvSpPr>
          <p:cNvPr id="6" name="Content Placeholder 5"/>
          <p:cNvSpPr>
            <a:spLocks noGrp="1"/>
          </p:cNvSpPr>
          <p:nvPr>
            <p:ph idx="1"/>
          </p:nvPr>
        </p:nvSpPr>
        <p:spPr/>
        <p:txBody>
          <a:bodyPr>
            <a:normAutofit lnSpcReduction="10000"/>
          </a:bodyPr>
          <a:lstStyle/>
          <a:p>
            <a:pPr lvl="0"/>
            <a:r>
              <a:rPr lang="en-US" sz="3600" b="1" dirty="0">
                <a:latin typeface="Times New Roman" pitchFamily="18" charset="0"/>
                <a:cs typeface="Times New Roman" pitchFamily="18" charset="0"/>
              </a:rPr>
              <a:t>ERP </a:t>
            </a:r>
            <a:r>
              <a:rPr lang="en-US" sz="3600" b="1" dirty="0" smtClean="0">
                <a:latin typeface="Times New Roman" pitchFamily="18" charset="0"/>
                <a:cs typeface="Times New Roman" pitchFamily="18" charset="0"/>
              </a:rPr>
              <a:t>Implementation </a:t>
            </a:r>
            <a:r>
              <a:rPr lang="en-US" sz="3600" b="1" dirty="0">
                <a:latin typeface="Times New Roman" pitchFamily="18" charset="0"/>
                <a:cs typeface="Times New Roman" pitchFamily="18" charset="0"/>
              </a:rPr>
              <a:t>recommendations </a:t>
            </a:r>
          </a:p>
          <a:p>
            <a:pPr lvl="1"/>
            <a:r>
              <a:rPr lang="en-US" sz="3200" dirty="0" smtClean="0">
                <a:latin typeface="Times New Roman" pitchFamily="18" charset="0"/>
                <a:cs typeface="Times New Roman" pitchFamily="18" charset="0"/>
              </a:rPr>
              <a:t>Effective preparation for </a:t>
            </a:r>
            <a:r>
              <a:rPr lang="en-US" sz="3200" dirty="0">
                <a:latin typeface="Times New Roman" pitchFamily="18" charset="0"/>
                <a:cs typeface="Times New Roman" pitchFamily="18" charset="0"/>
              </a:rPr>
              <a:t>an ERP implementation </a:t>
            </a:r>
            <a:r>
              <a:rPr lang="en-US" sz="3200" dirty="0" smtClean="0">
                <a:latin typeface="Times New Roman" pitchFamily="18" charset="0"/>
                <a:cs typeface="Times New Roman" pitchFamily="18" charset="0"/>
              </a:rPr>
              <a:t>will directly impact its success.  </a:t>
            </a:r>
          </a:p>
          <a:p>
            <a:pPr lvl="1"/>
            <a:r>
              <a:rPr lang="en-US" sz="3200" dirty="0" smtClean="0">
                <a:latin typeface="Times New Roman" pitchFamily="18" charset="0"/>
                <a:cs typeface="Times New Roman" pitchFamily="18" charset="0"/>
              </a:rPr>
              <a:t>An important objective: convincing </a:t>
            </a:r>
            <a:r>
              <a:rPr lang="en-US" sz="3200" dirty="0">
                <a:latin typeface="Times New Roman" pitchFamily="18" charset="0"/>
                <a:cs typeface="Times New Roman" pitchFamily="18" charset="0"/>
              </a:rPr>
              <a:t>facilities, which have never worked together across regions, to accept a single system solution: one database and one server housed centrally</a:t>
            </a:r>
            <a:r>
              <a:rPr lang="en-US" sz="3200" dirty="0" smtClean="0">
                <a:latin typeface="Times New Roman" pitchFamily="18" charset="0"/>
                <a:cs typeface="Times New Roman" pitchFamily="18" charset="0"/>
              </a:rPr>
              <a:t>.</a:t>
            </a:r>
          </a:p>
          <a:p>
            <a:pPr lvl="1"/>
            <a:r>
              <a:rPr lang="en-US" sz="3200" dirty="0">
                <a:latin typeface="Times New Roman" pitchFamily="18" charset="0"/>
                <a:cs typeface="Times New Roman" pitchFamily="18" charset="0"/>
              </a:rPr>
              <a:t>Understanding the regulatory environment </a:t>
            </a:r>
            <a:r>
              <a:rPr lang="en-US" sz="3200" dirty="0" smtClean="0">
                <a:latin typeface="Times New Roman" pitchFamily="18" charset="0"/>
                <a:cs typeface="Times New Roman" pitchFamily="18" charset="0"/>
              </a:rPr>
              <a:t>as it will influence the design of an ERP. </a:t>
            </a:r>
          </a:p>
        </p:txBody>
      </p:sp>
    </p:spTree>
    <p:extLst>
      <p:ext uri="{BB962C8B-B14F-4D97-AF65-F5344CB8AC3E}">
        <p14:creationId xmlns:p14="http://schemas.microsoft.com/office/powerpoint/2010/main" xmlns="" val="29153077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ERP in Healthcare</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342900" lvl="3" indent="-342900"/>
            <a:r>
              <a:rPr lang="en-US" sz="3600" b="1" dirty="0" smtClean="0">
                <a:latin typeface="Times New Roman" pitchFamily="18" charset="0"/>
                <a:cs typeface="Times New Roman" pitchFamily="18" charset="0"/>
              </a:rPr>
              <a:t>Conclusion</a:t>
            </a:r>
            <a:endParaRPr lang="en-US" sz="3200" b="1" u="sng" dirty="0" smtClean="0"/>
          </a:p>
          <a:p>
            <a:pPr marL="800100" lvl="4" indent="-342900"/>
            <a:r>
              <a:rPr lang="en-US" sz="3200" dirty="0" smtClean="0">
                <a:latin typeface="Times New Roman" pitchFamily="18" charset="0"/>
                <a:cs typeface="Times New Roman" pitchFamily="18" charset="0"/>
              </a:rPr>
              <a:t>Complete visibility into all processes across various departments </a:t>
            </a:r>
            <a:endParaRPr lang="en-US" sz="3200" u="sng" dirty="0" smtClean="0">
              <a:latin typeface="Times New Roman" pitchFamily="18" charset="0"/>
              <a:cs typeface="Times New Roman" pitchFamily="18" charset="0"/>
            </a:endParaRPr>
          </a:p>
          <a:p>
            <a:pPr lvl="1"/>
            <a:r>
              <a:rPr lang="en-US" sz="3200" dirty="0" smtClean="0">
                <a:latin typeface="Times New Roman" pitchFamily="18" charset="0"/>
                <a:cs typeface="Times New Roman" pitchFamily="18" charset="0"/>
              </a:rPr>
              <a:t>A unified  reporting system to analyze the statistics in real-time</a:t>
            </a:r>
          </a:p>
          <a:p>
            <a:pPr lvl="1"/>
            <a:r>
              <a:rPr lang="en-US" sz="3200" dirty="0" smtClean="0">
                <a:latin typeface="Times New Roman" pitchFamily="18" charset="0"/>
                <a:cs typeface="Times New Roman" pitchFamily="18" charset="0"/>
              </a:rPr>
              <a:t>Systems are more secure as centralized</a:t>
            </a:r>
          </a:p>
          <a:p>
            <a:pPr lvl="1"/>
            <a:r>
              <a:rPr lang="en-US" sz="3200" dirty="0" smtClean="0">
                <a:latin typeface="Times New Roman" pitchFamily="18" charset="0"/>
                <a:cs typeface="Times New Roman" pitchFamily="18" charset="0"/>
              </a:rPr>
              <a:t>Visibility to enable faster collaboration</a:t>
            </a:r>
          </a:p>
          <a:p>
            <a:pPr lvl="1"/>
            <a:r>
              <a:rPr lang="en-US" sz="3200" smtClean="0">
                <a:latin typeface="Times New Roman" pitchFamily="18" charset="0"/>
                <a:cs typeface="Times New Roman" pitchFamily="18" charset="0"/>
              </a:rPr>
              <a:t>Better tracking </a:t>
            </a:r>
            <a:endParaRPr lang="en-US" sz="3200" dirty="0" smtClean="0">
              <a:latin typeface="Times New Roman" pitchFamily="18" charset="0"/>
              <a:cs typeface="Times New Roman" pitchFamily="18" charset="0"/>
            </a:endParaRPr>
          </a:p>
          <a:p>
            <a:pPr marL="0" indent="0">
              <a:buNone/>
            </a:pPr>
            <a:endParaRPr lang="en-US" sz="3200" dirty="0"/>
          </a:p>
        </p:txBody>
      </p:sp>
    </p:spTree>
    <p:extLst>
      <p:ext uri="{BB962C8B-B14F-4D97-AF65-F5344CB8AC3E}">
        <p14:creationId xmlns:p14="http://schemas.microsoft.com/office/powerpoint/2010/main" xmlns="" val="25864991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ERP Model</a:t>
            </a:r>
            <a:endParaRPr lang="en-US" dirty="0"/>
          </a:p>
        </p:txBody>
      </p:sp>
      <p:sp>
        <p:nvSpPr>
          <p:cNvPr id="3" name="Content Placeholder 2"/>
          <p:cNvSpPr>
            <a:spLocks noGrp="1"/>
          </p:cNvSpPr>
          <p:nvPr>
            <p:ph idx="1"/>
          </p:nvPr>
        </p:nvSpPr>
        <p:spPr/>
        <p:txBody>
          <a:bodyPr/>
          <a:lstStyle/>
          <a:p>
            <a:r>
              <a:rPr lang="en-US" sz="3600" b="1" dirty="0" smtClean="0"/>
              <a:t>A complete ERP Model</a:t>
            </a:r>
          </a:p>
          <a:p>
            <a:pPr marL="1543050" lvl="3" indent="-285750"/>
            <a:endParaRPr lang="en-US" sz="4800" dirty="0" smtClean="0"/>
          </a:p>
        </p:txBody>
      </p:sp>
      <p:pic>
        <p:nvPicPr>
          <p:cNvPr id="4" name="Picture 3" descr="mm_concept_diagram.jpg"/>
          <p:cNvPicPr>
            <a:picLocks noChangeAspect="1"/>
          </p:cNvPicPr>
          <p:nvPr/>
        </p:nvPicPr>
        <p:blipFill>
          <a:blip r:embed="rId3" cstate="print"/>
          <a:stretch>
            <a:fillRect/>
          </a:stretch>
        </p:blipFill>
        <p:spPr>
          <a:xfrm>
            <a:off x="381000" y="2286000"/>
            <a:ext cx="8153400" cy="4114800"/>
          </a:xfrm>
          <a:prstGeom prst="rect">
            <a:avLst/>
          </a:prstGeom>
        </p:spPr>
      </p:pic>
    </p:spTree>
    <p:extLst>
      <p:ext uri="{BB962C8B-B14F-4D97-AF65-F5344CB8AC3E}">
        <p14:creationId xmlns:p14="http://schemas.microsoft.com/office/powerpoint/2010/main" xmlns="" val="1414258314"/>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ERP Model</a:t>
            </a:r>
            <a:endParaRPr lang="en-US" dirty="0"/>
          </a:p>
        </p:txBody>
      </p:sp>
      <p:sp>
        <p:nvSpPr>
          <p:cNvPr id="3" name="Content Placeholder 2"/>
          <p:cNvSpPr>
            <a:spLocks noGrp="1"/>
          </p:cNvSpPr>
          <p:nvPr>
            <p:ph idx="1"/>
          </p:nvPr>
        </p:nvSpPr>
        <p:spPr/>
        <p:txBody>
          <a:bodyPr/>
          <a:lstStyle/>
          <a:p>
            <a:r>
              <a:rPr lang="en-US" sz="3600" b="1" dirty="0" smtClean="0"/>
              <a:t>An incomplete ERP Model</a:t>
            </a:r>
          </a:p>
          <a:p>
            <a:pPr marL="1543050" lvl="3" indent="-285750"/>
            <a:endParaRPr lang="en-US" sz="4800" dirty="0" smtClean="0"/>
          </a:p>
        </p:txBody>
      </p:sp>
      <p:pic>
        <p:nvPicPr>
          <p:cNvPr id="4" name="Picture 3" descr="mm_concept_diagram.jpg"/>
          <p:cNvPicPr>
            <a:picLocks noChangeAspect="1"/>
          </p:cNvPicPr>
          <p:nvPr/>
        </p:nvPicPr>
        <p:blipFill>
          <a:blip r:embed="rId4" cstate="print"/>
          <a:stretch>
            <a:fillRect/>
          </a:stretch>
        </p:blipFill>
        <p:spPr>
          <a:xfrm>
            <a:off x="381000" y="2286000"/>
            <a:ext cx="8153400" cy="4114800"/>
          </a:xfrm>
          <a:prstGeom prst="rect">
            <a:avLst/>
          </a:prstGeom>
        </p:spPr>
      </p:pic>
      <p:sp>
        <p:nvSpPr>
          <p:cNvPr id="5" name="Right Arrow 4"/>
          <p:cNvSpPr/>
          <p:nvPr/>
        </p:nvSpPr>
        <p:spPr>
          <a:xfrm rot="18252456">
            <a:off x="2621596" y="4549218"/>
            <a:ext cx="471546" cy="762243"/>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rot="9228804">
            <a:off x="3579428" y="3788499"/>
            <a:ext cx="391345" cy="894896"/>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11920068">
            <a:off x="4977240" y="3804612"/>
            <a:ext cx="464551" cy="768841"/>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rot="13526547">
            <a:off x="5993705" y="4621096"/>
            <a:ext cx="471546" cy="762243"/>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153142383"/>
      </p:ext>
    </p:extLst>
  </p:cSld>
  <p:clrMapOvr>
    <a:masterClrMapping/>
  </p:clrMapOvr>
  <p:transition spd="slow">
    <p:push dir="u"/>
    <p:sndAc>
      <p:stSnd>
        <p:snd r:embed="rId3" name="applause.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6050" y="0"/>
            <a:ext cx="6457950" cy="1200150"/>
          </a:xfrm>
        </p:spPr>
        <p:txBody>
          <a:bodyPr/>
          <a:lstStyle/>
          <a:p>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sz="3600" b="1" dirty="0" smtClean="0">
                <a:latin typeface="Times New Roman" pitchFamily="18" charset="0"/>
                <a:cs typeface="Times New Roman" pitchFamily="18" charset="0"/>
              </a:rPr>
              <a:t> Report Objectives</a:t>
            </a:r>
          </a:p>
          <a:p>
            <a:pPr lvl="1"/>
            <a:r>
              <a:rPr lang="en-US" sz="3200" dirty="0" smtClean="0">
                <a:latin typeface="Times New Roman" pitchFamily="18" charset="0"/>
                <a:cs typeface="Times New Roman" pitchFamily="18" charset="0"/>
              </a:rPr>
              <a:t>Healthcare Industry known to be outdated</a:t>
            </a:r>
          </a:p>
          <a:p>
            <a:pPr lvl="1"/>
            <a:r>
              <a:rPr lang="en-US" sz="3200" dirty="0" smtClean="0">
                <a:latin typeface="Times New Roman" pitchFamily="18" charset="0"/>
                <a:cs typeface="Times New Roman" pitchFamily="18" charset="0"/>
              </a:rPr>
              <a:t>Medical Technology has advanced rapidly</a:t>
            </a:r>
          </a:p>
          <a:p>
            <a:pPr lvl="1"/>
            <a:r>
              <a:rPr lang="en-US" sz="3200" dirty="0" smtClean="0">
                <a:latin typeface="Times New Roman" pitchFamily="18" charset="0"/>
                <a:cs typeface="Times New Roman" pitchFamily="18" charset="0"/>
              </a:rPr>
              <a:t>Healthcare Industry falls short behind other industries</a:t>
            </a:r>
          </a:p>
          <a:p>
            <a:pPr lvl="1"/>
            <a:r>
              <a:rPr lang="en-US" sz="3200" dirty="0" smtClean="0">
                <a:latin typeface="Times New Roman" pitchFamily="18" charset="0"/>
                <a:cs typeface="Times New Roman" pitchFamily="18" charset="0"/>
              </a:rPr>
              <a:t>ERP has enabled substantial growth </a:t>
            </a:r>
          </a:p>
          <a:p>
            <a:pPr lvl="1"/>
            <a:endParaRPr lang="en-US" dirty="0"/>
          </a:p>
        </p:txBody>
      </p:sp>
    </p:spTree>
    <p:extLst>
      <p:ext uri="{BB962C8B-B14F-4D97-AF65-F5344CB8AC3E}">
        <p14:creationId xmlns:p14="http://schemas.microsoft.com/office/powerpoint/2010/main" xmlns="" val="36641137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sz="3600" b="1" dirty="0" smtClean="0"/>
              <a:t> </a:t>
            </a:r>
            <a:r>
              <a:rPr lang="en-US" sz="3600" b="1" dirty="0" smtClean="0">
                <a:latin typeface="Times New Roman" pitchFamily="18" charset="0"/>
                <a:cs typeface="Times New Roman" pitchFamily="18" charset="0"/>
              </a:rPr>
              <a:t>Report Outline</a:t>
            </a:r>
          </a:p>
          <a:p>
            <a:pPr marL="800100" lvl="2" indent="0">
              <a:buNone/>
            </a:pPr>
            <a:r>
              <a:rPr lang="en-US" sz="3200" b="1" u="sng" dirty="0" smtClean="0">
                <a:latin typeface="Times New Roman" pitchFamily="18" charset="0"/>
                <a:cs typeface="Times New Roman" pitchFamily="18" charset="0"/>
              </a:rPr>
              <a:t>Benefits</a:t>
            </a:r>
          </a:p>
          <a:p>
            <a:pPr marL="1543050" lvl="3" indent="-285750"/>
            <a:r>
              <a:rPr lang="en-US" sz="3200" dirty="0" smtClean="0">
                <a:latin typeface="Times New Roman" pitchFamily="18" charset="0"/>
                <a:cs typeface="Times New Roman" pitchFamily="18" charset="0"/>
              </a:rPr>
              <a:t>ERP Features</a:t>
            </a:r>
          </a:p>
          <a:p>
            <a:pPr marL="1543050" lvl="3" indent="-285750"/>
            <a:r>
              <a:rPr lang="en-US" sz="3200" dirty="0" smtClean="0">
                <a:latin typeface="Times New Roman" pitchFamily="18" charset="0"/>
                <a:cs typeface="Times New Roman" pitchFamily="18" charset="0"/>
              </a:rPr>
              <a:t>Operational Impacts</a:t>
            </a:r>
          </a:p>
          <a:p>
            <a:pPr marL="1543050" lvl="3" indent="-285750"/>
            <a:r>
              <a:rPr lang="en-US" sz="3200" dirty="0" smtClean="0">
                <a:latin typeface="Times New Roman" pitchFamily="18" charset="0"/>
                <a:cs typeface="Times New Roman" pitchFamily="18" charset="0"/>
              </a:rPr>
              <a:t>Inputs and Outputs of Information</a:t>
            </a:r>
          </a:p>
          <a:p>
            <a:pPr marL="1543050" lvl="3" indent="-285750"/>
            <a:r>
              <a:rPr lang="en-US" sz="3200" dirty="0" smtClean="0">
                <a:latin typeface="Times New Roman" pitchFamily="18" charset="0"/>
                <a:cs typeface="Times New Roman" pitchFamily="18" charset="0"/>
              </a:rPr>
              <a:t>Effective Staff Performance</a:t>
            </a:r>
          </a:p>
          <a:p>
            <a:pPr marL="1543050" lvl="3" indent="-285750"/>
            <a:r>
              <a:rPr lang="en-US" sz="3200" dirty="0" smtClean="0">
                <a:latin typeface="Times New Roman" pitchFamily="18" charset="0"/>
                <a:cs typeface="Times New Roman" pitchFamily="18" charset="0"/>
              </a:rPr>
              <a:t>Competitive Advantage</a:t>
            </a:r>
          </a:p>
        </p:txBody>
      </p:sp>
    </p:spTree>
    <p:extLst>
      <p:ext uri="{BB962C8B-B14F-4D97-AF65-F5344CB8AC3E}">
        <p14:creationId xmlns:p14="http://schemas.microsoft.com/office/powerpoint/2010/main" xmlns="" val="177781790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sz="3600" b="1" dirty="0" smtClean="0">
                <a:latin typeface="Times New Roman" pitchFamily="18" charset="0"/>
                <a:cs typeface="Times New Roman" pitchFamily="18" charset="0"/>
              </a:rPr>
              <a:t> Report Outline</a:t>
            </a:r>
          </a:p>
          <a:p>
            <a:pPr marL="800100" lvl="2" indent="0">
              <a:buNone/>
            </a:pPr>
            <a:r>
              <a:rPr lang="en-US" sz="3200" b="1" u="sng" dirty="0" smtClean="0">
                <a:latin typeface="Times New Roman" pitchFamily="18" charset="0"/>
                <a:cs typeface="Times New Roman" pitchFamily="18" charset="0"/>
              </a:rPr>
              <a:t>Disadvantages</a:t>
            </a:r>
          </a:p>
          <a:p>
            <a:pPr marL="1543050" lvl="3" indent="-285750"/>
            <a:r>
              <a:rPr lang="en-US" sz="3600" dirty="0" smtClean="0">
                <a:latin typeface="Times New Roman" pitchFamily="18" charset="0"/>
                <a:cs typeface="Times New Roman" pitchFamily="18" charset="0"/>
              </a:rPr>
              <a:t>Increase in Startup Costs</a:t>
            </a:r>
          </a:p>
          <a:p>
            <a:pPr marL="1543050" lvl="3" indent="-285750"/>
            <a:r>
              <a:rPr lang="en-US" sz="3600" dirty="0" smtClean="0">
                <a:latin typeface="Times New Roman" pitchFamily="18" charset="0"/>
                <a:cs typeface="Times New Roman" pitchFamily="18" charset="0"/>
              </a:rPr>
              <a:t>Security Concerns</a:t>
            </a:r>
          </a:p>
          <a:p>
            <a:pPr marL="1543050" lvl="3" indent="-285750"/>
            <a:r>
              <a:rPr lang="en-US" sz="3600" dirty="0" smtClean="0">
                <a:latin typeface="Times New Roman" pitchFamily="18" charset="0"/>
                <a:cs typeface="Times New Roman" pitchFamily="18" charset="0"/>
              </a:rPr>
              <a:t>Ineffective Staff Performance</a:t>
            </a:r>
          </a:p>
          <a:p>
            <a:pPr marL="1543050" lvl="3" indent="-285750"/>
            <a:r>
              <a:rPr lang="en-US" sz="3600" dirty="0" smtClean="0">
                <a:latin typeface="Times New Roman" pitchFamily="18" charset="0"/>
                <a:cs typeface="Times New Roman" pitchFamily="18" charset="0"/>
              </a:rPr>
              <a:t>Existing Data Integration</a:t>
            </a:r>
          </a:p>
          <a:p>
            <a:pPr marL="1543050" lvl="3" indent="-285750"/>
            <a:r>
              <a:rPr lang="en-US" sz="3600" dirty="0" smtClean="0">
                <a:latin typeface="Times New Roman" pitchFamily="18" charset="0"/>
                <a:cs typeface="Times New Roman" pitchFamily="18" charset="0"/>
              </a:rPr>
              <a:t>Time Consumption</a:t>
            </a:r>
          </a:p>
        </p:txBody>
      </p:sp>
    </p:spTree>
    <p:extLst>
      <p:ext uri="{BB962C8B-B14F-4D97-AF65-F5344CB8AC3E}">
        <p14:creationId xmlns:p14="http://schemas.microsoft.com/office/powerpoint/2010/main" xmlns="" val="2483284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sz="3200" b="1" dirty="0" smtClean="0"/>
              <a:t> Report Outline</a:t>
            </a:r>
          </a:p>
          <a:p>
            <a:pPr marL="800100" lvl="2" indent="0">
              <a:buNone/>
            </a:pPr>
            <a:r>
              <a:rPr lang="en-US" sz="3600" b="1" u="sng" dirty="0" smtClean="0">
                <a:latin typeface="Times New Roman" pitchFamily="18" charset="0"/>
                <a:cs typeface="Times New Roman" pitchFamily="18" charset="0"/>
              </a:rPr>
              <a:t>Recommendations</a:t>
            </a:r>
          </a:p>
          <a:p>
            <a:pPr marL="1257300" lvl="2" indent="-457200"/>
            <a:r>
              <a:rPr lang="en-US" sz="3200" dirty="0" smtClean="0">
                <a:latin typeface="Times New Roman" pitchFamily="18" charset="0"/>
                <a:cs typeface="Times New Roman" pitchFamily="18" charset="0"/>
              </a:rPr>
              <a:t>Future Outlook</a:t>
            </a:r>
          </a:p>
          <a:p>
            <a:pPr marL="800100" lvl="2" indent="0">
              <a:buNone/>
            </a:pPr>
            <a:endParaRPr lang="en-US" sz="3200" dirty="0" smtClean="0">
              <a:latin typeface="Times New Roman" pitchFamily="18" charset="0"/>
              <a:cs typeface="Times New Roman" pitchFamily="18" charset="0"/>
            </a:endParaRPr>
          </a:p>
          <a:p>
            <a:pPr marL="800100" lvl="2" indent="0">
              <a:buNone/>
            </a:pPr>
            <a:r>
              <a:rPr lang="en-US" sz="3600" b="1" u="sng" dirty="0" smtClean="0">
                <a:latin typeface="Times New Roman" pitchFamily="18" charset="0"/>
                <a:cs typeface="Times New Roman" pitchFamily="18" charset="0"/>
              </a:rPr>
              <a:t>Conclusion</a:t>
            </a:r>
          </a:p>
          <a:p>
            <a:pPr marL="1543050" lvl="3" indent="-285750"/>
            <a:r>
              <a:rPr lang="en-US" sz="3200" dirty="0" smtClean="0">
                <a:latin typeface="Times New Roman" pitchFamily="18" charset="0"/>
                <a:cs typeface="Times New Roman" pitchFamily="18" charset="0"/>
              </a:rPr>
              <a:t>ERP Model</a:t>
            </a:r>
          </a:p>
          <a:p>
            <a:pPr marL="1543050" lvl="3" indent="-285750"/>
            <a:endParaRPr lang="en-US" sz="3200" dirty="0" smtClean="0"/>
          </a:p>
        </p:txBody>
      </p:sp>
    </p:spTree>
    <p:extLst>
      <p:ext uri="{BB962C8B-B14F-4D97-AF65-F5344CB8AC3E}">
        <p14:creationId xmlns:p14="http://schemas.microsoft.com/office/powerpoint/2010/main" xmlns="" val="61084617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ERP Benefits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sz="3200" b="1" dirty="0" smtClean="0"/>
              <a:t> Operational Impacts</a:t>
            </a:r>
          </a:p>
          <a:p>
            <a:pPr lvl="1"/>
            <a:r>
              <a:rPr lang="en-US" sz="3200" dirty="0" smtClean="0">
                <a:latin typeface="Times New Roman" pitchFamily="18" charset="0"/>
                <a:cs typeface="Times New Roman" pitchFamily="18" charset="0"/>
              </a:rPr>
              <a:t>Reducing operational costs</a:t>
            </a:r>
          </a:p>
          <a:p>
            <a:pPr lvl="1"/>
            <a:r>
              <a:rPr lang="en-US" sz="3200" dirty="0" smtClean="0">
                <a:latin typeface="Times New Roman" pitchFamily="18" charset="0"/>
                <a:cs typeface="Times New Roman" pitchFamily="18" charset="0"/>
              </a:rPr>
              <a:t>Eliminate, automate, and standardize processes</a:t>
            </a:r>
          </a:p>
          <a:p>
            <a:pPr lvl="1"/>
            <a:r>
              <a:rPr lang="en-US" sz="3200" dirty="0" smtClean="0">
                <a:latin typeface="Times New Roman" pitchFamily="18" charset="0"/>
                <a:cs typeface="Times New Roman" pitchFamily="18" charset="0"/>
              </a:rPr>
              <a:t>Reduce number of staff and management required</a:t>
            </a:r>
          </a:p>
          <a:p>
            <a:pPr lvl="1"/>
            <a:r>
              <a:rPr lang="en-US" sz="3200" dirty="0" smtClean="0">
                <a:latin typeface="Times New Roman" pitchFamily="18" charset="0"/>
                <a:cs typeface="Times New Roman" pitchFamily="18" charset="0"/>
              </a:rPr>
              <a:t>Savings on configuration, deployment, enhancements &amp; support</a:t>
            </a:r>
          </a:p>
          <a:p>
            <a:pPr lvl="1"/>
            <a:r>
              <a:rPr lang="en-US" sz="3200" dirty="0" smtClean="0">
                <a:latin typeface="Times New Roman" pitchFamily="18" charset="0"/>
                <a:cs typeface="Times New Roman" pitchFamily="18" charset="0"/>
              </a:rPr>
              <a:t>Savings on internal legacy systems</a:t>
            </a:r>
          </a:p>
          <a:p>
            <a:pPr lvl="1"/>
            <a:endParaRPr lang="en-US" dirty="0"/>
          </a:p>
          <a:p>
            <a:pPr marL="0" indent="0">
              <a:buNone/>
            </a:pPr>
            <a:endParaRPr lang="en-US" dirty="0"/>
          </a:p>
        </p:txBody>
      </p:sp>
    </p:spTree>
    <p:extLst>
      <p:ext uri="{BB962C8B-B14F-4D97-AF65-F5344CB8AC3E}">
        <p14:creationId xmlns:p14="http://schemas.microsoft.com/office/powerpoint/2010/main" xmlns="" val="205515303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ERP Benefits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sz="3600" b="1" dirty="0" smtClean="0"/>
              <a:t> </a:t>
            </a:r>
            <a:r>
              <a:rPr lang="en-US" sz="3600" b="1" dirty="0" smtClean="0">
                <a:latin typeface="Times New Roman" pitchFamily="18" charset="0"/>
                <a:cs typeface="Times New Roman" pitchFamily="18" charset="0"/>
              </a:rPr>
              <a:t>Inputs and Outputs of Information</a:t>
            </a:r>
          </a:p>
          <a:p>
            <a:pPr lvl="1"/>
            <a:r>
              <a:rPr lang="en-US" sz="3200" dirty="0" err="1" smtClean="0">
                <a:latin typeface="Times New Roman" pitchFamily="18" charset="0"/>
                <a:cs typeface="Times New Roman" pitchFamily="18" charset="0"/>
              </a:rPr>
              <a:t>eCntralizing</a:t>
            </a:r>
            <a:r>
              <a:rPr lang="en-US" sz="3200" dirty="0" smtClean="0">
                <a:latin typeface="Times New Roman" pitchFamily="18" charset="0"/>
                <a:cs typeface="Times New Roman" pitchFamily="18" charset="0"/>
              </a:rPr>
              <a:t> information to share between users</a:t>
            </a:r>
          </a:p>
          <a:p>
            <a:pPr lvl="1"/>
            <a:r>
              <a:rPr lang="en-US" sz="3200" dirty="0" smtClean="0">
                <a:latin typeface="Times New Roman" pitchFamily="18" charset="0"/>
                <a:cs typeface="Times New Roman" pitchFamily="18" charset="0"/>
              </a:rPr>
              <a:t>Enhanced accessibility and ease of information</a:t>
            </a:r>
          </a:p>
          <a:p>
            <a:pPr lvl="1"/>
            <a:r>
              <a:rPr lang="en-US" sz="3200" dirty="0" smtClean="0">
                <a:latin typeface="Times New Roman" pitchFamily="18" charset="0"/>
                <a:cs typeface="Times New Roman" pitchFamily="18" charset="0"/>
              </a:rPr>
              <a:t>Most up to date information available</a:t>
            </a:r>
          </a:p>
          <a:p>
            <a:pPr lvl="1"/>
            <a:r>
              <a:rPr lang="en-US" sz="3200" dirty="0" smtClean="0">
                <a:latin typeface="Times New Roman" pitchFamily="18" charset="0"/>
                <a:cs typeface="Times New Roman" pitchFamily="18" charset="0"/>
              </a:rPr>
              <a:t>Live-data for quick decision making</a:t>
            </a:r>
          </a:p>
          <a:p>
            <a:pPr lvl="1"/>
            <a:r>
              <a:rPr lang="en-US" sz="3200" dirty="0" smtClean="0">
                <a:latin typeface="Times New Roman" pitchFamily="18" charset="0"/>
                <a:cs typeface="Times New Roman" pitchFamily="18" charset="0"/>
              </a:rPr>
              <a:t>Reporting readily available</a:t>
            </a:r>
          </a:p>
          <a:p>
            <a:pPr lvl="1"/>
            <a:r>
              <a:rPr lang="en-US" sz="3200" dirty="0" smtClean="0">
                <a:latin typeface="Times New Roman" pitchFamily="18" charset="0"/>
                <a:cs typeface="Times New Roman" pitchFamily="18" charset="0"/>
              </a:rPr>
              <a:t>Historical views of business operations</a:t>
            </a:r>
          </a:p>
          <a:p>
            <a:pPr lvl="1"/>
            <a:endParaRPr lang="en-US" dirty="0"/>
          </a:p>
          <a:p>
            <a:pPr marL="0" indent="0">
              <a:buNone/>
            </a:pPr>
            <a:endParaRPr lang="en-US" dirty="0"/>
          </a:p>
        </p:txBody>
      </p:sp>
    </p:spTree>
    <p:extLst>
      <p:ext uri="{BB962C8B-B14F-4D97-AF65-F5344CB8AC3E}">
        <p14:creationId xmlns:p14="http://schemas.microsoft.com/office/powerpoint/2010/main" xmlns="" val="166045097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152400"/>
            <a:ext cx="6457950" cy="990600"/>
          </a:xfrm>
        </p:spPr>
        <p:txBody>
          <a:bodyPr/>
          <a:lstStyle/>
          <a:p>
            <a:r>
              <a:rPr lang="en-US" dirty="0">
                <a:latin typeface="Times New Roman" pitchFamily="18" charset="0"/>
                <a:cs typeface="Times New Roman" pitchFamily="18" charset="0"/>
              </a:rPr>
              <a:t>How does ERP </a:t>
            </a:r>
            <a:r>
              <a:rPr lang="en-US" dirty="0" smtClean="0">
                <a:latin typeface="Times New Roman" pitchFamily="18" charset="0"/>
                <a:cs typeface="Times New Roman" pitchFamily="18" charset="0"/>
              </a:rPr>
              <a:t>Help </a:t>
            </a:r>
            <a:r>
              <a:rPr lang="en-US" dirty="0">
                <a:latin typeface="Times New Roman" pitchFamily="18" charset="0"/>
                <a:cs typeface="Times New Roman" pitchFamily="18" charset="0"/>
              </a:rPr>
              <a:t>Employees and Upper Management Perform </a:t>
            </a:r>
            <a:r>
              <a:rPr lang="en-US" dirty="0" smtClean="0">
                <a:latin typeface="Times New Roman" pitchFamily="18" charset="0"/>
                <a:cs typeface="Times New Roman" pitchFamily="18" charset="0"/>
              </a:rPr>
              <a:t>Better?</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sz="32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ERP  Staff  Performance  Impact on  Information Systems.</a:t>
            </a:r>
          </a:p>
          <a:p>
            <a:r>
              <a:rPr lang="en-US" sz="2800" dirty="0" smtClean="0">
                <a:latin typeface="Times New Roman" pitchFamily="18" charset="0"/>
                <a:cs typeface="Times New Roman" pitchFamily="18" charset="0"/>
              </a:rPr>
              <a:t>Incorporates </a:t>
            </a:r>
            <a:r>
              <a:rPr lang="en-US" sz="2800" dirty="0">
                <a:latin typeface="Times New Roman" pitchFamily="18" charset="0"/>
                <a:cs typeface="Times New Roman" pitchFamily="18" charset="0"/>
              </a:rPr>
              <a:t>all the systems within the </a:t>
            </a:r>
            <a:r>
              <a:rPr lang="en-US" sz="2800" dirty="0" smtClean="0">
                <a:latin typeface="Times New Roman" pitchFamily="18" charset="0"/>
                <a:cs typeface="Times New Roman" pitchFamily="18" charset="0"/>
              </a:rPr>
              <a:t>chosen health care expertise </a:t>
            </a:r>
            <a:r>
              <a:rPr lang="en-US" sz="2800" dirty="0">
                <a:latin typeface="Times New Roman" pitchFamily="18" charset="0"/>
                <a:cs typeface="Times New Roman" pitchFamily="18" charset="0"/>
              </a:rPr>
              <a:t>by enabling upper management to have direct entry to their staff  members and to  patients' medical data from prior  physician's offices  and hospitals. </a:t>
            </a:r>
          </a:p>
          <a:p>
            <a:r>
              <a:rPr lang="en-US" sz="2800" dirty="0" smtClean="0">
                <a:latin typeface="Times New Roman" pitchFamily="18" charset="0"/>
                <a:cs typeface="Times New Roman" pitchFamily="18" charset="0"/>
              </a:rPr>
              <a:t>supplements </a:t>
            </a:r>
            <a:r>
              <a:rPr lang="en-US" sz="2800" dirty="0">
                <a:latin typeface="Times New Roman" pitchFamily="18" charset="0"/>
                <a:cs typeface="Times New Roman" pitchFamily="18" charset="0"/>
              </a:rPr>
              <a:t>the different applications within the </a:t>
            </a:r>
            <a:r>
              <a:rPr lang="en-US" sz="2800" dirty="0" smtClean="0">
                <a:latin typeface="Times New Roman" pitchFamily="18" charset="0"/>
                <a:cs typeface="Times New Roman" pitchFamily="18" charset="0"/>
              </a:rPr>
              <a:t>healthcare system by </a:t>
            </a:r>
            <a:r>
              <a:rPr lang="en-US" sz="2800" dirty="0">
                <a:latin typeface="Times New Roman" pitchFamily="18" charset="0"/>
                <a:cs typeface="Times New Roman" pitchFamily="18" charset="0"/>
              </a:rPr>
              <a:t>merging  its database to store vital information to improve the way  they  report and communicate to one another.  </a:t>
            </a:r>
          </a:p>
          <a:p>
            <a:pPr marL="0" indent="0">
              <a:buNone/>
            </a:pP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xmlns="" val="515808569"/>
      </p:ext>
    </p:extLst>
  </p:cSld>
  <p:clrMapOvr>
    <a:masterClrMapping/>
  </p:clrMapOvr>
  <p:timing>
    <p:tnLst>
      <p:par>
        <p:cTn id="1" dur="indefinite" restart="never" nodeType="tmRoot"/>
      </p:par>
    </p:tnLst>
  </p:timing>
</p:sld>
</file>

<file path=ppt/theme/theme1.xml><?xml version="1.0" encoding="utf-8"?>
<a:theme xmlns:a="http://schemas.openxmlformats.org/drawingml/2006/main" name="Physicians at work design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Physicians at work design template</Template>
  <TotalTime>598</TotalTime>
  <Words>4095</Words>
  <Application>Microsoft Office PowerPoint</Application>
  <PresentationFormat>On-screen Show (4:3)</PresentationFormat>
  <Paragraphs>303</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Physicians at work design template</vt:lpstr>
      <vt:lpstr>Enterprise Resource Planning in Healthcare</vt:lpstr>
      <vt:lpstr>Abstract</vt:lpstr>
      <vt:lpstr>Introduction</vt:lpstr>
      <vt:lpstr>Introduction</vt:lpstr>
      <vt:lpstr>Introduction</vt:lpstr>
      <vt:lpstr>Introduction</vt:lpstr>
      <vt:lpstr>ERP Benefits</vt:lpstr>
      <vt:lpstr>ERP Benefits</vt:lpstr>
      <vt:lpstr>How does ERP Help Employees and Upper Management Perform Better?</vt:lpstr>
      <vt:lpstr>How does ERP Help Employees and Upper Management Perform Better?</vt:lpstr>
      <vt:lpstr>How does ERP help Employees and Upper Management Perform Better?</vt:lpstr>
      <vt:lpstr>How does ERP Help Employees and Upper Management Perform Better?</vt:lpstr>
      <vt:lpstr>Competitive Advantage </vt:lpstr>
      <vt:lpstr>Increase in Startup Costs </vt:lpstr>
      <vt:lpstr>Increase in Startup Costs </vt:lpstr>
      <vt:lpstr>Security Matters</vt:lpstr>
      <vt:lpstr>Security Matters</vt:lpstr>
      <vt:lpstr>Security Matters</vt:lpstr>
      <vt:lpstr>What is the Effect on Employees Work Performance if it is not Properly Implemented?</vt:lpstr>
      <vt:lpstr>Integrating Data</vt:lpstr>
      <vt:lpstr>Integrating Data</vt:lpstr>
      <vt:lpstr>Time Consuming </vt:lpstr>
      <vt:lpstr>Recommendations</vt:lpstr>
      <vt:lpstr>Recommendations</vt:lpstr>
      <vt:lpstr>Recommendations</vt:lpstr>
      <vt:lpstr>ERP in Healthcare</vt:lpstr>
      <vt:lpstr>ERP Model</vt:lpstr>
      <vt:lpstr>ERP Model</vt:lpstr>
    </vt:vector>
  </TitlesOfParts>
  <Company>Southern California Edison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Enterprise Resource Planning in Healthcare</dc:title>
  <dc:creator>Delgado, Cynthia</dc:creator>
  <cp:lastModifiedBy>Dr. B</cp:lastModifiedBy>
  <cp:revision>131</cp:revision>
  <dcterms:created xsi:type="dcterms:W3CDTF">2013-07-24T20:16:12Z</dcterms:created>
  <dcterms:modified xsi:type="dcterms:W3CDTF">2014-05-14T00:57:32Z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TC102862151033</vt:lpwstr>
  </property>
</Properties>
</file>