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425C2D27-A7E9-4E2A-B797-F7A0854FC9F3}">
          <p14:sldIdLst>
            <p14:sldId id="256"/>
            <p14:sldId id="257"/>
            <p14:sldId id="258"/>
            <p14:sldId id="259"/>
            <p14:sldId id="260"/>
            <p14:sldId id="270"/>
            <p14:sldId id="261"/>
            <p14:sldId id="262"/>
            <p14:sldId id="263"/>
            <p14:sldId id="264"/>
            <p14:sldId id="265"/>
            <p14:sldId id="266"/>
            <p14:sldId id="267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7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85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59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75436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87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516703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48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604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01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88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77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7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02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734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9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37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7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7A97E39-FE15-409F-AA0B-BAE52E5FD1F8}" type="datetimeFigureOut">
              <a:rPr lang="en-US" smtClean="0"/>
              <a:t>2/18/2017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C4646D-01DF-4DCC-AF3D-1F3EC7363D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84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0656" y="1449197"/>
            <a:ext cx="8001000" cy="2971801"/>
          </a:xfrm>
        </p:spPr>
        <p:txBody>
          <a:bodyPr>
            <a:no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Network Infrastructure Implementation and Secondary Datacenter Addition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1874" y="4816990"/>
            <a:ext cx="6400800" cy="1947333"/>
          </a:xfrm>
        </p:spPr>
        <p:txBody>
          <a:bodyPr/>
          <a:lstStyle/>
          <a:p>
            <a:r>
              <a:rPr lang="en-US" dirty="0"/>
              <a:t>A Capstone </a:t>
            </a:r>
            <a:r>
              <a:rPr lang="en-US"/>
              <a:t>Presentation </a:t>
            </a:r>
            <a:r>
              <a:rPr lang="en-US" smtClean="0"/>
              <a:t>by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708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Lessons Learned – Cyber law, regulations and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In-depth study of the International Organization for Standardization </a:t>
            </a:r>
            <a:r>
              <a:rPr lang="en-US" dirty="0" smtClean="0"/>
              <a:t>Polices</a:t>
            </a:r>
          </a:p>
          <a:p>
            <a:r>
              <a:rPr lang="en-US" dirty="0" smtClean="0"/>
              <a:t>Importance </a:t>
            </a:r>
            <a:r>
              <a:rPr lang="en-US" dirty="0"/>
              <a:t>of service level agreements when dealing with any outside </a:t>
            </a:r>
            <a:r>
              <a:rPr lang="en-US" dirty="0" smtClean="0"/>
              <a:t>organizations</a:t>
            </a:r>
          </a:p>
          <a:p>
            <a:r>
              <a:rPr lang="en-US" dirty="0"/>
              <a:t>Importance of proper internal security and computer usage policies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67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Lessons </a:t>
            </a:r>
            <a:r>
              <a:rPr lang="en-US" dirty="0" smtClean="0"/>
              <a:t>Learned – Leadership and professionalism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Improved project management skills with creating phases and project timeline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Separation </a:t>
            </a:r>
            <a:r>
              <a:rPr lang="en-US" dirty="0"/>
              <a:t>of duties for employees to ensure proper employees are performing tasks matching their skillset.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Utilize outside consultants for hardware/software verification and security testing.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040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Lessons </a:t>
            </a:r>
            <a:r>
              <a:rPr lang="en-US" dirty="0" smtClean="0"/>
              <a:t>Learned – Systems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Importance of host and network based security</a:t>
            </a:r>
            <a:r>
              <a:rPr lang="en-US" dirty="0" smtClean="0"/>
              <a:t>.</a:t>
            </a:r>
          </a:p>
          <a:p>
            <a:r>
              <a:rPr lang="en-US" dirty="0"/>
              <a:t>Importance of inbound and outbound filtering at firewall level</a:t>
            </a:r>
            <a:r>
              <a:rPr lang="en-US" dirty="0" smtClean="0"/>
              <a:t>.</a:t>
            </a:r>
          </a:p>
          <a:p>
            <a:r>
              <a:rPr lang="en-US" dirty="0"/>
              <a:t>Importance of encryption when sending traffic to the WAN or across the </a:t>
            </a:r>
            <a:r>
              <a:rPr lang="en-US" dirty="0" smtClean="0"/>
              <a:t>LAN.</a:t>
            </a:r>
          </a:p>
          <a:p>
            <a:r>
              <a:rPr lang="en-US" dirty="0" smtClean="0"/>
              <a:t>Importance of logging traffic, login/logout events and system changes.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939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Professional Work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Improved knowledge of ISO </a:t>
            </a:r>
            <a:r>
              <a:rPr lang="en-US" dirty="0" smtClean="0"/>
              <a:t>framework.</a:t>
            </a:r>
          </a:p>
          <a:p>
            <a:r>
              <a:rPr lang="en-US" dirty="0"/>
              <a:t>Utilization of improved </a:t>
            </a:r>
            <a:r>
              <a:rPr lang="en-US" dirty="0" smtClean="0"/>
              <a:t>knowledge </a:t>
            </a:r>
            <a:r>
              <a:rPr lang="en-US" dirty="0"/>
              <a:t>of project </a:t>
            </a:r>
            <a:r>
              <a:rPr lang="en-US" dirty="0" smtClean="0"/>
              <a:t>management.</a:t>
            </a:r>
          </a:p>
          <a:p>
            <a:r>
              <a:rPr lang="en-US" dirty="0" smtClean="0"/>
              <a:t>CEH &amp; CHFI certifications to assist in furthering my career.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351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6058"/>
            <a:ext cx="12192000" cy="1507067"/>
          </a:xfrm>
        </p:spPr>
        <p:txBody>
          <a:bodyPr/>
          <a:lstStyle/>
          <a:p>
            <a:pPr algn="ctr"/>
            <a:r>
              <a:rPr lang="en-US" dirty="0"/>
              <a:t>Q&amp;A Segment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8631" y="2401302"/>
            <a:ext cx="3614738" cy="3614738"/>
          </a:xfrm>
        </p:spPr>
      </p:pic>
    </p:spTree>
    <p:extLst>
      <p:ext uri="{BB962C8B-B14F-4D97-AF65-F5344CB8AC3E}">
        <p14:creationId xmlns:p14="http://schemas.microsoft.com/office/powerpoint/2010/main" val="241945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Self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WGU Online student living in Alabama.</a:t>
            </a:r>
          </a:p>
          <a:p>
            <a:r>
              <a:rPr lang="en-US" dirty="0"/>
              <a:t>8 years of IT experience consisting mostly of network design and implementation. I also worked 2 semesters as a Cisco Academy instructor for a local college. </a:t>
            </a:r>
          </a:p>
          <a:p>
            <a:r>
              <a:rPr lang="en-US" dirty="0"/>
              <a:t>Bachelor's Degree obtained from Virginia College with a major in network management.</a:t>
            </a:r>
          </a:p>
          <a:p>
            <a:r>
              <a:rPr lang="en-US" dirty="0"/>
              <a:t>Current Certifications: CCNP, CCDP, CCNA: Security, CCNA, CSA+, CEH, CHFI, Network+, Security+, SCP, MCSA</a:t>
            </a:r>
          </a:p>
        </p:txBody>
      </p:sp>
    </p:spTree>
    <p:extLst>
      <p:ext uri="{BB962C8B-B14F-4D97-AF65-F5344CB8AC3E}">
        <p14:creationId xmlns:p14="http://schemas.microsoft.com/office/powerpoint/2010/main" val="2490223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POWERPOINT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Why I chose this project</a:t>
            </a:r>
          </a:p>
          <a:p>
            <a:r>
              <a:rPr lang="en-US" dirty="0"/>
              <a:t>Problem Overview</a:t>
            </a:r>
          </a:p>
          <a:p>
            <a:r>
              <a:rPr lang="en-US" dirty="0"/>
              <a:t>Project Content</a:t>
            </a:r>
          </a:p>
          <a:p>
            <a:r>
              <a:rPr lang="en-US" dirty="0"/>
              <a:t>Strategies</a:t>
            </a:r>
          </a:p>
          <a:p>
            <a:r>
              <a:rPr lang="en-US" dirty="0"/>
              <a:t>Milestone Success </a:t>
            </a:r>
          </a:p>
          <a:p>
            <a:r>
              <a:rPr lang="en-US" dirty="0"/>
              <a:t>Obstacles</a:t>
            </a:r>
          </a:p>
          <a:p>
            <a:r>
              <a:rPr lang="en-US" dirty="0"/>
              <a:t>Lessons Learned</a:t>
            </a:r>
          </a:p>
          <a:p>
            <a:r>
              <a:rPr lang="en-US" dirty="0"/>
              <a:t>Professional Work Application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401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Why I chose this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 smtClean="0"/>
              <a:t>Create a project that utilizes and increases my current knowledge in network architecture. </a:t>
            </a:r>
          </a:p>
          <a:p>
            <a:r>
              <a:rPr lang="en-US" dirty="0" smtClean="0"/>
              <a:t>Create a project that displays technical advances in disaster recovery architecture.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34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 smtClean="0"/>
              <a:t>Problem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Widget Systems, Inc. has recently gained an increased focus on network security and high </a:t>
            </a:r>
            <a:r>
              <a:rPr lang="en-US" dirty="0" smtClean="0"/>
              <a:t>availability.</a:t>
            </a:r>
          </a:p>
          <a:p>
            <a:r>
              <a:rPr lang="en-US" dirty="0"/>
              <a:t>The network contained legacy network infrastructure that was end of sale and lacking critical security updates. </a:t>
            </a:r>
            <a:endParaRPr lang="en-US" dirty="0" smtClean="0"/>
          </a:p>
          <a:p>
            <a:r>
              <a:rPr lang="en-US" dirty="0"/>
              <a:t>The network also contained issues with </a:t>
            </a:r>
            <a:r>
              <a:rPr lang="en-US" dirty="0" smtClean="0"/>
              <a:t>high availability </a:t>
            </a:r>
            <a:r>
              <a:rPr lang="en-US" dirty="0"/>
              <a:t>which was causing extended downtime for manufacturing production. </a:t>
            </a:r>
          </a:p>
        </p:txBody>
      </p:sp>
    </p:spTree>
    <p:extLst>
      <p:ext uri="{BB962C8B-B14F-4D97-AF65-F5344CB8AC3E}">
        <p14:creationId xmlns:p14="http://schemas.microsoft.com/office/powerpoint/2010/main" val="162528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Project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1879303"/>
            <a:ext cx="9407139" cy="4447355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goal for the project was to design and </a:t>
            </a:r>
            <a:r>
              <a:rPr lang="en-US" dirty="0" smtClean="0"/>
              <a:t>implement </a:t>
            </a:r>
            <a:r>
              <a:rPr lang="en-US" dirty="0"/>
              <a:t>a secure network with minimal single points of failure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project contained 5 phases: Discovery, Primary DC </a:t>
            </a:r>
            <a:r>
              <a:rPr lang="en-US" dirty="0" smtClean="0"/>
              <a:t>WAN, </a:t>
            </a:r>
            <a:r>
              <a:rPr lang="en-US" dirty="0"/>
              <a:t>Primary DC </a:t>
            </a:r>
            <a:r>
              <a:rPr lang="en-US" dirty="0" smtClean="0"/>
              <a:t>LAN, </a:t>
            </a:r>
            <a:r>
              <a:rPr lang="en-US" dirty="0"/>
              <a:t>Secondary DC </a:t>
            </a:r>
            <a:r>
              <a:rPr lang="en-US" dirty="0" smtClean="0"/>
              <a:t>WAN, </a:t>
            </a:r>
            <a:r>
              <a:rPr lang="en-US" dirty="0"/>
              <a:t>Secondary DC LAN </a:t>
            </a:r>
            <a:r>
              <a:rPr lang="en-US" dirty="0" smtClean="0"/>
              <a:t>and </a:t>
            </a:r>
            <a:r>
              <a:rPr lang="en-US" dirty="0"/>
              <a:t>DCI </a:t>
            </a:r>
            <a:r>
              <a:rPr lang="en-US" dirty="0" smtClean="0"/>
              <a:t>Implementation phases.</a:t>
            </a:r>
          </a:p>
          <a:p>
            <a:r>
              <a:rPr lang="en-US" dirty="0"/>
              <a:t>The Discovery Phase consisted of network discovery, identification and topology mapping</a:t>
            </a:r>
            <a:r>
              <a:rPr lang="en-US" dirty="0" smtClean="0"/>
              <a:t>.</a:t>
            </a:r>
          </a:p>
          <a:p>
            <a:r>
              <a:rPr lang="en-US" dirty="0"/>
              <a:t>The WAN Implementation phases consisted of the </a:t>
            </a:r>
            <a:r>
              <a:rPr lang="en-US" dirty="0" smtClean="0"/>
              <a:t>implementation </a:t>
            </a:r>
            <a:r>
              <a:rPr lang="en-US" dirty="0"/>
              <a:t>of new firewalls and routers</a:t>
            </a:r>
            <a:r>
              <a:rPr lang="en-US" dirty="0" smtClean="0"/>
              <a:t>.</a:t>
            </a:r>
          </a:p>
          <a:p>
            <a:r>
              <a:rPr lang="en-US" dirty="0"/>
              <a:t>The LAN Implementation phases consisted of the </a:t>
            </a:r>
            <a:r>
              <a:rPr lang="en-US" dirty="0" smtClean="0"/>
              <a:t>implementation </a:t>
            </a:r>
            <a:r>
              <a:rPr lang="en-US" dirty="0"/>
              <a:t>of new datacenter switches.</a:t>
            </a:r>
          </a:p>
          <a:p>
            <a:r>
              <a:rPr lang="en-US" dirty="0"/>
              <a:t>The DCI Phase </a:t>
            </a:r>
            <a:r>
              <a:rPr lang="en-US" dirty="0" smtClean="0"/>
              <a:t>consisted </a:t>
            </a:r>
            <a:r>
              <a:rPr lang="en-US" dirty="0"/>
              <a:t>of the configuration of Overlay Transport Virtualization. </a:t>
            </a:r>
          </a:p>
        </p:txBody>
      </p:sp>
    </p:spTree>
    <p:extLst>
      <p:ext uri="{BB962C8B-B14F-4D97-AF65-F5344CB8AC3E}">
        <p14:creationId xmlns:p14="http://schemas.microsoft.com/office/powerpoint/2010/main" val="1633127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/>
              <a:t>Utilize Solarwinds product suite for network </a:t>
            </a:r>
            <a:r>
              <a:rPr lang="en-US" dirty="0" smtClean="0"/>
              <a:t>discovery.</a:t>
            </a:r>
          </a:p>
          <a:p>
            <a:r>
              <a:rPr lang="en-US" dirty="0"/>
              <a:t>Perform network security audit to </a:t>
            </a:r>
            <a:r>
              <a:rPr lang="en-US" dirty="0" smtClean="0"/>
              <a:t>identify </a:t>
            </a:r>
            <a:r>
              <a:rPr lang="en-US" dirty="0"/>
              <a:t>current </a:t>
            </a:r>
            <a:r>
              <a:rPr lang="en-US" dirty="0" smtClean="0"/>
              <a:t>vulnerabilities.</a:t>
            </a:r>
            <a:endParaRPr lang="en-US" dirty="0"/>
          </a:p>
          <a:p>
            <a:r>
              <a:rPr lang="en-US" dirty="0"/>
              <a:t>Enhance high availability in </a:t>
            </a:r>
            <a:r>
              <a:rPr lang="en-US" dirty="0" smtClean="0"/>
              <a:t>network infrastructure </a:t>
            </a:r>
            <a:r>
              <a:rPr lang="en-US" dirty="0"/>
              <a:t>to increase network </a:t>
            </a:r>
            <a:r>
              <a:rPr lang="en-US" dirty="0" smtClean="0"/>
              <a:t>reliability.</a:t>
            </a:r>
          </a:p>
          <a:p>
            <a:r>
              <a:rPr lang="en-US" dirty="0"/>
              <a:t>Utilize equipment </a:t>
            </a:r>
            <a:r>
              <a:rPr lang="en-US" dirty="0" smtClean="0"/>
              <a:t>similar </a:t>
            </a:r>
            <a:r>
              <a:rPr lang="en-US" dirty="0"/>
              <a:t>to what the IT staff has historically supported to lesson learning curve.</a:t>
            </a:r>
          </a:p>
        </p:txBody>
      </p:sp>
    </p:spTree>
    <p:extLst>
      <p:ext uri="{BB962C8B-B14F-4D97-AF65-F5344CB8AC3E}">
        <p14:creationId xmlns:p14="http://schemas.microsoft.com/office/powerpoint/2010/main" val="1092929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Milestone Success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r>
              <a:rPr lang="en-US" dirty="0" smtClean="0"/>
              <a:t>All milestones completed successfully</a:t>
            </a:r>
          </a:p>
          <a:p>
            <a:pPr lvl="1"/>
            <a:r>
              <a:rPr lang="en-US" dirty="0" smtClean="0"/>
              <a:t>Network discovery and topology mapping</a:t>
            </a:r>
          </a:p>
          <a:p>
            <a:pPr lvl="1"/>
            <a:r>
              <a:rPr lang="en-US" dirty="0" smtClean="0"/>
              <a:t>Primary and Secondary WAN Implementation</a:t>
            </a:r>
          </a:p>
          <a:p>
            <a:pPr lvl="1"/>
            <a:r>
              <a:rPr lang="en-US" dirty="0" smtClean="0"/>
              <a:t>Primary and Secondary LAN implementation</a:t>
            </a:r>
          </a:p>
          <a:p>
            <a:pPr lvl="1"/>
            <a:r>
              <a:rPr lang="en-US" dirty="0" smtClean="0"/>
              <a:t>DCI configuration</a:t>
            </a:r>
          </a:p>
          <a:p>
            <a:pPr lvl="1"/>
            <a:r>
              <a:rPr lang="en-US" dirty="0" smtClean="0"/>
              <a:t>Testing and verification after every phase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0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76058"/>
            <a:ext cx="8534400" cy="1507067"/>
          </a:xfrm>
        </p:spPr>
        <p:txBody>
          <a:bodyPr/>
          <a:lstStyle/>
          <a:p>
            <a:r>
              <a:rPr lang="en-US" dirty="0"/>
              <a:t>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2002872"/>
            <a:ext cx="8534400" cy="3615267"/>
          </a:xfrm>
        </p:spPr>
        <p:txBody>
          <a:bodyPr/>
          <a:lstStyle/>
          <a:p>
            <a:endParaRPr lang="en-US" dirty="0"/>
          </a:p>
          <a:p>
            <a:r>
              <a:rPr lang="en-US" dirty="0" smtClean="0"/>
              <a:t>Lengthy </a:t>
            </a:r>
            <a:r>
              <a:rPr lang="en-US" dirty="0"/>
              <a:t>discovery process to identify and diagram all network </a:t>
            </a:r>
            <a:r>
              <a:rPr lang="en-US" dirty="0" smtClean="0"/>
              <a:t>aspects</a:t>
            </a:r>
          </a:p>
          <a:p>
            <a:r>
              <a:rPr lang="en-US" dirty="0"/>
              <a:t>Timeline issues due to manufacturing downtime for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90877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997</TotalTime>
  <Words>546</Words>
  <Application>Microsoft Office PowerPoint</Application>
  <PresentationFormat>Widescreen</PresentationFormat>
  <Paragraphs>67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Century Gothic</vt:lpstr>
      <vt:lpstr>Times New Roman</vt:lpstr>
      <vt:lpstr>Wingdings 3</vt:lpstr>
      <vt:lpstr>Slice</vt:lpstr>
      <vt:lpstr>Network Infrastructure Implementation and Secondary Datacenter Addition</vt:lpstr>
      <vt:lpstr>Self Introduction</vt:lpstr>
      <vt:lpstr>POWERPOINT OVERVIEW</vt:lpstr>
      <vt:lpstr>Why I chose this project</vt:lpstr>
      <vt:lpstr>Problem overview</vt:lpstr>
      <vt:lpstr>Project Content</vt:lpstr>
      <vt:lpstr>Strategies</vt:lpstr>
      <vt:lpstr>Milestone Success </vt:lpstr>
      <vt:lpstr>Obstacles</vt:lpstr>
      <vt:lpstr>Lessons Learned – Cyber law, regulations and compliance</vt:lpstr>
      <vt:lpstr>Lessons Learned – Leadership and professionalism</vt:lpstr>
      <vt:lpstr>Lessons Learned – Systems Security</vt:lpstr>
      <vt:lpstr>Professional Work Application</vt:lpstr>
      <vt:lpstr>Q&amp;A Segment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Infrastructure Implementation and Secondary Datacenter Addition</dc:title>
  <dc:creator>Maverick</dc:creator>
  <cp:lastModifiedBy>David Stulce</cp:lastModifiedBy>
  <cp:revision>17</cp:revision>
  <dcterms:created xsi:type="dcterms:W3CDTF">2016-12-10T03:42:59Z</dcterms:created>
  <dcterms:modified xsi:type="dcterms:W3CDTF">2017-02-18T19:21:51Z</dcterms:modified>
</cp:coreProperties>
</file>