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  <p:sldMasterId id="2147483843" r:id="rId2"/>
    <p:sldMasterId id="2147483856" r:id="rId3"/>
  </p:sldMasterIdLst>
  <p:notesMasterIdLst>
    <p:notesMasterId r:id="rId23"/>
  </p:notesMasterIdLst>
  <p:sldIdLst>
    <p:sldId id="262" r:id="rId4"/>
    <p:sldId id="394" r:id="rId5"/>
    <p:sldId id="399" r:id="rId6"/>
    <p:sldId id="396" r:id="rId7"/>
    <p:sldId id="397" r:id="rId8"/>
    <p:sldId id="400" r:id="rId9"/>
    <p:sldId id="401" r:id="rId10"/>
    <p:sldId id="402" r:id="rId11"/>
    <p:sldId id="393" r:id="rId12"/>
    <p:sldId id="330" r:id="rId13"/>
    <p:sldId id="332" r:id="rId14"/>
    <p:sldId id="334" r:id="rId15"/>
    <p:sldId id="336" r:id="rId16"/>
    <p:sldId id="338" r:id="rId17"/>
    <p:sldId id="339" r:id="rId18"/>
    <p:sldId id="341" r:id="rId19"/>
    <p:sldId id="390" r:id="rId20"/>
    <p:sldId id="391" r:id="rId21"/>
    <p:sldId id="39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591" autoAdjust="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monkey.com/" TargetMode="External"/><Relationship Id="rId1" Type="http://schemas.openxmlformats.org/officeDocument/2006/relationships/hyperlink" Target="http://www.qualtrics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CBAC5-F4DA-4AAB-BC23-D5BF3C5D443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3D2A8DEA-444A-47BE-9F9C-8258DB341F41}">
      <dgm:prSet/>
      <dgm:spPr/>
      <dgm:t>
        <a:bodyPr/>
        <a:lstStyle/>
        <a:p>
          <a:pPr rtl="0"/>
          <a:r>
            <a:rPr lang="en-US" b="1"/>
            <a:t>Describe different types of research participants and samples</a:t>
          </a:r>
          <a:endParaRPr lang="en-US"/>
        </a:p>
      </dgm:t>
    </dgm:pt>
    <dgm:pt modelId="{60092B7C-33FE-40AE-AE42-42D9B51D0690}" type="parTrans" cxnId="{0D4D41F2-A830-4163-93FC-0D667826A138}">
      <dgm:prSet/>
      <dgm:spPr/>
      <dgm:t>
        <a:bodyPr/>
        <a:lstStyle/>
        <a:p>
          <a:endParaRPr lang="en-US"/>
        </a:p>
      </dgm:t>
    </dgm:pt>
    <dgm:pt modelId="{2FF124FF-D9CA-431F-BF53-581AB31BA051}" type="sibTrans" cxnId="{0D4D41F2-A830-4163-93FC-0D667826A138}">
      <dgm:prSet/>
      <dgm:spPr/>
      <dgm:t>
        <a:bodyPr/>
        <a:lstStyle/>
        <a:p>
          <a:endParaRPr lang="en-US"/>
        </a:p>
      </dgm:t>
    </dgm:pt>
    <dgm:pt modelId="{6B15A7F9-20B6-4E87-9174-7E50E7062BBF}">
      <dgm:prSet/>
      <dgm:spPr/>
      <dgm:t>
        <a:bodyPr/>
        <a:lstStyle/>
        <a:p>
          <a:pPr rtl="0"/>
          <a:r>
            <a:rPr lang="en-US" b="1"/>
            <a:t>Explain differences between laboratory and field research</a:t>
          </a:r>
          <a:endParaRPr lang="en-US"/>
        </a:p>
      </dgm:t>
    </dgm:pt>
    <dgm:pt modelId="{A0EB5CD8-B724-4060-9E7E-942915AB5A80}" type="parTrans" cxnId="{F30E9B1D-1139-4387-A506-054C1C51CDF1}">
      <dgm:prSet/>
      <dgm:spPr/>
      <dgm:t>
        <a:bodyPr/>
        <a:lstStyle/>
        <a:p>
          <a:endParaRPr lang="en-US"/>
        </a:p>
      </dgm:t>
    </dgm:pt>
    <dgm:pt modelId="{91DDCF31-CF1B-477D-8EC5-5ABBD1D86C23}" type="sibTrans" cxnId="{F30E9B1D-1139-4387-A506-054C1C51CDF1}">
      <dgm:prSet/>
      <dgm:spPr/>
      <dgm:t>
        <a:bodyPr/>
        <a:lstStyle/>
        <a:p>
          <a:endParaRPr lang="en-US"/>
        </a:p>
      </dgm:t>
    </dgm:pt>
    <dgm:pt modelId="{851C212D-55D7-47E1-AE68-BDC40A2EFA78}">
      <dgm:prSet/>
      <dgm:spPr/>
      <dgm:t>
        <a:bodyPr/>
        <a:lstStyle/>
        <a:p>
          <a:pPr rtl="0"/>
          <a:r>
            <a:rPr lang="en-US" b="1"/>
            <a:t>Differentiate the varied research approaches</a:t>
          </a:r>
          <a:endParaRPr lang="en-US"/>
        </a:p>
      </dgm:t>
    </dgm:pt>
    <dgm:pt modelId="{28BB8C4F-0499-434E-A54F-EA972EA7D56D}" type="parTrans" cxnId="{E1AE38E6-8036-4053-92F1-73C30D84E930}">
      <dgm:prSet/>
      <dgm:spPr/>
      <dgm:t>
        <a:bodyPr/>
        <a:lstStyle/>
        <a:p>
          <a:endParaRPr lang="en-US"/>
        </a:p>
      </dgm:t>
    </dgm:pt>
    <dgm:pt modelId="{5AD87140-05DA-43AA-B202-049400651FF2}" type="sibTrans" cxnId="{E1AE38E6-8036-4053-92F1-73C30D84E930}">
      <dgm:prSet/>
      <dgm:spPr/>
      <dgm:t>
        <a:bodyPr/>
        <a:lstStyle/>
        <a:p>
          <a:endParaRPr lang="en-US"/>
        </a:p>
      </dgm:t>
    </dgm:pt>
    <dgm:pt modelId="{AEF63F33-0CA0-4E84-95A4-1DB69DE5F2B6}">
      <dgm:prSet/>
      <dgm:spPr/>
      <dgm:t>
        <a:bodyPr/>
        <a:lstStyle/>
        <a:p>
          <a:pPr rtl="0"/>
          <a:r>
            <a:rPr lang="en-US" b="1"/>
            <a:t>Describe benefits of animal research</a:t>
          </a:r>
          <a:endParaRPr lang="en-US"/>
        </a:p>
      </dgm:t>
    </dgm:pt>
    <dgm:pt modelId="{3DD207FE-684B-4278-AE5F-D3760B1C5885}" type="parTrans" cxnId="{8A416B8A-5DAF-44D1-9751-52768829982E}">
      <dgm:prSet/>
      <dgm:spPr/>
      <dgm:t>
        <a:bodyPr/>
        <a:lstStyle/>
        <a:p>
          <a:endParaRPr lang="en-US"/>
        </a:p>
      </dgm:t>
    </dgm:pt>
    <dgm:pt modelId="{FEA9E5BD-D8CC-4FC5-82BC-F9D39E1ED2C6}" type="sibTrans" cxnId="{8A416B8A-5DAF-44D1-9751-52768829982E}">
      <dgm:prSet/>
      <dgm:spPr/>
      <dgm:t>
        <a:bodyPr/>
        <a:lstStyle/>
        <a:p>
          <a:endParaRPr lang="en-US"/>
        </a:p>
      </dgm:t>
    </dgm:pt>
    <dgm:pt modelId="{B02C2BB9-7927-4A7D-A413-F9DA5120401B}" type="pres">
      <dgm:prSet presAssocID="{591CBAC5-F4DA-4AAB-BC23-D5BF3C5D4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F8E42-592A-4464-83F5-917670917C8D}" type="pres">
      <dgm:prSet presAssocID="{3D2A8DEA-444A-47BE-9F9C-8258DB341F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AF04E-6660-467D-87F5-878B4C7008B4}" type="pres">
      <dgm:prSet presAssocID="{2FF124FF-D9CA-431F-BF53-581AB31BA051}" presName="spacer" presStyleCnt="0"/>
      <dgm:spPr/>
    </dgm:pt>
    <dgm:pt modelId="{87056CDC-9358-4596-B874-D0B5AC71B503}" type="pres">
      <dgm:prSet presAssocID="{6B15A7F9-20B6-4E87-9174-7E50E7062B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C5C03-7B85-468D-8556-06E766942016}" type="pres">
      <dgm:prSet presAssocID="{91DDCF31-CF1B-477D-8EC5-5ABBD1D86C23}" presName="spacer" presStyleCnt="0"/>
      <dgm:spPr/>
    </dgm:pt>
    <dgm:pt modelId="{BBA1EAC6-7844-4345-9FAD-F50C8356C9D0}" type="pres">
      <dgm:prSet presAssocID="{851C212D-55D7-47E1-AE68-BDC40A2EFA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6DD40-92A7-4504-A2C1-6877DFB7D552}" type="pres">
      <dgm:prSet presAssocID="{5AD87140-05DA-43AA-B202-049400651FF2}" presName="spacer" presStyleCnt="0"/>
      <dgm:spPr/>
    </dgm:pt>
    <dgm:pt modelId="{75F1D38B-EA26-4C63-A85B-6E41D9F2D7D2}" type="pres">
      <dgm:prSet presAssocID="{AEF63F33-0CA0-4E84-95A4-1DB69DE5F2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E38E6-8036-4053-92F1-73C30D84E930}" srcId="{591CBAC5-F4DA-4AAB-BC23-D5BF3C5D443C}" destId="{851C212D-55D7-47E1-AE68-BDC40A2EFA78}" srcOrd="2" destOrd="0" parTransId="{28BB8C4F-0499-434E-A54F-EA972EA7D56D}" sibTransId="{5AD87140-05DA-43AA-B202-049400651FF2}"/>
    <dgm:cxn modelId="{0D4D41F2-A830-4163-93FC-0D667826A138}" srcId="{591CBAC5-F4DA-4AAB-BC23-D5BF3C5D443C}" destId="{3D2A8DEA-444A-47BE-9F9C-8258DB341F41}" srcOrd="0" destOrd="0" parTransId="{60092B7C-33FE-40AE-AE42-42D9B51D0690}" sibTransId="{2FF124FF-D9CA-431F-BF53-581AB31BA051}"/>
    <dgm:cxn modelId="{8A416B8A-5DAF-44D1-9751-52768829982E}" srcId="{591CBAC5-F4DA-4AAB-BC23-D5BF3C5D443C}" destId="{AEF63F33-0CA0-4E84-95A4-1DB69DE5F2B6}" srcOrd="3" destOrd="0" parTransId="{3DD207FE-684B-4278-AE5F-D3760B1C5885}" sibTransId="{FEA9E5BD-D8CC-4FC5-82BC-F9D39E1ED2C6}"/>
    <dgm:cxn modelId="{CF2C6E6F-2EC3-4E52-BAB0-A910542E4BE3}" type="presOf" srcId="{3D2A8DEA-444A-47BE-9F9C-8258DB341F41}" destId="{66DF8E42-592A-4464-83F5-917670917C8D}" srcOrd="0" destOrd="0" presId="urn:microsoft.com/office/officeart/2005/8/layout/vList2"/>
    <dgm:cxn modelId="{4883C557-8309-41CB-83BF-B01F9E09926A}" type="presOf" srcId="{851C212D-55D7-47E1-AE68-BDC40A2EFA78}" destId="{BBA1EAC6-7844-4345-9FAD-F50C8356C9D0}" srcOrd="0" destOrd="0" presId="urn:microsoft.com/office/officeart/2005/8/layout/vList2"/>
    <dgm:cxn modelId="{D3723989-44FE-4DC6-89F7-4E1025000F7C}" type="presOf" srcId="{6B15A7F9-20B6-4E87-9174-7E50E7062BBF}" destId="{87056CDC-9358-4596-B874-D0B5AC71B503}" srcOrd="0" destOrd="0" presId="urn:microsoft.com/office/officeart/2005/8/layout/vList2"/>
    <dgm:cxn modelId="{6D74E147-8F8B-494A-8FB2-5C2A1621FCD5}" type="presOf" srcId="{591CBAC5-F4DA-4AAB-BC23-D5BF3C5D443C}" destId="{B02C2BB9-7927-4A7D-A413-F9DA5120401B}" srcOrd="0" destOrd="0" presId="urn:microsoft.com/office/officeart/2005/8/layout/vList2"/>
    <dgm:cxn modelId="{D7179D8C-98E8-416D-B1C7-D9C524946241}" type="presOf" srcId="{AEF63F33-0CA0-4E84-95A4-1DB69DE5F2B6}" destId="{75F1D38B-EA26-4C63-A85B-6E41D9F2D7D2}" srcOrd="0" destOrd="0" presId="urn:microsoft.com/office/officeart/2005/8/layout/vList2"/>
    <dgm:cxn modelId="{F30E9B1D-1139-4387-A506-054C1C51CDF1}" srcId="{591CBAC5-F4DA-4AAB-BC23-D5BF3C5D443C}" destId="{6B15A7F9-20B6-4E87-9174-7E50E7062BBF}" srcOrd="1" destOrd="0" parTransId="{A0EB5CD8-B724-4060-9E7E-942915AB5A80}" sibTransId="{91DDCF31-CF1B-477D-8EC5-5ABBD1D86C23}"/>
    <dgm:cxn modelId="{157702EE-2009-46F9-90D1-12D3F4E17C21}" type="presParOf" srcId="{B02C2BB9-7927-4A7D-A413-F9DA5120401B}" destId="{66DF8E42-592A-4464-83F5-917670917C8D}" srcOrd="0" destOrd="0" presId="urn:microsoft.com/office/officeart/2005/8/layout/vList2"/>
    <dgm:cxn modelId="{038DC757-E2F3-4F27-843B-BF39179586AF}" type="presParOf" srcId="{B02C2BB9-7927-4A7D-A413-F9DA5120401B}" destId="{E2CAF04E-6660-467D-87F5-878B4C7008B4}" srcOrd="1" destOrd="0" presId="urn:microsoft.com/office/officeart/2005/8/layout/vList2"/>
    <dgm:cxn modelId="{A8794411-E3E3-488B-B504-A1D3CA8A6863}" type="presParOf" srcId="{B02C2BB9-7927-4A7D-A413-F9DA5120401B}" destId="{87056CDC-9358-4596-B874-D0B5AC71B503}" srcOrd="2" destOrd="0" presId="urn:microsoft.com/office/officeart/2005/8/layout/vList2"/>
    <dgm:cxn modelId="{B0E4372B-C5E4-4C90-8D83-300B1E8155B5}" type="presParOf" srcId="{B02C2BB9-7927-4A7D-A413-F9DA5120401B}" destId="{2D8C5C03-7B85-468D-8556-06E766942016}" srcOrd="3" destOrd="0" presId="urn:microsoft.com/office/officeart/2005/8/layout/vList2"/>
    <dgm:cxn modelId="{808D0D16-919B-42AA-BB1D-CA594CF7B04F}" type="presParOf" srcId="{B02C2BB9-7927-4A7D-A413-F9DA5120401B}" destId="{BBA1EAC6-7844-4345-9FAD-F50C8356C9D0}" srcOrd="4" destOrd="0" presId="urn:microsoft.com/office/officeart/2005/8/layout/vList2"/>
    <dgm:cxn modelId="{D794F8C2-25C1-4380-A5A4-FCD3066D3D7B}" type="presParOf" srcId="{B02C2BB9-7927-4A7D-A413-F9DA5120401B}" destId="{82B6DD40-92A7-4504-A2C1-6877DFB7D552}" srcOrd="5" destOrd="0" presId="urn:microsoft.com/office/officeart/2005/8/layout/vList2"/>
    <dgm:cxn modelId="{E6BD0539-BCB3-40B0-8E65-ECBD56344170}" type="presParOf" srcId="{B02C2BB9-7927-4A7D-A413-F9DA5120401B}" destId="{75F1D38B-EA26-4C63-A85B-6E41D9F2D7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86264-6C66-456E-8851-79FD6D0F5D5E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E07DEC62-F62E-483B-A198-DBD3888CCF44}">
      <dgm:prSet/>
      <dgm:spPr/>
      <dgm:t>
        <a:bodyPr/>
        <a:lstStyle/>
        <a:p>
          <a:pPr rtl="0"/>
          <a:r>
            <a:rPr lang="en-US" b="1" dirty="0"/>
            <a:t>Feasibility/manageability</a:t>
          </a:r>
          <a:endParaRPr lang="en-US" dirty="0"/>
        </a:p>
      </dgm:t>
    </dgm:pt>
    <dgm:pt modelId="{8F36B855-0B7C-4802-946E-6B4435C71910}" type="parTrans" cxnId="{21A6E5B5-9086-4643-B398-46DC34D2DDC6}">
      <dgm:prSet/>
      <dgm:spPr/>
      <dgm:t>
        <a:bodyPr/>
        <a:lstStyle/>
        <a:p>
          <a:endParaRPr lang="en-US"/>
        </a:p>
      </dgm:t>
    </dgm:pt>
    <dgm:pt modelId="{51517E69-0F86-473A-A193-AC6CA9F3C03C}" type="sibTrans" cxnId="{21A6E5B5-9086-4643-B398-46DC34D2DDC6}">
      <dgm:prSet/>
      <dgm:spPr/>
      <dgm:t>
        <a:bodyPr/>
        <a:lstStyle/>
        <a:p>
          <a:endParaRPr lang="en-US"/>
        </a:p>
      </dgm:t>
    </dgm:pt>
    <dgm:pt modelId="{77B85B3A-E580-4B6E-81A9-0C37E63C98FF}">
      <dgm:prSet/>
      <dgm:spPr/>
      <dgm:t>
        <a:bodyPr/>
        <a:lstStyle/>
        <a:p>
          <a:pPr rtl="0"/>
          <a:r>
            <a:rPr lang="en-US" b="1" dirty="0"/>
            <a:t>Operational definitions and constructs</a:t>
          </a:r>
          <a:endParaRPr lang="en-US" dirty="0"/>
        </a:p>
      </dgm:t>
    </dgm:pt>
    <dgm:pt modelId="{C06C70FE-F331-4DD8-80B0-7740529966CA}" type="parTrans" cxnId="{739434C0-C11C-4F32-9F9D-3D1FB2B0B19E}">
      <dgm:prSet/>
      <dgm:spPr/>
      <dgm:t>
        <a:bodyPr/>
        <a:lstStyle/>
        <a:p>
          <a:endParaRPr lang="en-US"/>
        </a:p>
      </dgm:t>
    </dgm:pt>
    <dgm:pt modelId="{E9E16AF2-6DD6-4378-8DC7-919A48774952}" type="sibTrans" cxnId="{739434C0-C11C-4F32-9F9D-3D1FB2B0B19E}">
      <dgm:prSet/>
      <dgm:spPr/>
      <dgm:t>
        <a:bodyPr/>
        <a:lstStyle/>
        <a:p>
          <a:endParaRPr lang="en-US"/>
        </a:p>
      </dgm:t>
    </dgm:pt>
    <dgm:pt modelId="{1E1F8F07-8CF7-4048-BF6E-D01B52070C4D}">
      <dgm:prSet/>
      <dgm:spPr/>
      <dgm:t>
        <a:bodyPr/>
        <a:lstStyle/>
        <a:p>
          <a:pPr rtl="0"/>
          <a:r>
            <a:rPr lang="en-US" b="1" dirty="0"/>
            <a:t>Appropriate measurements</a:t>
          </a:r>
          <a:endParaRPr lang="en-US" dirty="0"/>
        </a:p>
      </dgm:t>
    </dgm:pt>
    <dgm:pt modelId="{1A76617A-9B0D-46A9-BF59-AC78F6DC62BF}" type="parTrans" cxnId="{802F6C87-A9B0-4D78-85CC-EFCF3C2E1871}">
      <dgm:prSet/>
      <dgm:spPr/>
      <dgm:t>
        <a:bodyPr/>
        <a:lstStyle/>
        <a:p>
          <a:endParaRPr lang="en-US"/>
        </a:p>
      </dgm:t>
    </dgm:pt>
    <dgm:pt modelId="{7D5B1F95-CB2C-465D-97F2-E7173344EC4C}" type="sibTrans" cxnId="{802F6C87-A9B0-4D78-85CC-EFCF3C2E1871}">
      <dgm:prSet/>
      <dgm:spPr/>
      <dgm:t>
        <a:bodyPr/>
        <a:lstStyle/>
        <a:p>
          <a:endParaRPr lang="en-US"/>
        </a:p>
      </dgm:t>
    </dgm:pt>
    <dgm:pt modelId="{769B58AC-0225-417A-BF6D-89643AC9CAFE}">
      <dgm:prSet/>
      <dgm:spPr/>
      <dgm:t>
        <a:bodyPr/>
        <a:lstStyle/>
        <a:p>
          <a:pPr rtl="0"/>
          <a:r>
            <a:rPr lang="en-US" b="1"/>
            <a:t>Sampling techniques</a:t>
          </a:r>
          <a:endParaRPr lang="en-US"/>
        </a:p>
      </dgm:t>
    </dgm:pt>
    <dgm:pt modelId="{48E76C4F-983A-4947-B95C-7F5E6C99F25D}" type="parTrans" cxnId="{D94D1306-9418-42A2-B135-D9378CF36064}">
      <dgm:prSet/>
      <dgm:spPr/>
      <dgm:t>
        <a:bodyPr/>
        <a:lstStyle/>
        <a:p>
          <a:endParaRPr lang="en-US"/>
        </a:p>
      </dgm:t>
    </dgm:pt>
    <dgm:pt modelId="{02B85274-DEFE-4A14-9467-4E927D6EE7F9}" type="sibTrans" cxnId="{D94D1306-9418-42A2-B135-D9378CF36064}">
      <dgm:prSet/>
      <dgm:spPr/>
      <dgm:t>
        <a:bodyPr/>
        <a:lstStyle/>
        <a:p>
          <a:endParaRPr lang="en-US"/>
        </a:p>
      </dgm:t>
    </dgm:pt>
    <dgm:pt modelId="{2001BCC4-D147-4749-80FE-6CE38935FA44}" type="pres">
      <dgm:prSet presAssocID="{AFC86264-6C66-456E-8851-79FD6D0F5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1BDDA-B57F-45FB-A187-EBA84226AEEF}" type="pres">
      <dgm:prSet presAssocID="{E07DEC62-F62E-483B-A198-DBD3888CCF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FF354-2524-405B-80FC-4DF9B99E4042}" type="pres">
      <dgm:prSet presAssocID="{51517E69-0F86-473A-A193-AC6CA9F3C03C}" presName="spacer" presStyleCnt="0"/>
      <dgm:spPr/>
    </dgm:pt>
    <dgm:pt modelId="{F1D30817-F5A6-4DDC-A588-60338DDFFC70}" type="pres">
      <dgm:prSet presAssocID="{77B85B3A-E580-4B6E-81A9-0C37E63C98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ECD1F-B502-4D17-A477-EC18F2E46541}" type="pres">
      <dgm:prSet presAssocID="{E9E16AF2-6DD6-4378-8DC7-919A48774952}" presName="spacer" presStyleCnt="0"/>
      <dgm:spPr/>
    </dgm:pt>
    <dgm:pt modelId="{2C363E69-C650-403E-838B-675650A7E5A9}" type="pres">
      <dgm:prSet presAssocID="{1E1F8F07-8CF7-4048-BF6E-D01B52070C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BDDF0-F1F0-49BD-A4B9-7D42BF1F4A62}" type="pres">
      <dgm:prSet presAssocID="{7D5B1F95-CB2C-465D-97F2-E7173344EC4C}" presName="spacer" presStyleCnt="0"/>
      <dgm:spPr/>
    </dgm:pt>
    <dgm:pt modelId="{BE509A43-E6D0-47D6-8215-B8EF85DDC7C6}" type="pres">
      <dgm:prSet presAssocID="{769B58AC-0225-417A-BF6D-89643AC9CA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F4C27-0612-40E4-9BC8-C9C4F45BB31D}" type="presOf" srcId="{769B58AC-0225-417A-BF6D-89643AC9CAFE}" destId="{BE509A43-E6D0-47D6-8215-B8EF85DDC7C6}" srcOrd="0" destOrd="0" presId="urn:microsoft.com/office/officeart/2005/8/layout/vList2"/>
    <dgm:cxn modelId="{DEB6295B-5F87-428A-B9F2-8CF873DC2366}" type="presOf" srcId="{1E1F8F07-8CF7-4048-BF6E-D01B52070C4D}" destId="{2C363E69-C650-403E-838B-675650A7E5A9}" srcOrd="0" destOrd="0" presId="urn:microsoft.com/office/officeart/2005/8/layout/vList2"/>
    <dgm:cxn modelId="{D03A64EF-8F61-4D24-AA3E-06D9C4C3E9A5}" type="presOf" srcId="{E07DEC62-F62E-483B-A198-DBD3888CCF44}" destId="{C7C1BDDA-B57F-45FB-A187-EBA84226AEEF}" srcOrd="0" destOrd="0" presId="urn:microsoft.com/office/officeart/2005/8/layout/vList2"/>
    <dgm:cxn modelId="{F516BF9F-1FF6-4E89-B7A2-816C282AC61C}" type="presOf" srcId="{77B85B3A-E580-4B6E-81A9-0C37E63C98FF}" destId="{F1D30817-F5A6-4DDC-A588-60338DDFFC70}" srcOrd="0" destOrd="0" presId="urn:microsoft.com/office/officeart/2005/8/layout/vList2"/>
    <dgm:cxn modelId="{739434C0-C11C-4F32-9F9D-3D1FB2B0B19E}" srcId="{AFC86264-6C66-456E-8851-79FD6D0F5D5E}" destId="{77B85B3A-E580-4B6E-81A9-0C37E63C98FF}" srcOrd="1" destOrd="0" parTransId="{C06C70FE-F331-4DD8-80B0-7740529966CA}" sibTransId="{E9E16AF2-6DD6-4378-8DC7-919A48774952}"/>
    <dgm:cxn modelId="{21A6E5B5-9086-4643-B398-46DC34D2DDC6}" srcId="{AFC86264-6C66-456E-8851-79FD6D0F5D5E}" destId="{E07DEC62-F62E-483B-A198-DBD3888CCF44}" srcOrd="0" destOrd="0" parTransId="{8F36B855-0B7C-4802-946E-6B4435C71910}" sibTransId="{51517E69-0F86-473A-A193-AC6CA9F3C03C}"/>
    <dgm:cxn modelId="{56504CDB-F1AA-4788-80D0-8E0FDF24A94D}" type="presOf" srcId="{AFC86264-6C66-456E-8851-79FD6D0F5D5E}" destId="{2001BCC4-D147-4749-80FE-6CE38935FA44}" srcOrd="0" destOrd="0" presId="urn:microsoft.com/office/officeart/2005/8/layout/vList2"/>
    <dgm:cxn modelId="{802F6C87-A9B0-4D78-85CC-EFCF3C2E1871}" srcId="{AFC86264-6C66-456E-8851-79FD6D0F5D5E}" destId="{1E1F8F07-8CF7-4048-BF6E-D01B52070C4D}" srcOrd="2" destOrd="0" parTransId="{1A76617A-9B0D-46A9-BF59-AC78F6DC62BF}" sibTransId="{7D5B1F95-CB2C-465D-97F2-E7173344EC4C}"/>
    <dgm:cxn modelId="{D94D1306-9418-42A2-B135-D9378CF36064}" srcId="{AFC86264-6C66-456E-8851-79FD6D0F5D5E}" destId="{769B58AC-0225-417A-BF6D-89643AC9CAFE}" srcOrd="3" destOrd="0" parTransId="{48E76C4F-983A-4947-B95C-7F5E6C99F25D}" sibTransId="{02B85274-DEFE-4A14-9467-4E927D6EE7F9}"/>
    <dgm:cxn modelId="{82ED18AC-5F3C-4D9A-A704-5AC78B6C9974}" type="presParOf" srcId="{2001BCC4-D147-4749-80FE-6CE38935FA44}" destId="{C7C1BDDA-B57F-45FB-A187-EBA84226AEEF}" srcOrd="0" destOrd="0" presId="urn:microsoft.com/office/officeart/2005/8/layout/vList2"/>
    <dgm:cxn modelId="{BB466F5B-4EA3-4198-8796-830547A90A60}" type="presParOf" srcId="{2001BCC4-D147-4749-80FE-6CE38935FA44}" destId="{695FF354-2524-405B-80FC-4DF9B99E4042}" srcOrd="1" destOrd="0" presId="urn:microsoft.com/office/officeart/2005/8/layout/vList2"/>
    <dgm:cxn modelId="{CE9FAC48-D489-448A-A231-1396999CE903}" type="presParOf" srcId="{2001BCC4-D147-4749-80FE-6CE38935FA44}" destId="{F1D30817-F5A6-4DDC-A588-60338DDFFC70}" srcOrd="2" destOrd="0" presId="urn:microsoft.com/office/officeart/2005/8/layout/vList2"/>
    <dgm:cxn modelId="{8DFC24BC-40B7-44B1-A26F-6270E27B52EB}" type="presParOf" srcId="{2001BCC4-D147-4749-80FE-6CE38935FA44}" destId="{8CBECD1F-B502-4D17-A477-EC18F2E46541}" srcOrd="3" destOrd="0" presId="urn:microsoft.com/office/officeart/2005/8/layout/vList2"/>
    <dgm:cxn modelId="{D72F1018-699C-42C5-B44E-27683DAAF800}" type="presParOf" srcId="{2001BCC4-D147-4749-80FE-6CE38935FA44}" destId="{2C363E69-C650-403E-838B-675650A7E5A9}" srcOrd="4" destOrd="0" presId="urn:microsoft.com/office/officeart/2005/8/layout/vList2"/>
    <dgm:cxn modelId="{1630C67F-0E40-4502-8C07-742F651C2C58}" type="presParOf" srcId="{2001BCC4-D147-4749-80FE-6CE38935FA44}" destId="{829BDDF0-F1F0-49BD-A4B9-7D42BF1F4A62}" srcOrd="5" destOrd="0" presId="urn:microsoft.com/office/officeart/2005/8/layout/vList2"/>
    <dgm:cxn modelId="{4BFB9D41-C6F8-4A97-BC16-5CEE69FE15CB}" type="presParOf" srcId="{2001BCC4-D147-4749-80FE-6CE38935FA44}" destId="{BE509A43-E6D0-47D6-8215-B8EF85DDC7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1D39C-B42F-4CE8-A90B-578ABB25EB6C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3BACDF8-71B1-4CE8-92FB-91C38C8E33FD}">
      <dgm:prSet/>
      <dgm:spPr/>
      <dgm:t>
        <a:bodyPr/>
        <a:lstStyle/>
        <a:p>
          <a:pPr rtl="0"/>
          <a:r>
            <a:rPr kumimoji="1" lang="en-US" b="1" dirty="0"/>
            <a:t>Validity Considerations</a:t>
          </a:r>
          <a:endParaRPr lang="en-US" dirty="0"/>
        </a:p>
      </dgm:t>
    </dgm:pt>
    <dgm:pt modelId="{EAFED104-8040-4B66-9969-C3161B180F63}" type="parTrans" cxnId="{5828012E-131F-43C8-9DB1-B7F871206251}">
      <dgm:prSet/>
      <dgm:spPr/>
      <dgm:t>
        <a:bodyPr/>
        <a:lstStyle/>
        <a:p>
          <a:endParaRPr lang="en-US"/>
        </a:p>
      </dgm:t>
    </dgm:pt>
    <dgm:pt modelId="{7F2BADDA-473E-480D-919A-6B1C4323DAFC}" type="sibTrans" cxnId="{5828012E-131F-43C8-9DB1-B7F871206251}">
      <dgm:prSet/>
      <dgm:spPr/>
      <dgm:t>
        <a:bodyPr/>
        <a:lstStyle/>
        <a:p>
          <a:endParaRPr lang="en-US"/>
        </a:p>
      </dgm:t>
    </dgm:pt>
    <dgm:pt modelId="{8C0FD16B-038B-4A29-9CE1-64B8188D988F}">
      <dgm:prSet/>
      <dgm:spPr/>
      <dgm:t>
        <a:bodyPr/>
        <a:lstStyle/>
        <a:p>
          <a:pPr rtl="0"/>
          <a:r>
            <a:rPr kumimoji="1" lang="en-US" b="1" dirty="0"/>
            <a:t>Populations and samples</a:t>
          </a:r>
          <a:endParaRPr lang="en-US" dirty="0"/>
        </a:p>
      </dgm:t>
    </dgm:pt>
    <dgm:pt modelId="{AD5657C8-21F7-4299-98FB-119A67A877E2}" type="parTrans" cxnId="{0567E771-10A1-4FF6-9E4E-A733EFD9BF58}">
      <dgm:prSet/>
      <dgm:spPr/>
      <dgm:t>
        <a:bodyPr/>
        <a:lstStyle/>
        <a:p>
          <a:endParaRPr lang="en-US"/>
        </a:p>
      </dgm:t>
    </dgm:pt>
    <dgm:pt modelId="{3C42868E-FD58-41A1-B9BD-DCA3A32BD665}" type="sibTrans" cxnId="{0567E771-10A1-4FF6-9E4E-A733EFD9BF58}">
      <dgm:prSet/>
      <dgm:spPr/>
      <dgm:t>
        <a:bodyPr/>
        <a:lstStyle/>
        <a:p>
          <a:endParaRPr lang="en-US"/>
        </a:p>
      </dgm:t>
    </dgm:pt>
    <dgm:pt modelId="{60210461-7B94-44A9-9F1B-9686F7BF8B1E}" type="pres">
      <dgm:prSet presAssocID="{D8C1D39C-B42F-4CE8-A90B-578ABB25E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38338-F2E6-4D6E-B300-A5E28F62DD6A}" type="pres">
      <dgm:prSet presAssocID="{93BACDF8-71B1-4CE8-92FB-91C38C8E33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6B064-B859-4E42-8959-F5ADBCEC039A}" type="pres">
      <dgm:prSet presAssocID="{7F2BADDA-473E-480D-919A-6B1C4323DAFC}" presName="spacer" presStyleCnt="0"/>
      <dgm:spPr/>
    </dgm:pt>
    <dgm:pt modelId="{46B73163-2F66-4FD4-B671-1BD9AFA7E2C0}" type="pres">
      <dgm:prSet presAssocID="{8C0FD16B-038B-4A29-9CE1-64B8188D98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81F75-21E8-4AB6-B167-D231F1A0A88F}" type="presOf" srcId="{D8C1D39C-B42F-4CE8-A90B-578ABB25EB6C}" destId="{60210461-7B94-44A9-9F1B-9686F7BF8B1E}" srcOrd="0" destOrd="0" presId="urn:microsoft.com/office/officeart/2005/8/layout/vList2"/>
    <dgm:cxn modelId="{5828012E-131F-43C8-9DB1-B7F871206251}" srcId="{D8C1D39C-B42F-4CE8-A90B-578ABB25EB6C}" destId="{93BACDF8-71B1-4CE8-92FB-91C38C8E33FD}" srcOrd="0" destOrd="0" parTransId="{EAFED104-8040-4B66-9969-C3161B180F63}" sibTransId="{7F2BADDA-473E-480D-919A-6B1C4323DAFC}"/>
    <dgm:cxn modelId="{01E95E60-A1E6-4C88-8E78-9F25CAAE7683}" type="presOf" srcId="{8C0FD16B-038B-4A29-9CE1-64B8188D988F}" destId="{46B73163-2F66-4FD4-B671-1BD9AFA7E2C0}" srcOrd="0" destOrd="0" presId="urn:microsoft.com/office/officeart/2005/8/layout/vList2"/>
    <dgm:cxn modelId="{9E3B8863-9CAA-4AAF-9B30-953C950845E7}" type="presOf" srcId="{93BACDF8-71B1-4CE8-92FB-91C38C8E33FD}" destId="{91E38338-F2E6-4D6E-B300-A5E28F62DD6A}" srcOrd="0" destOrd="0" presId="urn:microsoft.com/office/officeart/2005/8/layout/vList2"/>
    <dgm:cxn modelId="{0567E771-10A1-4FF6-9E4E-A733EFD9BF58}" srcId="{D8C1D39C-B42F-4CE8-A90B-578ABB25EB6C}" destId="{8C0FD16B-038B-4A29-9CE1-64B8188D988F}" srcOrd="1" destOrd="0" parTransId="{AD5657C8-21F7-4299-98FB-119A67A877E2}" sibTransId="{3C42868E-FD58-41A1-B9BD-DCA3A32BD665}"/>
    <dgm:cxn modelId="{4EC5992F-7AEC-4BC6-9ED9-4B2A285437FA}" type="presParOf" srcId="{60210461-7B94-44A9-9F1B-9686F7BF8B1E}" destId="{91E38338-F2E6-4D6E-B300-A5E28F62DD6A}" srcOrd="0" destOrd="0" presId="urn:microsoft.com/office/officeart/2005/8/layout/vList2"/>
    <dgm:cxn modelId="{6BC04855-1995-4640-A394-3D1E7D629769}" type="presParOf" srcId="{60210461-7B94-44A9-9F1B-9686F7BF8B1E}" destId="{2E56B064-B859-4E42-8959-F5ADBCEC039A}" srcOrd="1" destOrd="0" presId="urn:microsoft.com/office/officeart/2005/8/layout/vList2"/>
    <dgm:cxn modelId="{68B7121B-3704-45A8-942A-C738A11C6A22}" type="presParOf" srcId="{60210461-7B94-44A9-9F1B-9686F7BF8B1E}" destId="{46B73163-2F66-4FD4-B671-1BD9AFA7E2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2E5F5-DDD5-420E-AE9A-57B255F38AEC}" type="doc">
      <dgm:prSet loTypeId="urn:microsoft.com/office/officeart/2005/8/layout/list1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044A3E8-BF23-49CB-8675-62ADA3916FEE}">
      <dgm:prSet/>
      <dgm:spPr/>
      <dgm:t>
        <a:bodyPr/>
        <a:lstStyle/>
        <a:p>
          <a:pPr rtl="0"/>
          <a:r>
            <a:rPr kumimoji="1" lang="en-US" b="1" dirty="0"/>
            <a:t>Simple Random</a:t>
          </a:r>
          <a:endParaRPr lang="en-US" dirty="0"/>
        </a:p>
      </dgm:t>
    </dgm:pt>
    <dgm:pt modelId="{C3063A53-A17C-4D53-980A-C19FC3ADD9A6}" type="parTrans" cxnId="{DE07D96E-397D-4E02-8C96-1EF2A20D7A65}">
      <dgm:prSet/>
      <dgm:spPr/>
      <dgm:t>
        <a:bodyPr/>
        <a:lstStyle/>
        <a:p>
          <a:endParaRPr lang="en-US"/>
        </a:p>
      </dgm:t>
    </dgm:pt>
    <dgm:pt modelId="{2A77CDF1-83CB-4671-AA6F-6BE22089C2EF}" type="sibTrans" cxnId="{DE07D96E-397D-4E02-8C96-1EF2A20D7A65}">
      <dgm:prSet/>
      <dgm:spPr/>
      <dgm:t>
        <a:bodyPr/>
        <a:lstStyle/>
        <a:p>
          <a:endParaRPr lang="en-US"/>
        </a:p>
      </dgm:t>
    </dgm:pt>
    <dgm:pt modelId="{5ED88C8A-31ED-4522-B73F-D80C6C2F151C}">
      <dgm:prSet/>
      <dgm:spPr/>
      <dgm:t>
        <a:bodyPr/>
        <a:lstStyle/>
        <a:p>
          <a:pPr rtl="0"/>
          <a:r>
            <a:rPr kumimoji="1" lang="en-US" b="1" dirty="0"/>
            <a:t>Cluster</a:t>
          </a:r>
          <a:endParaRPr lang="en-US" dirty="0"/>
        </a:p>
      </dgm:t>
    </dgm:pt>
    <dgm:pt modelId="{2DB79799-83B6-4F63-8B39-1B663C09D345}" type="parTrans" cxnId="{3CDE571A-202C-402A-BE4C-BCC7F1BFCC99}">
      <dgm:prSet/>
      <dgm:spPr/>
      <dgm:t>
        <a:bodyPr/>
        <a:lstStyle/>
        <a:p>
          <a:endParaRPr lang="en-US"/>
        </a:p>
      </dgm:t>
    </dgm:pt>
    <dgm:pt modelId="{B4D84561-B936-41B4-86E6-CA99233D2190}" type="sibTrans" cxnId="{3CDE571A-202C-402A-BE4C-BCC7F1BFCC99}">
      <dgm:prSet/>
      <dgm:spPr/>
      <dgm:t>
        <a:bodyPr/>
        <a:lstStyle/>
        <a:p>
          <a:endParaRPr lang="en-US"/>
        </a:p>
      </dgm:t>
    </dgm:pt>
    <dgm:pt modelId="{71A69807-BD91-4FFB-A856-EB8CAEDC1735}">
      <dgm:prSet/>
      <dgm:spPr/>
      <dgm:t>
        <a:bodyPr/>
        <a:lstStyle/>
        <a:p>
          <a:pPr rtl="0"/>
          <a:r>
            <a:rPr kumimoji="1" lang="en-US" b="1" dirty="0"/>
            <a:t>Stratified Random</a:t>
          </a:r>
          <a:endParaRPr lang="en-US" dirty="0"/>
        </a:p>
      </dgm:t>
    </dgm:pt>
    <dgm:pt modelId="{1D7B5941-F9EE-4706-AFE2-497E0A50BCCA}" type="parTrans" cxnId="{3F427F1D-B1D5-440B-B812-21BADBD09595}">
      <dgm:prSet/>
      <dgm:spPr/>
      <dgm:t>
        <a:bodyPr/>
        <a:lstStyle/>
        <a:p>
          <a:endParaRPr lang="en-US"/>
        </a:p>
      </dgm:t>
    </dgm:pt>
    <dgm:pt modelId="{16059F06-4DC1-4BB8-BC0D-5FC5E2CF4C7E}" type="sibTrans" cxnId="{3F427F1D-B1D5-440B-B812-21BADBD09595}">
      <dgm:prSet/>
      <dgm:spPr/>
      <dgm:t>
        <a:bodyPr/>
        <a:lstStyle/>
        <a:p>
          <a:endParaRPr lang="en-US"/>
        </a:p>
      </dgm:t>
    </dgm:pt>
    <dgm:pt modelId="{3C0E0FBA-9FC4-4B3B-B054-EB10A56DE271}">
      <dgm:prSet/>
      <dgm:spPr/>
      <dgm:t>
        <a:bodyPr/>
        <a:lstStyle/>
        <a:p>
          <a:pPr rtl="0"/>
          <a:r>
            <a:rPr lang="en-US" dirty="0"/>
            <a:t>Every member of population has equal chance of selection.</a:t>
          </a:r>
        </a:p>
      </dgm:t>
    </dgm:pt>
    <dgm:pt modelId="{7D78F029-F008-45CB-84A3-C1639081A555}" type="parTrans" cxnId="{5210939B-7432-48B6-9746-9B50B419EEAA}">
      <dgm:prSet/>
      <dgm:spPr/>
      <dgm:t>
        <a:bodyPr/>
        <a:lstStyle/>
        <a:p>
          <a:endParaRPr lang="en-US"/>
        </a:p>
      </dgm:t>
    </dgm:pt>
    <dgm:pt modelId="{E73534FC-42B7-4379-A0EB-FC3BE6B292EA}" type="sibTrans" cxnId="{5210939B-7432-48B6-9746-9B50B419EEAA}">
      <dgm:prSet/>
      <dgm:spPr/>
      <dgm:t>
        <a:bodyPr/>
        <a:lstStyle/>
        <a:p>
          <a:endParaRPr lang="en-US"/>
        </a:p>
      </dgm:t>
    </dgm:pt>
    <dgm:pt modelId="{1B8CAE48-6493-46AF-9FCD-A5376F931BE7}">
      <dgm:prSet/>
      <dgm:spPr/>
      <dgm:t>
        <a:bodyPr/>
        <a:lstStyle/>
        <a:p>
          <a:pPr rtl="0"/>
          <a:r>
            <a:rPr lang="en-US" dirty="0"/>
            <a:t>Groups within population chosen at random</a:t>
          </a:r>
        </a:p>
      </dgm:t>
    </dgm:pt>
    <dgm:pt modelId="{FBC279EB-C5CC-4B14-A2D0-7922BC855FBF}" type="parTrans" cxnId="{CE19AF4B-F523-41B4-87FB-2E1B984C7E88}">
      <dgm:prSet/>
      <dgm:spPr/>
      <dgm:t>
        <a:bodyPr/>
        <a:lstStyle/>
        <a:p>
          <a:endParaRPr lang="en-US"/>
        </a:p>
      </dgm:t>
    </dgm:pt>
    <dgm:pt modelId="{562379E6-EC88-47BC-B94A-CE33B10E0F44}" type="sibTrans" cxnId="{CE19AF4B-F523-41B4-87FB-2E1B984C7E88}">
      <dgm:prSet/>
      <dgm:spPr/>
      <dgm:t>
        <a:bodyPr/>
        <a:lstStyle/>
        <a:p>
          <a:endParaRPr lang="en-US"/>
        </a:p>
      </dgm:t>
    </dgm:pt>
    <dgm:pt modelId="{CA65BBAC-894E-4428-BCCE-E3D64589E723}">
      <dgm:prSet/>
      <dgm:spPr/>
      <dgm:t>
        <a:bodyPr/>
        <a:lstStyle/>
        <a:p>
          <a:pPr rtl="0"/>
          <a:r>
            <a:rPr kumimoji="1" lang="en-US" altLang="en-US" dirty="0"/>
            <a:t>Proportion of individuals with a particular characteristic is equivalent in the population and sample.</a:t>
          </a:r>
          <a:endParaRPr lang="en-US" dirty="0"/>
        </a:p>
      </dgm:t>
    </dgm:pt>
    <dgm:pt modelId="{C065E8BC-D2C4-46CE-BBFC-9D8DE1553D0F}" type="parTrans" cxnId="{4B4C4F56-3146-4F74-A564-1D5C82E1C386}">
      <dgm:prSet/>
      <dgm:spPr/>
      <dgm:t>
        <a:bodyPr/>
        <a:lstStyle/>
        <a:p>
          <a:endParaRPr lang="en-US"/>
        </a:p>
      </dgm:t>
    </dgm:pt>
    <dgm:pt modelId="{2C2B5C01-13EB-4C49-80CC-B1687829E090}" type="sibTrans" cxnId="{4B4C4F56-3146-4F74-A564-1D5C82E1C386}">
      <dgm:prSet/>
      <dgm:spPr/>
      <dgm:t>
        <a:bodyPr/>
        <a:lstStyle/>
        <a:p>
          <a:endParaRPr lang="en-US"/>
        </a:p>
      </dgm:t>
    </dgm:pt>
    <dgm:pt modelId="{7F0E39CC-32CD-45A8-B9CC-713B74FD7AFB}" type="pres">
      <dgm:prSet presAssocID="{C262E5F5-DDD5-420E-AE9A-57B255F38A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4023F-EE23-4AE3-AC40-FE725F617BBF}" type="pres">
      <dgm:prSet presAssocID="{C044A3E8-BF23-49CB-8675-62ADA3916FEE}" presName="parentLin" presStyleCnt="0"/>
      <dgm:spPr/>
    </dgm:pt>
    <dgm:pt modelId="{1FDD2713-D679-4188-8B6A-E832EABFC77C}" type="pres">
      <dgm:prSet presAssocID="{C044A3E8-BF23-49CB-8675-62ADA3916F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4EE135-EF22-45AD-A9F3-C0DE122D1309}" type="pres">
      <dgm:prSet presAssocID="{C044A3E8-BF23-49CB-8675-62ADA3916FE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762AA-4756-417C-BDCA-CC7013AFA2C7}" type="pres">
      <dgm:prSet presAssocID="{C044A3E8-BF23-49CB-8675-62ADA3916FEE}" presName="negativeSpace" presStyleCnt="0"/>
      <dgm:spPr/>
    </dgm:pt>
    <dgm:pt modelId="{CCDD55C9-A425-4163-9C52-75392C2DE3EA}" type="pres">
      <dgm:prSet presAssocID="{C044A3E8-BF23-49CB-8675-62ADA3916FE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B7D74-F222-41F3-A194-BEE627F3EA9D}" type="pres">
      <dgm:prSet presAssocID="{2A77CDF1-83CB-4671-AA6F-6BE22089C2EF}" presName="spaceBetweenRectangles" presStyleCnt="0"/>
      <dgm:spPr/>
    </dgm:pt>
    <dgm:pt modelId="{FB8F104F-2CE5-4D95-B03D-C53D7A2E30E7}" type="pres">
      <dgm:prSet presAssocID="{5ED88C8A-31ED-4522-B73F-D80C6C2F151C}" presName="parentLin" presStyleCnt="0"/>
      <dgm:spPr/>
    </dgm:pt>
    <dgm:pt modelId="{919862EB-8E43-4EBA-8E5D-6CC8849CF12A}" type="pres">
      <dgm:prSet presAssocID="{5ED88C8A-31ED-4522-B73F-D80C6C2F151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4AB41B-209C-44F5-9B48-7AAFAF633648}" type="pres">
      <dgm:prSet presAssocID="{5ED88C8A-31ED-4522-B73F-D80C6C2F15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28FAA-AB15-4DDF-810C-8CE43A9F57C5}" type="pres">
      <dgm:prSet presAssocID="{5ED88C8A-31ED-4522-B73F-D80C6C2F151C}" presName="negativeSpace" presStyleCnt="0"/>
      <dgm:spPr/>
    </dgm:pt>
    <dgm:pt modelId="{60FF45CD-97F3-4526-B510-307F9D0F58E9}" type="pres">
      <dgm:prSet presAssocID="{5ED88C8A-31ED-4522-B73F-D80C6C2F15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3EA32-59C3-47F5-B7D5-8E5810562723}" type="pres">
      <dgm:prSet presAssocID="{B4D84561-B936-41B4-86E6-CA99233D2190}" presName="spaceBetweenRectangles" presStyleCnt="0"/>
      <dgm:spPr/>
    </dgm:pt>
    <dgm:pt modelId="{0DC37193-3371-4A7F-AEAD-6C7170D53DA4}" type="pres">
      <dgm:prSet presAssocID="{71A69807-BD91-4FFB-A856-EB8CAEDC1735}" presName="parentLin" presStyleCnt="0"/>
      <dgm:spPr/>
    </dgm:pt>
    <dgm:pt modelId="{1448B873-87AC-4AF5-987A-2B462A9C952E}" type="pres">
      <dgm:prSet presAssocID="{71A69807-BD91-4FFB-A856-EB8CAEDC173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F070AD3-55AF-4D91-BAF3-9BC8180E27F6}" type="pres">
      <dgm:prSet presAssocID="{71A69807-BD91-4FFB-A856-EB8CAEDC17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19999-77F7-4D68-852C-22DE6026FF52}" type="pres">
      <dgm:prSet presAssocID="{71A69807-BD91-4FFB-A856-EB8CAEDC1735}" presName="negativeSpace" presStyleCnt="0"/>
      <dgm:spPr/>
    </dgm:pt>
    <dgm:pt modelId="{06D2A610-C130-47F6-9012-3D43245E7B59}" type="pres">
      <dgm:prSet presAssocID="{71A69807-BD91-4FFB-A856-EB8CAEDC17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0939B-7432-48B6-9746-9B50B419EEAA}" srcId="{C044A3E8-BF23-49CB-8675-62ADA3916FEE}" destId="{3C0E0FBA-9FC4-4B3B-B054-EB10A56DE271}" srcOrd="0" destOrd="0" parTransId="{7D78F029-F008-45CB-84A3-C1639081A555}" sibTransId="{E73534FC-42B7-4379-A0EB-FC3BE6B292EA}"/>
    <dgm:cxn modelId="{3CDE571A-202C-402A-BE4C-BCC7F1BFCC99}" srcId="{C262E5F5-DDD5-420E-AE9A-57B255F38AEC}" destId="{5ED88C8A-31ED-4522-B73F-D80C6C2F151C}" srcOrd="1" destOrd="0" parTransId="{2DB79799-83B6-4F63-8B39-1B663C09D345}" sibTransId="{B4D84561-B936-41B4-86E6-CA99233D2190}"/>
    <dgm:cxn modelId="{251784D6-80C4-4CD3-A2A0-19083D748A0A}" type="presOf" srcId="{5ED88C8A-31ED-4522-B73F-D80C6C2F151C}" destId="{E44AB41B-209C-44F5-9B48-7AAFAF633648}" srcOrd="1" destOrd="0" presId="urn:microsoft.com/office/officeart/2005/8/layout/list1"/>
    <dgm:cxn modelId="{F69007A7-EABA-4411-A540-92EC1908019F}" type="presOf" srcId="{C044A3E8-BF23-49CB-8675-62ADA3916FEE}" destId="{1FDD2713-D679-4188-8B6A-E832EABFC77C}" srcOrd="0" destOrd="0" presId="urn:microsoft.com/office/officeart/2005/8/layout/list1"/>
    <dgm:cxn modelId="{3F427F1D-B1D5-440B-B812-21BADBD09595}" srcId="{C262E5F5-DDD5-420E-AE9A-57B255F38AEC}" destId="{71A69807-BD91-4FFB-A856-EB8CAEDC1735}" srcOrd="2" destOrd="0" parTransId="{1D7B5941-F9EE-4706-AFE2-497E0A50BCCA}" sibTransId="{16059F06-4DC1-4BB8-BC0D-5FC5E2CF4C7E}"/>
    <dgm:cxn modelId="{269ED5ED-4330-4D11-98DF-83489EDF9D69}" type="presOf" srcId="{1B8CAE48-6493-46AF-9FCD-A5376F931BE7}" destId="{60FF45CD-97F3-4526-B510-307F9D0F58E9}" srcOrd="0" destOrd="0" presId="urn:microsoft.com/office/officeart/2005/8/layout/list1"/>
    <dgm:cxn modelId="{0131AEAB-DBCA-46DC-90FD-1F9A419E6BA2}" type="presOf" srcId="{71A69807-BD91-4FFB-A856-EB8CAEDC1735}" destId="{DF070AD3-55AF-4D91-BAF3-9BC8180E27F6}" srcOrd="1" destOrd="0" presId="urn:microsoft.com/office/officeart/2005/8/layout/list1"/>
    <dgm:cxn modelId="{B821D40D-31A8-477E-9965-481B0C8BF75B}" type="presOf" srcId="{3C0E0FBA-9FC4-4B3B-B054-EB10A56DE271}" destId="{CCDD55C9-A425-4163-9C52-75392C2DE3EA}" srcOrd="0" destOrd="0" presId="urn:microsoft.com/office/officeart/2005/8/layout/list1"/>
    <dgm:cxn modelId="{4B4C4F56-3146-4F74-A564-1D5C82E1C386}" srcId="{71A69807-BD91-4FFB-A856-EB8CAEDC1735}" destId="{CA65BBAC-894E-4428-BCCE-E3D64589E723}" srcOrd="0" destOrd="0" parTransId="{C065E8BC-D2C4-46CE-BBFC-9D8DE1553D0F}" sibTransId="{2C2B5C01-13EB-4C49-80CC-B1687829E090}"/>
    <dgm:cxn modelId="{CE19AF4B-F523-41B4-87FB-2E1B984C7E88}" srcId="{5ED88C8A-31ED-4522-B73F-D80C6C2F151C}" destId="{1B8CAE48-6493-46AF-9FCD-A5376F931BE7}" srcOrd="0" destOrd="0" parTransId="{FBC279EB-C5CC-4B14-A2D0-7922BC855FBF}" sibTransId="{562379E6-EC88-47BC-B94A-CE33B10E0F44}"/>
    <dgm:cxn modelId="{FA9F2BBA-8DEB-44C2-A7AC-C55AE54BD49A}" type="presOf" srcId="{C262E5F5-DDD5-420E-AE9A-57B255F38AEC}" destId="{7F0E39CC-32CD-45A8-B9CC-713B74FD7AFB}" srcOrd="0" destOrd="0" presId="urn:microsoft.com/office/officeart/2005/8/layout/list1"/>
    <dgm:cxn modelId="{61B56EAB-7D31-42EC-B7BF-241D36220728}" type="presOf" srcId="{71A69807-BD91-4FFB-A856-EB8CAEDC1735}" destId="{1448B873-87AC-4AF5-987A-2B462A9C952E}" srcOrd="0" destOrd="0" presId="urn:microsoft.com/office/officeart/2005/8/layout/list1"/>
    <dgm:cxn modelId="{5E72B933-2599-4D23-BEE9-77BD9E0E8CD7}" type="presOf" srcId="{CA65BBAC-894E-4428-BCCE-E3D64589E723}" destId="{06D2A610-C130-47F6-9012-3D43245E7B59}" srcOrd="0" destOrd="0" presId="urn:microsoft.com/office/officeart/2005/8/layout/list1"/>
    <dgm:cxn modelId="{EA41183B-7108-4123-8360-E5724742ACF6}" type="presOf" srcId="{C044A3E8-BF23-49CB-8675-62ADA3916FEE}" destId="{214EE135-EF22-45AD-A9F3-C0DE122D1309}" srcOrd="1" destOrd="0" presId="urn:microsoft.com/office/officeart/2005/8/layout/list1"/>
    <dgm:cxn modelId="{8BE4859C-F2B0-468C-A50F-AD01E893399A}" type="presOf" srcId="{5ED88C8A-31ED-4522-B73F-D80C6C2F151C}" destId="{919862EB-8E43-4EBA-8E5D-6CC8849CF12A}" srcOrd="0" destOrd="0" presId="urn:microsoft.com/office/officeart/2005/8/layout/list1"/>
    <dgm:cxn modelId="{DE07D96E-397D-4E02-8C96-1EF2A20D7A65}" srcId="{C262E5F5-DDD5-420E-AE9A-57B255F38AEC}" destId="{C044A3E8-BF23-49CB-8675-62ADA3916FEE}" srcOrd="0" destOrd="0" parTransId="{C3063A53-A17C-4D53-980A-C19FC3ADD9A6}" sibTransId="{2A77CDF1-83CB-4671-AA6F-6BE22089C2EF}"/>
    <dgm:cxn modelId="{CFCC9EB6-CAAC-4201-AFD1-4A1171C9FD50}" type="presParOf" srcId="{7F0E39CC-32CD-45A8-B9CC-713B74FD7AFB}" destId="{5834023F-EE23-4AE3-AC40-FE725F617BBF}" srcOrd="0" destOrd="0" presId="urn:microsoft.com/office/officeart/2005/8/layout/list1"/>
    <dgm:cxn modelId="{5B5C97DF-FF46-4CA6-8147-FEB9751A4E4F}" type="presParOf" srcId="{5834023F-EE23-4AE3-AC40-FE725F617BBF}" destId="{1FDD2713-D679-4188-8B6A-E832EABFC77C}" srcOrd="0" destOrd="0" presId="urn:microsoft.com/office/officeart/2005/8/layout/list1"/>
    <dgm:cxn modelId="{4F0A0803-5B3D-4CF7-B0BE-A8942FFFDE70}" type="presParOf" srcId="{5834023F-EE23-4AE3-AC40-FE725F617BBF}" destId="{214EE135-EF22-45AD-A9F3-C0DE122D1309}" srcOrd="1" destOrd="0" presId="urn:microsoft.com/office/officeart/2005/8/layout/list1"/>
    <dgm:cxn modelId="{344B311E-AF0E-4AD3-A16C-9D992E967AAD}" type="presParOf" srcId="{7F0E39CC-32CD-45A8-B9CC-713B74FD7AFB}" destId="{385762AA-4756-417C-BDCA-CC7013AFA2C7}" srcOrd="1" destOrd="0" presId="urn:microsoft.com/office/officeart/2005/8/layout/list1"/>
    <dgm:cxn modelId="{8975390C-94A4-4472-B8DC-0F7C7A32EA88}" type="presParOf" srcId="{7F0E39CC-32CD-45A8-B9CC-713B74FD7AFB}" destId="{CCDD55C9-A425-4163-9C52-75392C2DE3EA}" srcOrd="2" destOrd="0" presId="urn:microsoft.com/office/officeart/2005/8/layout/list1"/>
    <dgm:cxn modelId="{7A9CDFAE-450F-4767-9561-5833C5064CB7}" type="presParOf" srcId="{7F0E39CC-32CD-45A8-B9CC-713B74FD7AFB}" destId="{3EAB7D74-F222-41F3-A194-BEE627F3EA9D}" srcOrd="3" destOrd="0" presId="urn:microsoft.com/office/officeart/2005/8/layout/list1"/>
    <dgm:cxn modelId="{46AB1D22-5AF6-4CCC-B731-937C3A4DF2C6}" type="presParOf" srcId="{7F0E39CC-32CD-45A8-B9CC-713B74FD7AFB}" destId="{FB8F104F-2CE5-4D95-B03D-C53D7A2E30E7}" srcOrd="4" destOrd="0" presId="urn:microsoft.com/office/officeart/2005/8/layout/list1"/>
    <dgm:cxn modelId="{6A29E364-6EBA-4127-A04A-61D0F568DA6F}" type="presParOf" srcId="{FB8F104F-2CE5-4D95-B03D-C53D7A2E30E7}" destId="{919862EB-8E43-4EBA-8E5D-6CC8849CF12A}" srcOrd="0" destOrd="0" presId="urn:microsoft.com/office/officeart/2005/8/layout/list1"/>
    <dgm:cxn modelId="{B9188513-B5B1-4178-B5A2-88A1B89B97A6}" type="presParOf" srcId="{FB8F104F-2CE5-4D95-B03D-C53D7A2E30E7}" destId="{E44AB41B-209C-44F5-9B48-7AAFAF633648}" srcOrd="1" destOrd="0" presId="urn:microsoft.com/office/officeart/2005/8/layout/list1"/>
    <dgm:cxn modelId="{B3948EB5-3533-478B-8DCE-FEAD483EF651}" type="presParOf" srcId="{7F0E39CC-32CD-45A8-B9CC-713B74FD7AFB}" destId="{35428FAA-AB15-4DDF-810C-8CE43A9F57C5}" srcOrd="5" destOrd="0" presId="urn:microsoft.com/office/officeart/2005/8/layout/list1"/>
    <dgm:cxn modelId="{2881EB43-0A55-464B-8F5C-9A8CE0F9A6F6}" type="presParOf" srcId="{7F0E39CC-32CD-45A8-B9CC-713B74FD7AFB}" destId="{60FF45CD-97F3-4526-B510-307F9D0F58E9}" srcOrd="6" destOrd="0" presId="urn:microsoft.com/office/officeart/2005/8/layout/list1"/>
    <dgm:cxn modelId="{A2CBE15D-8527-4800-8073-68E68F470447}" type="presParOf" srcId="{7F0E39CC-32CD-45A8-B9CC-713B74FD7AFB}" destId="{E853EA32-59C3-47F5-B7D5-8E5810562723}" srcOrd="7" destOrd="0" presId="urn:microsoft.com/office/officeart/2005/8/layout/list1"/>
    <dgm:cxn modelId="{3A36354C-9C8F-4FF5-85A6-804BC534FC3E}" type="presParOf" srcId="{7F0E39CC-32CD-45A8-B9CC-713B74FD7AFB}" destId="{0DC37193-3371-4A7F-AEAD-6C7170D53DA4}" srcOrd="8" destOrd="0" presId="urn:microsoft.com/office/officeart/2005/8/layout/list1"/>
    <dgm:cxn modelId="{B54687A5-10D9-4C3F-BEF5-EA3121338BA3}" type="presParOf" srcId="{0DC37193-3371-4A7F-AEAD-6C7170D53DA4}" destId="{1448B873-87AC-4AF5-987A-2B462A9C952E}" srcOrd="0" destOrd="0" presId="urn:microsoft.com/office/officeart/2005/8/layout/list1"/>
    <dgm:cxn modelId="{760FDDE9-4945-4061-BAE0-4D2F8675B203}" type="presParOf" srcId="{0DC37193-3371-4A7F-AEAD-6C7170D53DA4}" destId="{DF070AD3-55AF-4D91-BAF3-9BC8180E27F6}" srcOrd="1" destOrd="0" presId="urn:microsoft.com/office/officeart/2005/8/layout/list1"/>
    <dgm:cxn modelId="{88094039-9695-4CC0-BFC3-F19F2635A5F2}" type="presParOf" srcId="{7F0E39CC-32CD-45A8-B9CC-713B74FD7AFB}" destId="{DC119999-77F7-4D68-852C-22DE6026FF52}" srcOrd="9" destOrd="0" presId="urn:microsoft.com/office/officeart/2005/8/layout/list1"/>
    <dgm:cxn modelId="{E6FB6E67-54A6-4E3E-B9EF-91316834A697}" type="presParOf" srcId="{7F0E39CC-32CD-45A8-B9CC-713B74FD7AFB}" destId="{06D2A610-C130-47F6-9012-3D43245E7B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10F6FC-FF49-4D35-AC0D-E11CD3F82562}" type="doc">
      <dgm:prSet loTypeId="urn:microsoft.com/office/officeart/2005/8/layout/list1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0CF01FE-917A-4B78-8F24-BE1D80419109}">
      <dgm:prSet/>
      <dgm:spPr/>
      <dgm:t>
        <a:bodyPr/>
        <a:lstStyle/>
        <a:p>
          <a:pPr rtl="0"/>
          <a:r>
            <a:rPr lang="en-US" b="1" dirty="0"/>
            <a:t>Haphazard/Volunteer</a:t>
          </a:r>
          <a:endParaRPr lang="en-US" dirty="0"/>
        </a:p>
      </dgm:t>
    </dgm:pt>
    <dgm:pt modelId="{0625F1E8-B792-4654-BAE4-23ADE367FB6B}" type="parTrans" cxnId="{802D1E1D-4F28-4AB2-A6DA-4C725390DCB3}">
      <dgm:prSet/>
      <dgm:spPr/>
      <dgm:t>
        <a:bodyPr/>
        <a:lstStyle/>
        <a:p>
          <a:endParaRPr lang="en-US"/>
        </a:p>
      </dgm:t>
    </dgm:pt>
    <dgm:pt modelId="{2C4E4656-8A6A-44F3-A03F-CE5813520D5F}" type="sibTrans" cxnId="{802D1E1D-4F28-4AB2-A6DA-4C725390DCB3}">
      <dgm:prSet/>
      <dgm:spPr/>
      <dgm:t>
        <a:bodyPr/>
        <a:lstStyle/>
        <a:p>
          <a:endParaRPr lang="en-US"/>
        </a:p>
      </dgm:t>
    </dgm:pt>
    <dgm:pt modelId="{5353F1B9-7BA1-4955-BF4A-61210902C09E}">
      <dgm:prSet/>
      <dgm:spPr/>
      <dgm:t>
        <a:bodyPr/>
        <a:lstStyle/>
        <a:p>
          <a:pPr rtl="0"/>
          <a:r>
            <a:rPr lang="en-US" b="1" dirty="0"/>
            <a:t>Quota </a:t>
          </a:r>
          <a:endParaRPr lang="en-US" dirty="0"/>
        </a:p>
      </dgm:t>
    </dgm:pt>
    <dgm:pt modelId="{76E3CD4F-B29B-44EC-8BAB-0ECEF20F6E37}" type="parTrans" cxnId="{1C2D6AF5-E0D4-46E7-95A6-5A7CDD595E54}">
      <dgm:prSet/>
      <dgm:spPr/>
      <dgm:t>
        <a:bodyPr/>
        <a:lstStyle/>
        <a:p>
          <a:endParaRPr lang="en-US"/>
        </a:p>
      </dgm:t>
    </dgm:pt>
    <dgm:pt modelId="{E3A159FD-71FF-48B1-A6D3-683FBEFBC780}" type="sibTrans" cxnId="{1C2D6AF5-E0D4-46E7-95A6-5A7CDD595E54}">
      <dgm:prSet/>
      <dgm:spPr/>
      <dgm:t>
        <a:bodyPr/>
        <a:lstStyle/>
        <a:p>
          <a:endParaRPr lang="en-US"/>
        </a:p>
      </dgm:t>
    </dgm:pt>
    <dgm:pt modelId="{EB76E144-622C-4C7B-B022-69BD94D91D07}">
      <dgm:prSet/>
      <dgm:spPr/>
      <dgm:t>
        <a:bodyPr/>
        <a:lstStyle/>
        <a:p>
          <a:pPr rtl="0"/>
          <a:r>
            <a:rPr lang="en-US" dirty="0"/>
            <a:t>Sample of available individuals</a:t>
          </a:r>
        </a:p>
      </dgm:t>
    </dgm:pt>
    <dgm:pt modelId="{5B0A8C00-7B28-4110-90BB-1FC1A425FC30}" type="parTrans" cxnId="{2EFC6814-4E2E-4423-AD19-80B3867531C6}">
      <dgm:prSet/>
      <dgm:spPr/>
      <dgm:t>
        <a:bodyPr/>
        <a:lstStyle/>
        <a:p>
          <a:endParaRPr lang="en-US"/>
        </a:p>
      </dgm:t>
    </dgm:pt>
    <dgm:pt modelId="{F8C2E681-B62F-4363-88C9-161DD26DB518}" type="sibTrans" cxnId="{2EFC6814-4E2E-4423-AD19-80B3867531C6}">
      <dgm:prSet/>
      <dgm:spPr/>
      <dgm:t>
        <a:bodyPr/>
        <a:lstStyle/>
        <a:p>
          <a:endParaRPr lang="en-US"/>
        </a:p>
      </dgm:t>
    </dgm:pt>
    <dgm:pt modelId="{CD7F1F87-178E-4174-BB9C-C4D61E79031B}">
      <dgm:prSet/>
      <dgm:spPr/>
      <dgm:t>
        <a:bodyPr/>
        <a:lstStyle/>
        <a:p>
          <a:pPr rtl="0"/>
          <a:r>
            <a:rPr lang="en-US" dirty="0"/>
            <a:t>Essentially a stratified convenience sample</a:t>
          </a:r>
        </a:p>
      </dgm:t>
    </dgm:pt>
    <dgm:pt modelId="{444F8797-4392-47A2-B2D6-0826871A12C4}" type="parTrans" cxnId="{3F07318E-5EAB-453B-8691-67598236CA0A}">
      <dgm:prSet/>
      <dgm:spPr/>
      <dgm:t>
        <a:bodyPr/>
        <a:lstStyle/>
        <a:p>
          <a:endParaRPr lang="en-US"/>
        </a:p>
      </dgm:t>
    </dgm:pt>
    <dgm:pt modelId="{09083E2A-5CCA-4FE3-9DB1-DEA0B48250BF}" type="sibTrans" cxnId="{3F07318E-5EAB-453B-8691-67598236CA0A}">
      <dgm:prSet/>
      <dgm:spPr/>
      <dgm:t>
        <a:bodyPr/>
        <a:lstStyle/>
        <a:p>
          <a:endParaRPr lang="en-US"/>
        </a:p>
      </dgm:t>
    </dgm:pt>
    <dgm:pt modelId="{03F8A846-FE8B-48B4-8242-3818241F0D4A}" type="pres">
      <dgm:prSet presAssocID="{DB10F6FC-FF49-4D35-AC0D-E11CD3F825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47464-467D-4184-8A53-15286E1AD698}" type="pres">
      <dgm:prSet presAssocID="{30CF01FE-917A-4B78-8F24-BE1D80419109}" presName="parentLin" presStyleCnt="0"/>
      <dgm:spPr/>
    </dgm:pt>
    <dgm:pt modelId="{119D20B9-6000-4B74-8FFC-8DDB9773518A}" type="pres">
      <dgm:prSet presAssocID="{30CF01FE-917A-4B78-8F24-BE1D8041910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C0F4ADA-D00C-4EF7-B03B-47D5E8F1157D}" type="pres">
      <dgm:prSet presAssocID="{30CF01FE-917A-4B78-8F24-BE1D804191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D431E-587C-49F9-AEAF-5A4BC5A2EFF1}" type="pres">
      <dgm:prSet presAssocID="{30CF01FE-917A-4B78-8F24-BE1D80419109}" presName="negativeSpace" presStyleCnt="0"/>
      <dgm:spPr/>
    </dgm:pt>
    <dgm:pt modelId="{5875104A-20DA-4528-8252-8BDADA7FE814}" type="pres">
      <dgm:prSet presAssocID="{30CF01FE-917A-4B78-8F24-BE1D804191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A7BD-3F4F-4EDE-9F03-A98E9D256546}" type="pres">
      <dgm:prSet presAssocID="{2C4E4656-8A6A-44F3-A03F-CE5813520D5F}" presName="spaceBetweenRectangles" presStyleCnt="0"/>
      <dgm:spPr/>
    </dgm:pt>
    <dgm:pt modelId="{05909A3C-207F-449D-960D-67DD73E70CDD}" type="pres">
      <dgm:prSet presAssocID="{5353F1B9-7BA1-4955-BF4A-61210902C09E}" presName="parentLin" presStyleCnt="0"/>
      <dgm:spPr/>
    </dgm:pt>
    <dgm:pt modelId="{073D7533-9FDF-4ACA-A9E6-3ECDA17DE516}" type="pres">
      <dgm:prSet presAssocID="{5353F1B9-7BA1-4955-BF4A-61210902C09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D00A9E6-8448-4827-948B-DA5194B82E6F}" type="pres">
      <dgm:prSet presAssocID="{5353F1B9-7BA1-4955-BF4A-61210902C0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0F835-430F-4F49-B9FC-90F1B72D210F}" type="pres">
      <dgm:prSet presAssocID="{5353F1B9-7BA1-4955-BF4A-61210902C09E}" presName="negativeSpace" presStyleCnt="0"/>
      <dgm:spPr/>
    </dgm:pt>
    <dgm:pt modelId="{2ABD8665-5E5B-4C49-A748-712AAEE4C67C}" type="pres">
      <dgm:prSet presAssocID="{5353F1B9-7BA1-4955-BF4A-61210902C09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4486B-7512-4B91-B76D-757BF79A17F0}" type="presOf" srcId="{5353F1B9-7BA1-4955-BF4A-61210902C09E}" destId="{2D00A9E6-8448-4827-948B-DA5194B82E6F}" srcOrd="1" destOrd="0" presId="urn:microsoft.com/office/officeart/2005/8/layout/list1"/>
    <dgm:cxn modelId="{5F03DED9-06D1-4EAB-89C6-7B906274D0DE}" type="presOf" srcId="{30CF01FE-917A-4B78-8F24-BE1D80419109}" destId="{1C0F4ADA-D00C-4EF7-B03B-47D5E8F1157D}" srcOrd="1" destOrd="0" presId="urn:microsoft.com/office/officeart/2005/8/layout/list1"/>
    <dgm:cxn modelId="{296FB789-6BC9-4688-A0DE-825C9E456ECE}" type="presOf" srcId="{30CF01FE-917A-4B78-8F24-BE1D80419109}" destId="{119D20B9-6000-4B74-8FFC-8DDB9773518A}" srcOrd="0" destOrd="0" presId="urn:microsoft.com/office/officeart/2005/8/layout/list1"/>
    <dgm:cxn modelId="{B853E647-F5E5-44B0-BB67-2033ADF2DA28}" type="presOf" srcId="{CD7F1F87-178E-4174-BB9C-C4D61E79031B}" destId="{2ABD8665-5E5B-4C49-A748-712AAEE4C67C}" srcOrd="0" destOrd="0" presId="urn:microsoft.com/office/officeart/2005/8/layout/list1"/>
    <dgm:cxn modelId="{2EFC6814-4E2E-4423-AD19-80B3867531C6}" srcId="{30CF01FE-917A-4B78-8F24-BE1D80419109}" destId="{EB76E144-622C-4C7B-B022-69BD94D91D07}" srcOrd="0" destOrd="0" parTransId="{5B0A8C00-7B28-4110-90BB-1FC1A425FC30}" sibTransId="{F8C2E681-B62F-4363-88C9-161DD26DB518}"/>
    <dgm:cxn modelId="{802D1E1D-4F28-4AB2-A6DA-4C725390DCB3}" srcId="{DB10F6FC-FF49-4D35-AC0D-E11CD3F82562}" destId="{30CF01FE-917A-4B78-8F24-BE1D80419109}" srcOrd="0" destOrd="0" parTransId="{0625F1E8-B792-4654-BAE4-23ADE367FB6B}" sibTransId="{2C4E4656-8A6A-44F3-A03F-CE5813520D5F}"/>
    <dgm:cxn modelId="{FE163B48-7FA4-4F89-92E1-06BE95DC355A}" type="presOf" srcId="{DB10F6FC-FF49-4D35-AC0D-E11CD3F82562}" destId="{03F8A846-FE8B-48B4-8242-3818241F0D4A}" srcOrd="0" destOrd="0" presId="urn:microsoft.com/office/officeart/2005/8/layout/list1"/>
    <dgm:cxn modelId="{1C2D6AF5-E0D4-46E7-95A6-5A7CDD595E54}" srcId="{DB10F6FC-FF49-4D35-AC0D-E11CD3F82562}" destId="{5353F1B9-7BA1-4955-BF4A-61210902C09E}" srcOrd="1" destOrd="0" parTransId="{76E3CD4F-B29B-44EC-8BAB-0ECEF20F6E37}" sibTransId="{E3A159FD-71FF-48B1-A6D3-683FBEFBC780}"/>
    <dgm:cxn modelId="{4007F496-1154-48DE-89B6-F1F5A9E40726}" type="presOf" srcId="{5353F1B9-7BA1-4955-BF4A-61210902C09E}" destId="{073D7533-9FDF-4ACA-A9E6-3ECDA17DE516}" srcOrd="0" destOrd="0" presId="urn:microsoft.com/office/officeart/2005/8/layout/list1"/>
    <dgm:cxn modelId="{3F07318E-5EAB-453B-8691-67598236CA0A}" srcId="{5353F1B9-7BA1-4955-BF4A-61210902C09E}" destId="{CD7F1F87-178E-4174-BB9C-C4D61E79031B}" srcOrd="0" destOrd="0" parTransId="{444F8797-4392-47A2-B2D6-0826871A12C4}" sibTransId="{09083E2A-5CCA-4FE3-9DB1-DEA0B48250BF}"/>
    <dgm:cxn modelId="{97AFC325-44EB-4D65-9B65-2AA158004A14}" type="presOf" srcId="{EB76E144-622C-4C7B-B022-69BD94D91D07}" destId="{5875104A-20DA-4528-8252-8BDADA7FE814}" srcOrd="0" destOrd="0" presId="urn:microsoft.com/office/officeart/2005/8/layout/list1"/>
    <dgm:cxn modelId="{E623C444-C105-48E5-AC73-84FE31311DAF}" type="presParOf" srcId="{03F8A846-FE8B-48B4-8242-3818241F0D4A}" destId="{5A247464-467D-4184-8A53-15286E1AD698}" srcOrd="0" destOrd="0" presId="urn:microsoft.com/office/officeart/2005/8/layout/list1"/>
    <dgm:cxn modelId="{3CBEC5B3-212E-4834-9571-EAB51145BC50}" type="presParOf" srcId="{5A247464-467D-4184-8A53-15286E1AD698}" destId="{119D20B9-6000-4B74-8FFC-8DDB9773518A}" srcOrd="0" destOrd="0" presId="urn:microsoft.com/office/officeart/2005/8/layout/list1"/>
    <dgm:cxn modelId="{E0443C3B-D651-41DD-A555-E0A2854A65E5}" type="presParOf" srcId="{5A247464-467D-4184-8A53-15286E1AD698}" destId="{1C0F4ADA-D00C-4EF7-B03B-47D5E8F1157D}" srcOrd="1" destOrd="0" presId="urn:microsoft.com/office/officeart/2005/8/layout/list1"/>
    <dgm:cxn modelId="{B4907EC2-115A-4B1D-9D03-98972B8DC0C1}" type="presParOf" srcId="{03F8A846-FE8B-48B4-8242-3818241F0D4A}" destId="{107D431E-587C-49F9-AEAF-5A4BC5A2EFF1}" srcOrd="1" destOrd="0" presId="urn:microsoft.com/office/officeart/2005/8/layout/list1"/>
    <dgm:cxn modelId="{697F3076-2940-4E79-82E9-D193A36ECB2A}" type="presParOf" srcId="{03F8A846-FE8B-48B4-8242-3818241F0D4A}" destId="{5875104A-20DA-4528-8252-8BDADA7FE814}" srcOrd="2" destOrd="0" presId="urn:microsoft.com/office/officeart/2005/8/layout/list1"/>
    <dgm:cxn modelId="{0202610E-8A36-4446-AEE0-FF18BE4F99FA}" type="presParOf" srcId="{03F8A846-FE8B-48B4-8242-3818241F0D4A}" destId="{7963A7BD-3F4F-4EDE-9F03-A98E9D256546}" srcOrd="3" destOrd="0" presId="urn:microsoft.com/office/officeart/2005/8/layout/list1"/>
    <dgm:cxn modelId="{1DA16E81-FA4A-4241-A7FB-1A1432FD3FDD}" type="presParOf" srcId="{03F8A846-FE8B-48B4-8242-3818241F0D4A}" destId="{05909A3C-207F-449D-960D-67DD73E70CDD}" srcOrd="4" destOrd="0" presId="urn:microsoft.com/office/officeart/2005/8/layout/list1"/>
    <dgm:cxn modelId="{2E42C763-62AD-4CC5-90F7-4A77BF81DECC}" type="presParOf" srcId="{05909A3C-207F-449D-960D-67DD73E70CDD}" destId="{073D7533-9FDF-4ACA-A9E6-3ECDA17DE516}" srcOrd="0" destOrd="0" presId="urn:microsoft.com/office/officeart/2005/8/layout/list1"/>
    <dgm:cxn modelId="{E3ACFB3C-2F17-41C0-8F83-E41B260BFC8D}" type="presParOf" srcId="{05909A3C-207F-449D-960D-67DD73E70CDD}" destId="{2D00A9E6-8448-4827-948B-DA5194B82E6F}" srcOrd="1" destOrd="0" presId="urn:microsoft.com/office/officeart/2005/8/layout/list1"/>
    <dgm:cxn modelId="{60468661-0019-4AA1-92B6-0F353C88DF83}" type="presParOf" srcId="{03F8A846-FE8B-48B4-8242-3818241F0D4A}" destId="{05B0F835-430F-4F49-B9FC-90F1B72D210F}" srcOrd="5" destOrd="0" presId="urn:microsoft.com/office/officeart/2005/8/layout/list1"/>
    <dgm:cxn modelId="{73E67684-5C15-4F24-A536-023DEEF2C425}" type="presParOf" srcId="{03F8A846-FE8B-48B4-8242-3818241F0D4A}" destId="{2ABD8665-5E5B-4C49-A748-712AAEE4C6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0295A-F639-4915-BA0C-769A519AB0F0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C79D84-BFE0-4F84-B7B0-9AFE4E3E96FA}">
      <dgm:prSet/>
      <dgm:spPr/>
      <dgm:t>
        <a:bodyPr/>
        <a:lstStyle/>
        <a:p>
          <a:pPr rtl="0"/>
          <a:r>
            <a:rPr lang="en-US" b="1"/>
            <a:t>Techniques</a:t>
          </a:r>
          <a:endParaRPr lang="en-US"/>
        </a:p>
      </dgm:t>
    </dgm:pt>
    <dgm:pt modelId="{154A5219-ACC3-4E4A-B76C-41E5C99D66E8}" type="parTrans" cxnId="{E637FF45-E58A-488F-A725-0166CE55FAF3}">
      <dgm:prSet/>
      <dgm:spPr/>
      <dgm:t>
        <a:bodyPr/>
        <a:lstStyle/>
        <a:p>
          <a:endParaRPr lang="en-US"/>
        </a:p>
      </dgm:t>
    </dgm:pt>
    <dgm:pt modelId="{31D745C1-98CD-4870-969C-AAAB7F5C3952}" type="sibTrans" cxnId="{E637FF45-E58A-488F-A725-0166CE55FAF3}">
      <dgm:prSet/>
      <dgm:spPr/>
      <dgm:t>
        <a:bodyPr/>
        <a:lstStyle/>
        <a:p>
          <a:endParaRPr lang="en-US"/>
        </a:p>
      </dgm:t>
    </dgm:pt>
    <dgm:pt modelId="{4DFB3A6D-22B8-459C-9287-58816866607A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Threats to validity</a:t>
          </a:r>
        </a:p>
      </dgm:t>
    </dgm:pt>
    <dgm:pt modelId="{ACA88014-6822-4CD3-A095-86D19881113A}" type="parTrans" cxnId="{CBD586EB-7F77-4F8F-B897-7E4AF203D4C4}">
      <dgm:prSet/>
      <dgm:spPr/>
      <dgm:t>
        <a:bodyPr/>
        <a:lstStyle/>
        <a:p>
          <a:endParaRPr lang="en-US"/>
        </a:p>
      </dgm:t>
    </dgm:pt>
    <dgm:pt modelId="{F8CCD80A-D6D0-4F82-B186-E7624025432E}" type="sibTrans" cxnId="{CBD586EB-7F77-4F8F-B897-7E4AF203D4C4}">
      <dgm:prSet/>
      <dgm:spPr/>
      <dgm:t>
        <a:bodyPr/>
        <a:lstStyle/>
        <a:p>
          <a:endParaRPr lang="en-US"/>
        </a:p>
      </dgm:t>
    </dgm:pt>
    <dgm:pt modelId="{B334D9C1-15F8-4C2B-B400-5E2858FA2C04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Response bias</a:t>
          </a:r>
        </a:p>
      </dgm:t>
    </dgm:pt>
    <dgm:pt modelId="{1AABF7C8-636E-4A85-8391-C7BE21BB70A6}" type="parTrans" cxnId="{2E03CA8A-DA2A-4C78-A257-BE35909C658F}">
      <dgm:prSet/>
      <dgm:spPr/>
      <dgm:t>
        <a:bodyPr/>
        <a:lstStyle/>
        <a:p>
          <a:endParaRPr lang="en-US"/>
        </a:p>
      </dgm:t>
    </dgm:pt>
    <dgm:pt modelId="{5163F2A6-5FF4-4B1D-AC58-81C7EF1D9A9A}" type="sibTrans" cxnId="{2E03CA8A-DA2A-4C78-A257-BE35909C658F}">
      <dgm:prSet/>
      <dgm:spPr/>
      <dgm:t>
        <a:bodyPr/>
        <a:lstStyle/>
        <a:p>
          <a:endParaRPr lang="en-US"/>
        </a:p>
      </dgm:t>
    </dgm:pt>
    <dgm:pt modelId="{A95149E5-38C6-4C0B-9B0E-BEBBE96D124E}">
      <dgm:prSet/>
      <dgm:spPr/>
      <dgm:t>
        <a:bodyPr/>
        <a:lstStyle/>
        <a:p>
          <a:pPr rtl="0"/>
          <a:r>
            <a:rPr lang="en-US" b="1" dirty="0"/>
            <a:t>Participant Pools</a:t>
          </a:r>
          <a:endParaRPr lang="en-US" dirty="0"/>
        </a:p>
      </dgm:t>
    </dgm:pt>
    <dgm:pt modelId="{A7788440-BCB2-4B28-A988-C88EF0BDA5E7}" type="parTrans" cxnId="{AD4F4BE1-6E77-486E-B0DE-1386FFC03E56}">
      <dgm:prSet/>
      <dgm:spPr/>
      <dgm:t>
        <a:bodyPr/>
        <a:lstStyle/>
        <a:p>
          <a:endParaRPr lang="en-US"/>
        </a:p>
      </dgm:t>
    </dgm:pt>
    <dgm:pt modelId="{9C0992F5-BE78-4740-B5F3-0639BBA04D3F}" type="sibTrans" cxnId="{AD4F4BE1-6E77-486E-B0DE-1386FFC03E56}">
      <dgm:prSet/>
      <dgm:spPr/>
      <dgm:t>
        <a:bodyPr/>
        <a:lstStyle/>
        <a:p>
          <a:endParaRPr lang="en-US"/>
        </a:p>
      </dgm:t>
    </dgm:pt>
    <dgm:pt modelId="{6920104C-3C52-4F8C-9776-B987E7FCDFEC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Typically introduction to Psychology and other naïve students</a:t>
          </a:r>
        </a:p>
      </dgm:t>
    </dgm:pt>
    <dgm:pt modelId="{1C777698-795B-4F49-9A45-E9AE1F3FFA3C}" type="parTrans" cxnId="{8351F9EB-9F69-488F-8DC8-F54B06172748}">
      <dgm:prSet/>
      <dgm:spPr/>
      <dgm:t>
        <a:bodyPr/>
        <a:lstStyle/>
        <a:p>
          <a:endParaRPr lang="en-US"/>
        </a:p>
      </dgm:t>
    </dgm:pt>
    <dgm:pt modelId="{734E125F-598A-4434-BE52-81B0353DE171}" type="sibTrans" cxnId="{8351F9EB-9F69-488F-8DC8-F54B06172748}">
      <dgm:prSet/>
      <dgm:spPr/>
      <dgm:t>
        <a:bodyPr/>
        <a:lstStyle/>
        <a:p>
          <a:endParaRPr lang="en-US"/>
        </a:p>
      </dgm:t>
    </dgm:pt>
    <dgm:pt modelId="{A936092E-8E99-494F-9DCB-77916DE778A1}">
      <dgm:prSet/>
      <dgm:spPr/>
      <dgm:t>
        <a:bodyPr/>
        <a:lstStyle/>
        <a:p>
          <a:pPr rtl="0"/>
          <a:r>
            <a:rPr lang="en-US" b="1"/>
            <a:t>Levels</a:t>
          </a:r>
          <a:endParaRPr lang="en-US"/>
        </a:p>
      </dgm:t>
    </dgm:pt>
    <dgm:pt modelId="{CC613F3D-F3F0-4BDA-9E1E-8579A3F7734A}" type="parTrans" cxnId="{D82FA00F-70ED-4B86-B3A7-5469183CDBDE}">
      <dgm:prSet/>
      <dgm:spPr/>
      <dgm:t>
        <a:bodyPr/>
        <a:lstStyle/>
        <a:p>
          <a:endParaRPr lang="en-US"/>
        </a:p>
      </dgm:t>
    </dgm:pt>
    <dgm:pt modelId="{3231AD13-F9B0-435C-9513-8F153B80653B}" type="sibTrans" cxnId="{D82FA00F-70ED-4B86-B3A7-5469183CDBDE}">
      <dgm:prSet/>
      <dgm:spPr/>
      <dgm:t>
        <a:bodyPr/>
        <a:lstStyle/>
        <a:p>
          <a:endParaRPr lang="en-US"/>
        </a:p>
      </dgm:t>
    </dgm:pt>
    <dgm:pt modelId="{22795149-640C-4DBA-92F8-8C0597769440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Classroom level</a:t>
          </a:r>
        </a:p>
      </dgm:t>
    </dgm:pt>
    <dgm:pt modelId="{D103ACE5-1845-458B-8C0E-17F03A075E14}" type="parTrans" cxnId="{680D7CCB-759A-4438-AF25-40C850182193}">
      <dgm:prSet/>
      <dgm:spPr/>
      <dgm:t>
        <a:bodyPr/>
        <a:lstStyle/>
        <a:p>
          <a:endParaRPr lang="en-US"/>
        </a:p>
      </dgm:t>
    </dgm:pt>
    <dgm:pt modelId="{374A2A5C-D954-4001-97AA-F62FD23FB920}" type="sibTrans" cxnId="{680D7CCB-759A-4438-AF25-40C850182193}">
      <dgm:prSet/>
      <dgm:spPr/>
      <dgm:t>
        <a:bodyPr/>
        <a:lstStyle/>
        <a:p>
          <a:endParaRPr lang="en-US"/>
        </a:p>
      </dgm:t>
    </dgm:pt>
    <dgm:pt modelId="{120B5064-9B10-4D2C-AEE5-1625F880C0F3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Individual level</a:t>
          </a:r>
        </a:p>
      </dgm:t>
    </dgm:pt>
    <dgm:pt modelId="{5E864D24-2588-4E06-A1B8-249CDB74C63B}" type="parTrans" cxnId="{FDAB7B8D-6E04-4A07-82D2-E33014BD4E43}">
      <dgm:prSet/>
      <dgm:spPr/>
      <dgm:t>
        <a:bodyPr/>
        <a:lstStyle/>
        <a:p>
          <a:endParaRPr lang="en-US"/>
        </a:p>
      </dgm:t>
    </dgm:pt>
    <dgm:pt modelId="{3B580CD1-52B3-4CB5-BFBC-DEFB385CAC75}" type="sibTrans" cxnId="{FDAB7B8D-6E04-4A07-82D2-E33014BD4E43}">
      <dgm:prSet/>
      <dgm:spPr/>
      <dgm:t>
        <a:bodyPr/>
        <a:lstStyle/>
        <a:p>
          <a:endParaRPr lang="en-US"/>
        </a:p>
      </dgm:t>
    </dgm:pt>
    <dgm:pt modelId="{0D8D3D5E-2123-415B-A027-5C13F41935C8}">
      <dgm:prSet/>
      <dgm:spPr/>
      <dgm:t>
        <a:bodyPr/>
        <a:lstStyle/>
        <a:p>
          <a:pPr rtl="0"/>
          <a:r>
            <a:rPr lang="en-US" b="1"/>
            <a:t>Internet sampling</a:t>
          </a:r>
          <a:endParaRPr lang="en-US"/>
        </a:p>
      </dgm:t>
    </dgm:pt>
    <dgm:pt modelId="{FD48BE97-DC8D-41CD-91AB-409E664A801C}" type="parTrans" cxnId="{B83FDAFF-8FFA-48DE-B8A2-535ED5049859}">
      <dgm:prSet/>
      <dgm:spPr/>
      <dgm:t>
        <a:bodyPr/>
        <a:lstStyle/>
        <a:p>
          <a:endParaRPr lang="en-US"/>
        </a:p>
      </dgm:t>
    </dgm:pt>
    <dgm:pt modelId="{4FB83AF3-D3E5-44BE-957E-C83353A900D2}" type="sibTrans" cxnId="{B83FDAFF-8FFA-48DE-B8A2-535ED5049859}">
      <dgm:prSet/>
      <dgm:spPr/>
      <dgm:t>
        <a:bodyPr/>
        <a:lstStyle/>
        <a:p>
          <a:endParaRPr lang="en-US"/>
        </a:p>
      </dgm:t>
    </dgm:pt>
    <dgm:pt modelId="{0476A85C-BAB7-4E01-84DB-00DAE27999F6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Advantages?</a:t>
          </a:r>
        </a:p>
      </dgm:t>
    </dgm:pt>
    <dgm:pt modelId="{E4F04A5C-60BE-4D8E-BD41-B1575787DD42}" type="parTrans" cxnId="{81FCC1CB-0B0B-483B-A345-8717B48FF659}">
      <dgm:prSet/>
      <dgm:spPr/>
      <dgm:t>
        <a:bodyPr/>
        <a:lstStyle/>
        <a:p>
          <a:endParaRPr lang="en-US"/>
        </a:p>
      </dgm:t>
    </dgm:pt>
    <dgm:pt modelId="{3E97FCB2-6548-4A14-9074-3D9B7E946EC5}" type="sibTrans" cxnId="{81FCC1CB-0B0B-483B-A345-8717B48FF659}">
      <dgm:prSet/>
      <dgm:spPr/>
      <dgm:t>
        <a:bodyPr/>
        <a:lstStyle/>
        <a:p>
          <a:endParaRPr lang="en-US"/>
        </a:p>
      </dgm:t>
    </dgm:pt>
    <dgm:pt modelId="{F3D50683-6203-4E85-8886-F9E79233337B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hlinkClick xmlns:r="http://schemas.openxmlformats.org/officeDocument/2006/relationships" r:id="rId1"/>
            </a:rPr>
            <a:t>www.qualtrics.com</a:t>
          </a:r>
          <a:endParaRPr lang="en-US" dirty="0">
            <a:solidFill>
              <a:schemeClr val="bg1"/>
            </a:solidFill>
          </a:endParaRPr>
        </a:p>
      </dgm:t>
    </dgm:pt>
    <dgm:pt modelId="{94A50115-3A7E-4EA4-B856-D8151736A85B}" type="parTrans" cxnId="{937ECDBA-2444-4C20-9266-ABF0160B60B3}">
      <dgm:prSet/>
      <dgm:spPr/>
      <dgm:t>
        <a:bodyPr/>
        <a:lstStyle/>
        <a:p>
          <a:endParaRPr lang="en-US"/>
        </a:p>
      </dgm:t>
    </dgm:pt>
    <dgm:pt modelId="{322989DE-5509-4630-B06A-9C0D16CA2BD7}" type="sibTrans" cxnId="{937ECDBA-2444-4C20-9266-ABF0160B60B3}">
      <dgm:prSet/>
      <dgm:spPr/>
      <dgm:t>
        <a:bodyPr/>
        <a:lstStyle/>
        <a:p>
          <a:endParaRPr lang="en-US"/>
        </a:p>
      </dgm:t>
    </dgm:pt>
    <dgm:pt modelId="{45B692AE-AD63-418A-A688-9BDA1D721715}">
      <dgm:prSet/>
      <dgm:spPr/>
      <dgm:t>
        <a:bodyPr/>
        <a:lstStyle/>
        <a:p>
          <a:pPr rtl="0"/>
          <a:endParaRPr lang="en-US" dirty="0">
            <a:solidFill>
              <a:schemeClr val="bg1"/>
            </a:solidFill>
          </a:endParaRPr>
        </a:p>
      </dgm:t>
    </dgm:pt>
    <dgm:pt modelId="{96C9F993-6C98-4003-ACE4-B4ED73BBFB14}" type="parTrans" cxnId="{8BC9808E-E0FD-445D-8021-559C8764CA91}">
      <dgm:prSet/>
      <dgm:spPr/>
      <dgm:t>
        <a:bodyPr/>
        <a:lstStyle/>
        <a:p>
          <a:endParaRPr lang="en-US"/>
        </a:p>
      </dgm:t>
    </dgm:pt>
    <dgm:pt modelId="{7C755A1A-1636-4EE0-8AAD-3BEE8135F565}" type="sibTrans" cxnId="{8BC9808E-E0FD-445D-8021-559C8764CA91}">
      <dgm:prSet/>
      <dgm:spPr/>
      <dgm:t>
        <a:bodyPr/>
        <a:lstStyle/>
        <a:p>
          <a:endParaRPr lang="en-US"/>
        </a:p>
      </dgm:t>
    </dgm:pt>
    <dgm:pt modelId="{A6B82C8A-2BF9-4051-A575-012948149019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hlinkClick xmlns:r="http://schemas.openxmlformats.org/officeDocument/2006/relationships" r:id="rId2"/>
            </a:rPr>
            <a:t>www.surveymonkey.com</a:t>
          </a:r>
          <a:endParaRPr lang="en-US" dirty="0">
            <a:solidFill>
              <a:schemeClr val="bg1"/>
            </a:solidFill>
          </a:endParaRPr>
        </a:p>
      </dgm:t>
    </dgm:pt>
    <dgm:pt modelId="{45DB626F-F21C-4EC7-9F65-FE4614B77DC0}" type="parTrans" cxnId="{343F05FD-8EC6-4C33-930E-FBEC7D43B4FC}">
      <dgm:prSet/>
      <dgm:spPr/>
      <dgm:t>
        <a:bodyPr/>
        <a:lstStyle/>
        <a:p>
          <a:endParaRPr lang="en-US"/>
        </a:p>
      </dgm:t>
    </dgm:pt>
    <dgm:pt modelId="{565F7D83-255A-456A-9327-AF33CC274DEE}" type="sibTrans" cxnId="{343F05FD-8EC6-4C33-930E-FBEC7D43B4FC}">
      <dgm:prSet/>
      <dgm:spPr/>
      <dgm:t>
        <a:bodyPr/>
        <a:lstStyle/>
        <a:p>
          <a:endParaRPr lang="en-US"/>
        </a:p>
      </dgm:t>
    </dgm:pt>
    <dgm:pt modelId="{8F4970F7-37DE-4FBA-A9D0-BC014D99EC32}" type="pres">
      <dgm:prSet presAssocID="{2FD0295A-F639-4915-BA0C-769A519AB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4D4EB-DD92-48F9-949A-C1C0FBF034B7}" type="pres">
      <dgm:prSet presAssocID="{69C79D84-BFE0-4F84-B7B0-9AFE4E3E96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1DF48-9CAF-4D31-8379-40AFC5A8ACA1}" type="pres">
      <dgm:prSet presAssocID="{69C79D84-BFE0-4F84-B7B0-9AFE4E3E96F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6071F-8A3F-442B-BEAA-7EF29DDE5657}" type="pres">
      <dgm:prSet presAssocID="{A95149E5-38C6-4C0B-9B0E-BEBBE96D12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2C2CB-EFD4-4DC4-AAAF-718795710F02}" type="pres">
      <dgm:prSet presAssocID="{A95149E5-38C6-4C0B-9B0E-BEBBE96D124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B6686-9143-4D5F-A735-0901249A1BA9}" type="pres">
      <dgm:prSet presAssocID="{A936092E-8E99-494F-9DCB-77916DE778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FF18E-1CE2-431B-947D-1A81E8204ED8}" type="pres">
      <dgm:prSet presAssocID="{A936092E-8E99-494F-9DCB-77916DE778A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FA249-1E91-41BD-93C4-27AA9C5CA677}" type="pres">
      <dgm:prSet presAssocID="{0D8D3D5E-2123-415B-A027-5C13F41935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87A8E-3B6D-4687-95F3-53EC8AF5DB33}" type="pres">
      <dgm:prSet presAssocID="{0D8D3D5E-2123-415B-A027-5C13F41935C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98582-91E9-40A8-B61A-9E2C88E96B7E}" type="presOf" srcId="{22795149-640C-4DBA-92F8-8C0597769440}" destId="{6F5FF18E-1CE2-431B-947D-1A81E8204ED8}" srcOrd="0" destOrd="0" presId="urn:microsoft.com/office/officeart/2005/8/layout/vList2"/>
    <dgm:cxn modelId="{32461BDB-B3E7-46BC-B85A-986E83F4D3A9}" type="presOf" srcId="{69C79D84-BFE0-4F84-B7B0-9AFE4E3E96FA}" destId="{38C4D4EB-DD92-48F9-949A-C1C0FBF034B7}" srcOrd="0" destOrd="0" presId="urn:microsoft.com/office/officeart/2005/8/layout/vList2"/>
    <dgm:cxn modelId="{8351F9EB-9F69-488F-8DC8-F54B06172748}" srcId="{A95149E5-38C6-4C0B-9B0E-BEBBE96D124E}" destId="{6920104C-3C52-4F8C-9776-B987E7FCDFEC}" srcOrd="0" destOrd="0" parTransId="{1C777698-795B-4F49-9A45-E9AE1F3FFA3C}" sibTransId="{734E125F-598A-4434-BE52-81B0353DE171}"/>
    <dgm:cxn modelId="{E637FF45-E58A-488F-A725-0166CE55FAF3}" srcId="{2FD0295A-F639-4915-BA0C-769A519AB0F0}" destId="{69C79D84-BFE0-4F84-B7B0-9AFE4E3E96FA}" srcOrd="0" destOrd="0" parTransId="{154A5219-ACC3-4E4A-B76C-41E5C99D66E8}" sibTransId="{31D745C1-98CD-4870-969C-AAAB7F5C3952}"/>
    <dgm:cxn modelId="{D82FA00F-70ED-4B86-B3A7-5469183CDBDE}" srcId="{2FD0295A-F639-4915-BA0C-769A519AB0F0}" destId="{A936092E-8E99-494F-9DCB-77916DE778A1}" srcOrd="2" destOrd="0" parTransId="{CC613F3D-F3F0-4BDA-9E1E-8579A3F7734A}" sibTransId="{3231AD13-F9B0-435C-9513-8F153B80653B}"/>
    <dgm:cxn modelId="{C0640B84-BC47-445B-9F03-6D4925003EE1}" type="presOf" srcId="{B334D9C1-15F8-4C2B-B400-5E2858FA2C04}" destId="{8B61DF48-9CAF-4D31-8379-40AFC5A8ACA1}" srcOrd="0" destOrd="1" presId="urn:microsoft.com/office/officeart/2005/8/layout/vList2"/>
    <dgm:cxn modelId="{937ECDBA-2444-4C20-9266-ABF0160B60B3}" srcId="{0476A85C-BAB7-4E01-84DB-00DAE27999F6}" destId="{F3D50683-6203-4E85-8886-F9E79233337B}" srcOrd="1" destOrd="0" parTransId="{94A50115-3A7E-4EA4-B856-D8151736A85B}" sibTransId="{322989DE-5509-4630-B06A-9C0D16CA2BD7}"/>
    <dgm:cxn modelId="{81FCC1CB-0B0B-483B-A345-8717B48FF659}" srcId="{0D8D3D5E-2123-415B-A027-5C13F41935C8}" destId="{0476A85C-BAB7-4E01-84DB-00DAE27999F6}" srcOrd="0" destOrd="0" parTransId="{E4F04A5C-60BE-4D8E-BD41-B1575787DD42}" sibTransId="{3E97FCB2-6548-4A14-9074-3D9B7E946EC5}"/>
    <dgm:cxn modelId="{8BC9808E-E0FD-445D-8021-559C8764CA91}" srcId="{0D8D3D5E-2123-415B-A027-5C13F41935C8}" destId="{45B692AE-AD63-418A-A688-9BDA1D721715}" srcOrd="1" destOrd="0" parTransId="{96C9F993-6C98-4003-ACE4-B4ED73BBFB14}" sibTransId="{7C755A1A-1636-4EE0-8AAD-3BEE8135F565}"/>
    <dgm:cxn modelId="{715D47D2-65CB-443C-812D-2476CF975B39}" type="presOf" srcId="{0D8D3D5E-2123-415B-A027-5C13F41935C8}" destId="{D46FA249-1E91-41BD-93C4-27AA9C5CA677}" srcOrd="0" destOrd="0" presId="urn:microsoft.com/office/officeart/2005/8/layout/vList2"/>
    <dgm:cxn modelId="{CBD586EB-7F77-4F8F-B897-7E4AF203D4C4}" srcId="{69C79D84-BFE0-4F84-B7B0-9AFE4E3E96FA}" destId="{4DFB3A6D-22B8-459C-9287-58816866607A}" srcOrd="0" destOrd="0" parTransId="{ACA88014-6822-4CD3-A095-86D19881113A}" sibTransId="{F8CCD80A-D6D0-4F82-B186-E7624025432E}"/>
    <dgm:cxn modelId="{241F5F42-F611-42B5-9B34-8AC52B2C9F84}" type="presOf" srcId="{2FD0295A-F639-4915-BA0C-769A519AB0F0}" destId="{8F4970F7-37DE-4FBA-A9D0-BC014D99EC32}" srcOrd="0" destOrd="0" presId="urn:microsoft.com/office/officeart/2005/8/layout/vList2"/>
    <dgm:cxn modelId="{D79229C9-A3B9-4FCE-93BE-E8C5D4E2A44F}" type="presOf" srcId="{45B692AE-AD63-418A-A688-9BDA1D721715}" destId="{AD387A8E-3B6D-4687-95F3-53EC8AF5DB33}" srcOrd="0" destOrd="3" presId="urn:microsoft.com/office/officeart/2005/8/layout/vList2"/>
    <dgm:cxn modelId="{FDAB7B8D-6E04-4A07-82D2-E33014BD4E43}" srcId="{A936092E-8E99-494F-9DCB-77916DE778A1}" destId="{120B5064-9B10-4D2C-AEE5-1625F880C0F3}" srcOrd="1" destOrd="0" parTransId="{5E864D24-2588-4E06-A1B8-249CDB74C63B}" sibTransId="{3B580CD1-52B3-4CB5-BFBC-DEFB385CAC75}"/>
    <dgm:cxn modelId="{B83FDAFF-8FFA-48DE-B8A2-535ED5049859}" srcId="{2FD0295A-F639-4915-BA0C-769A519AB0F0}" destId="{0D8D3D5E-2123-415B-A027-5C13F41935C8}" srcOrd="3" destOrd="0" parTransId="{FD48BE97-DC8D-41CD-91AB-409E664A801C}" sibTransId="{4FB83AF3-D3E5-44BE-957E-C83353A900D2}"/>
    <dgm:cxn modelId="{240D0837-BA18-4020-99E7-3891F7A0B7A4}" type="presOf" srcId="{4DFB3A6D-22B8-459C-9287-58816866607A}" destId="{8B61DF48-9CAF-4D31-8379-40AFC5A8ACA1}" srcOrd="0" destOrd="0" presId="urn:microsoft.com/office/officeart/2005/8/layout/vList2"/>
    <dgm:cxn modelId="{A75CFA70-A00B-4C78-8249-B62732F35842}" type="presOf" srcId="{A6B82C8A-2BF9-4051-A575-012948149019}" destId="{AD387A8E-3B6D-4687-95F3-53EC8AF5DB33}" srcOrd="0" destOrd="1" presId="urn:microsoft.com/office/officeart/2005/8/layout/vList2"/>
    <dgm:cxn modelId="{2E03CA8A-DA2A-4C78-A257-BE35909C658F}" srcId="{69C79D84-BFE0-4F84-B7B0-9AFE4E3E96FA}" destId="{B334D9C1-15F8-4C2B-B400-5E2858FA2C04}" srcOrd="1" destOrd="0" parTransId="{1AABF7C8-636E-4A85-8391-C7BE21BB70A6}" sibTransId="{5163F2A6-5FF4-4B1D-AC58-81C7EF1D9A9A}"/>
    <dgm:cxn modelId="{8244C3C7-E07D-4638-BE30-C8103FA6C46C}" type="presOf" srcId="{0476A85C-BAB7-4E01-84DB-00DAE27999F6}" destId="{AD387A8E-3B6D-4687-95F3-53EC8AF5DB33}" srcOrd="0" destOrd="0" presId="urn:microsoft.com/office/officeart/2005/8/layout/vList2"/>
    <dgm:cxn modelId="{DFA047C8-BA8C-494E-B5DD-9024EFAAC9A1}" type="presOf" srcId="{F3D50683-6203-4E85-8886-F9E79233337B}" destId="{AD387A8E-3B6D-4687-95F3-53EC8AF5DB33}" srcOrd="0" destOrd="2" presId="urn:microsoft.com/office/officeart/2005/8/layout/vList2"/>
    <dgm:cxn modelId="{3FAEFA28-5CF9-4F11-B41B-4932D1028E6D}" type="presOf" srcId="{A95149E5-38C6-4C0B-9B0E-BEBBE96D124E}" destId="{FCD6071F-8A3F-442B-BEAA-7EF29DDE5657}" srcOrd="0" destOrd="0" presId="urn:microsoft.com/office/officeart/2005/8/layout/vList2"/>
    <dgm:cxn modelId="{680D7CCB-759A-4438-AF25-40C850182193}" srcId="{A936092E-8E99-494F-9DCB-77916DE778A1}" destId="{22795149-640C-4DBA-92F8-8C0597769440}" srcOrd="0" destOrd="0" parTransId="{D103ACE5-1845-458B-8C0E-17F03A075E14}" sibTransId="{374A2A5C-D954-4001-97AA-F62FD23FB920}"/>
    <dgm:cxn modelId="{36B56D85-D903-414E-9E90-2B8F9115D69F}" type="presOf" srcId="{A936092E-8E99-494F-9DCB-77916DE778A1}" destId="{EABB6686-9143-4D5F-A735-0901249A1BA9}" srcOrd="0" destOrd="0" presId="urn:microsoft.com/office/officeart/2005/8/layout/vList2"/>
    <dgm:cxn modelId="{343F05FD-8EC6-4C33-930E-FBEC7D43B4FC}" srcId="{0476A85C-BAB7-4E01-84DB-00DAE27999F6}" destId="{A6B82C8A-2BF9-4051-A575-012948149019}" srcOrd="0" destOrd="0" parTransId="{45DB626F-F21C-4EC7-9F65-FE4614B77DC0}" sibTransId="{565F7D83-255A-456A-9327-AF33CC274DEE}"/>
    <dgm:cxn modelId="{AD4F4BE1-6E77-486E-B0DE-1386FFC03E56}" srcId="{2FD0295A-F639-4915-BA0C-769A519AB0F0}" destId="{A95149E5-38C6-4C0B-9B0E-BEBBE96D124E}" srcOrd="1" destOrd="0" parTransId="{A7788440-BCB2-4B28-A988-C88EF0BDA5E7}" sibTransId="{9C0992F5-BE78-4740-B5F3-0639BBA04D3F}"/>
    <dgm:cxn modelId="{142A7BEB-7023-47A2-877E-6A1F7F85F4A3}" type="presOf" srcId="{6920104C-3C52-4F8C-9776-B987E7FCDFEC}" destId="{8032C2CB-EFD4-4DC4-AAAF-718795710F02}" srcOrd="0" destOrd="0" presId="urn:microsoft.com/office/officeart/2005/8/layout/vList2"/>
    <dgm:cxn modelId="{B701786B-AD1C-48ED-B871-110D955EB888}" type="presOf" srcId="{120B5064-9B10-4D2C-AEE5-1625F880C0F3}" destId="{6F5FF18E-1CE2-431B-947D-1A81E8204ED8}" srcOrd="0" destOrd="1" presId="urn:microsoft.com/office/officeart/2005/8/layout/vList2"/>
    <dgm:cxn modelId="{EFD913FE-5927-489B-A0F0-4A659BBEA505}" type="presParOf" srcId="{8F4970F7-37DE-4FBA-A9D0-BC014D99EC32}" destId="{38C4D4EB-DD92-48F9-949A-C1C0FBF034B7}" srcOrd="0" destOrd="0" presId="urn:microsoft.com/office/officeart/2005/8/layout/vList2"/>
    <dgm:cxn modelId="{952B4FFF-6821-4737-80EA-F2F8F05F7227}" type="presParOf" srcId="{8F4970F7-37DE-4FBA-A9D0-BC014D99EC32}" destId="{8B61DF48-9CAF-4D31-8379-40AFC5A8ACA1}" srcOrd="1" destOrd="0" presId="urn:microsoft.com/office/officeart/2005/8/layout/vList2"/>
    <dgm:cxn modelId="{178CFFB6-69E7-439C-B8C3-98D50DA5ABC0}" type="presParOf" srcId="{8F4970F7-37DE-4FBA-A9D0-BC014D99EC32}" destId="{FCD6071F-8A3F-442B-BEAA-7EF29DDE5657}" srcOrd="2" destOrd="0" presId="urn:microsoft.com/office/officeart/2005/8/layout/vList2"/>
    <dgm:cxn modelId="{81238667-D2EE-457B-97F8-3E7D6AA14B2D}" type="presParOf" srcId="{8F4970F7-37DE-4FBA-A9D0-BC014D99EC32}" destId="{8032C2CB-EFD4-4DC4-AAAF-718795710F02}" srcOrd="3" destOrd="0" presId="urn:microsoft.com/office/officeart/2005/8/layout/vList2"/>
    <dgm:cxn modelId="{8EFC1372-0D86-4E2B-9C4C-633B1B28CFB4}" type="presParOf" srcId="{8F4970F7-37DE-4FBA-A9D0-BC014D99EC32}" destId="{EABB6686-9143-4D5F-A735-0901249A1BA9}" srcOrd="4" destOrd="0" presId="urn:microsoft.com/office/officeart/2005/8/layout/vList2"/>
    <dgm:cxn modelId="{403F752F-C910-40CF-993B-6BAFC474BD9F}" type="presParOf" srcId="{8F4970F7-37DE-4FBA-A9D0-BC014D99EC32}" destId="{6F5FF18E-1CE2-431B-947D-1A81E8204ED8}" srcOrd="5" destOrd="0" presId="urn:microsoft.com/office/officeart/2005/8/layout/vList2"/>
    <dgm:cxn modelId="{B581FBD1-23F5-4D87-803F-D4B0EA0BD963}" type="presParOf" srcId="{8F4970F7-37DE-4FBA-A9D0-BC014D99EC32}" destId="{D46FA249-1E91-41BD-93C4-27AA9C5CA677}" srcOrd="6" destOrd="0" presId="urn:microsoft.com/office/officeart/2005/8/layout/vList2"/>
    <dgm:cxn modelId="{F80DD435-B075-434B-81C4-9DE5EB9715AB}" type="presParOf" srcId="{8F4970F7-37DE-4FBA-A9D0-BC014D99EC32}" destId="{AD387A8E-3B6D-4687-95F3-53EC8AF5DB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1CBAC5-F4DA-4AAB-BC23-D5BF3C5D443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3D2A8DEA-444A-47BE-9F9C-8258DB341F41}">
      <dgm:prSet/>
      <dgm:spPr/>
      <dgm:t>
        <a:bodyPr/>
        <a:lstStyle/>
        <a:p>
          <a:pPr rtl="0"/>
          <a:r>
            <a:rPr lang="en-US" b="1"/>
            <a:t>Describe different types of research participants and samples</a:t>
          </a:r>
          <a:endParaRPr lang="en-US"/>
        </a:p>
      </dgm:t>
    </dgm:pt>
    <dgm:pt modelId="{60092B7C-33FE-40AE-AE42-42D9B51D0690}" type="parTrans" cxnId="{0D4D41F2-A830-4163-93FC-0D667826A138}">
      <dgm:prSet/>
      <dgm:spPr/>
      <dgm:t>
        <a:bodyPr/>
        <a:lstStyle/>
        <a:p>
          <a:endParaRPr lang="en-US"/>
        </a:p>
      </dgm:t>
    </dgm:pt>
    <dgm:pt modelId="{2FF124FF-D9CA-431F-BF53-581AB31BA051}" type="sibTrans" cxnId="{0D4D41F2-A830-4163-93FC-0D667826A138}">
      <dgm:prSet/>
      <dgm:spPr/>
      <dgm:t>
        <a:bodyPr/>
        <a:lstStyle/>
        <a:p>
          <a:endParaRPr lang="en-US"/>
        </a:p>
      </dgm:t>
    </dgm:pt>
    <dgm:pt modelId="{6B15A7F9-20B6-4E87-9174-7E50E7062BBF}">
      <dgm:prSet/>
      <dgm:spPr/>
      <dgm:t>
        <a:bodyPr/>
        <a:lstStyle/>
        <a:p>
          <a:pPr rtl="0"/>
          <a:r>
            <a:rPr lang="en-US" b="1"/>
            <a:t>Explain differences between laboratory and field research</a:t>
          </a:r>
          <a:endParaRPr lang="en-US"/>
        </a:p>
      </dgm:t>
    </dgm:pt>
    <dgm:pt modelId="{A0EB5CD8-B724-4060-9E7E-942915AB5A80}" type="parTrans" cxnId="{F30E9B1D-1139-4387-A506-054C1C51CDF1}">
      <dgm:prSet/>
      <dgm:spPr/>
      <dgm:t>
        <a:bodyPr/>
        <a:lstStyle/>
        <a:p>
          <a:endParaRPr lang="en-US"/>
        </a:p>
      </dgm:t>
    </dgm:pt>
    <dgm:pt modelId="{91DDCF31-CF1B-477D-8EC5-5ABBD1D86C23}" type="sibTrans" cxnId="{F30E9B1D-1139-4387-A506-054C1C51CDF1}">
      <dgm:prSet/>
      <dgm:spPr/>
      <dgm:t>
        <a:bodyPr/>
        <a:lstStyle/>
        <a:p>
          <a:endParaRPr lang="en-US"/>
        </a:p>
      </dgm:t>
    </dgm:pt>
    <dgm:pt modelId="{851C212D-55D7-47E1-AE68-BDC40A2EFA78}">
      <dgm:prSet/>
      <dgm:spPr/>
      <dgm:t>
        <a:bodyPr/>
        <a:lstStyle/>
        <a:p>
          <a:pPr rtl="0"/>
          <a:r>
            <a:rPr lang="en-US" b="1"/>
            <a:t>Differentiate the varied research approaches</a:t>
          </a:r>
          <a:endParaRPr lang="en-US"/>
        </a:p>
      </dgm:t>
    </dgm:pt>
    <dgm:pt modelId="{28BB8C4F-0499-434E-A54F-EA972EA7D56D}" type="parTrans" cxnId="{E1AE38E6-8036-4053-92F1-73C30D84E930}">
      <dgm:prSet/>
      <dgm:spPr/>
      <dgm:t>
        <a:bodyPr/>
        <a:lstStyle/>
        <a:p>
          <a:endParaRPr lang="en-US"/>
        </a:p>
      </dgm:t>
    </dgm:pt>
    <dgm:pt modelId="{5AD87140-05DA-43AA-B202-049400651FF2}" type="sibTrans" cxnId="{E1AE38E6-8036-4053-92F1-73C30D84E930}">
      <dgm:prSet/>
      <dgm:spPr/>
      <dgm:t>
        <a:bodyPr/>
        <a:lstStyle/>
        <a:p>
          <a:endParaRPr lang="en-US"/>
        </a:p>
      </dgm:t>
    </dgm:pt>
    <dgm:pt modelId="{AEF63F33-0CA0-4E84-95A4-1DB69DE5F2B6}">
      <dgm:prSet/>
      <dgm:spPr/>
      <dgm:t>
        <a:bodyPr/>
        <a:lstStyle/>
        <a:p>
          <a:pPr rtl="0"/>
          <a:r>
            <a:rPr lang="en-US" b="1"/>
            <a:t>Describe benefits of animal research</a:t>
          </a:r>
          <a:endParaRPr lang="en-US"/>
        </a:p>
      </dgm:t>
    </dgm:pt>
    <dgm:pt modelId="{3DD207FE-684B-4278-AE5F-D3760B1C5885}" type="parTrans" cxnId="{8A416B8A-5DAF-44D1-9751-52768829982E}">
      <dgm:prSet/>
      <dgm:spPr/>
      <dgm:t>
        <a:bodyPr/>
        <a:lstStyle/>
        <a:p>
          <a:endParaRPr lang="en-US"/>
        </a:p>
      </dgm:t>
    </dgm:pt>
    <dgm:pt modelId="{FEA9E5BD-D8CC-4FC5-82BC-F9D39E1ED2C6}" type="sibTrans" cxnId="{8A416B8A-5DAF-44D1-9751-52768829982E}">
      <dgm:prSet/>
      <dgm:spPr/>
      <dgm:t>
        <a:bodyPr/>
        <a:lstStyle/>
        <a:p>
          <a:endParaRPr lang="en-US"/>
        </a:p>
      </dgm:t>
    </dgm:pt>
    <dgm:pt modelId="{B02C2BB9-7927-4A7D-A413-F9DA5120401B}" type="pres">
      <dgm:prSet presAssocID="{591CBAC5-F4DA-4AAB-BC23-D5BF3C5D4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F8E42-592A-4464-83F5-917670917C8D}" type="pres">
      <dgm:prSet presAssocID="{3D2A8DEA-444A-47BE-9F9C-8258DB341F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AF04E-6660-467D-87F5-878B4C7008B4}" type="pres">
      <dgm:prSet presAssocID="{2FF124FF-D9CA-431F-BF53-581AB31BA051}" presName="spacer" presStyleCnt="0"/>
      <dgm:spPr/>
    </dgm:pt>
    <dgm:pt modelId="{87056CDC-9358-4596-B874-D0B5AC71B503}" type="pres">
      <dgm:prSet presAssocID="{6B15A7F9-20B6-4E87-9174-7E50E7062B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C5C03-7B85-468D-8556-06E766942016}" type="pres">
      <dgm:prSet presAssocID="{91DDCF31-CF1B-477D-8EC5-5ABBD1D86C23}" presName="spacer" presStyleCnt="0"/>
      <dgm:spPr/>
    </dgm:pt>
    <dgm:pt modelId="{BBA1EAC6-7844-4345-9FAD-F50C8356C9D0}" type="pres">
      <dgm:prSet presAssocID="{851C212D-55D7-47E1-AE68-BDC40A2EFA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6DD40-92A7-4504-A2C1-6877DFB7D552}" type="pres">
      <dgm:prSet presAssocID="{5AD87140-05DA-43AA-B202-049400651FF2}" presName="spacer" presStyleCnt="0"/>
      <dgm:spPr/>
    </dgm:pt>
    <dgm:pt modelId="{75F1D38B-EA26-4C63-A85B-6E41D9F2D7D2}" type="pres">
      <dgm:prSet presAssocID="{AEF63F33-0CA0-4E84-95A4-1DB69DE5F2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692F4-6EDF-4506-B752-BA8911CC641E}" type="presOf" srcId="{3D2A8DEA-444A-47BE-9F9C-8258DB341F41}" destId="{66DF8E42-592A-4464-83F5-917670917C8D}" srcOrd="0" destOrd="0" presId="urn:microsoft.com/office/officeart/2005/8/layout/vList2"/>
    <dgm:cxn modelId="{E1AE38E6-8036-4053-92F1-73C30D84E930}" srcId="{591CBAC5-F4DA-4AAB-BC23-D5BF3C5D443C}" destId="{851C212D-55D7-47E1-AE68-BDC40A2EFA78}" srcOrd="2" destOrd="0" parTransId="{28BB8C4F-0499-434E-A54F-EA972EA7D56D}" sibTransId="{5AD87140-05DA-43AA-B202-049400651FF2}"/>
    <dgm:cxn modelId="{0D4D41F2-A830-4163-93FC-0D667826A138}" srcId="{591CBAC5-F4DA-4AAB-BC23-D5BF3C5D443C}" destId="{3D2A8DEA-444A-47BE-9F9C-8258DB341F41}" srcOrd="0" destOrd="0" parTransId="{60092B7C-33FE-40AE-AE42-42D9B51D0690}" sibTransId="{2FF124FF-D9CA-431F-BF53-581AB31BA051}"/>
    <dgm:cxn modelId="{8A416B8A-5DAF-44D1-9751-52768829982E}" srcId="{591CBAC5-F4DA-4AAB-BC23-D5BF3C5D443C}" destId="{AEF63F33-0CA0-4E84-95A4-1DB69DE5F2B6}" srcOrd="3" destOrd="0" parTransId="{3DD207FE-684B-4278-AE5F-D3760B1C5885}" sibTransId="{FEA9E5BD-D8CC-4FC5-82BC-F9D39E1ED2C6}"/>
    <dgm:cxn modelId="{039108C6-17D7-4EE3-A357-B934E857FF91}" type="presOf" srcId="{AEF63F33-0CA0-4E84-95A4-1DB69DE5F2B6}" destId="{75F1D38B-EA26-4C63-A85B-6E41D9F2D7D2}" srcOrd="0" destOrd="0" presId="urn:microsoft.com/office/officeart/2005/8/layout/vList2"/>
    <dgm:cxn modelId="{DF88B85F-C362-41DB-B415-8C73B5C941F7}" type="presOf" srcId="{591CBAC5-F4DA-4AAB-BC23-D5BF3C5D443C}" destId="{B02C2BB9-7927-4A7D-A413-F9DA5120401B}" srcOrd="0" destOrd="0" presId="urn:microsoft.com/office/officeart/2005/8/layout/vList2"/>
    <dgm:cxn modelId="{74F7AD14-B689-40D3-B21B-927D75834915}" type="presOf" srcId="{851C212D-55D7-47E1-AE68-BDC40A2EFA78}" destId="{BBA1EAC6-7844-4345-9FAD-F50C8356C9D0}" srcOrd="0" destOrd="0" presId="urn:microsoft.com/office/officeart/2005/8/layout/vList2"/>
    <dgm:cxn modelId="{805B973F-FDE8-4AF2-9750-6D9737CF07BA}" type="presOf" srcId="{6B15A7F9-20B6-4E87-9174-7E50E7062BBF}" destId="{87056CDC-9358-4596-B874-D0B5AC71B503}" srcOrd="0" destOrd="0" presId="urn:microsoft.com/office/officeart/2005/8/layout/vList2"/>
    <dgm:cxn modelId="{F30E9B1D-1139-4387-A506-054C1C51CDF1}" srcId="{591CBAC5-F4DA-4AAB-BC23-D5BF3C5D443C}" destId="{6B15A7F9-20B6-4E87-9174-7E50E7062BBF}" srcOrd="1" destOrd="0" parTransId="{A0EB5CD8-B724-4060-9E7E-942915AB5A80}" sibTransId="{91DDCF31-CF1B-477D-8EC5-5ABBD1D86C23}"/>
    <dgm:cxn modelId="{ABB58FBB-0F94-4034-AD58-B629B2D6ECA7}" type="presParOf" srcId="{B02C2BB9-7927-4A7D-A413-F9DA5120401B}" destId="{66DF8E42-592A-4464-83F5-917670917C8D}" srcOrd="0" destOrd="0" presId="urn:microsoft.com/office/officeart/2005/8/layout/vList2"/>
    <dgm:cxn modelId="{93160907-23CD-4366-8316-747668A7167A}" type="presParOf" srcId="{B02C2BB9-7927-4A7D-A413-F9DA5120401B}" destId="{E2CAF04E-6660-467D-87F5-878B4C7008B4}" srcOrd="1" destOrd="0" presId="urn:microsoft.com/office/officeart/2005/8/layout/vList2"/>
    <dgm:cxn modelId="{2C95C0CA-59D3-4E4F-AAF4-C7BA0525D825}" type="presParOf" srcId="{B02C2BB9-7927-4A7D-A413-F9DA5120401B}" destId="{87056CDC-9358-4596-B874-D0B5AC71B503}" srcOrd="2" destOrd="0" presId="urn:microsoft.com/office/officeart/2005/8/layout/vList2"/>
    <dgm:cxn modelId="{D56737B7-825B-458D-B337-E298B8A269B3}" type="presParOf" srcId="{B02C2BB9-7927-4A7D-A413-F9DA5120401B}" destId="{2D8C5C03-7B85-468D-8556-06E766942016}" srcOrd="3" destOrd="0" presId="urn:microsoft.com/office/officeart/2005/8/layout/vList2"/>
    <dgm:cxn modelId="{39362C46-4B78-4675-AB12-6789793183E0}" type="presParOf" srcId="{B02C2BB9-7927-4A7D-A413-F9DA5120401B}" destId="{BBA1EAC6-7844-4345-9FAD-F50C8356C9D0}" srcOrd="4" destOrd="0" presId="urn:microsoft.com/office/officeart/2005/8/layout/vList2"/>
    <dgm:cxn modelId="{876698BD-5313-4146-95A1-E68FBB87270B}" type="presParOf" srcId="{B02C2BB9-7927-4A7D-A413-F9DA5120401B}" destId="{82B6DD40-92A7-4504-A2C1-6877DFB7D552}" srcOrd="5" destOrd="0" presId="urn:microsoft.com/office/officeart/2005/8/layout/vList2"/>
    <dgm:cxn modelId="{46DF25BC-6C6D-4E72-AE44-C709D4D64C7D}" type="presParOf" srcId="{B02C2BB9-7927-4A7D-A413-F9DA5120401B}" destId="{75F1D38B-EA26-4C63-A85B-6E41D9F2D7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AB42F8-00BB-47B3-9DC3-A2CD1AB51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9FF053-E3FD-4F97-BDBA-C72DACB3E8A7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5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E90ECF-9C66-4AF0-8856-32D7C92E41B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82981-C620-411A-B2E8-98D88C66A66C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90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C79292-7922-49E8-8072-BE580C4E87F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18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347679-5A3C-472D-90EA-7E771427A14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66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07C7E2-9ABE-4FB5-A9E0-94CB54E9E59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0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A3E337-14C5-4A50-88F1-5B8BB9C108D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7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610065-F0ED-49C2-9A27-7DB9DAB706A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2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27DF82-3814-43D3-9B9E-20A228EA5F82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0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0C5555-3D67-4907-B70D-C39517727009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9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139700"/>
            <a:chOff x="2288" y="3080"/>
            <a:chExt cx="3072" cy="2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4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7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" y="6248400"/>
            <a:ext cx="587375" cy="488950"/>
          </a:xfrm>
        </p:spPr>
        <p:txBody>
          <a:bodyPr anchor="ctr" anchorCtr="0"/>
          <a:lstStyle>
            <a:lvl1pPr algn="ctr">
              <a:defRPr sz="180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D93919DF-7366-41D9-B9B5-6FE160B85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9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D77C-0BD2-46A1-9D80-F7985382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7ADB-6BF9-4642-A63C-2D1549B6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60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426579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0000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D93919DF-7366-41D9-B9B5-6FE160B85F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84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0000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3200" b="1">
                <a:latin typeface="Arial Black" panose="020B0A040201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Courier New" panose="02070309020205020404" pitchFamily="49" charset="0"/>
              <a:buChar char="o"/>
              <a:defRPr sz="2000"/>
            </a:lvl4pPr>
            <a:lvl5pPr marL="2057400" indent="-228600">
              <a:buFont typeface="Courier New" panose="02070309020205020404" pitchFamily="49" charset="0"/>
              <a:buChar char="o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57DC9-CD78-4AB4-9519-130EFB2B95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4180C-1956-48DC-B5BF-B65B6474FB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5ED4-A00F-4F0E-A4AA-652969AAB6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3C5A5-FA33-4096-86B0-BF8F9F7960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24168-7D71-4461-857A-40D58168F0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6CCFE-C1A0-4C04-AD09-D8234308AB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B116B-FB6A-49C1-B385-43C8146BB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0"/>
              </a:buClr>
              <a:defRPr/>
            </a:lvl1pPr>
            <a:lvl2pPr>
              <a:buClr>
                <a:srgbClr val="C00000"/>
              </a:buClr>
              <a:buFont typeface="Wingdings" pitchFamily="2" charset="2"/>
              <a:buChar char="§"/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D0A800"/>
              </a:buClr>
              <a:buFont typeface="Wingdings 2" pitchFamily="18" charset="2"/>
              <a:buChar char="®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 b="0"/>
            </a:lvl1pPr>
          </a:lstStyle>
          <a:p>
            <a:pPr>
              <a:defRPr/>
            </a:pPr>
            <a:fld id="{DB257DC9-CD78-4AB4-9519-130EFB2B9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71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B6BFB-56A8-4F17-A398-1C4DE2A1E9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6D77C-0BD2-46A1-9D80-F79853825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81747ADB-6BF9-4642-A63C-2D1549B62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866A2-7C87-45B4-B6F1-1F34E44F6426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1">
              <a:defRPr/>
            </a:pPr>
            <a:r>
              <a:rPr lang="en-US"/>
              <a:t>Dawn M. McBride - The Process of Research in Psychology, 2</a:t>
            </a:r>
            <a:r>
              <a:rPr lang="en-US" baseline="30000"/>
              <a:t>nd</a:t>
            </a:r>
            <a:r>
              <a:rPr lang="en-US"/>
              <a:t> Edition © 2013 SAGE Publications,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C8F1-1286-4CBC-8AE5-9DCD990A61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0846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60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DEF5FA"/>
                </a:solidFill>
              </a:rPr>
              <a:pPr/>
              <a:t>3/21/2017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>
                <a:solidFill>
                  <a:srgbClr val="DEF5FA"/>
                </a:solidFill>
              </a:rPr>
              <a:t>Dawn M. McBride - The Process of Research in Psychology, 2nd Edition © 2013 SAGE Publications, Inc.</a:t>
            </a:r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26579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0000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8ED4B8F5-DEA0-49E5-A7DF-5EECE562F94F}" type="slidenum">
              <a:rPr lang="en-US" smtClean="0"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84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0000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1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 b="1">
                <a:latin typeface="Arial Black" panose="020B0A04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EFC5A-1ADA-4702-906A-089590D5E2F1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0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BE696D-CB12-4915-A6CE-9CE4298CCC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B5E0-DC50-45C0-B8C1-6E9EE09383FA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109BB-F7F0-4561-A723-D97A276213D2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2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5561C-687E-46AA-B0C4-7BC9219D05C2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 b="0"/>
            </a:lvl1pPr>
          </a:lstStyle>
          <a:p>
            <a:pPr>
              <a:defRPr/>
            </a:pPr>
            <a:fld id="{0FD4180C-1956-48DC-B5BF-B65B6474F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1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A257E-46EE-45D1-86F8-8928F9CE3E38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88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23F0-14EF-4265-AF0D-98C30C95332D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34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5A9C7-6CC3-4206-8412-5CF43BD03856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56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A262C-F560-4B73-B364-7DE4F554237B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9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64646"/>
                </a:solidFill>
              </a:rPr>
              <a:t>Dawn M. McBride - The Process of Research in Psychology, 2nd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F0009AD0-7249-4CF8-84D3-447C1E5B5E34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3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866A2-7C87-45B4-B6F1-1F34E44F6426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1">
              <a:defRPr/>
            </a:pPr>
            <a:r>
              <a:rPr lang="en-US">
                <a:solidFill>
                  <a:prstClr val="black"/>
                </a:solidFill>
              </a:rPr>
              <a:t>Dawn M. McBride - The Process of Research in Psychology, 2</a:t>
            </a:r>
            <a:r>
              <a:rPr lang="en-US" baseline="30000">
                <a:solidFill>
                  <a:prstClr val="black"/>
                </a:solidFill>
              </a:rPr>
              <a:t>nd</a:t>
            </a:r>
            <a:r>
              <a:rPr lang="en-US">
                <a:solidFill>
                  <a:prstClr val="black"/>
                </a:solidFill>
              </a:rPr>
              <a:t> Edition © 2013 SAGE Publications,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BFBF-3FD5-4D87-A2B3-032A8A83867D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4362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E85ED4-A00F-4F0E-A4AA-652969AAB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9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248400"/>
            <a:ext cx="80772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433C5A5-FA33-4096-86B0-BF8F9F79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0224168-7D71-4461-857A-40D58168F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8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E66CCFE-C1A0-4C04-AD09-D8234308A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116B-FB6A-49C1-B385-43C8146BB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Dawn M. McBride - The Process of Research in Psychology, 2nd Edition © 2013 SAGE Publications, Inc.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6BFB-56A8-4F17-A398-1C4DE2A1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370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701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152"/>
              <a:ext cx="4656" cy="297"/>
              <a:chOff x="144" y="1152"/>
              <a:chExt cx="4656" cy="297"/>
            </a:xfrm>
          </p:grpSpPr>
          <p:sp>
            <p:nvSpPr>
              <p:cNvPr id="413703" name="AutoShape 7"/>
              <p:cNvSpPr>
                <a:spLocks noChangeArrowheads="1"/>
              </p:cNvSpPr>
              <p:nvPr/>
            </p:nvSpPr>
            <p:spPr bwMode="auto">
              <a:xfrm>
                <a:off x="384" y="1152"/>
                <a:ext cx="4416" cy="96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7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3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07138"/>
            <a:ext cx="7850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  <a:lvl2pPr lvl="1">
              <a:defRPr sz="1050" b="1">
                <a:solidFill>
                  <a:srgbClr val="006699"/>
                </a:solidFill>
              </a:defRPr>
            </a:lvl2pPr>
          </a:lstStyle>
          <a:p>
            <a:pPr lvl="1">
              <a:defRPr/>
            </a:pPr>
            <a:r>
              <a:rPr lang="en-US"/>
              <a:t>Dawn M. McBride - The Process of Research in Psychology, 2</a:t>
            </a:r>
            <a:r>
              <a:rPr lang="en-US" baseline="30000"/>
              <a:t>nd</a:t>
            </a:r>
            <a:r>
              <a:rPr lang="en-US"/>
              <a:t> Edition © 2013 SAGE Publications, Inc.</a:t>
            </a:r>
          </a:p>
        </p:txBody>
      </p:sp>
      <p:sp>
        <p:nvSpPr>
          <p:cNvPr id="413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D5A5C8F1-1286-4CBC-8AE5-9DCD990A6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5000"/>
        <a:buFont typeface="Symbol" pitchFamily="18" charset="2"/>
        <a:buChar char="¾"/>
        <a:defRPr sz="24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E681BB-BD12-4321-A1E8-887A3AC0DB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1">
              <a:defRPr/>
            </a:pPr>
            <a:r>
              <a:rPr lang="en-US"/>
              <a:t>Dawn M. McBride - The Process of Research in Psychology, 2</a:t>
            </a:r>
            <a:r>
              <a:rPr lang="en-US" baseline="30000"/>
              <a:t>nd</a:t>
            </a:r>
            <a:r>
              <a:rPr lang="en-US"/>
              <a:t>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A5C8F1-1286-4CBC-8AE5-9DCD990A61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E681BB-BD12-4321-A1E8-887A3AC0DB5C}" type="datetimeFigureOut">
              <a:rPr lang="en-US" smtClean="0">
                <a:solidFill>
                  <a:srgbClr val="464646"/>
                </a:solidFill>
              </a:rPr>
              <a:pPr/>
              <a:t>3/21/2017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1">
              <a:defRPr/>
            </a:pPr>
            <a:r>
              <a:rPr lang="en-US">
                <a:solidFill>
                  <a:prstClr val="black"/>
                </a:solidFill>
              </a:rPr>
              <a:t>Dawn M. McBride - The Process of Research in Psychology, 2</a:t>
            </a:r>
            <a:r>
              <a:rPr lang="en-US" baseline="30000">
                <a:solidFill>
                  <a:prstClr val="black"/>
                </a:solidFill>
              </a:rPr>
              <a:t>nd</a:t>
            </a:r>
            <a:r>
              <a:rPr lang="en-US">
                <a:solidFill>
                  <a:prstClr val="black"/>
                </a:solidFill>
              </a:rPr>
              <a:t> Edition © 2013 SAGE Publications,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5ABFBF-3FD5-4D87-A2B3-032A8A83867D}" type="slidenum">
              <a:rPr lang="en-US" smtClean="0"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9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2590800"/>
            <a:ext cx="4038600" cy="19050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Chapter 4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30800" y="2971800"/>
            <a:ext cx="4013200" cy="1822450"/>
          </a:xfrm>
        </p:spPr>
        <p:txBody>
          <a:bodyPr/>
          <a:lstStyle/>
          <a:p>
            <a:pPr eaLnBrk="1" hangingPunct="1"/>
            <a:r>
              <a:rPr lang="en-US" altLang="en-US" sz="3600" b="1" i="1" dirty="0"/>
              <a:t>Planning to conduct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937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18435" name="AutoShape 75"/>
          <p:cNvSpPr>
            <a:spLocks noChangeArrowheads="1"/>
          </p:cNvSpPr>
          <p:nvPr/>
        </p:nvSpPr>
        <p:spPr bwMode="auto">
          <a:xfrm>
            <a:off x="1524000" y="21336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36" name="Line 76"/>
          <p:cNvSpPr>
            <a:spLocks noChangeShapeType="1"/>
          </p:cNvSpPr>
          <p:nvPr/>
        </p:nvSpPr>
        <p:spPr bwMode="auto">
          <a:xfrm>
            <a:off x="1752600" y="25146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Line 77"/>
          <p:cNvSpPr>
            <a:spLocks noChangeShapeType="1"/>
          </p:cNvSpPr>
          <p:nvPr/>
        </p:nvSpPr>
        <p:spPr bwMode="auto">
          <a:xfrm flipH="1">
            <a:off x="1600200" y="3124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8" name="Line 78"/>
          <p:cNvSpPr>
            <a:spLocks noChangeShapeType="1"/>
          </p:cNvSpPr>
          <p:nvPr/>
        </p:nvSpPr>
        <p:spPr bwMode="auto">
          <a:xfrm>
            <a:off x="1752600" y="3124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9" name="Line 79"/>
          <p:cNvSpPr>
            <a:spLocks noChangeShapeType="1"/>
          </p:cNvSpPr>
          <p:nvPr/>
        </p:nvSpPr>
        <p:spPr bwMode="auto">
          <a:xfrm flipV="1">
            <a:off x="1752600" y="2667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0" name="Line 80"/>
          <p:cNvSpPr>
            <a:spLocks noChangeShapeType="1"/>
          </p:cNvSpPr>
          <p:nvPr/>
        </p:nvSpPr>
        <p:spPr bwMode="auto">
          <a:xfrm flipH="1" flipV="1">
            <a:off x="1524000" y="2667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1" name="AutoShape 81"/>
          <p:cNvSpPr>
            <a:spLocks noChangeArrowheads="1"/>
          </p:cNvSpPr>
          <p:nvPr/>
        </p:nvSpPr>
        <p:spPr bwMode="auto">
          <a:xfrm>
            <a:off x="2133600" y="19812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42" name="Line 82"/>
          <p:cNvSpPr>
            <a:spLocks noChangeShapeType="1"/>
          </p:cNvSpPr>
          <p:nvPr/>
        </p:nvSpPr>
        <p:spPr bwMode="auto">
          <a:xfrm>
            <a:off x="2362200" y="23622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3" name="Line 83"/>
          <p:cNvSpPr>
            <a:spLocks noChangeShapeType="1"/>
          </p:cNvSpPr>
          <p:nvPr/>
        </p:nvSpPr>
        <p:spPr bwMode="auto">
          <a:xfrm flipH="1">
            <a:off x="2209800" y="2971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4" name="Line 84"/>
          <p:cNvSpPr>
            <a:spLocks noChangeShapeType="1"/>
          </p:cNvSpPr>
          <p:nvPr/>
        </p:nvSpPr>
        <p:spPr bwMode="auto">
          <a:xfrm>
            <a:off x="2362200" y="2971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5" name="Line 85"/>
          <p:cNvSpPr>
            <a:spLocks noChangeShapeType="1"/>
          </p:cNvSpPr>
          <p:nvPr/>
        </p:nvSpPr>
        <p:spPr bwMode="auto">
          <a:xfrm flipV="1">
            <a:off x="2362200" y="2514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6" name="Line 86"/>
          <p:cNvSpPr>
            <a:spLocks noChangeShapeType="1"/>
          </p:cNvSpPr>
          <p:nvPr/>
        </p:nvSpPr>
        <p:spPr bwMode="auto">
          <a:xfrm flipH="1" flipV="1">
            <a:off x="2133600" y="2514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7" name="AutoShape 87"/>
          <p:cNvSpPr>
            <a:spLocks noChangeArrowheads="1"/>
          </p:cNvSpPr>
          <p:nvPr/>
        </p:nvSpPr>
        <p:spPr bwMode="auto">
          <a:xfrm>
            <a:off x="2743200" y="21336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48" name="Line 88"/>
          <p:cNvSpPr>
            <a:spLocks noChangeShapeType="1"/>
          </p:cNvSpPr>
          <p:nvPr/>
        </p:nvSpPr>
        <p:spPr bwMode="auto">
          <a:xfrm>
            <a:off x="2971800" y="25146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9" name="Line 89"/>
          <p:cNvSpPr>
            <a:spLocks noChangeShapeType="1"/>
          </p:cNvSpPr>
          <p:nvPr/>
        </p:nvSpPr>
        <p:spPr bwMode="auto">
          <a:xfrm flipH="1">
            <a:off x="2819400" y="3124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0" name="Line 90"/>
          <p:cNvSpPr>
            <a:spLocks noChangeShapeType="1"/>
          </p:cNvSpPr>
          <p:nvPr/>
        </p:nvSpPr>
        <p:spPr bwMode="auto">
          <a:xfrm>
            <a:off x="2971800" y="3124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1" name="Line 91"/>
          <p:cNvSpPr>
            <a:spLocks noChangeShapeType="1"/>
          </p:cNvSpPr>
          <p:nvPr/>
        </p:nvSpPr>
        <p:spPr bwMode="auto">
          <a:xfrm flipV="1">
            <a:off x="2971800" y="2667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2" name="Line 92"/>
          <p:cNvSpPr>
            <a:spLocks noChangeShapeType="1"/>
          </p:cNvSpPr>
          <p:nvPr/>
        </p:nvSpPr>
        <p:spPr bwMode="auto">
          <a:xfrm flipH="1" flipV="1">
            <a:off x="2743200" y="2667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3" name="AutoShape 93"/>
          <p:cNvSpPr>
            <a:spLocks noChangeArrowheads="1"/>
          </p:cNvSpPr>
          <p:nvPr/>
        </p:nvSpPr>
        <p:spPr bwMode="auto">
          <a:xfrm>
            <a:off x="3352800" y="19812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54" name="Line 94"/>
          <p:cNvSpPr>
            <a:spLocks noChangeShapeType="1"/>
          </p:cNvSpPr>
          <p:nvPr/>
        </p:nvSpPr>
        <p:spPr bwMode="auto">
          <a:xfrm>
            <a:off x="3581400" y="23622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5" name="Line 95"/>
          <p:cNvSpPr>
            <a:spLocks noChangeShapeType="1"/>
          </p:cNvSpPr>
          <p:nvPr/>
        </p:nvSpPr>
        <p:spPr bwMode="auto">
          <a:xfrm flipH="1">
            <a:off x="3429000" y="2971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6" name="Line 96"/>
          <p:cNvSpPr>
            <a:spLocks noChangeShapeType="1"/>
          </p:cNvSpPr>
          <p:nvPr/>
        </p:nvSpPr>
        <p:spPr bwMode="auto">
          <a:xfrm>
            <a:off x="3581400" y="2971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7" name="Line 97"/>
          <p:cNvSpPr>
            <a:spLocks noChangeShapeType="1"/>
          </p:cNvSpPr>
          <p:nvPr/>
        </p:nvSpPr>
        <p:spPr bwMode="auto">
          <a:xfrm flipV="1">
            <a:off x="3581400" y="2514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8" name="Line 98"/>
          <p:cNvSpPr>
            <a:spLocks noChangeShapeType="1"/>
          </p:cNvSpPr>
          <p:nvPr/>
        </p:nvSpPr>
        <p:spPr bwMode="auto">
          <a:xfrm flipH="1" flipV="1">
            <a:off x="3352800" y="2514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59" name="AutoShape 99"/>
          <p:cNvSpPr>
            <a:spLocks noChangeArrowheads="1"/>
          </p:cNvSpPr>
          <p:nvPr/>
        </p:nvSpPr>
        <p:spPr bwMode="auto">
          <a:xfrm>
            <a:off x="1600200" y="35052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60" name="Line 100"/>
          <p:cNvSpPr>
            <a:spLocks noChangeShapeType="1"/>
          </p:cNvSpPr>
          <p:nvPr/>
        </p:nvSpPr>
        <p:spPr bwMode="auto">
          <a:xfrm>
            <a:off x="1828800" y="38862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1" name="Line 101"/>
          <p:cNvSpPr>
            <a:spLocks noChangeShapeType="1"/>
          </p:cNvSpPr>
          <p:nvPr/>
        </p:nvSpPr>
        <p:spPr bwMode="auto">
          <a:xfrm flipH="1">
            <a:off x="1676400" y="4495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2" name="Line 102"/>
          <p:cNvSpPr>
            <a:spLocks noChangeShapeType="1"/>
          </p:cNvSpPr>
          <p:nvPr/>
        </p:nvSpPr>
        <p:spPr bwMode="auto">
          <a:xfrm>
            <a:off x="1828800" y="4495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3" name="Line 103"/>
          <p:cNvSpPr>
            <a:spLocks noChangeShapeType="1"/>
          </p:cNvSpPr>
          <p:nvPr/>
        </p:nvSpPr>
        <p:spPr bwMode="auto">
          <a:xfrm flipV="1">
            <a:off x="1828800" y="4038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4" name="Line 104"/>
          <p:cNvSpPr>
            <a:spLocks noChangeShapeType="1"/>
          </p:cNvSpPr>
          <p:nvPr/>
        </p:nvSpPr>
        <p:spPr bwMode="auto">
          <a:xfrm flipH="1" flipV="1">
            <a:off x="1600200" y="4038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5" name="AutoShape 105"/>
          <p:cNvSpPr>
            <a:spLocks noChangeArrowheads="1"/>
          </p:cNvSpPr>
          <p:nvPr/>
        </p:nvSpPr>
        <p:spPr bwMode="auto">
          <a:xfrm>
            <a:off x="2209800" y="33528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66" name="Line 106"/>
          <p:cNvSpPr>
            <a:spLocks noChangeShapeType="1"/>
          </p:cNvSpPr>
          <p:nvPr/>
        </p:nvSpPr>
        <p:spPr bwMode="auto">
          <a:xfrm>
            <a:off x="2438400" y="37338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7" name="Line 107"/>
          <p:cNvSpPr>
            <a:spLocks noChangeShapeType="1"/>
          </p:cNvSpPr>
          <p:nvPr/>
        </p:nvSpPr>
        <p:spPr bwMode="auto">
          <a:xfrm flipH="1">
            <a:off x="2286000" y="43434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8" name="Line 108"/>
          <p:cNvSpPr>
            <a:spLocks noChangeShapeType="1"/>
          </p:cNvSpPr>
          <p:nvPr/>
        </p:nvSpPr>
        <p:spPr bwMode="auto">
          <a:xfrm>
            <a:off x="2438400" y="43434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69" name="Line 109"/>
          <p:cNvSpPr>
            <a:spLocks noChangeShapeType="1"/>
          </p:cNvSpPr>
          <p:nvPr/>
        </p:nvSpPr>
        <p:spPr bwMode="auto">
          <a:xfrm flipV="1">
            <a:off x="2438400" y="38862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0" name="Line 110"/>
          <p:cNvSpPr>
            <a:spLocks noChangeShapeType="1"/>
          </p:cNvSpPr>
          <p:nvPr/>
        </p:nvSpPr>
        <p:spPr bwMode="auto">
          <a:xfrm flipH="1" flipV="1">
            <a:off x="2209800" y="38862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1" name="AutoShape 111"/>
          <p:cNvSpPr>
            <a:spLocks noChangeArrowheads="1"/>
          </p:cNvSpPr>
          <p:nvPr/>
        </p:nvSpPr>
        <p:spPr bwMode="auto">
          <a:xfrm>
            <a:off x="2819400" y="35052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72" name="Line 112"/>
          <p:cNvSpPr>
            <a:spLocks noChangeShapeType="1"/>
          </p:cNvSpPr>
          <p:nvPr/>
        </p:nvSpPr>
        <p:spPr bwMode="auto">
          <a:xfrm>
            <a:off x="3048000" y="38862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3" name="Line 113"/>
          <p:cNvSpPr>
            <a:spLocks noChangeShapeType="1"/>
          </p:cNvSpPr>
          <p:nvPr/>
        </p:nvSpPr>
        <p:spPr bwMode="auto">
          <a:xfrm flipH="1">
            <a:off x="2895600" y="4495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4" name="Line 114"/>
          <p:cNvSpPr>
            <a:spLocks noChangeShapeType="1"/>
          </p:cNvSpPr>
          <p:nvPr/>
        </p:nvSpPr>
        <p:spPr bwMode="auto">
          <a:xfrm>
            <a:off x="3048000" y="4495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5" name="Line 115"/>
          <p:cNvSpPr>
            <a:spLocks noChangeShapeType="1"/>
          </p:cNvSpPr>
          <p:nvPr/>
        </p:nvSpPr>
        <p:spPr bwMode="auto">
          <a:xfrm flipV="1">
            <a:off x="3048000" y="4038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6" name="Line 116"/>
          <p:cNvSpPr>
            <a:spLocks noChangeShapeType="1"/>
          </p:cNvSpPr>
          <p:nvPr/>
        </p:nvSpPr>
        <p:spPr bwMode="auto">
          <a:xfrm flipH="1" flipV="1">
            <a:off x="2819400" y="4038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7" name="AutoShape 117"/>
          <p:cNvSpPr>
            <a:spLocks noChangeArrowheads="1"/>
          </p:cNvSpPr>
          <p:nvPr/>
        </p:nvSpPr>
        <p:spPr bwMode="auto">
          <a:xfrm>
            <a:off x="3429000" y="33528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78" name="Line 118"/>
          <p:cNvSpPr>
            <a:spLocks noChangeShapeType="1"/>
          </p:cNvSpPr>
          <p:nvPr/>
        </p:nvSpPr>
        <p:spPr bwMode="auto">
          <a:xfrm>
            <a:off x="3657600" y="37338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79" name="Line 119"/>
          <p:cNvSpPr>
            <a:spLocks noChangeShapeType="1"/>
          </p:cNvSpPr>
          <p:nvPr/>
        </p:nvSpPr>
        <p:spPr bwMode="auto">
          <a:xfrm flipH="1">
            <a:off x="3505200" y="43434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0" name="Line 120"/>
          <p:cNvSpPr>
            <a:spLocks noChangeShapeType="1"/>
          </p:cNvSpPr>
          <p:nvPr/>
        </p:nvSpPr>
        <p:spPr bwMode="auto">
          <a:xfrm>
            <a:off x="3657600" y="43434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1" name="Line 121"/>
          <p:cNvSpPr>
            <a:spLocks noChangeShapeType="1"/>
          </p:cNvSpPr>
          <p:nvPr/>
        </p:nvSpPr>
        <p:spPr bwMode="auto">
          <a:xfrm flipV="1">
            <a:off x="3657600" y="38862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2" name="Line 122"/>
          <p:cNvSpPr>
            <a:spLocks noChangeShapeType="1"/>
          </p:cNvSpPr>
          <p:nvPr/>
        </p:nvSpPr>
        <p:spPr bwMode="auto">
          <a:xfrm flipH="1" flipV="1">
            <a:off x="3429000" y="38862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3" name="Oval 123"/>
          <p:cNvSpPr>
            <a:spLocks noChangeArrowheads="1"/>
          </p:cNvSpPr>
          <p:nvPr/>
        </p:nvSpPr>
        <p:spPr bwMode="auto">
          <a:xfrm>
            <a:off x="685800" y="1600200"/>
            <a:ext cx="4267200" cy="3733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84" name="Text Box 124"/>
          <p:cNvSpPr txBox="1">
            <a:spLocks noChangeArrowheads="1"/>
          </p:cNvSpPr>
          <p:nvPr/>
        </p:nvSpPr>
        <p:spPr bwMode="auto">
          <a:xfrm>
            <a:off x="1905000" y="5562600"/>
            <a:ext cx="164179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</a:rPr>
              <a:t>Population</a:t>
            </a:r>
          </a:p>
        </p:txBody>
      </p:sp>
      <p:sp>
        <p:nvSpPr>
          <p:cNvPr id="18485" name="Line 125"/>
          <p:cNvSpPr>
            <a:spLocks noChangeShapeType="1"/>
          </p:cNvSpPr>
          <p:nvPr/>
        </p:nvSpPr>
        <p:spPr bwMode="auto">
          <a:xfrm>
            <a:off x="4495800" y="33528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6" name="AutoShape 126"/>
          <p:cNvSpPr>
            <a:spLocks noChangeArrowheads="1"/>
          </p:cNvSpPr>
          <p:nvPr/>
        </p:nvSpPr>
        <p:spPr bwMode="auto">
          <a:xfrm>
            <a:off x="7086600" y="28956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87" name="Line 127"/>
          <p:cNvSpPr>
            <a:spLocks noChangeShapeType="1"/>
          </p:cNvSpPr>
          <p:nvPr/>
        </p:nvSpPr>
        <p:spPr bwMode="auto">
          <a:xfrm>
            <a:off x="7315200" y="32766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8" name="Line 128"/>
          <p:cNvSpPr>
            <a:spLocks noChangeShapeType="1"/>
          </p:cNvSpPr>
          <p:nvPr/>
        </p:nvSpPr>
        <p:spPr bwMode="auto">
          <a:xfrm flipH="1">
            <a:off x="7162800" y="3886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89" name="Line 129"/>
          <p:cNvSpPr>
            <a:spLocks noChangeShapeType="1"/>
          </p:cNvSpPr>
          <p:nvPr/>
        </p:nvSpPr>
        <p:spPr bwMode="auto">
          <a:xfrm>
            <a:off x="7315200" y="3886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0" name="Line 130"/>
          <p:cNvSpPr>
            <a:spLocks noChangeShapeType="1"/>
          </p:cNvSpPr>
          <p:nvPr/>
        </p:nvSpPr>
        <p:spPr bwMode="auto">
          <a:xfrm flipV="1">
            <a:off x="7315200" y="3429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1" name="Line 131"/>
          <p:cNvSpPr>
            <a:spLocks noChangeShapeType="1"/>
          </p:cNvSpPr>
          <p:nvPr/>
        </p:nvSpPr>
        <p:spPr bwMode="auto">
          <a:xfrm flipH="1" flipV="1">
            <a:off x="7086600" y="34290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2" name="AutoShape 132"/>
          <p:cNvSpPr>
            <a:spLocks noChangeArrowheads="1"/>
          </p:cNvSpPr>
          <p:nvPr/>
        </p:nvSpPr>
        <p:spPr bwMode="auto">
          <a:xfrm>
            <a:off x="7696200" y="274320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93" name="Line 133"/>
          <p:cNvSpPr>
            <a:spLocks noChangeShapeType="1"/>
          </p:cNvSpPr>
          <p:nvPr/>
        </p:nvSpPr>
        <p:spPr bwMode="auto">
          <a:xfrm>
            <a:off x="7924800" y="31242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4" name="Line 134"/>
          <p:cNvSpPr>
            <a:spLocks noChangeShapeType="1"/>
          </p:cNvSpPr>
          <p:nvPr/>
        </p:nvSpPr>
        <p:spPr bwMode="auto">
          <a:xfrm flipH="1">
            <a:off x="7772400" y="3733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5" name="Line 135"/>
          <p:cNvSpPr>
            <a:spLocks noChangeShapeType="1"/>
          </p:cNvSpPr>
          <p:nvPr/>
        </p:nvSpPr>
        <p:spPr bwMode="auto">
          <a:xfrm>
            <a:off x="7924800" y="3733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6" name="Line 136"/>
          <p:cNvSpPr>
            <a:spLocks noChangeShapeType="1"/>
          </p:cNvSpPr>
          <p:nvPr/>
        </p:nvSpPr>
        <p:spPr bwMode="auto">
          <a:xfrm flipV="1">
            <a:off x="7924800" y="3276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7" name="Line 137"/>
          <p:cNvSpPr>
            <a:spLocks noChangeShapeType="1"/>
          </p:cNvSpPr>
          <p:nvPr/>
        </p:nvSpPr>
        <p:spPr bwMode="auto">
          <a:xfrm flipH="1" flipV="1">
            <a:off x="7696200" y="3276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98" name="Oval 138"/>
          <p:cNvSpPr>
            <a:spLocks noChangeArrowheads="1"/>
          </p:cNvSpPr>
          <p:nvPr/>
        </p:nvSpPr>
        <p:spPr bwMode="auto">
          <a:xfrm>
            <a:off x="6400800" y="2209800"/>
            <a:ext cx="2209800" cy="2514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99" name="Text Box 139"/>
          <p:cNvSpPr txBox="1">
            <a:spLocks noChangeArrowheads="1"/>
          </p:cNvSpPr>
          <p:nvPr/>
        </p:nvSpPr>
        <p:spPr bwMode="auto">
          <a:xfrm>
            <a:off x="6934200" y="5029200"/>
            <a:ext cx="12298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</a:rPr>
              <a:t>Sample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Probability Samples:</a:t>
            </a:r>
            <a:br>
              <a:rPr lang="en-US" altLang="en-US" dirty="0"/>
            </a:br>
            <a:r>
              <a:rPr lang="en-US" altLang="en-US" sz="4400" dirty="0"/>
              <a:t>Determining your population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4565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784447-EF2F-4D26-AC8E-821C953EDCE9}" type="slidenum">
              <a:rPr lang="en-US" altLang="en-US" smtClean="0">
                <a:solidFill>
                  <a:srgbClr val="FFC000"/>
                </a:solidFill>
              </a:rPr>
              <a:pPr/>
              <a:t>11</a:t>
            </a:fld>
            <a:endParaRPr lang="en-US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EE135-EF22-45AD-A9F3-C0DE122D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D55C9-A425-4163-9C52-75392C2DE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AB41B-209C-44F5-9B48-7AAFAF63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F45CD-97F3-4526-B510-307F9D0F5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070AD3-55AF-4D91-BAF3-9BC8180E2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2A610-C130-47F6-9012-3D43245E7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6699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Simple Random Sample</a:t>
            </a: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533400" y="1404938"/>
            <a:ext cx="4267200" cy="3733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" y="5367338"/>
            <a:ext cx="4578350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Population: all students at your university/college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4343400" y="3157538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6248400" y="2014538"/>
            <a:ext cx="2209800" cy="2514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638800" y="4833938"/>
            <a:ext cx="31892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Sample of 1000 students 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chosen randomly from population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1676400"/>
            <a:ext cx="4114800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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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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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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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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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629400" y="2166938"/>
            <a:ext cx="1539875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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676400" y="5748338"/>
            <a:ext cx="1630363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20,000 students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867400" y="5519738"/>
            <a:ext cx="2681288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5% chance of being chosen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6699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Cluster Sample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304800" y="1066800"/>
            <a:ext cx="4267200" cy="3733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3900488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Population: all university/college students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29200" y="3962400"/>
            <a:ext cx="2209800" cy="2514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391400" y="4419600"/>
            <a:ext cx="1524000" cy="131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Sample of students 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chosen randomly from each cluster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57200" y="1338263"/>
            <a:ext cx="4114800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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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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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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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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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410200" y="4114800"/>
            <a:ext cx="1539875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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4114800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>
                <a:solidFill>
                  <a:schemeClr val="bg1"/>
                </a:solidFill>
                <a:ea typeface="ＭＳ Ｐゴシック" pitchFamily="84" charset="-128"/>
              </a:rPr>
              <a:t>Each grouping represents a different university/college</a:t>
            </a:r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 flipV="1">
            <a:off x="4343400" y="1981200"/>
            <a:ext cx="2133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6248400" y="609600"/>
            <a:ext cx="2209800" cy="2514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6462222" y="3429000"/>
            <a:ext cx="2694969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Clusters chosen at random 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1 cluster = 1 school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>
            <a:off x="6172200" y="2667000"/>
            <a:ext cx="60960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0" name="Freeform 16"/>
          <p:cNvSpPr>
            <a:spLocks/>
          </p:cNvSpPr>
          <p:nvPr/>
        </p:nvSpPr>
        <p:spPr bwMode="auto">
          <a:xfrm>
            <a:off x="1003300" y="1392238"/>
            <a:ext cx="900113" cy="768350"/>
          </a:xfrm>
          <a:custGeom>
            <a:avLst/>
            <a:gdLst>
              <a:gd name="T0" fmla="*/ 2147483647 w 567"/>
              <a:gd name="T1" fmla="*/ 2147483647 h 484"/>
              <a:gd name="T2" fmla="*/ 2147483647 w 567"/>
              <a:gd name="T3" fmla="*/ 2147483647 h 484"/>
              <a:gd name="T4" fmla="*/ 2147483647 w 567"/>
              <a:gd name="T5" fmla="*/ 2147483647 h 484"/>
              <a:gd name="T6" fmla="*/ 2147483647 w 567"/>
              <a:gd name="T7" fmla="*/ 2147483647 h 484"/>
              <a:gd name="T8" fmla="*/ 2147483647 w 567"/>
              <a:gd name="T9" fmla="*/ 2147483647 h 484"/>
              <a:gd name="T10" fmla="*/ 2147483647 w 567"/>
              <a:gd name="T11" fmla="*/ 2147483647 h 484"/>
              <a:gd name="T12" fmla="*/ 2147483647 w 567"/>
              <a:gd name="T13" fmla="*/ 2147483647 h 484"/>
              <a:gd name="T14" fmla="*/ 2147483647 w 567"/>
              <a:gd name="T15" fmla="*/ 2147483647 h 484"/>
              <a:gd name="T16" fmla="*/ 2147483647 w 567"/>
              <a:gd name="T17" fmla="*/ 2147483647 h 484"/>
              <a:gd name="T18" fmla="*/ 2147483647 w 567"/>
              <a:gd name="T19" fmla="*/ 2147483647 h 484"/>
              <a:gd name="T20" fmla="*/ 2147483647 w 567"/>
              <a:gd name="T21" fmla="*/ 2147483647 h 484"/>
              <a:gd name="T22" fmla="*/ 2147483647 w 567"/>
              <a:gd name="T23" fmla="*/ 2147483647 h 484"/>
              <a:gd name="T24" fmla="*/ 2147483647 w 567"/>
              <a:gd name="T25" fmla="*/ 2147483647 h 484"/>
              <a:gd name="T26" fmla="*/ 2147483647 w 567"/>
              <a:gd name="T27" fmla="*/ 2147483647 h 4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7"/>
              <a:gd name="T43" fmla="*/ 0 h 484"/>
              <a:gd name="T44" fmla="*/ 567 w 567"/>
              <a:gd name="T45" fmla="*/ 484 h 4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7" h="484">
                <a:moveTo>
                  <a:pt x="201" y="40"/>
                </a:moveTo>
                <a:cubicBezTo>
                  <a:pt x="191" y="137"/>
                  <a:pt x="206" y="135"/>
                  <a:pt x="143" y="187"/>
                </a:cubicBezTo>
                <a:cubicBezTo>
                  <a:pt x="112" y="211"/>
                  <a:pt x="115" y="205"/>
                  <a:pt x="70" y="220"/>
                </a:cubicBezTo>
                <a:cubicBezTo>
                  <a:pt x="61" y="222"/>
                  <a:pt x="46" y="228"/>
                  <a:pt x="46" y="228"/>
                </a:cubicBezTo>
                <a:cubicBezTo>
                  <a:pt x="7" y="266"/>
                  <a:pt x="20" y="317"/>
                  <a:pt x="5" y="367"/>
                </a:cubicBezTo>
                <a:cubicBezTo>
                  <a:pt x="7" y="388"/>
                  <a:pt x="0" y="434"/>
                  <a:pt x="29" y="449"/>
                </a:cubicBezTo>
                <a:cubicBezTo>
                  <a:pt x="44" y="456"/>
                  <a:pt x="61" y="459"/>
                  <a:pt x="78" y="465"/>
                </a:cubicBezTo>
                <a:cubicBezTo>
                  <a:pt x="86" y="467"/>
                  <a:pt x="103" y="473"/>
                  <a:pt x="103" y="473"/>
                </a:cubicBezTo>
                <a:cubicBezTo>
                  <a:pt x="166" y="471"/>
                  <a:pt x="436" y="484"/>
                  <a:pt x="543" y="449"/>
                </a:cubicBezTo>
                <a:cubicBezTo>
                  <a:pt x="548" y="330"/>
                  <a:pt x="567" y="200"/>
                  <a:pt x="552" y="81"/>
                </a:cubicBezTo>
                <a:cubicBezTo>
                  <a:pt x="550" y="69"/>
                  <a:pt x="534" y="38"/>
                  <a:pt x="527" y="32"/>
                </a:cubicBezTo>
                <a:cubicBezTo>
                  <a:pt x="489" y="0"/>
                  <a:pt x="400" y="9"/>
                  <a:pt x="372" y="8"/>
                </a:cubicBezTo>
                <a:cubicBezTo>
                  <a:pt x="323" y="10"/>
                  <a:pt x="273" y="6"/>
                  <a:pt x="225" y="16"/>
                </a:cubicBezTo>
                <a:cubicBezTo>
                  <a:pt x="213" y="18"/>
                  <a:pt x="201" y="40"/>
                  <a:pt x="201" y="40"/>
                </a:cubicBezTo>
                <a:close/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Freeform 17"/>
          <p:cNvSpPr>
            <a:spLocks/>
          </p:cNvSpPr>
          <p:nvPr/>
        </p:nvSpPr>
        <p:spPr bwMode="auto">
          <a:xfrm>
            <a:off x="677863" y="2095500"/>
            <a:ext cx="976312" cy="1174750"/>
          </a:xfrm>
          <a:custGeom>
            <a:avLst/>
            <a:gdLst>
              <a:gd name="T0" fmla="*/ 2147483647 w 615"/>
              <a:gd name="T1" fmla="*/ 2147483647 h 740"/>
              <a:gd name="T2" fmla="*/ 2147483647 w 615"/>
              <a:gd name="T3" fmla="*/ 2147483647 h 740"/>
              <a:gd name="T4" fmla="*/ 2147483647 w 615"/>
              <a:gd name="T5" fmla="*/ 2147483647 h 740"/>
              <a:gd name="T6" fmla="*/ 2147483647 w 615"/>
              <a:gd name="T7" fmla="*/ 2147483647 h 740"/>
              <a:gd name="T8" fmla="*/ 2147483647 w 615"/>
              <a:gd name="T9" fmla="*/ 2147483647 h 740"/>
              <a:gd name="T10" fmla="*/ 2147483647 w 615"/>
              <a:gd name="T11" fmla="*/ 2147483647 h 740"/>
              <a:gd name="T12" fmla="*/ 2147483647 w 615"/>
              <a:gd name="T13" fmla="*/ 2147483647 h 740"/>
              <a:gd name="T14" fmla="*/ 2147483647 w 615"/>
              <a:gd name="T15" fmla="*/ 2147483647 h 740"/>
              <a:gd name="T16" fmla="*/ 2147483647 w 615"/>
              <a:gd name="T17" fmla="*/ 2147483647 h 740"/>
              <a:gd name="T18" fmla="*/ 2147483647 w 615"/>
              <a:gd name="T19" fmla="*/ 2147483647 h 740"/>
              <a:gd name="T20" fmla="*/ 2147483647 w 615"/>
              <a:gd name="T21" fmla="*/ 2147483647 h 740"/>
              <a:gd name="T22" fmla="*/ 2147483647 w 615"/>
              <a:gd name="T23" fmla="*/ 2147483647 h 740"/>
              <a:gd name="T24" fmla="*/ 2147483647 w 615"/>
              <a:gd name="T25" fmla="*/ 2147483647 h 740"/>
              <a:gd name="T26" fmla="*/ 2147483647 w 615"/>
              <a:gd name="T27" fmla="*/ 2147483647 h 740"/>
              <a:gd name="T28" fmla="*/ 2147483647 w 615"/>
              <a:gd name="T29" fmla="*/ 2147483647 h 7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5"/>
              <a:gd name="T46" fmla="*/ 0 h 740"/>
              <a:gd name="T47" fmla="*/ 615 w 615"/>
              <a:gd name="T48" fmla="*/ 740 h 7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5" h="740">
                <a:moveTo>
                  <a:pt x="234" y="14"/>
                </a:moveTo>
                <a:cubicBezTo>
                  <a:pt x="144" y="19"/>
                  <a:pt x="107" y="0"/>
                  <a:pt x="55" y="55"/>
                </a:cubicBezTo>
                <a:cubicBezTo>
                  <a:pt x="34" y="108"/>
                  <a:pt x="35" y="162"/>
                  <a:pt x="22" y="218"/>
                </a:cubicBezTo>
                <a:cubicBezTo>
                  <a:pt x="17" y="234"/>
                  <a:pt x="6" y="267"/>
                  <a:pt x="6" y="267"/>
                </a:cubicBezTo>
                <a:cubicBezTo>
                  <a:pt x="10" y="322"/>
                  <a:pt x="0" y="394"/>
                  <a:pt x="63" y="414"/>
                </a:cubicBezTo>
                <a:cubicBezTo>
                  <a:pt x="77" y="423"/>
                  <a:pt x="88" y="439"/>
                  <a:pt x="104" y="446"/>
                </a:cubicBezTo>
                <a:cubicBezTo>
                  <a:pt x="124" y="454"/>
                  <a:pt x="147" y="456"/>
                  <a:pt x="169" y="463"/>
                </a:cubicBezTo>
                <a:cubicBezTo>
                  <a:pt x="223" y="517"/>
                  <a:pt x="210" y="490"/>
                  <a:pt x="226" y="536"/>
                </a:cubicBezTo>
                <a:cubicBezTo>
                  <a:pt x="206" y="614"/>
                  <a:pt x="192" y="671"/>
                  <a:pt x="275" y="699"/>
                </a:cubicBezTo>
                <a:cubicBezTo>
                  <a:pt x="277" y="707"/>
                  <a:pt x="274" y="721"/>
                  <a:pt x="283" y="724"/>
                </a:cubicBezTo>
                <a:cubicBezTo>
                  <a:pt x="354" y="740"/>
                  <a:pt x="492" y="727"/>
                  <a:pt x="561" y="724"/>
                </a:cubicBezTo>
                <a:cubicBezTo>
                  <a:pt x="569" y="718"/>
                  <a:pt x="581" y="716"/>
                  <a:pt x="585" y="708"/>
                </a:cubicBezTo>
                <a:cubicBezTo>
                  <a:pt x="596" y="679"/>
                  <a:pt x="602" y="618"/>
                  <a:pt x="602" y="618"/>
                </a:cubicBezTo>
                <a:cubicBezTo>
                  <a:pt x="611" y="376"/>
                  <a:pt x="615" y="375"/>
                  <a:pt x="602" y="95"/>
                </a:cubicBezTo>
                <a:cubicBezTo>
                  <a:pt x="600" y="67"/>
                  <a:pt x="572" y="30"/>
                  <a:pt x="544" y="3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2" name="Freeform 18"/>
          <p:cNvSpPr>
            <a:spLocks/>
          </p:cNvSpPr>
          <p:nvPr/>
        </p:nvSpPr>
        <p:spPr bwMode="auto">
          <a:xfrm>
            <a:off x="587375" y="2817813"/>
            <a:ext cx="1277938" cy="1549400"/>
          </a:xfrm>
          <a:custGeom>
            <a:avLst/>
            <a:gdLst>
              <a:gd name="T0" fmla="*/ 2147483647 w 805"/>
              <a:gd name="T1" fmla="*/ 0 h 976"/>
              <a:gd name="T2" fmla="*/ 2147483647 w 805"/>
              <a:gd name="T3" fmla="*/ 2147483647 h 976"/>
              <a:gd name="T4" fmla="*/ 2147483647 w 805"/>
              <a:gd name="T5" fmla="*/ 2147483647 h 976"/>
              <a:gd name="T6" fmla="*/ 2147483647 w 805"/>
              <a:gd name="T7" fmla="*/ 2147483647 h 976"/>
              <a:gd name="T8" fmla="*/ 2147483647 w 805"/>
              <a:gd name="T9" fmla="*/ 2147483647 h 976"/>
              <a:gd name="T10" fmla="*/ 2147483647 w 805"/>
              <a:gd name="T11" fmla="*/ 2147483647 h 976"/>
              <a:gd name="T12" fmla="*/ 2147483647 w 805"/>
              <a:gd name="T13" fmla="*/ 2147483647 h 976"/>
              <a:gd name="T14" fmla="*/ 2147483647 w 805"/>
              <a:gd name="T15" fmla="*/ 2147483647 h 976"/>
              <a:gd name="T16" fmla="*/ 2147483647 w 805"/>
              <a:gd name="T17" fmla="*/ 2147483647 h 976"/>
              <a:gd name="T18" fmla="*/ 2147483647 w 805"/>
              <a:gd name="T19" fmla="*/ 2147483647 h 976"/>
              <a:gd name="T20" fmla="*/ 2147483647 w 805"/>
              <a:gd name="T21" fmla="*/ 2147483647 h 976"/>
              <a:gd name="T22" fmla="*/ 2147483647 w 805"/>
              <a:gd name="T23" fmla="*/ 2147483647 h 976"/>
              <a:gd name="T24" fmla="*/ 2147483647 w 805"/>
              <a:gd name="T25" fmla="*/ 2147483647 h 976"/>
              <a:gd name="T26" fmla="*/ 2147483647 w 805"/>
              <a:gd name="T27" fmla="*/ 2147483647 h 976"/>
              <a:gd name="T28" fmla="*/ 2147483647 w 805"/>
              <a:gd name="T29" fmla="*/ 2147483647 h 9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5"/>
              <a:gd name="T46" fmla="*/ 0 h 976"/>
              <a:gd name="T47" fmla="*/ 805 w 805"/>
              <a:gd name="T48" fmla="*/ 976 h 9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5" h="976">
                <a:moveTo>
                  <a:pt x="144" y="0"/>
                </a:moveTo>
                <a:cubicBezTo>
                  <a:pt x="73" y="23"/>
                  <a:pt x="98" y="33"/>
                  <a:pt x="79" y="97"/>
                </a:cubicBezTo>
                <a:cubicBezTo>
                  <a:pt x="60" y="155"/>
                  <a:pt x="39" y="200"/>
                  <a:pt x="30" y="261"/>
                </a:cubicBezTo>
                <a:cubicBezTo>
                  <a:pt x="31" y="324"/>
                  <a:pt x="0" y="541"/>
                  <a:pt x="79" y="620"/>
                </a:cubicBezTo>
                <a:cubicBezTo>
                  <a:pt x="92" y="688"/>
                  <a:pt x="108" y="765"/>
                  <a:pt x="185" y="791"/>
                </a:cubicBezTo>
                <a:cubicBezTo>
                  <a:pt x="206" y="812"/>
                  <a:pt x="258" y="888"/>
                  <a:pt x="283" y="897"/>
                </a:cubicBezTo>
                <a:cubicBezTo>
                  <a:pt x="349" y="920"/>
                  <a:pt x="417" y="942"/>
                  <a:pt x="487" y="955"/>
                </a:cubicBezTo>
                <a:cubicBezTo>
                  <a:pt x="641" y="944"/>
                  <a:pt x="624" y="976"/>
                  <a:pt x="642" y="848"/>
                </a:cubicBezTo>
                <a:cubicBezTo>
                  <a:pt x="644" y="772"/>
                  <a:pt x="646" y="695"/>
                  <a:pt x="650" y="620"/>
                </a:cubicBezTo>
                <a:cubicBezTo>
                  <a:pt x="651" y="587"/>
                  <a:pt x="647" y="552"/>
                  <a:pt x="659" y="522"/>
                </a:cubicBezTo>
                <a:cubicBezTo>
                  <a:pt x="663" y="509"/>
                  <a:pt x="737" y="493"/>
                  <a:pt x="756" y="489"/>
                </a:cubicBezTo>
                <a:cubicBezTo>
                  <a:pt x="793" y="453"/>
                  <a:pt x="777" y="475"/>
                  <a:pt x="797" y="416"/>
                </a:cubicBezTo>
                <a:cubicBezTo>
                  <a:pt x="799" y="407"/>
                  <a:pt x="805" y="391"/>
                  <a:pt x="805" y="391"/>
                </a:cubicBezTo>
                <a:cubicBezTo>
                  <a:pt x="802" y="383"/>
                  <a:pt x="777" y="297"/>
                  <a:pt x="765" y="285"/>
                </a:cubicBezTo>
                <a:cubicBezTo>
                  <a:pt x="744" y="264"/>
                  <a:pt x="626" y="269"/>
                  <a:pt x="610" y="269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3" name="Freeform 19"/>
          <p:cNvSpPr>
            <a:spLocks/>
          </p:cNvSpPr>
          <p:nvPr/>
        </p:nvSpPr>
        <p:spPr bwMode="auto">
          <a:xfrm>
            <a:off x="1865313" y="1404938"/>
            <a:ext cx="1039812" cy="1481137"/>
          </a:xfrm>
          <a:custGeom>
            <a:avLst/>
            <a:gdLst>
              <a:gd name="T0" fmla="*/ 0 w 655"/>
              <a:gd name="T1" fmla="*/ 2147483647 h 933"/>
              <a:gd name="T2" fmla="*/ 2147483647 w 655"/>
              <a:gd name="T3" fmla="*/ 2147483647 h 933"/>
              <a:gd name="T4" fmla="*/ 2147483647 w 655"/>
              <a:gd name="T5" fmla="*/ 0 h 933"/>
              <a:gd name="T6" fmla="*/ 2147483647 w 655"/>
              <a:gd name="T7" fmla="*/ 2147483647 h 933"/>
              <a:gd name="T8" fmla="*/ 2147483647 w 655"/>
              <a:gd name="T9" fmla="*/ 2147483647 h 933"/>
              <a:gd name="T10" fmla="*/ 2147483647 w 655"/>
              <a:gd name="T11" fmla="*/ 2147483647 h 933"/>
              <a:gd name="T12" fmla="*/ 2147483647 w 655"/>
              <a:gd name="T13" fmla="*/ 2147483647 h 933"/>
              <a:gd name="T14" fmla="*/ 2147483647 w 655"/>
              <a:gd name="T15" fmla="*/ 2147483647 h 933"/>
              <a:gd name="T16" fmla="*/ 2147483647 w 655"/>
              <a:gd name="T17" fmla="*/ 2147483647 h 933"/>
              <a:gd name="T18" fmla="*/ 2147483647 w 655"/>
              <a:gd name="T19" fmla="*/ 2147483647 h 933"/>
              <a:gd name="T20" fmla="*/ 2147483647 w 655"/>
              <a:gd name="T21" fmla="*/ 2147483647 h 933"/>
              <a:gd name="T22" fmla="*/ 2147483647 w 655"/>
              <a:gd name="T23" fmla="*/ 2147483647 h 933"/>
              <a:gd name="T24" fmla="*/ 2147483647 w 655"/>
              <a:gd name="T25" fmla="*/ 2147483647 h 933"/>
              <a:gd name="T26" fmla="*/ 2147483647 w 655"/>
              <a:gd name="T27" fmla="*/ 2147483647 h 933"/>
              <a:gd name="T28" fmla="*/ 2147483647 w 655"/>
              <a:gd name="T29" fmla="*/ 2147483647 h 933"/>
              <a:gd name="T30" fmla="*/ 2147483647 w 655"/>
              <a:gd name="T31" fmla="*/ 2147483647 h 933"/>
              <a:gd name="T32" fmla="*/ 2147483647 w 655"/>
              <a:gd name="T33" fmla="*/ 2147483647 h 933"/>
              <a:gd name="T34" fmla="*/ 2147483647 w 655"/>
              <a:gd name="T35" fmla="*/ 2147483647 h 933"/>
              <a:gd name="T36" fmla="*/ 2147483647 w 655"/>
              <a:gd name="T37" fmla="*/ 2147483647 h 933"/>
              <a:gd name="T38" fmla="*/ 2147483647 w 655"/>
              <a:gd name="T39" fmla="*/ 2147483647 h 933"/>
              <a:gd name="T40" fmla="*/ 2147483647 w 655"/>
              <a:gd name="T41" fmla="*/ 2147483647 h 933"/>
              <a:gd name="T42" fmla="*/ 2147483647 w 655"/>
              <a:gd name="T43" fmla="*/ 2147483647 h 933"/>
              <a:gd name="T44" fmla="*/ 2147483647 w 655"/>
              <a:gd name="T45" fmla="*/ 2147483647 h 9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5"/>
              <a:gd name="T70" fmla="*/ 0 h 933"/>
              <a:gd name="T71" fmla="*/ 655 w 655"/>
              <a:gd name="T72" fmla="*/ 933 h 93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5" h="933">
                <a:moveTo>
                  <a:pt x="0" y="24"/>
                </a:moveTo>
                <a:cubicBezTo>
                  <a:pt x="60" y="21"/>
                  <a:pt x="119" y="16"/>
                  <a:pt x="180" y="16"/>
                </a:cubicBezTo>
                <a:cubicBezTo>
                  <a:pt x="374" y="16"/>
                  <a:pt x="349" y="45"/>
                  <a:pt x="466" y="0"/>
                </a:cubicBezTo>
                <a:cubicBezTo>
                  <a:pt x="563" y="11"/>
                  <a:pt x="509" y="6"/>
                  <a:pt x="572" y="49"/>
                </a:cubicBezTo>
                <a:cubicBezTo>
                  <a:pt x="581" y="78"/>
                  <a:pt x="596" y="91"/>
                  <a:pt x="605" y="122"/>
                </a:cubicBezTo>
                <a:cubicBezTo>
                  <a:pt x="611" y="300"/>
                  <a:pt x="655" y="614"/>
                  <a:pt x="605" y="767"/>
                </a:cubicBezTo>
                <a:cubicBezTo>
                  <a:pt x="602" y="799"/>
                  <a:pt x="607" y="834"/>
                  <a:pt x="596" y="865"/>
                </a:cubicBezTo>
                <a:cubicBezTo>
                  <a:pt x="592" y="875"/>
                  <a:pt x="573" y="868"/>
                  <a:pt x="564" y="873"/>
                </a:cubicBezTo>
                <a:cubicBezTo>
                  <a:pt x="443" y="933"/>
                  <a:pt x="583" y="883"/>
                  <a:pt x="466" y="922"/>
                </a:cubicBezTo>
                <a:cubicBezTo>
                  <a:pt x="457" y="924"/>
                  <a:pt x="441" y="930"/>
                  <a:pt x="441" y="930"/>
                </a:cubicBezTo>
                <a:cubicBezTo>
                  <a:pt x="396" y="922"/>
                  <a:pt x="342" y="911"/>
                  <a:pt x="302" y="890"/>
                </a:cubicBezTo>
                <a:cubicBezTo>
                  <a:pt x="286" y="881"/>
                  <a:pt x="270" y="872"/>
                  <a:pt x="254" y="865"/>
                </a:cubicBezTo>
                <a:cubicBezTo>
                  <a:pt x="238" y="858"/>
                  <a:pt x="205" y="849"/>
                  <a:pt x="205" y="849"/>
                </a:cubicBezTo>
                <a:cubicBezTo>
                  <a:pt x="199" y="843"/>
                  <a:pt x="185" y="839"/>
                  <a:pt x="188" y="832"/>
                </a:cubicBezTo>
                <a:cubicBezTo>
                  <a:pt x="190" y="823"/>
                  <a:pt x="205" y="829"/>
                  <a:pt x="213" y="824"/>
                </a:cubicBezTo>
                <a:cubicBezTo>
                  <a:pt x="228" y="812"/>
                  <a:pt x="254" y="783"/>
                  <a:pt x="254" y="783"/>
                </a:cubicBezTo>
                <a:cubicBezTo>
                  <a:pt x="256" y="766"/>
                  <a:pt x="258" y="750"/>
                  <a:pt x="262" y="734"/>
                </a:cubicBezTo>
                <a:cubicBezTo>
                  <a:pt x="266" y="717"/>
                  <a:pt x="278" y="685"/>
                  <a:pt x="278" y="685"/>
                </a:cubicBezTo>
                <a:cubicBezTo>
                  <a:pt x="275" y="640"/>
                  <a:pt x="279" y="473"/>
                  <a:pt x="205" y="449"/>
                </a:cubicBezTo>
                <a:cubicBezTo>
                  <a:pt x="173" y="438"/>
                  <a:pt x="139" y="437"/>
                  <a:pt x="107" y="432"/>
                </a:cubicBezTo>
                <a:cubicBezTo>
                  <a:pt x="101" y="426"/>
                  <a:pt x="97" y="416"/>
                  <a:pt x="90" y="416"/>
                </a:cubicBezTo>
                <a:cubicBezTo>
                  <a:pt x="72" y="416"/>
                  <a:pt x="58" y="432"/>
                  <a:pt x="41" y="432"/>
                </a:cubicBezTo>
                <a:cubicBezTo>
                  <a:pt x="30" y="432"/>
                  <a:pt x="19" y="432"/>
                  <a:pt x="9" y="432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4" name="Freeform 20"/>
          <p:cNvSpPr>
            <a:spLocks/>
          </p:cNvSpPr>
          <p:nvPr/>
        </p:nvSpPr>
        <p:spPr bwMode="auto">
          <a:xfrm>
            <a:off x="1633538" y="2752725"/>
            <a:ext cx="530225" cy="115888"/>
          </a:xfrm>
          <a:custGeom>
            <a:avLst/>
            <a:gdLst>
              <a:gd name="T0" fmla="*/ 0 w 334"/>
              <a:gd name="T1" fmla="*/ 2147483647 h 73"/>
              <a:gd name="T2" fmla="*/ 2147483647 w 334"/>
              <a:gd name="T3" fmla="*/ 2147483647 h 73"/>
              <a:gd name="T4" fmla="*/ 2147483647 w 334"/>
              <a:gd name="T5" fmla="*/ 0 h 73"/>
              <a:gd name="T6" fmla="*/ 0 60000 65536"/>
              <a:gd name="T7" fmla="*/ 0 60000 65536"/>
              <a:gd name="T8" fmla="*/ 0 60000 65536"/>
              <a:gd name="T9" fmla="*/ 0 w 334"/>
              <a:gd name="T10" fmla="*/ 0 h 73"/>
              <a:gd name="T11" fmla="*/ 334 w 33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73">
                <a:moveTo>
                  <a:pt x="0" y="73"/>
                </a:moveTo>
                <a:cubicBezTo>
                  <a:pt x="149" y="35"/>
                  <a:pt x="92" y="41"/>
                  <a:pt x="302" y="32"/>
                </a:cubicBezTo>
                <a:cubicBezTo>
                  <a:pt x="312" y="21"/>
                  <a:pt x="323" y="10"/>
                  <a:pt x="334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5" name="Freeform 21"/>
          <p:cNvSpPr>
            <a:spLocks/>
          </p:cNvSpPr>
          <p:nvPr/>
        </p:nvSpPr>
        <p:spPr bwMode="auto">
          <a:xfrm>
            <a:off x="1568450" y="2790825"/>
            <a:ext cx="1257300" cy="1633538"/>
          </a:xfrm>
          <a:custGeom>
            <a:avLst/>
            <a:gdLst>
              <a:gd name="T0" fmla="*/ 0 w 792"/>
              <a:gd name="T1" fmla="*/ 2147483647 h 1029"/>
              <a:gd name="T2" fmla="*/ 2147483647 w 792"/>
              <a:gd name="T3" fmla="*/ 2147483647 h 1029"/>
              <a:gd name="T4" fmla="*/ 2147483647 w 792"/>
              <a:gd name="T5" fmla="*/ 2147483647 h 1029"/>
              <a:gd name="T6" fmla="*/ 2147483647 w 792"/>
              <a:gd name="T7" fmla="*/ 2147483647 h 1029"/>
              <a:gd name="T8" fmla="*/ 2147483647 w 792"/>
              <a:gd name="T9" fmla="*/ 2147483647 h 1029"/>
              <a:gd name="T10" fmla="*/ 2147483647 w 792"/>
              <a:gd name="T11" fmla="*/ 2147483647 h 1029"/>
              <a:gd name="T12" fmla="*/ 2147483647 w 792"/>
              <a:gd name="T13" fmla="*/ 2147483647 h 1029"/>
              <a:gd name="T14" fmla="*/ 2147483647 w 792"/>
              <a:gd name="T15" fmla="*/ 2147483647 h 1029"/>
              <a:gd name="T16" fmla="*/ 2147483647 w 792"/>
              <a:gd name="T17" fmla="*/ 2147483647 h 1029"/>
              <a:gd name="T18" fmla="*/ 2147483647 w 792"/>
              <a:gd name="T19" fmla="*/ 2147483647 h 1029"/>
              <a:gd name="T20" fmla="*/ 2147483647 w 792"/>
              <a:gd name="T21" fmla="*/ 0 h 10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2"/>
              <a:gd name="T34" fmla="*/ 0 h 1029"/>
              <a:gd name="T35" fmla="*/ 792 w 792"/>
              <a:gd name="T36" fmla="*/ 1029 h 10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2" h="1029">
                <a:moveTo>
                  <a:pt x="0" y="972"/>
                </a:moveTo>
                <a:cubicBezTo>
                  <a:pt x="67" y="980"/>
                  <a:pt x="136" y="979"/>
                  <a:pt x="204" y="988"/>
                </a:cubicBezTo>
                <a:cubicBezTo>
                  <a:pt x="252" y="994"/>
                  <a:pt x="301" y="1020"/>
                  <a:pt x="351" y="1029"/>
                </a:cubicBezTo>
                <a:cubicBezTo>
                  <a:pt x="431" y="1023"/>
                  <a:pt x="467" y="1015"/>
                  <a:pt x="538" y="1004"/>
                </a:cubicBezTo>
                <a:cubicBezTo>
                  <a:pt x="612" y="864"/>
                  <a:pt x="568" y="597"/>
                  <a:pt x="571" y="506"/>
                </a:cubicBezTo>
                <a:cubicBezTo>
                  <a:pt x="573" y="410"/>
                  <a:pt x="568" y="356"/>
                  <a:pt x="661" y="327"/>
                </a:cubicBezTo>
                <a:cubicBezTo>
                  <a:pt x="675" y="281"/>
                  <a:pt x="656" y="316"/>
                  <a:pt x="702" y="294"/>
                </a:cubicBezTo>
                <a:cubicBezTo>
                  <a:pt x="719" y="285"/>
                  <a:pt x="751" y="261"/>
                  <a:pt x="751" y="261"/>
                </a:cubicBezTo>
                <a:cubicBezTo>
                  <a:pt x="775" y="188"/>
                  <a:pt x="743" y="86"/>
                  <a:pt x="792" y="41"/>
                </a:cubicBezTo>
                <a:cubicBezTo>
                  <a:pt x="789" y="33"/>
                  <a:pt x="787" y="24"/>
                  <a:pt x="783" y="17"/>
                </a:cubicBezTo>
                <a:cubicBezTo>
                  <a:pt x="778" y="10"/>
                  <a:pt x="767" y="0"/>
                  <a:pt x="767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6" name="Freeform 22"/>
          <p:cNvSpPr>
            <a:spLocks/>
          </p:cNvSpPr>
          <p:nvPr/>
        </p:nvSpPr>
        <p:spPr bwMode="auto">
          <a:xfrm>
            <a:off x="2773363" y="2425700"/>
            <a:ext cx="1031875" cy="831850"/>
          </a:xfrm>
          <a:custGeom>
            <a:avLst/>
            <a:gdLst>
              <a:gd name="T0" fmla="*/ 2147483647 w 650"/>
              <a:gd name="T1" fmla="*/ 2147483647 h 524"/>
              <a:gd name="T2" fmla="*/ 2147483647 w 650"/>
              <a:gd name="T3" fmla="*/ 2147483647 h 524"/>
              <a:gd name="T4" fmla="*/ 2147483647 w 650"/>
              <a:gd name="T5" fmla="*/ 2147483647 h 524"/>
              <a:gd name="T6" fmla="*/ 2147483647 w 650"/>
              <a:gd name="T7" fmla="*/ 2147483647 h 524"/>
              <a:gd name="T8" fmla="*/ 2147483647 w 650"/>
              <a:gd name="T9" fmla="*/ 2147483647 h 524"/>
              <a:gd name="T10" fmla="*/ 2147483647 w 650"/>
              <a:gd name="T11" fmla="*/ 2147483647 h 524"/>
              <a:gd name="T12" fmla="*/ 2147483647 w 650"/>
              <a:gd name="T13" fmla="*/ 2147483647 h 524"/>
              <a:gd name="T14" fmla="*/ 2147483647 w 650"/>
              <a:gd name="T15" fmla="*/ 2147483647 h 524"/>
              <a:gd name="T16" fmla="*/ 2147483647 w 650"/>
              <a:gd name="T17" fmla="*/ 2147483647 h 524"/>
              <a:gd name="T18" fmla="*/ 2147483647 w 650"/>
              <a:gd name="T19" fmla="*/ 2147483647 h 524"/>
              <a:gd name="T20" fmla="*/ 0 w 650"/>
              <a:gd name="T21" fmla="*/ 2147483647 h 5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0"/>
              <a:gd name="T34" fmla="*/ 0 h 524"/>
              <a:gd name="T35" fmla="*/ 650 w 650"/>
              <a:gd name="T36" fmla="*/ 524 h 5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0" h="524">
                <a:moveTo>
                  <a:pt x="41" y="34"/>
                </a:moveTo>
                <a:cubicBezTo>
                  <a:pt x="140" y="0"/>
                  <a:pt x="263" y="22"/>
                  <a:pt x="359" y="26"/>
                </a:cubicBezTo>
                <a:cubicBezTo>
                  <a:pt x="415" y="39"/>
                  <a:pt x="472" y="43"/>
                  <a:pt x="530" y="51"/>
                </a:cubicBezTo>
                <a:cubicBezTo>
                  <a:pt x="578" y="66"/>
                  <a:pt x="580" y="66"/>
                  <a:pt x="612" y="100"/>
                </a:cubicBezTo>
                <a:cubicBezTo>
                  <a:pt x="623" y="133"/>
                  <a:pt x="636" y="163"/>
                  <a:pt x="645" y="198"/>
                </a:cubicBezTo>
                <a:cubicBezTo>
                  <a:pt x="640" y="262"/>
                  <a:pt x="650" y="368"/>
                  <a:pt x="612" y="426"/>
                </a:cubicBezTo>
                <a:cubicBezTo>
                  <a:pt x="609" y="450"/>
                  <a:pt x="615" y="477"/>
                  <a:pt x="604" y="500"/>
                </a:cubicBezTo>
                <a:cubicBezTo>
                  <a:pt x="598" y="510"/>
                  <a:pt x="582" y="505"/>
                  <a:pt x="571" y="508"/>
                </a:cubicBezTo>
                <a:cubicBezTo>
                  <a:pt x="516" y="518"/>
                  <a:pt x="495" y="518"/>
                  <a:pt x="433" y="524"/>
                </a:cubicBezTo>
                <a:cubicBezTo>
                  <a:pt x="229" y="517"/>
                  <a:pt x="219" y="509"/>
                  <a:pt x="65" y="491"/>
                </a:cubicBezTo>
                <a:cubicBezTo>
                  <a:pt x="35" y="471"/>
                  <a:pt x="28" y="454"/>
                  <a:pt x="0" y="483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7" name="Freeform 23"/>
          <p:cNvSpPr>
            <a:spLocks/>
          </p:cNvSpPr>
          <p:nvPr/>
        </p:nvSpPr>
        <p:spPr bwMode="auto">
          <a:xfrm>
            <a:off x="2449513" y="3257550"/>
            <a:ext cx="763587" cy="1179513"/>
          </a:xfrm>
          <a:custGeom>
            <a:avLst/>
            <a:gdLst>
              <a:gd name="T0" fmla="*/ 0 w 481"/>
              <a:gd name="T1" fmla="*/ 2147483647 h 743"/>
              <a:gd name="T2" fmla="*/ 2147483647 w 481"/>
              <a:gd name="T3" fmla="*/ 2147483647 h 743"/>
              <a:gd name="T4" fmla="*/ 2147483647 w 481"/>
              <a:gd name="T5" fmla="*/ 2147483647 h 743"/>
              <a:gd name="T6" fmla="*/ 2147483647 w 481"/>
              <a:gd name="T7" fmla="*/ 2147483647 h 743"/>
              <a:gd name="T8" fmla="*/ 2147483647 w 481"/>
              <a:gd name="T9" fmla="*/ 2147483647 h 743"/>
              <a:gd name="T10" fmla="*/ 2147483647 w 481"/>
              <a:gd name="T11" fmla="*/ 2147483647 h 743"/>
              <a:gd name="T12" fmla="*/ 2147483647 w 481"/>
              <a:gd name="T13" fmla="*/ 2147483647 h 743"/>
              <a:gd name="T14" fmla="*/ 2147483647 w 481"/>
              <a:gd name="T15" fmla="*/ 2147483647 h 743"/>
              <a:gd name="T16" fmla="*/ 2147483647 w 481"/>
              <a:gd name="T17" fmla="*/ 2147483647 h 743"/>
              <a:gd name="T18" fmla="*/ 2147483647 w 481"/>
              <a:gd name="T19" fmla="*/ 0 h 7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1"/>
              <a:gd name="T31" fmla="*/ 0 h 743"/>
              <a:gd name="T32" fmla="*/ 481 w 481"/>
              <a:gd name="T33" fmla="*/ 743 h 7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1" h="743">
                <a:moveTo>
                  <a:pt x="0" y="686"/>
                </a:moveTo>
                <a:cubicBezTo>
                  <a:pt x="10" y="688"/>
                  <a:pt x="21" y="689"/>
                  <a:pt x="32" y="694"/>
                </a:cubicBezTo>
                <a:cubicBezTo>
                  <a:pt x="41" y="697"/>
                  <a:pt x="47" y="706"/>
                  <a:pt x="57" y="710"/>
                </a:cubicBezTo>
                <a:cubicBezTo>
                  <a:pt x="79" y="717"/>
                  <a:pt x="192" y="726"/>
                  <a:pt x="196" y="727"/>
                </a:cubicBezTo>
                <a:cubicBezTo>
                  <a:pt x="369" y="715"/>
                  <a:pt x="304" y="743"/>
                  <a:pt x="375" y="653"/>
                </a:cubicBezTo>
                <a:cubicBezTo>
                  <a:pt x="381" y="633"/>
                  <a:pt x="394" y="616"/>
                  <a:pt x="400" y="596"/>
                </a:cubicBezTo>
                <a:cubicBezTo>
                  <a:pt x="408" y="563"/>
                  <a:pt x="415" y="415"/>
                  <a:pt x="416" y="408"/>
                </a:cubicBezTo>
                <a:cubicBezTo>
                  <a:pt x="421" y="352"/>
                  <a:pt x="443" y="304"/>
                  <a:pt x="465" y="253"/>
                </a:cubicBezTo>
                <a:cubicBezTo>
                  <a:pt x="469" y="220"/>
                  <a:pt x="481" y="188"/>
                  <a:pt x="481" y="155"/>
                </a:cubicBezTo>
                <a:cubicBezTo>
                  <a:pt x="481" y="101"/>
                  <a:pt x="457" y="51"/>
                  <a:pt x="457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8" name="Freeform 24"/>
          <p:cNvSpPr>
            <a:spLocks/>
          </p:cNvSpPr>
          <p:nvPr/>
        </p:nvSpPr>
        <p:spPr bwMode="auto">
          <a:xfrm>
            <a:off x="2747963" y="1371600"/>
            <a:ext cx="673100" cy="446088"/>
          </a:xfrm>
          <a:custGeom>
            <a:avLst/>
            <a:gdLst>
              <a:gd name="T0" fmla="*/ 0 w 424"/>
              <a:gd name="T1" fmla="*/ 2147483647 h 281"/>
              <a:gd name="T2" fmla="*/ 2147483647 w 424"/>
              <a:gd name="T3" fmla="*/ 2147483647 h 281"/>
              <a:gd name="T4" fmla="*/ 2147483647 w 424"/>
              <a:gd name="T5" fmla="*/ 2147483647 h 281"/>
              <a:gd name="T6" fmla="*/ 2147483647 w 424"/>
              <a:gd name="T7" fmla="*/ 2147483647 h 281"/>
              <a:gd name="T8" fmla="*/ 2147483647 w 424"/>
              <a:gd name="T9" fmla="*/ 2147483647 h 281"/>
              <a:gd name="T10" fmla="*/ 2147483647 w 424"/>
              <a:gd name="T11" fmla="*/ 2147483647 h 2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4"/>
              <a:gd name="T19" fmla="*/ 0 h 281"/>
              <a:gd name="T20" fmla="*/ 424 w 424"/>
              <a:gd name="T21" fmla="*/ 281 h 2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4" h="281">
                <a:moveTo>
                  <a:pt x="0" y="45"/>
                </a:moveTo>
                <a:cubicBezTo>
                  <a:pt x="112" y="8"/>
                  <a:pt x="90" y="20"/>
                  <a:pt x="261" y="13"/>
                </a:cubicBezTo>
                <a:cubicBezTo>
                  <a:pt x="419" y="24"/>
                  <a:pt x="333" y="0"/>
                  <a:pt x="391" y="62"/>
                </a:cubicBezTo>
                <a:cubicBezTo>
                  <a:pt x="400" y="105"/>
                  <a:pt x="416" y="139"/>
                  <a:pt x="424" y="184"/>
                </a:cubicBezTo>
                <a:cubicBezTo>
                  <a:pt x="392" y="281"/>
                  <a:pt x="153" y="263"/>
                  <a:pt x="98" y="266"/>
                </a:cubicBezTo>
                <a:cubicBezTo>
                  <a:pt x="84" y="266"/>
                  <a:pt x="70" y="266"/>
                  <a:pt x="57" y="26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9" name="Freeform 25"/>
          <p:cNvSpPr>
            <a:spLocks/>
          </p:cNvSpPr>
          <p:nvPr/>
        </p:nvSpPr>
        <p:spPr bwMode="auto">
          <a:xfrm>
            <a:off x="2825750" y="1392238"/>
            <a:ext cx="1192213" cy="776287"/>
          </a:xfrm>
          <a:custGeom>
            <a:avLst/>
            <a:gdLst>
              <a:gd name="T0" fmla="*/ 2147483647 w 751"/>
              <a:gd name="T1" fmla="*/ 2147483647 h 489"/>
              <a:gd name="T2" fmla="*/ 2147483647 w 751"/>
              <a:gd name="T3" fmla="*/ 2147483647 h 489"/>
              <a:gd name="T4" fmla="*/ 2147483647 w 751"/>
              <a:gd name="T5" fmla="*/ 2147483647 h 489"/>
              <a:gd name="T6" fmla="*/ 2147483647 w 751"/>
              <a:gd name="T7" fmla="*/ 2147483647 h 489"/>
              <a:gd name="T8" fmla="*/ 2147483647 w 751"/>
              <a:gd name="T9" fmla="*/ 2147483647 h 489"/>
              <a:gd name="T10" fmla="*/ 2147483647 w 751"/>
              <a:gd name="T11" fmla="*/ 2147483647 h 489"/>
              <a:gd name="T12" fmla="*/ 2147483647 w 751"/>
              <a:gd name="T13" fmla="*/ 2147483647 h 489"/>
              <a:gd name="T14" fmla="*/ 2147483647 w 751"/>
              <a:gd name="T15" fmla="*/ 2147483647 h 489"/>
              <a:gd name="T16" fmla="*/ 2147483647 w 751"/>
              <a:gd name="T17" fmla="*/ 2147483647 h 489"/>
              <a:gd name="T18" fmla="*/ 2147483647 w 751"/>
              <a:gd name="T19" fmla="*/ 2147483647 h 489"/>
              <a:gd name="T20" fmla="*/ 2147483647 w 751"/>
              <a:gd name="T21" fmla="*/ 2147483647 h 489"/>
              <a:gd name="T22" fmla="*/ 2147483647 w 751"/>
              <a:gd name="T23" fmla="*/ 2147483647 h 489"/>
              <a:gd name="T24" fmla="*/ 0 w 751"/>
              <a:gd name="T25" fmla="*/ 2147483647 h 4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1"/>
              <a:gd name="T40" fmla="*/ 0 h 489"/>
              <a:gd name="T41" fmla="*/ 751 w 751"/>
              <a:gd name="T42" fmla="*/ 489 h 4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1" h="489">
                <a:moveTo>
                  <a:pt x="318" y="16"/>
                </a:moveTo>
                <a:cubicBezTo>
                  <a:pt x="387" y="4"/>
                  <a:pt x="390" y="0"/>
                  <a:pt x="481" y="16"/>
                </a:cubicBezTo>
                <a:cubicBezTo>
                  <a:pt x="498" y="19"/>
                  <a:pt x="512" y="34"/>
                  <a:pt x="530" y="40"/>
                </a:cubicBezTo>
                <a:cubicBezTo>
                  <a:pt x="562" y="62"/>
                  <a:pt x="595" y="83"/>
                  <a:pt x="628" y="106"/>
                </a:cubicBezTo>
                <a:cubicBezTo>
                  <a:pt x="637" y="120"/>
                  <a:pt x="651" y="132"/>
                  <a:pt x="661" y="147"/>
                </a:cubicBezTo>
                <a:cubicBezTo>
                  <a:pt x="686" y="189"/>
                  <a:pt x="698" y="243"/>
                  <a:pt x="726" y="285"/>
                </a:cubicBezTo>
                <a:cubicBezTo>
                  <a:pt x="731" y="301"/>
                  <a:pt x="736" y="317"/>
                  <a:pt x="742" y="334"/>
                </a:cubicBezTo>
                <a:cubicBezTo>
                  <a:pt x="744" y="342"/>
                  <a:pt x="751" y="359"/>
                  <a:pt x="751" y="359"/>
                </a:cubicBezTo>
                <a:cubicBezTo>
                  <a:pt x="746" y="380"/>
                  <a:pt x="748" y="406"/>
                  <a:pt x="734" y="424"/>
                </a:cubicBezTo>
                <a:cubicBezTo>
                  <a:pt x="702" y="463"/>
                  <a:pt x="585" y="477"/>
                  <a:pt x="538" y="489"/>
                </a:cubicBezTo>
                <a:cubicBezTo>
                  <a:pt x="450" y="483"/>
                  <a:pt x="371" y="475"/>
                  <a:pt x="285" y="465"/>
                </a:cubicBezTo>
                <a:cubicBezTo>
                  <a:pt x="209" y="467"/>
                  <a:pt x="132" y="468"/>
                  <a:pt x="57" y="473"/>
                </a:cubicBezTo>
                <a:cubicBezTo>
                  <a:pt x="37" y="474"/>
                  <a:pt x="0" y="481"/>
                  <a:pt x="0" y="481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0" name="Freeform 26"/>
          <p:cNvSpPr>
            <a:spLocks/>
          </p:cNvSpPr>
          <p:nvPr/>
        </p:nvSpPr>
        <p:spPr bwMode="auto">
          <a:xfrm>
            <a:off x="3706813" y="2027238"/>
            <a:ext cx="635000" cy="530225"/>
          </a:xfrm>
          <a:custGeom>
            <a:avLst/>
            <a:gdLst>
              <a:gd name="T0" fmla="*/ 2147483647 w 400"/>
              <a:gd name="T1" fmla="*/ 0 h 334"/>
              <a:gd name="T2" fmla="*/ 2147483647 w 400"/>
              <a:gd name="T3" fmla="*/ 2147483647 h 334"/>
              <a:gd name="T4" fmla="*/ 2147483647 w 400"/>
              <a:gd name="T5" fmla="*/ 2147483647 h 334"/>
              <a:gd name="T6" fmla="*/ 2147483647 w 400"/>
              <a:gd name="T7" fmla="*/ 2147483647 h 334"/>
              <a:gd name="T8" fmla="*/ 2147483647 w 400"/>
              <a:gd name="T9" fmla="*/ 2147483647 h 334"/>
              <a:gd name="T10" fmla="*/ 2147483647 w 400"/>
              <a:gd name="T11" fmla="*/ 2147483647 h 334"/>
              <a:gd name="T12" fmla="*/ 2147483647 w 400"/>
              <a:gd name="T13" fmla="*/ 2147483647 h 334"/>
              <a:gd name="T14" fmla="*/ 2147483647 w 400"/>
              <a:gd name="T15" fmla="*/ 2147483647 h 334"/>
              <a:gd name="T16" fmla="*/ 2147483647 w 400"/>
              <a:gd name="T17" fmla="*/ 2147483647 h 334"/>
              <a:gd name="T18" fmla="*/ 0 w 400"/>
              <a:gd name="T19" fmla="*/ 2147483647 h 3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0"/>
              <a:gd name="T31" fmla="*/ 0 h 334"/>
              <a:gd name="T32" fmla="*/ 400 w 400"/>
              <a:gd name="T33" fmla="*/ 334 h 3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0" h="334">
                <a:moveTo>
                  <a:pt x="187" y="0"/>
                </a:moveTo>
                <a:cubicBezTo>
                  <a:pt x="263" y="10"/>
                  <a:pt x="224" y="1"/>
                  <a:pt x="293" y="24"/>
                </a:cubicBezTo>
                <a:cubicBezTo>
                  <a:pt x="301" y="26"/>
                  <a:pt x="318" y="32"/>
                  <a:pt x="318" y="32"/>
                </a:cubicBezTo>
                <a:cubicBezTo>
                  <a:pt x="357" y="73"/>
                  <a:pt x="301" y="21"/>
                  <a:pt x="375" y="57"/>
                </a:cubicBezTo>
                <a:cubicBezTo>
                  <a:pt x="385" y="62"/>
                  <a:pt x="391" y="73"/>
                  <a:pt x="400" y="81"/>
                </a:cubicBezTo>
                <a:cubicBezTo>
                  <a:pt x="397" y="124"/>
                  <a:pt x="400" y="169"/>
                  <a:pt x="391" y="212"/>
                </a:cubicBezTo>
                <a:cubicBezTo>
                  <a:pt x="377" y="273"/>
                  <a:pt x="355" y="259"/>
                  <a:pt x="310" y="269"/>
                </a:cubicBezTo>
                <a:cubicBezTo>
                  <a:pt x="253" y="281"/>
                  <a:pt x="319" y="272"/>
                  <a:pt x="253" y="293"/>
                </a:cubicBezTo>
                <a:cubicBezTo>
                  <a:pt x="199" y="309"/>
                  <a:pt x="135" y="313"/>
                  <a:pt x="81" y="318"/>
                </a:cubicBezTo>
                <a:cubicBezTo>
                  <a:pt x="53" y="327"/>
                  <a:pt x="29" y="334"/>
                  <a:pt x="0" y="334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1" name="Freeform 27"/>
          <p:cNvSpPr>
            <a:spLocks/>
          </p:cNvSpPr>
          <p:nvPr/>
        </p:nvSpPr>
        <p:spPr bwMode="auto">
          <a:xfrm>
            <a:off x="3057525" y="2454275"/>
            <a:ext cx="1374775" cy="1905000"/>
          </a:xfrm>
          <a:custGeom>
            <a:avLst/>
            <a:gdLst>
              <a:gd name="T0" fmla="*/ 0 w 866"/>
              <a:gd name="T1" fmla="*/ 2147483647 h 1200"/>
              <a:gd name="T2" fmla="*/ 2147483647 w 866"/>
              <a:gd name="T3" fmla="*/ 2147483647 h 1200"/>
              <a:gd name="T4" fmla="*/ 2147483647 w 866"/>
              <a:gd name="T5" fmla="*/ 2147483647 h 1200"/>
              <a:gd name="T6" fmla="*/ 2147483647 w 866"/>
              <a:gd name="T7" fmla="*/ 2147483647 h 1200"/>
              <a:gd name="T8" fmla="*/ 2147483647 w 866"/>
              <a:gd name="T9" fmla="*/ 2147483647 h 1200"/>
              <a:gd name="T10" fmla="*/ 2147483647 w 866"/>
              <a:gd name="T11" fmla="*/ 2147483647 h 1200"/>
              <a:gd name="T12" fmla="*/ 2147483647 w 866"/>
              <a:gd name="T13" fmla="*/ 2147483647 h 1200"/>
              <a:gd name="T14" fmla="*/ 2147483647 w 866"/>
              <a:gd name="T15" fmla="*/ 2147483647 h 1200"/>
              <a:gd name="T16" fmla="*/ 2147483647 w 866"/>
              <a:gd name="T17" fmla="*/ 2147483647 h 1200"/>
              <a:gd name="T18" fmla="*/ 2147483647 w 866"/>
              <a:gd name="T19" fmla="*/ 2147483647 h 1200"/>
              <a:gd name="T20" fmla="*/ 2147483647 w 866"/>
              <a:gd name="T21" fmla="*/ 2147483647 h 1200"/>
              <a:gd name="T22" fmla="*/ 2147483647 w 866"/>
              <a:gd name="T23" fmla="*/ 2147483647 h 1200"/>
              <a:gd name="T24" fmla="*/ 2147483647 w 866"/>
              <a:gd name="T25" fmla="*/ 2147483647 h 1200"/>
              <a:gd name="T26" fmla="*/ 2147483647 w 866"/>
              <a:gd name="T27" fmla="*/ 2147483647 h 1200"/>
              <a:gd name="T28" fmla="*/ 2147483647 w 866"/>
              <a:gd name="T29" fmla="*/ 2147483647 h 1200"/>
              <a:gd name="T30" fmla="*/ 2147483647 w 866"/>
              <a:gd name="T31" fmla="*/ 2147483647 h 1200"/>
              <a:gd name="T32" fmla="*/ 2147483647 w 866"/>
              <a:gd name="T33" fmla="*/ 0 h 1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6"/>
              <a:gd name="T52" fmla="*/ 0 h 1200"/>
              <a:gd name="T53" fmla="*/ 866 w 866"/>
              <a:gd name="T54" fmla="*/ 1200 h 1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6" h="1200">
                <a:moveTo>
                  <a:pt x="0" y="1159"/>
                </a:moveTo>
                <a:cubicBezTo>
                  <a:pt x="33" y="1190"/>
                  <a:pt x="165" y="1190"/>
                  <a:pt x="221" y="1200"/>
                </a:cubicBezTo>
                <a:cubicBezTo>
                  <a:pt x="400" y="1192"/>
                  <a:pt x="390" y="1191"/>
                  <a:pt x="523" y="1159"/>
                </a:cubicBezTo>
                <a:cubicBezTo>
                  <a:pt x="585" y="1117"/>
                  <a:pt x="509" y="1172"/>
                  <a:pt x="564" y="1118"/>
                </a:cubicBezTo>
                <a:cubicBezTo>
                  <a:pt x="564" y="1117"/>
                  <a:pt x="602" y="1088"/>
                  <a:pt x="605" y="1086"/>
                </a:cubicBezTo>
                <a:cubicBezTo>
                  <a:pt x="618" y="1072"/>
                  <a:pt x="631" y="1058"/>
                  <a:pt x="645" y="1045"/>
                </a:cubicBezTo>
                <a:cubicBezTo>
                  <a:pt x="650" y="1039"/>
                  <a:pt x="662" y="1028"/>
                  <a:pt x="662" y="1028"/>
                </a:cubicBezTo>
                <a:cubicBezTo>
                  <a:pt x="695" y="924"/>
                  <a:pt x="663" y="1028"/>
                  <a:pt x="686" y="939"/>
                </a:cubicBezTo>
                <a:cubicBezTo>
                  <a:pt x="688" y="930"/>
                  <a:pt x="687" y="920"/>
                  <a:pt x="694" y="914"/>
                </a:cubicBezTo>
                <a:cubicBezTo>
                  <a:pt x="700" y="907"/>
                  <a:pt x="710" y="908"/>
                  <a:pt x="719" y="906"/>
                </a:cubicBezTo>
                <a:cubicBezTo>
                  <a:pt x="773" y="869"/>
                  <a:pt x="719" y="913"/>
                  <a:pt x="751" y="865"/>
                </a:cubicBezTo>
                <a:cubicBezTo>
                  <a:pt x="789" y="807"/>
                  <a:pt x="833" y="755"/>
                  <a:pt x="866" y="694"/>
                </a:cubicBezTo>
                <a:cubicBezTo>
                  <a:pt x="863" y="593"/>
                  <a:pt x="866" y="492"/>
                  <a:pt x="858" y="392"/>
                </a:cubicBezTo>
                <a:cubicBezTo>
                  <a:pt x="855" y="368"/>
                  <a:pt x="833" y="326"/>
                  <a:pt x="833" y="326"/>
                </a:cubicBezTo>
                <a:cubicBezTo>
                  <a:pt x="828" y="253"/>
                  <a:pt x="852" y="71"/>
                  <a:pt x="760" y="41"/>
                </a:cubicBezTo>
                <a:cubicBezTo>
                  <a:pt x="754" y="35"/>
                  <a:pt x="748" y="30"/>
                  <a:pt x="743" y="24"/>
                </a:cubicBezTo>
                <a:cubicBezTo>
                  <a:pt x="736" y="16"/>
                  <a:pt x="727" y="0"/>
                  <a:pt x="727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7010400" y="2362200"/>
            <a:ext cx="762000" cy="4572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 flipV="1">
            <a:off x="7010400" y="2133600"/>
            <a:ext cx="3810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 rot="3507170" flipV="1">
            <a:off x="7389813" y="2133600"/>
            <a:ext cx="382587" cy="2270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6629400" y="1066800"/>
            <a:ext cx="609600" cy="7620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06" name="Freeform 32"/>
          <p:cNvSpPr>
            <a:spLocks/>
          </p:cNvSpPr>
          <p:nvPr/>
        </p:nvSpPr>
        <p:spPr bwMode="auto">
          <a:xfrm>
            <a:off x="6629400" y="762000"/>
            <a:ext cx="609600" cy="304800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>
            <a:off x="7086600" y="7620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08" name="Rectangle 34"/>
          <p:cNvSpPr>
            <a:spLocks noChangeArrowheads="1"/>
          </p:cNvSpPr>
          <p:nvPr/>
        </p:nvSpPr>
        <p:spPr bwMode="auto">
          <a:xfrm>
            <a:off x="7467600" y="990600"/>
            <a:ext cx="609600" cy="10668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09" name="AutoShape 35"/>
          <p:cNvSpPr>
            <a:spLocks noChangeArrowheads="1"/>
          </p:cNvSpPr>
          <p:nvPr/>
        </p:nvSpPr>
        <p:spPr bwMode="auto">
          <a:xfrm>
            <a:off x="7467600" y="685800"/>
            <a:ext cx="609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0" name="Rectangle 36"/>
          <p:cNvSpPr>
            <a:spLocks noChangeArrowheads="1"/>
          </p:cNvSpPr>
          <p:nvPr/>
        </p:nvSpPr>
        <p:spPr bwMode="auto">
          <a:xfrm>
            <a:off x="7315200" y="25908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1" name="Rectangle 37"/>
          <p:cNvSpPr>
            <a:spLocks noChangeArrowheads="1"/>
          </p:cNvSpPr>
          <p:nvPr/>
        </p:nvSpPr>
        <p:spPr bwMode="auto">
          <a:xfrm>
            <a:off x="6705600" y="1143000"/>
            <a:ext cx="76200" cy="152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2" name="Rectangle 38"/>
          <p:cNvSpPr>
            <a:spLocks noChangeArrowheads="1"/>
          </p:cNvSpPr>
          <p:nvPr/>
        </p:nvSpPr>
        <p:spPr bwMode="auto">
          <a:xfrm>
            <a:off x="7010400" y="1143000"/>
            <a:ext cx="76200" cy="152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3" name="Rectangle 39"/>
          <p:cNvSpPr>
            <a:spLocks noChangeArrowheads="1"/>
          </p:cNvSpPr>
          <p:nvPr/>
        </p:nvSpPr>
        <p:spPr bwMode="auto">
          <a:xfrm>
            <a:off x="6858000" y="1524000"/>
            <a:ext cx="152400" cy="30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4" name="Rectangle 40"/>
          <p:cNvSpPr>
            <a:spLocks noChangeArrowheads="1"/>
          </p:cNvSpPr>
          <p:nvPr/>
        </p:nvSpPr>
        <p:spPr bwMode="auto">
          <a:xfrm>
            <a:off x="7543800" y="10668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5" name="Rectangle 41"/>
          <p:cNvSpPr>
            <a:spLocks noChangeArrowheads="1"/>
          </p:cNvSpPr>
          <p:nvPr/>
        </p:nvSpPr>
        <p:spPr bwMode="auto">
          <a:xfrm>
            <a:off x="7848600" y="10668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6" name="Rectangle 42"/>
          <p:cNvSpPr>
            <a:spLocks noChangeArrowheads="1"/>
          </p:cNvSpPr>
          <p:nvPr/>
        </p:nvSpPr>
        <p:spPr bwMode="auto">
          <a:xfrm>
            <a:off x="7848600" y="13716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7" name="Rectangle 43"/>
          <p:cNvSpPr>
            <a:spLocks noChangeArrowheads="1"/>
          </p:cNvSpPr>
          <p:nvPr/>
        </p:nvSpPr>
        <p:spPr bwMode="auto">
          <a:xfrm>
            <a:off x="7848600" y="16764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8" name="Rectangle 44"/>
          <p:cNvSpPr>
            <a:spLocks noChangeArrowheads="1"/>
          </p:cNvSpPr>
          <p:nvPr/>
        </p:nvSpPr>
        <p:spPr bwMode="auto">
          <a:xfrm>
            <a:off x="7543800" y="13716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619" name="Rectangle 45"/>
          <p:cNvSpPr>
            <a:spLocks noChangeArrowheads="1"/>
          </p:cNvSpPr>
          <p:nvPr/>
        </p:nvSpPr>
        <p:spPr bwMode="auto">
          <a:xfrm>
            <a:off x="7543800" y="1676400"/>
            <a:ext cx="1524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924800" cy="7461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Stratified Random Sample</a:t>
            </a:r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304800" y="1371600"/>
            <a:ext cx="4267200" cy="3733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4578350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Population: all students at your university/college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4114800" y="31242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6019800" y="1981200"/>
            <a:ext cx="2209800" cy="2514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517868" y="4800600"/>
            <a:ext cx="298030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Sample of 20 students 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chosen randomly from subsets</a:t>
            </a:r>
          </a:p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40% males, 60% females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457200" y="1643063"/>
            <a:ext cx="4114800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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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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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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6400800" y="2133600"/>
            <a:ext cx="1539875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ea typeface="ＭＳ Ｐゴシック" pitchFamily="84" charset="-128"/>
                <a:sym typeface="Webdings" pitchFamily="18" charset="2"/>
              </a:rPr>
              <a:t>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447800" y="5715000"/>
            <a:ext cx="250100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40% males, 60% females</a:t>
            </a:r>
          </a:p>
        </p:txBody>
      </p:sp>
      <p:sp>
        <p:nvSpPr>
          <p:cNvPr id="26635" name="Freeform 13"/>
          <p:cNvSpPr>
            <a:spLocks/>
          </p:cNvSpPr>
          <p:nvPr/>
        </p:nvSpPr>
        <p:spPr bwMode="auto">
          <a:xfrm>
            <a:off x="647700" y="1622425"/>
            <a:ext cx="1762125" cy="3114675"/>
          </a:xfrm>
          <a:custGeom>
            <a:avLst/>
            <a:gdLst>
              <a:gd name="T0" fmla="*/ 2147483647 w 1110"/>
              <a:gd name="T1" fmla="*/ 2147483647 h 1962"/>
              <a:gd name="T2" fmla="*/ 2147483647 w 1110"/>
              <a:gd name="T3" fmla="*/ 2147483647 h 1962"/>
              <a:gd name="T4" fmla="*/ 2147483647 w 1110"/>
              <a:gd name="T5" fmla="*/ 2147483647 h 1962"/>
              <a:gd name="T6" fmla="*/ 2147483647 w 1110"/>
              <a:gd name="T7" fmla="*/ 2147483647 h 1962"/>
              <a:gd name="T8" fmla="*/ 2147483647 w 1110"/>
              <a:gd name="T9" fmla="*/ 2147483647 h 1962"/>
              <a:gd name="T10" fmla="*/ 2147483647 w 1110"/>
              <a:gd name="T11" fmla="*/ 2147483647 h 1962"/>
              <a:gd name="T12" fmla="*/ 2147483647 w 1110"/>
              <a:gd name="T13" fmla="*/ 2147483647 h 1962"/>
              <a:gd name="T14" fmla="*/ 2147483647 w 1110"/>
              <a:gd name="T15" fmla="*/ 2147483647 h 1962"/>
              <a:gd name="T16" fmla="*/ 2147483647 w 1110"/>
              <a:gd name="T17" fmla="*/ 2147483647 h 1962"/>
              <a:gd name="T18" fmla="*/ 0 w 1110"/>
              <a:gd name="T19" fmla="*/ 2147483647 h 1962"/>
              <a:gd name="T20" fmla="*/ 2147483647 w 1110"/>
              <a:gd name="T21" fmla="*/ 2147483647 h 1962"/>
              <a:gd name="T22" fmla="*/ 2147483647 w 1110"/>
              <a:gd name="T23" fmla="*/ 2147483647 h 1962"/>
              <a:gd name="T24" fmla="*/ 2147483647 w 1110"/>
              <a:gd name="T25" fmla="*/ 2147483647 h 1962"/>
              <a:gd name="T26" fmla="*/ 2147483647 w 1110"/>
              <a:gd name="T27" fmla="*/ 2147483647 h 1962"/>
              <a:gd name="T28" fmla="*/ 2147483647 w 1110"/>
              <a:gd name="T29" fmla="*/ 2147483647 h 1962"/>
              <a:gd name="T30" fmla="*/ 2147483647 w 1110"/>
              <a:gd name="T31" fmla="*/ 2147483647 h 1962"/>
              <a:gd name="T32" fmla="*/ 2147483647 w 1110"/>
              <a:gd name="T33" fmla="*/ 2147483647 h 1962"/>
              <a:gd name="T34" fmla="*/ 2147483647 w 1110"/>
              <a:gd name="T35" fmla="*/ 2147483647 h 1962"/>
              <a:gd name="T36" fmla="*/ 2147483647 w 1110"/>
              <a:gd name="T37" fmla="*/ 2147483647 h 1962"/>
              <a:gd name="T38" fmla="*/ 2147483647 w 1110"/>
              <a:gd name="T39" fmla="*/ 2147483647 h 1962"/>
              <a:gd name="T40" fmla="*/ 2147483647 w 1110"/>
              <a:gd name="T41" fmla="*/ 2147483647 h 1962"/>
              <a:gd name="T42" fmla="*/ 2147483647 w 1110"/>
              <a:gd name="T43" fmla="*/ 2147483647 h 1962"/>
              <a:gd name="T44" fmla="*/ 2147483647 w 1110"/>
              <a:gd name="T45" fmla="*/ 2147483647 h 1962"/>
              <a:gd name="T46" fmla="*/ 2147483647 w 1110"/>
              <a:gd name="T47" fmla="*/ 2147483647 h 1962"/>
              <a:gd name="T48" fmla="*/ 2147483647 w 1110"/>
              <a:gd name="T49" fmla="*/ 2147483647 h 1962"/>
              <a:gd name="T50" fmla="*/ 2147483647 w 1110"/>
              <a:gd name="T51" fmla="*/ 2147483647 h 1962"/>
              <a:gd name="T52" fmla="*/ 2147483647 w 1110"/>
              <a:gd name="T53" fmla="*/ 2147483647 h 1962"/>
              <a:gd name="T54" fmla="*/ 2147483647 w 1110"/>
              <a:gd name="T55" fmla="*/ 2147483647 h 1962"/>
              <a:gd name="T56" fmla="*/ 2147483647 w 1110"/>
              <a:gd name="T57" fmla="*/ 2147483647 h 1962"/>
              <a:gd name="T58" fmla="*/ 2147483647 w 1110"/>
              <a:gd name="T59" fmla="*/ 2147483647 h 1962"/>
              <a:gd name="T60" fmla="*/ 2147483647 w 1110"/>
              <a:gd name="T61" fmla="*/ 2147483647 h 1962"/>
              <a:gd name="T62" fmla="*/ 2147483647 w 1110"/>
              <a:gd name="T63" fmla="*/ 2147483647 h 1962"/>
              <a:gd name="T64" fmla="*/ 2147483647 w 1110"/>
              <a:gd name="T65" fmla="*/ 2147483647 h 1962"/>
              <a:gd name="T66" fmla="*/ 2147483647 w 1110"/>
              <a:gd name="T67" fmla="*/ 2147483647 h 1962"/>
              <a:gd name="T68" fmla="*/ 2147483647 w 1110"/>
              <a:gd name="T69" fmla="*/ 2147483647 h 1962"/>
              <a:gd name="T70" fmla="*/ 2147483647 w 1110"/>
              <a:gd name="T71" fmla="*/ 2147483647 h 1962"/>
              <a:gd name="T72" fmla="*/ 2147483647 w 1110"/>
              <a:gd name="T73" fmla="*/ 2147483647 h 1962"/>
              <a:gd name="T74" fmla="*/ 2147483647 w 1110"/>
              <a:gd name="T75" fmla="*/ 2147483647 h 1962"/>
              <a:gd name="T76" fmla="*/ 2147483647 w 1110"/>
              <a:gd name="T77" fmla="*/ 2147483647 h 19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0"/>
              <a:gd name="T118" fmla="*/ 0 h 1962"/>
              <a:gd name="T119" fmla="*/ 1110 w 1110"/>
              <a:gd name="T120" fmla="*/ 1962 h 19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0" h="1962">
                <a:moveTo>
                  <a:pt x="523" y="30"/>
                </a:moveTo>
                <a:cubicBezTo>
                  <a:pt x="502" y="50"/>
                  <a:pt x="485" y="61"/>
                  <a:pt x="457" y="71"/>
                </a:cubicBezTo>
                <a:cubicBezTo>
                  <a:pt x="426" y="91"/>
                  <a:pt x="405" y="125"/>
                  <a:pt x="376" y="145"/>
                </a:cubicBezTo>
                <a:cubicBezTo>
                  <a:pt x="341" y="166"/>
                  <a:pt x="316" y="192"/>
                  <a:pt x="294" y="226"/>
                </a:cubicBezTo>
                <a:cubicBezTo>
                  <a:pt x="277" y="277"/>
                  <a:pt x="233" y="319"/>
                  <a:pt x="196" y="357"/>
                </a:cubicBezTo>
                <a:cubicBezTo>
                  <a:pt x="176" y="406"/>
                  <a:pt x="159" y="457"/>
                  <a:pt x="123" y="496"/>
                </a:cubicBezTo>
                <a:cubicBezTo>
                  <a:pt x="113" y="531"/>
                  <a:pt x="109" y="567"/>
                  <a:pt x="98" y="602"/>
                </a:cubicBezTo>
                <a:cubicBezTo>
                  <a:pt x="97" y="604"/>
                  <a:pt x="88" y="694"/>
                  <a:pt x="82" y="708"/>
                </a:cubicBezTo>
                <a:cubicBezTo>
                  <a:pt x="67" y="740"/>
                  <a:pt x="44" y="762"/>
                  <a:pt x="33" y="798"/>
                </a:cubicBezTo>
                <a:cubicBezTo>
                  <a:pt x="23" y="919"/>
                  <a:pt x="37" y="1048"/>
                  <a:pt x="0" y="1165"/>
                </a:cubicBezTo>
                <a:cubicBezTo>
                  <a:pt x="4" y="1203"/>
                  <a:pt x="12" y="1240"/>
                  <a:pt x="16" y="1279"/>
                </a:cubicBezTo>
                <a:cubicBezTo>
                  <a:pt x="27" y="1409"/>
                  <a:pt x="4" y="1415"/>
                  <a:pt x="82" y="1491"/>
                </a:cubicBezTo>
                <a:cubicBezTo>
                  <a:pt x="94" y="1528"/>
                  <a:pt x="92" y="1564"/>
                  <a:pt x="114" y="1598"/>
                </a:cubicBezTo>
                <a:cubicBezTo>
                  <a:pt x="142" y="1699"/>
                  <a:pt x="87" y="1509"/>
                  <a:pt x="163" y="1712"/>
                </a:cubicBezTo>
                <a:cubicBezTo>
                  <a:pt x="169" y="1728"/>
                  <a:pt x="167" y="1748"/>
                  <a:pt x="180" y="1761"/>
                </a:cubicBezTo>
                <a:cubicBezTo>
                  <a:pt x="185" y="1767"/>
                  <a:pt x="196" y="1765"/>
                  <a:pt x="204" y="1769"/>
                </a:cubicBezTo>
                <a:cubicBezTo>
                  <a:pt x="221" y="1777"/>
                  <a:pt x="234" y="1795"/>
                  <a:pt x="253" y="1802"/>
                </a:cubicBezTo>
                <a:cubicBezTo>
                  <a:pt x="253" y="1802"/>
                  <a:pt x="330" y="1815"/>
                  <a:pt x="351" y="1826"/>
                </a:cubicBezTo>
                <a:cubicBezTo>
                  <a:pt x="359" y="1830"/>
                  <a:pt x="368" y="1835"/>
                  <a:pt x="376" y="1842"/>
                </a:cubicBezTo>
                <a:cubicBezTo>
                  <a:pt x="382" y="1846"/>
                  <a:pt x="385" y="1855"/>
                  <a:pt x="392" y="1859"/>
                </a:cubicBezTo>
                <a:cubicBezTo>
                  <a:pt x="473" y="1906"/>
                  <a:pt x="560" y="1925"/>
                  <a:pt x="653" y="1932"/>
                </a:cubicBezTo>
                <a:cubicBezTo>
                  <a:pt x="690" y="1934"/>
                  <a:pt x="729" y="1936"/>
                  <a:pt x="767" y="1940"/>
                </a:cubicBezTo>
                <a:cubicBezTo>
                  <a:pt x="813" y="1944"/>
                  <a:pt x="906" y="1957"/>
                  <a:pt x="906" y="1957"/>
                </a:cubicBezTo>
                <a:cubicBezTo>
                  <a:pt x="964" y="1945"/>
                  <a:pt x="941" y="1962"/>
                  <a:pt x="963" y="1900"/>
                </a:cubicBezTo>
                <a:cubicBezTo>
                  <a:pt x="968" y="1883"/>
                  <a:pt x="980" y="1851"/>
                  <a:pt x="980" y="1851"/>
                </a:cubicBezTo>
                <a:cubicBezTo>
                  <a:pt x="987" y="1769"/>
                  <a:pt x="1007" y="1699"/>
                  <a:pt x="1029" y="1622"/>
                </a:cubicBezTo>
                <a:cubicBezTo>
                  <a:pt x="1038" y="1587"/>
                  <a:pt x="1053" y="1516"/>
                  <a:pt x="1053" y="1516"/>
                </a:cubicBezTo>
                <a:cubicBezTo>
                  <a:pt x="1045" y="1466"/>
                  <a:pt x="1052" y="1444"/>
                  <a:pt x="1012" y="1418"/>
                </a:cubicBezTo>
                <a:cubicBezTo>
                  <a:pt x="905" y="1255"/>
                  <a:pt x="980" y="1388"/>
                  <a:pt x="972" y="961"/>
                </a:cubicBezTo>
                <a:cubicBezTo>
                  <a:pt x="977" y="900"/>
                  <a:pt x="979" y="803"/>
                  <a:pt x="1029" y="757"/>
                </a:cubicBezTo>
                <a:cubicBezTo>
                  <a:pt x="1041" y="690"/>
                  <a:pt x="1060" y="628"/>
                  <a:pt x="1069" y="561"/>
                </a:cubicBezTo>
                <a:cubicBezTo>
                  <a:pt x="1078" y="399"/>
                  <a:pt x="1074" y="441"/>
                  <a:pt x="1110" y="332"/>
                </a:cubicBezTo>
                <a:cubicBezTo>
                  <a:pt x="1087" y="275"/>
                  <a:pt x="1090" y="297"/>
                  <a:pt x="1045" y="267"/>
                </a:cubicBezTo>
                <a:cubicBezTo>
                  <a:pt x="1026" y="238"/>
                  <a:pt x="1026" y="214"/>
                  <a:pt x="1012" y="185"/>
                </a:cubicBezTo>
                <a:cubicBezTo>
                  <a:pt x="1003" y="167"/>
                  <a:pt x="990" y="152"/>
                  <a:pt x="980" y="136"/>
                </a:cubicBezTo>
                <a:cubicBezTo>
                  <a:pt x="974" y="127"/>
                  <a:pt x="963" y="112"/>
                  <a:pt x="963" y="112"/>
                </a:cubicBezTo>
                <a:cubicBezTo>
                  <a:pt x="927" y="0"/>
                  <a:pt x="655" y="40"/>
                  <a:pt x="621" y="39"/>
                </a:cubicBezTo>
                <a:cubicBezTo>
                  <a:pt x="604" y="36"/>
                  <a:pt x="588" y="30"/>
                  <a:pt x="572" y="30"/>
                </a:cubicBezTo>
                <a:cubicBezTo>
                  <a:pt x="517" y="30"/>
                  <a:pt x="464" y="51"/>
                  <a:pt x="523" y="3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36" name="Freeform 14"/>
          <p:cNvSpPr>
            <a:spLocks/>
          </p:cNvSpPr>
          <p:nvPr/>
        </p:nvSpPr>
        <p:spPr bwMode="auto">
          <a:xfrm>
            <a:off x="2138363" y="1652588"/>
            <a:ext cx="2235200" cy="3076575"/>
          </a:xfrm>
          <a:custGeom>
            <a:avLst/>
            <a:gdLst>
              <a:gd name="T0" fmla="*/ 0 w 1408"/>
              <a:gd name="T1" fmla="*/ 2147483647 h 1938"/>
              <a:gd name="T2" fmla="*/ 2147483647 w 1408"/>
              <a:gd name="T3" fmla="*/ 2147483647 h 1938"/>
              <a:gd name="T4" fmla="*/ 2147483647 w 1408"/>
              <a:gd name="T5" fmla="*/ 2147483647 h 1938"/>
              <a:gd name="T6" fmla="*/ 2147483647 w 1408"/>
              <a:gd name="T7" fmla="*/ 2147483647 h 1938"/>
              <a:gd name="T8" fmla="*/ 2147483647 w 1408"/>
              <a:gd name="T9" fmla="*/ 2147483647 h 1938"/>
              <a:gd name="T10" fmla="*/ 2147483647 w 1408"/>
              <a:gd name="T11" fmla="*/ 2147483647 h 1938"/>
              <a:gd name="T12" fmla="*/ 2147483647 w 1408"/>
              <a:gd name="T13" fmla="*/ 2147483647 h 1938"/>
              <a:gd name="T14" fmla="*/ 2147483647 w 1408"/>
              <a:gd name="T15" fmla="*/ 2147483647 h 1938"/>
              <a:gd name="T16" fmla="*/ 2147483647 w 1408"/>
              <a:gd name="T17" fmla="*/ 2147483647 h 1938"/>
              <a:gd name="T18" fmla="*/ 2147483647 w 1408"/>
              <a:gd name="T19" fmla="*/ 2147483647 h 1938"/>
              <a:gd name="T20" fmla="*/ 2147483647 w 1408"/>
              <a:gd name="T21" fmla="*/ 2147483647 h 1938"/>
              <a:gd name="T22" fmla="*/ 2147483647 w 1408"/>
              <a:gd name="T23" fmla="*/ 2147483647 h 1938"/>
              <a:gd name="T24" fmla="*/ 2147483647 w 1408"/>
              <a:gd name="T25" fmla="*/ 2147483647 h 1938"/>
              <a:gd name="T26" fmla="*/ 2147483647 w 1408"/>
              <a:gd name="T27" fmla="*/ 2147483647 h 1938"/>
              <a:gd name="T28" fmla="*/ 2147483647 w 1408"/>
              <a:gd name="T29" fmla="*/ 2147483647 h 1938"/>
              <a:gd name="T30" fmla="*/ 2147483647 w 1408"/>
              <a:gd name="T31" fmla="*/ 2147483647 h 1938"/>
              <a:gd name="T32" fmla="*/ 2147483647 w 1408"/>
              <a:gd name="T33" fmla="*/ 2147483647 h 1938"/>
              <a:gd name="T34" fmla="*/ 2147483647 w 1408"/>
              <a:gd name="T35" fmla="*/ 2147483647 h 1938"/>
              <a:gd name="T36" fmla="*/ 2147483647 w 1408"/>
              <a:gd name="T37" fmla="*/ 2147483647 h 1938"/>
              <a:gd name="T38" fmla="*/ 2147483647 w 1408"/>
              <a:gd name="T39" fmla="*/ 2147483647 h 1938"/>
              <a:gd name="T40" fmla="*/ 2147483647 w 1408"/>
              <a:gd name="T41" fmla="*/ 2147483647 h 1938"/>
              <a:gd name="T42" fmla="*/ 2147483647 w 1408"/>
              <a:gd name="T43" fmla="*/ 2147483647 h 1938"/>
              <a:gd name="T44" fmla="*/ 2147483647 w 1408"/>
              <a:gd name="T45" fmla="*/ 2147483647 h 1938"/>
              <a:gd name="T46" fmla="*/ 2147483647 w 1408"/>
              <a:gd name="T47" fmla="*/ 2147483647 h 1938"/>
              <a:gd name="T48" fmla="*/ 2147483647 w 1408"/>
              <a:gd name="T49" fmla="*/ 2147483647 h 1938"/>
              <a:gd name="T50" fmla="*/ 2147483647 w 1408"/>
              <a:gd name="T51" fmla="*/ 2147483647 h 1938"/>
              <a:gd name="T52" fmla="*/ 2147483647 w 1408"/>
              <a:gd name="T53" fmla="*/ 2147483647 h 1938"/>
              <a:gd name="T54" fmla="*/ 2147483647 w 1408"/>
              <a:gd name="T55" fmla="*/ 2147483647 h 1938"/>
              <a:gd name="T56" fmla="*/ 2147483647 w 1408"/>
              <a:gd name="T57" fmla="*/ 2147483647 h 1938"/>
              <a:gd name="T58" fmla="*/ 0 w 1408"/>
              <a:gd name="T59" fmla="*/ 2147483647 h 19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08"/>
              <a:gd name="T91" fmla="*/ 0 h 1938"/>
              <a:gd name="T92" fmla="*/ 1408 w 1408"/>
              <a:gd name="T93" fmla="*/ 1938 h 19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08" h="1938">
                <a:moveTo>
                  <a:pt x="0" y="44"/>
                </a:moveTo>
                <a:cubicBezTo>
                  <a:pt x="36" y="35"/>
                  <a:pt x="68" y="26"/>
                  <a:pt x="106" y="20"/>
                </a:cubicBezTo>
                <a:cubicBezTo>
                  <a:pt x="266" y="37"/>
                  <a:pt x="415" y="33"/>
                  <a:pt x="579" y="28"/>
                </a:cubicBezTo>
                <a:cubicBezTo>
                  <a:pt x="663" y="0"/>
                  <a:pt x="768" y="28"/>
                  <a:pt x="857" y="36"/>
                </a:cubicBezTo>
                <a:cubicBezTo>
                  <a:pt x="873" y="41"/>
                  <a:pt x="889" y="46"/>
                  <a:pt x="906" y="52"/>
                </a:cubicBezTo>
                <a:cubicBezTo>
                  <a:pt x="914" y="54"/>
                  <a:pt x="930" y="60"/>
                  <a:pt x="930" y="60"/>
                </a:cubicBezTo>
                <a:cubicBezTo>
                  <a:pt x="971" y="101"/>
                  <a:pt x="920" y="55"/>
                  <a:pt x="971" y="85"/>
                </a:cubicBezTo>
                <a:cubicBezTo>
                  <a:pt x="1002" y="103"/>
                  <a:pt x="1019" y="141"/>
                  <a:pt x="1045" y="166"/>
                </a:cubicBezTo>
                <a:cubicBezTo>
                  <a:pt x="1051" y="219"/>
                  <a:pt x="1055" y="261"/>
                  <a:pt x="1086" y="305"/>
                </a:cubicBezTo>
                <a:cubicBezTo>
                  <a:pt x="1104" y="379"/>
                  <a:pt x="1116" y="401"/>
                  <a:pt x="1184" y="444"/>
                </a:cubicBezTo>
                <a:cubicBezTo>
                  <a:pt x="1194" y="475"/>
                  <a:pt x="1217" y="502"/>
                  <a:pt x="1241" y="526"/>
                </a:cubicBezTo>
                <a:cubicBezTo>
                  <a:pt x="1243" y="542"/>
                  <a:pt x="1242" y="559"/>
                  <a:pt x="1249" y="575"/>
                </a:cubicBezTo>
                <a:cubicBezTo>
                  <a:pt x="1253" y="585"/>
                  <a:pt x="1266" y="590"/>
                  <a:pt x="1273" y="599"/>
                </a:cubicBezTo>
                <a:cubicBezTo>
                  <a:pt x="1305" y="640"/>
                  <a:pt x="1326" y="684"/>
                  <a:pt x="1363" y="721"/>
                </a:cubicBezTo>
                <a:cubicBezTo>
                  <a:pt x="1384" y="786"/>
                  <a:pt x="1364" y="717"/>
                  <a:pt x="1379" y="860"/>
                </a:cubicBezTo>
                <a:cubicBezTo>
                  <a:pt x="1382" y="896"/>
                  <a:pt x="1395" y="930"/>
                  <a:pt x="1404" y="966"/>
                </a:cubicBezTo>
                <a:cubicBezTo>
                  <a:pt x="1377" y="1131"/>
                  <a:pt x="1408" y="926"/>
                  <a:pt x="1388" y="1334"/>
                </a:cubicBezTo>
                <a:cubicBezTo>
                  <a:pt x="1387" y="1351"/>
                  <a:pt x="1375" y="1366"/>
                  <a:pt x="1371" y="1383"/>
                </a:cubicBezTo>
                <a:cubicBezTo>
                  <a:pt x="1365" y="1404"/>
                  <a:pt x="1367" y="1429"/>
                  <a:pt x="1355" y="1448"/>
                </a:cubicBezTo>
                <a:cubicBezTo>
                  <a:pt x="1344" y="1464"/>
                  <a:pt x="1322" y="1497"/>
                  <a:pt x="1322" y="1497"/>
                </a:cubicBezTo>
                <a:cubicBezTo>
                  <a:pt x="1308" y="1539"/>
                  <a:pt x="1290" y="1562"/>
                  <a:pt x="1273" y="1603"/>
                </a:cubicBezTo>
                <a:cubicBezTo>
                  <a:pt x="1269" y="1611"/>
                  <a:pt x="1271" y="1621"/>
                  <a:pt x="1265" y="1628"/>
                </a:cubicBezTo>
                <a:cubicBezTo>
                  <a:pt x="1259" y="1634"/>
                  <a:pt x="1249" y="1633"/>
                  <a:pt x="1241" y="1636"/>
                </a:cubicBezTo>
                <a:cubicBezTo>
                  <a:pt x="1217" y="1659"/>
                  <a:pt x="1172" y="1723"/>
                  <a:pt x="1151" y="1742"/>
                </a:cubicBezTo>
                <a:cubicBezTo>
                  <a:pt x="1118" y="1770"/>
                  <a:pt x="1080" y="1784"/>
                  <a:pt x="1045" y="1807"/>
                </a:cubicBezTo>
                <a:cubicBezTo>
                  <a:pt x="1025" y="1819"/>
                  <a:pt x="973" y="1862"/>
                  <a:pt x="955" y="1864"/>
                </a:cubicBezTo>
                <a:cubicBezTo>
                  <a:pt x="888" y="1868"/>
                  <a:pt x="735" y="1878"/>
                  <a:pt x="677" y="1881"/>
                </a:cubicBezTo>
                <a:cubicBezTo>
                  <a:pt x="584" y="1884"/>
                  <a:pt x="492" y="1886"/>
                  <a:pt x="400" y="1889"/>
                </a:cubicBezTo>
                <a:cubicBezTo>
                  <a:pt x="279" y="1912"/>
                  <a:pt x="412" y="1888"/>
                  <a:pt x="139" y="1905"/>
                </a:cubicBezTo>
                <a:cubicBezTo>
                  <a:pt x="90" y="1907"/>
                  <a:pt x="47" y="1938"/>
                  <a:pt x="0" y="1938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365125" y="1009650"/>
            <a:ext cx="862013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ea typeface="ＭＳ Ｐゴシック" pitchFamily="84" charset="-128"/>
              </a:rPr>
              <a:t>Males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3657600" y="1066800"/>
            <a:ext cx="11588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ea typeface="ＭＳ Ｐゴシック" pitchFamily="84" charset="-128"/>
              </a:rPr>
              <a:t>Females</a:t>
            </a:r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>
            <a:off x="914400" y="1371600"/>
            <a:ext cx="3810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 flipH="1">
            <a:off x="3352800" y="1371600"/>
            <a:ext cx="609600" cy="457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41" name="Freeform 19"/>
          <p:cNvSpPr>
            <a:spLocks/>
          </p:cNvSpPr>
          <p:nvPr/>
        </p:nvSpPr>
        <p:spPr bwMode="auto">
          <a:xfrm>
            <a:off x="6500813" y="2176463"/>
            <a:ext cx="1325562" cy="763587"/>
          </a:xfrm>
          <a:custGeom>
            <a:avLst/>
            <a:gdLst>
              <a:gd name="T0" fmla="*/ 2147483647 w 835"/>
              <a:gd name="T1" fmla="*/ 2147483647 h 481"/>
              <a:gd name="T2" fmla="*/ 2147483647 w 835"/>
              <a:gd name="T3" fmla="*/ 2147483647 h 481"/>
              <a:gd name="T4" fmla="*/ 2147483647 w 835"/>
              <a:gd name="T5" fmla="*/ 2147483647 h 481"/>
              <a:gd name="T6" fmla="*/ 2147483647 w 835"/>
              <a:gd name="T7" fmla="*/ 2147483647 h 481"/>
              <a:gd name="T8" fmla="*/ 2147483647 w 835"/>
              <a:gd name="T9" fmla="*/ 2147483647 h 481"/>
              <a:gd name="T10" fmla="*/ 2147483647 w 835"/>
              <a:gd name="T11" fmla="*/ 2147483647 h 481"/>
              <a:gd name="T12" fmla="*/ 2147483647 w 835"/>
              <a:gd name="T13" fmla="*/ 2147483647 h 481"/>
              <a:gd name="T14" fmla="*/ 2147483647 w 835"/>
              <a:gd name="T15" fmla="*/ 2147483647 h 481"/>
              <a:gd name="T16" fmla="*/ 2147483647 w 835"/>
              <a:gd name="T17" fmla="*/ 2147483647 h 481"/>
              <a:gd name="T18" fmla="*/ 2147483647 w 835"/>
              <a:gd name="T19" fmla="*/ 2147483647 h 481"/>
              <a:gd name="T20" fmla="*/ 2147483647 w 835"/>
              <a:gd name="T21" fmla="*/ 0 h 481"/>
              <a:gd name="T22" fmla="*/ 2147483647 w 835"/>
              <a:gd name="T23" fmla="*/ 2147483647 h 4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5"/>
              <a:gd name="T37" fmla="*/ 0 h 481"/>
              <a:gd name="T38" fmla="*/ 835 w 835"/>
              <a:gd name="T39" fmla="*/ 481 h 4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5" h="481">
                <a:moveTo>
                  <a:pt x="109" y="8"/>
                </a:moveTo>
                <a:cubicBezTo>
                  <a:pt x="67" y="34"/>
                  <a:pt x="90" y="15"/>
                  <a:pt x="52" y="73"/>
                </a:cubicBezTo>
                <a:cubicBezTo>
                  <a:pt x="46" y="81"/>
                  <a:pt x="35" y="98"/>
                  <a:pt x="35" y="98"/>
                </a:cubicBezTo>
                <a:cubicBezTo>
                  <a:pt x="13" y="207"/>
                  <a:pt x="0" y="345"/>
                  <a:pt x="52" y="449"/>
                </a:cubicBezTo>
                <a:cubicBezTo>
                  <a:pt x="55" y="456"/>
                  <a:pt x="67" y="455"/>
                  <a:pt x="76" y="457"/>
                </a:cubicBezTo>
                <a:cubicBezTo>
                  <a:pt x="117" y="462"/>
                  <a:pt x="274" y="471"/>
                  <a:pt x="305" y="473"/>
                </a:cubicBezTo>
                <a:cubicBezTo>
                  <a:pt x="482" y="469"/>
                  <a:pt x="636" y="481"/>
                  <a:pt x="803" y="449"/>
                </a:cubicBezTo>
                <a:cubicBezTo>
                  <a:pt x="831" y="404"/>
                  <a:pt x="828" y="384"/>
                  <a:pt x="835" y="326"/>
                </a:cubicBezTo>
                <a:cubicBezTo>
                  <a:pt x="832" y="285"/>
                  <a:pt x="830" y="244"/>
                  <a:pt x="827" y="204"/>
                </a:cubicBezTo>
                <a:cubicBezTo>
                  <a:pt x="823" y="167"/>
                  <a:pt x="820" y="97"/>
                  <a:pt x="786" y="73"/>
                </a:cubicBezTo>
                <a:cubicBezTo>
                  <a:pt x="743" y="42"/>
                  <a:pt x="643" y="21"/>
                  <a:pt x="591" y="0"/>
                </a:cubicBezTo>
                <a:cubicBezTo>
                  <a:pt x="212" y="9"/>
                  <a:pt x="373" y="8"/>
                  <a:pt x="109" y="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42" name="Freeform 20"/>
          <p:cNvSpPr>
            <a:spLocks/>
          </p:cNvSpPr>
          <p:nvPr/>
        </p:nvSpPr>
        <p:spPr bwMode="auto">
          <a:xfrm>
            <a:off x="6415088" y="2874963"/>
            <a:ext cx="1489075" cy="1219200"/>
          </a:xfrm>
          <a:custGeom>
            <a:avLst/>
            <a:gdLst>
              <a:gd name="T0" fmla="*/ 2147483647 w 938"/>
              <a:gd name="T1" fmla="*/ 2147483647 h 768"/>
              <a:gd name="T2" fmla="*/ 2147483647 w 938"/>
              <a:gd name="T3" fmla="*/ 2147483647 h 768"/>
              <a:gd name="T4" fmla="*/ 2147483647 w 938"/>
              <a:gd name="T5" fmla="*/ 2147483647 h 768"/>
              <a:gd name="T6" fmla="*/ 2147483647 w 938"/>
              <a:gd name="T7" fmla="*/ 2147483647 h 768"/>
              <a:gd name="T8" fmla="*/ 2147483647 w 938"/>
              <a:gd name="T9" fmla="*/ 2147483647 h 768"/>
              <a:gd name="T10" fmla="*/ 2147483647 w 938"/>
              <a:gd name="T11" fmla="*/ 2147483647 h 768"/>
              <a:gd name="T12" fmla="*/ 2147483647 w 938"/>
              <a:gd name="T13" fmla="*/ 2147483647 h 768"/>
              <a:gd name="T14" fmla="*/ 2147483647 w 938"/>
              <a:gd name="T15" fmla="*/ 2147483647 h 768"/>
              <a:gd name="T16" fmla="*/ 2147483647 w 938"/>
              <a:gd name="T17" fmla="*/ 2147483647 h 768"/>
              <a:gd name="T18" fmla="*/ 2147483647 w 938"/>
              <a:gd name="T19" fmla="*/ 2147483647 h 768"/>
              <a:gd name="T20" fmla="*/ 2147483647 w 938"/>
              <a:gd name="T21" fmla="*/ 2147483647 h 768"/>
              <a:gd name="T22" fmla="*/ 2147483647 w 938"/>
              <a:gd name="T23" fmla="*/ 2147483647 h 768"/>
              <a:gd name="T24" fmla="*/ 2147483647 w 938"/>
              <a:gd name="T25" fmla="*/ 0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8"/>
              <a:gd name="T40" fmla="*/ 0 h 768"/>
              <a:gd name="T41" fmla="*/ 938 w 93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8" h="768">
                <a:moveTo>
                  <a:pt x="106" y="17"/>
                </a:moveTo>
                <a:cubicBezTo>
                  <a:pt x="97" y="110"/>
                  <a:pt x="71" y="194"/>
                  <a:pt x="49" y="286"/>
                </a:cubicBezTo>
                <a:cubicBezTo>
                  <a:pt x="42" y="375"/>
                  <a:pt x="37" y="459"/>
                  <a:pt x="16" y="547"/>
                </a:cubicBezTo>
                <a:cubicBezTo>
                  <a:pt x="11" y="581"/>
                  <a:pt x="0" y="612"/>
                  <a:pt x="16" y="645"/>
                </a:cubicBezTo>
                <a:cubicBezTo>
                  <a:pt x="36" y="687"/>
                  <a:pt x="131" y="691"/>
                  <a:pt x="171" y="702"/>
                </a:cubicBezTo>
                <a:cubicBezTo>
                  <a:pt x="288" y="732"/>
                  <a:pt x="425" y="739"/>
                  <a:pt x="547" y="751"/>
                </a:cubicBezTo>
                <a:cubicBezTo>
                  <a:pt x="623" y="748"/>
                  <a:pt x="706" y="768"/>
                  <a:pt x="775" y="735"/>
                </a:cubicBezTo>
                <a:cubicBezTo>
                  <a:pt x="824" y="710"/>
                  <a:pt x="774" y="725"/>
                  <a:pt x="832" y="702"/>
                </a:cubicBezTo>
                <a:cubicBezTo>
                  <a:pt x="847" y="695"/>
                  <a:pt x="881" y="686"/>
                  <a:pt x="881" y="686"/>
                </a:cubicBezTo>
                <a:cubicBezTo>
                  <a:pt x="903" y="568"/>
                  <a:pt x="904" y="450"/>
                  <a:pt x="938" y="335"/>
                </a:cubicBezTo>
                <a:cubicBezTo>
                  <a:pt x="931" y="242"/>
                  <a:pt x="938" y="149"/>
                  <a:pt x="922" y="58"/>
                </a:cubicBezTo>
                <a:cubicBezTo>
                  <a:pt x="920" y="49"/>
                  <a:pt x="906" y="52"/>
                  <a:pt x="898" y="49"/>
                </a:cubicBezTo>
                <a:cubicBezTo>
                  <a:pt x="879" y="31"/>
                  <a:pt x="857" y="26"/>
                  <a:pt x="857" y="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5943600" y="1371600"/>
            <a:ext cx="862013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ea typeface="ＭＳ Ｐゴシック" pitchFamily="84" charset="-128"/>
              </a:rPr>
              <a:t>Males</a:t>
            </a:r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>
            <a:off x="6492875" y="1733550"/>
            <a:ext cx="3810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7696200" y="4267200"/>
            <a:ext cx="11588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  <a:ea typeface="ＭＳ Ｐゴシック" pitchFamily="84" charset="-128"/>
              </a:rPr>
              <a:t>Females</a:t>
            </a: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H="1" flipV="1">
            <a:off x="7467600" y="3657600"/>
            <a:ext cx="4572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Convenience Samples:</a:t>
            </a:r>
            <a:br>
              <a:rPr lang="en-US" altLang="en-US" dirty="0"/>
            </a:br>
            <a:r>
              <a:rPr lang="en-US" altLang="en-US" sz="4000" dirty="0"/>
              <a:t>Probability unknown</a:t>
            </a:r>
            <a:endParaRPr lang="en-US" alt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68540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F4ADA-D00C-4EF7-B03B-47D5E8F11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75104A-20DA-4528-8252-8BDADA7F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0A9E6-8448-4827-948B-DA5194B8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D8665-5E5B-4C49-A748-712AAEE4C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924800" cy="66992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Haphazard/Volunteer Samples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1143000" y="20256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1371600" y="24066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H="1">
            <a:off x="1219200" y="3016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371600" y="3016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V="1">
            <a:off x="1371600" y="2559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H="1" flipV="1">
            <a:off x="1143000" y="2559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1752600" y="18732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1981200" y="22542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 flipH="1">
            <a:off x="1828800" y="2863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1981200" y="2863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 flipV="1">
            <a:off x="1981200" y="2406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 flipH="1" flipV="1">
            <a:off x="1752600" y="2406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1" name="AutoShape 17"/>
          <p:cNvSpPr>
            <a:spLocks noChangeArrowheads="1"/>
          </p:cNvSpPr>
          <p:nvPr/>
        </p:nvSpPr>
        <p:spPr bwMode="auto">
          <a:xfrm>
            <a:off x="2362200" y="20256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2590800" y="24066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 flipH="1">
            <a:off x="2438400" y="3016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2590800" y="3016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flipV="1">
            <a:off x="2590800" y="2559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 flipH="1" flipV="1">
            <a:off x="2362200" y="2559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7" name="AutoShape 23"/>
          <p:cNvSpPr>
            <a:spLocks noChangeArrowheads="1"/>
          </p:cNvSpPr>
          <p:nvPr/>
        </p:nvSpPr>
        <p:spPr bwMode="auto">
          <a:xfrm>
            <a:off x="2971800" y="18732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>
            <a:off x="3200400" y="22542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 flipH="1">
            <a:off x="3048000" y="2863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3200400" y="2863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 flipV="1">
            <a:off x="3200400" y="2406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 flipH="1" flipV="1">
            <a:off x="2971800" y="2406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3" name="AutoShape 29"/>
          <p:cNvSpPr>
            <a:spLocks noChangeArrowheads="1"/>
          </p:cNvSpPr>
          <p:nvPr/>
        </p:nvSpPr>
        <p:spPr bwMode="auto">
          <a:xfrm>
            <a:off x="1219200" y="33972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>
            <a:off x="1447800" y="37782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5" name="Line 31"/>
          <p:cNvSpPr>
            <a:spLocks noChangeShapeType="1"/>
          </p:cNvSpPr>
          <p:nvPr/>
        </p:nvSpPr>
        <p:spPr bwMode="auto">
          <a:xfrm flipH="1">
            <a:off x="1295400" y="4387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6" name="Line 32"/>
          <p:cNvSpPr>
            <a:spLocks noChangeShapeType="1"/>
          </p:cNvSpPr>
          <p:nvPr/>
        </p:nvSpPr>
        <p:spPr bwMode="auto">
          <a:xfrm>
            <a:off x="1447800" y="4387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7" name="Line 33"/>
          <p:cNvSpPr>
            <a:spLocks noChangeShapeType="1"/>
          </p:cNvSpPr>
          <p:nvPr/>
        </p:nvSpPr>
        <p:spPr bwMode="auto">
          <a:xfrm flipV="1">
            <a:off x="1447800" y="3930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 flipH="1" flipV="1">
            <a:off x="1219200" y="3930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29" name="AutoShape 35"/>
          <p:cNvSpPr>
            <a:spLocks noChangeArrowheads="1"/>
          </p:cNvSpPr>
          <p:nvPr/>
        </p:nvSpPr>
        <p:spPr bwMode="auto">
          <a:xfrm>
            <a:off x="1828800" y="32448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>
            <a:off x="2057400" y="36258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 flipH="1">
            <a:off x="1905000" y="42354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2" name="Line 38"/>
          <p:cNvSpPr>
            <a:spLocks noChangeShapeType="1"/>
          </p:cNvSpPr>
          <p:nvPr/>
        </p:nvSpPr>
        <p:spPr bwMode="auto">
          <a:xfrm>
            <a:off x="2057400" y="42354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3" name="Line 39"/>
          <p:cNvSpPr>
            <a:spLocks noChangeShapeType="1"/>
          </p:cNvSpPr>
          <p:nvPr/>
        </p:nvSpPr>
        <p:spPr bwMode="auto">
          <a:xfrm flipV="1">
            <a:off x="2057400" y="37782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 flipH="1" flipV="1">
            <a:off x="1828800" y="37782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5" name="AutoShape 41"/>
          <p:cNvSpPr>
            <a:spLocks noChangeArrowheads="1"/>
          </p:cNvSpPr>
          <p:nvPr/>
        </p:nvSpPr>
        <p:spPr bwMode="auto">
          <a:xfrm>
            <a:off x="2438400" y="33972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36" name="Line 42"/>
          <p:cNvSpPr>
            <a:spLocks noChangeShapeType="1"/>
          </p:cNvSpPr>
          <p:nvPr/>
        </p:nvSpPr>
        <p:spPr bwMode="auto">
          <a:xfrm>
            <a:off x="2667000" y="37782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7" name="Line 43"/>
          <p:cNvSpPr>
            <a:spLocks noChangeShapeType="1"/>
          </p:cNvSpPr>
          <p:nvPr/>
        </p:nvSpPr>
        <p:spPr bwMode="auto">
          <a:xfrm flipH="1">
            <a:off x="2514600" y="4387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8" name="Line 44"/>
          <p:cNvSpPr>
            <a:spLocks noChangeShapeType="1"/>
          </p:cNvSpPr>
          <p:nvPr/>
        </p:nvSpPr>
        <p:spPr bwMode="auto">
          <a:xfrm>
            <a:off x="2667000" y="4387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39" name="Line 45"/>
          <p:cNvSpPr>
            <a:spLocks noChangeShapeType="1"/>
          </p:cNvSpPr>
          <p:nvPr/>
        </p:nvSpPr>
        <p:spPr bwMode="auto">
          <a:xfrm flipV="1">
            <a:off x="2667000" y="3930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0" name="Line 46"/>
          <p:cNvSpPr>
            <a:spLocks noChangeShapeType="1"/>
          </p:cNvSpPr>
          <p:nvPr/>
        </p:nvSpPr>
        <p:spPr bwMode="auto">
          <a:xfrm flipH="1" flipV="1">
            <a:off x="2438400" y="3930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1" name="AutoShape 47"/>
          <p:cNvSpPr>
            <a:spLocks noChangeArrowheads="1"/>
          </p:cNvSpPr>
          <p:nvPr/>
        </p:nvSpPr>
        <p:spPr bwMode="auto">
          <a:xfrm>
            <a:off x="3048000" y="32448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42" name="Line 48"/>
          <p:cNvSpPr>
            <a:spLocks noChangeShapeType="1"/>
          </p:cNvSpPr>
          <p:nvPr/>
        </p:nvSpPr>
        <p:spPr bwMode="auto">
          <a:xfrm>
            <a:off x="3276600" y="36258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3" name="Line 49"/>
          <p:cNvSpPr>
            <a:spLocks noChangeShapeType="1"/>
          </p:cNvSpPr>
          <p:nvPr/>
        </p:nvSpPr>
        <p:spPr bwMode="auto">
          <a:xfrm flipH="1">
            <a:off x="3124200" y="42354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4" name="Line 50"/>
          <p:cNvSpPr>
            <a:spLocks noChangeShapeType="1"/>
          </p:cNvSpPr>
          <p:nvPr/>
        </p:nvSpPr>
        <p:spPr bwMode="auto">
          <a:xfrm>
            <a:off x="3276600" y="42354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5" name="Line 51"/>
          <p:cNvSpPr>
            <a:spLocks noChangeShapeType="1"/>
          </p:cNvSpPr>
          <p:nvPr/>
        </p:nvSpPr>
        <p:spPr bwMode="auto">
          <a:xfrm flipV="1">
            <a:off x="3276600" y="37782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6" name="Line 52"/>
          <p:cNvSpPr>
            <a:spLocks noChangeShapeType="1"/>
          </p:cNvSpPr>
          <p:nvPr/>
        </p:nvSpPr>
        <p:spPr bwMode="auto">
          <a:xfrm flipH="1" flipV="1">
            <a:off x="3048000" y="37782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7" name="Oval 53"/>
          <p:cNvSpPr>
            <a:spLocks noChangeArrowheads="1"/>
          </p:cNvSpPr>
          <p:nvPr/>
        </p:nvSpPr>
        <p:spPr bwMode="auto">
          <a:xfrm>
            <a:off x="304800" y="1492250"/>
            <a:ext cx="4267200" cy="3733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48" name="Line 54"/>
          <p:cNvSpPr>
            <a:spLocks noChangeShapeType="1"/>
          </p:cNvSpPr>
          <p:nvPr/>
        </p:nvSpPr>
        <p:spPr bwMode="auto">
          <a:xfrm flipV="1">
            <a:off x="4114800" y="2254250"/>
            <a:ext cx="137160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49" name="AutoShape 55"/>
          <p:cNvSpPr>
            <a:spLocks noChangeArrowheads="1"/>
          </p:cNvSpPr>
          <p:nvPr/>
        </p:nvSpPr>
        <p:spPr bwMode="auto">
          <a:xfrm>
            <a:off x="6858000" y="44640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50" name="Line 56"/>
          <p:cNvSpPr>
            <a:spLocks noChangeShapeType="1"/>
          </p:cNvSpPr>
          <p:nvPr/>
        </p:nvSpPr>
        <p:spPr bwMode="auto">
          <a:xfrm>
            <a:off x="7086600" y="48450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1" name="Line 57"/>
          <p:cNvSpPr>
            <a:spLocks noChangeShapeType="1"/>
          </p:cNvSpPr>
          <p:nvPr/>
        </p:nvSpPr>
        <p:spPr bwMode="auto">
          <a:xfrm flipH="1">
            <a:off x="6934200" y="54546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2" name="Line 58"/>
          <p:cNvSpPr>
            <a:spLocks noChangeShapeType="1"/>
          </p:cNvSpPr>
          <p:nvPr/>
        </p:nvSpPr>
        <p:spPr bwMode="auto">
          <a:xfrm>
            <a:off x="7086600" y="54546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3" name="Line 59"/>
          <p:cNvSpPr>
            <a:spLocks noChangeShapeType="1"/>
          </p:cNvSpPr>
          <p:nvPr/>
        </p:nvSpPr>
        <p:spPr bwMode="auto">
          <a:xfrm flipV="1">
            <a:off x="7086600" y="49974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4" name="Line 60"/>
          <p:cNvSpPr>
            <a:spLocks noChangeShapeType="1"/>
          </p:cNvSpPr>
          <p:nvPr/>
        </p:nvSpPr>
        <p:spPr bwMode="auto">
          <a:xfrm flipH="1" flipV="1">
            <a:off x="6858000" y="49974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5" name="AutoShape 61"/>
          <p:cNvSpPr>
            <a:spLocks noChangeArrowheads="1"/>
          </p:cNvSpPr>
          <p:nvPr/>
        </p:nvSpPr>
        <p:spPr bwMode="auto">
          <a:xfrm>
            <a:off x="7467600" y="43116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56" name="Line 62"/>
          <p:cNvSpPr>
            <a:spLocks noChangeShapeType="1"/>
          </p:cNvSpPr>
          <p:nvPr/>
        </p:nvSpPr>
        <p:spPr bwMode="auto">
          <a:xfrm>
            <a:off x="7696200" y="46926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7" name="Line 63"/>
          <p:cNvSpPr>
            <a:spLocks noChangeShapeType="1"/>
          </p:cNvSpPr>
          <p:nvPr/>
        </p:nvSpPr>
        <p:spPr bwMode="auto">
          <a:xfrm flipH="1">
            <a:off x="7543800" y="5302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8" name="Line 64"/>
          <p:cNvSpPr>
            <a:spLocks noChangeShapeType="1"/>
          </p:cNvSpPr>
          <p:nvPr/>
        </p:nvSpPr>
        <p:spPr bwMode="auto">
          <a:xfrm>
            <a:off x="7696200" y="5302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59" name="Line 65"/>
          <p:cNvSpPr>
            <a:spLocks noChangeShapeType="1"/>
          </p:cNvSpPr>
          <p:nvPr/>
        </p:nvSpPr>
        <p:spPr bwMode="auto">
          <a:xfrm flipV="1">
            <a:off x="7696200" y="4845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0" name="Line 66"/>
          <p:cNvSpPr>
            <a:spLocks noChangeShapeType="1"/>
          </p:cNvSpPr>
          <p:nvPr/>
        </p:nvSpPr>
        <p:spPr bwMode="auto">
          <a:xfrm flipH="1" flipV="1">
            <a:off x="7467600" y="4845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1" name="Oval 67"/>
          <p:cNvSpPr>
            <a:spLocks noChangeArrowheads="1"/>
          </p:cNvSpPr>
          <p:nvPr/>
        </p:nvSpPr>
        <p:spPr bwMode="auto">
          <a:xfrm>
            <a:off x="6172200" y="3778250"/>
            <a:ext cx="2209800" cy="21653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62" name="Text Box 68"/>
          <p:cNvSpPr txBox="1">
            <a:spLocks noChangeArrowheads="1"/>
          </p:cNvSpPr>
          <p:nvPr/>
        </p:nvSpPr>
        <p:spPr bwMode="auto">
          <a:xfrm>
            <a:off x="5257800" y="4419600"/>
            <a:ext cx="873125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Sample</a:t>
            </a:r>
            <a:endParaRPr lang="en-US" altLang="en-US" sz="2400">
              <a:solidFill>
                <a:schemeClr val="bg1"/>
              </a:solidFill>
              <a:ea typeface="ＭＳ Ｐゴシック" pitchFamily="84" charset="-128"/>
            </a:endParaRPr>
          </a:p>
        </p:txBody>
      </p:sp>
      <p:sp>
        <p:nvSpPr>
          <p:cNvPr id="29763" name="Text Box 69"/>
          <p:cNvSpPr txBox="1">
            <a:spLocks noChangeArrowheads="1"/>
          </p:cNvSpPr>
          <p:nvPr/>
        </p:nvSpPr>
        <p:spPr bwMode="auto">
          <a:xfrm>
            <a:off x="533400" y="5454650"/>
            <a:ext cx="405923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College students in psychology classes </a:t>
            </a:r>
          </a:p>
          <a:p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representing population of college students</a:t>
            </a:r>
          </a:p>
        </p:txBody>
      </p:sp>
      <p:sp>
        <p:nvSpPr>
          <p:cNvPr id="29764" name="AutoShape 70"/>
          <p:cNvSpPr>
            <a:spLocks noChangeArrowheads="1"/>
          </p:cNvSpPr>
          <p:nvPr/>
        </p:nvSpPr>
        <p:spPr bwMode="auto">
          <a:xfrm>
            <a:off x="6019800" y="16446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65" name="Line 71"/>
          <p:cNvSpPr>
            <a:spLocks noChangeShapeType="1"/>
          </p:cNvSpPr>
          <p:nvPr/>
        </p:nvSpPr>
        <p:spPr bwMode="auto">
          <a:xfrm>
            <a:off x="6248400" y="20256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6" name="Line 72"/>
          <p:cNvSpPr>
            <a:spLocks noChangeShapeType="1"/>
          </p:cNvSpPr>
          <p:nvPr/>
        </p:nvSpPr>
        <p:spPr bwMode="auto">
          <a:xfrm flipH="1">
            <a:off x="6096000" y="2635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7" name="Line 73"/>
          <p:cNvSpPr>
            <a:spLocks noChangeShapeType="1"/>
          </p:cNvSpPr>
          <p:nvPr/>
        </p:nvSpPr>
        <p:spPr bwMode="auto">
          <a:xfrm>
            <a:off x="6248400" y="26352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8" name="Line 74"/>
          <p:cNvSpPr>
            <a:spLocks noChangeShapeType="1"/>
          </p:cNvSpPr>
          <p:nvPr/>
        </p:nvSpPr>
        <p:spPr bwMode="auto">
          <a:xfrm flipV="1">
            <a:off x="6248400" y="2178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69" name="Line 75"/>
          <p:cNvSpPr>
            <a:spLocks noChangeShapeType="1"/>
          </p:cNvSpPr>
          <p:nvPr/>
        </p:nvSpPr>
        <p:spPr bwMode="auto">
          <a:xfrm flipH="1" flipV="1">
            <a:off x="6019800" y="21780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0" name="AutoShape 76"/>
          <p:cNvSpPr>
            <a:spLocks noChangeArrowheads="1"/>
          </p:cNvSpPr>
          <p:nvPr/>
        </p:nvSpPr>
        <p:spPr bwMode="auto">
          <a:xfrm>
            <a:off x="6629400" y="1492250"/>
            <a:ext cx="457200" cy="3810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9771" name="Line 77"/>
          <p:cNvSpPr>
            <a:spLocks noChangeShapeType="1"/>
          </p:cNvSpPr>
          <p:nvPr/>
        </p:nvSpPr>
        <p:spPr bwMode="auto">
          <a:xfrm>
            <a:off x="6858000" y="187325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2" name="Line 78"/>
          <p:cNvSpPr>
            <a:spLocks noChangeShapeType="1"/>
          </p:cNvSpPr>
          <p:nvPr/>
        </p:nvSpPr>
        <p:spPr bwMode="auto">
          <a:xfrm flipH="1">
            <a:off x="6705600" y="2482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3" name="Line 79"/>
          <p:cNvSpPr>
            <a:spLocks noChangeShapeType="1"/>
          </p:cNvSpPr>
          <p:nvPr/>
        </p:nvSpPr>
        <p:spPr bwMode="auto">
          <a:xfrm>
            <a:off x="6858000" y="248285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4" name="Line 80"/>
          <p:cNvSpPr>
            <a:spLocks noChangeShapeType="1"/>
          </p:cNvSpPr>
          <p:nvPr/>
        </p:nvSpPr>
        <p:spPr bwMode="auto">
          <a:xfrm flipV="1">
            <a:off x="6858000" y="2025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5" name="Line 81"/>
          <p:cNvSpPr>
            <a:spLocks noChangeShapeType="1"/>
          </p:cNvSpPr>
          <p:nvPr/>
        </p:nvSpPr>
        <p:spPr bwMode="auto">
          <a:xfrm flipH="1" flipV="1">
            <a:off x="6629400" y="202565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776" name="AutoShape 82"/>
          <p:cNvSpPr>
            <a:spLocks noChangeArrowheads="1"/>
          </p:cNvSpPr>
          <p:nvPr/>
        </p:nvSpPr>
        <p:spPr bwMode="auto">
          <a:xfrm>
            <a:off x="7086600" y="1676400"/>
            <a:ext cx="1828800" cy="533400"/>
          </a:xfrm>
          <a:prstGeom prst="wedgeEllipseCallout">
            <a:avLst>
              <a:gd name="adj1" fmla="val -54343"/>
              <a:gd name="adj2" fmla="val -28569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“I volunteer”</a:t>
            </a:r>
          </a:p>
        </p:txBody>
      </p:sp>
      <p:sp>
        <p:nvSpPr>
          <p:cNvPr id="29777" name="AutoShape 83"/>
          <p:cNvSpPr>
            <a:spLocks noChangeArrowheads="1"/>
          </p:cNvSpPr>
          <p:nvPr/>
        </p:nvSpPr>
        <p:spPr bwMode="auto">
          <a:xfrm>
            <a:off x="3810000" y="1219200"/>
            <a:ext cx="1828800" cy="533400"/>
          </a:xfrm>
          <a:prstGeom prst="wedgeEllipseCallout">
            <a:avLst>
              <a:gd name="adj1" fmla="val 72222"/>
              <a:gd name="adj2" fmla="val 95236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ea typeface="ＭＳ Ｐゴシック" pitchFamily="84" charset="-128"/>
              </a:rPr>
              <a:t>“I volunteer”</a:t>
            </a:r>
          </a:p>
        </p:txBody>
      </p:sp>
      <p:sp>
        <p:nvSpPr>
          <p:cNvPr id="29778" name="Line 84"/>
          <p:cNvSpPr>
            <a:spLocks noChangeShapeType="1"/>
          </p:cNvSpPr>
          <p:nvPr/>
        </p:nvSpPr>
        <p:spPr bwMode="auto">
          <a:xfrm>
            <a:off x="6934200" y="2940050"/>
            <a:ext cx="457200" cy="121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Recruiting Participants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400044"/>
              </p:ext>
            </p:extLst>
          </p:nvPr>
        </p:nvGraphicFramePr>
        <p:xfrm>
          <a:off x="0" y="1524000"/>
          <a:ext cx="899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C4D4EB-DD92-48F9-949A-C1C0FBF03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1DF48-9CAF-4D31-8379-40AFC5A8A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6071F-8A3F-442B-BEAA-7EF29DDE5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32C2CB-EFD4-4DC4-AAAF-71879571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B6686-9143-4D5F-A735-0901249A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FF18E-1CE2-431B-947D-1A81E8204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FA249-1E91-41BD-93C4-27AA9C5C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387A8E-3B6D-4687-95F3-53EC8AF5D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Pitfalls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eaLnBrk="1">
              <a:spcAft>
                <a:spcPts val="1800"/>
              </a:spcAft>
            </a:pPr>
            <a:r>
              <a:rPr lang="en-US" altLang="en-US" i="1" dirty="0"/>
              <a:t>Problem:</a:t>
            </a:r>
            <a:r>
              <a:rPr lang="en-US" altLang="en-US" dirty="0"/>
              <a:t> Confusion of “volunteer” sample and consent—the use of the term </a:t>
            </a:r>
            <a:r>
              <a:rPr lang="en-US" altLang="en-US" i="1" dirty="0"/>
              <a:t>volunteer sample</a:t>
            </a:r>
            <a:r>
              <a:rPr lang="en-US" altLang="en-US" dirty="0"/>
              <a:t> can be inaccurately interpreted as a sample that consents to participate.</a:t>
            </a:r>
          </a:p>
          <a:p>
            <a:pPr eaLnBrk="1">
              <a:spcAft>
                <a:spcPts val="1800"/>
              </a:spcAft>
            </a:pPr>
            <a:r>
              <a:rPr lang="en-US" altLang="en-US" i="1" dirty="0"/>
              <a:t>Problem:</a:t>
            </a:r>
            <a:r>
              <a:rPr lang="en-US" altLang="en-US" dirty="0"/>
              <a:t> Devaluation of volunteer samples—students often believe that if a study uses a volunteer sample, it is flawed.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dirty="0"/>
              <a:t>Learning Objectives:</a:t>
            </a:r>
            <a:br>
              <a:rPr lang="en-US" altLang="en-US" sz="4900" dirty="0"/>
            </a:br>
            <a:r>
              <a:rPr lang="en-US" altLang="en-US" sz="4900" dirty="0"/>
              <a:t>Revisited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14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900" dirty="0"/>
              <a:t>Learning Objectives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38812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7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345112" y="3814606"/>
            <a:ext cx="3352800" cy="514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334000" y="457200"/>
            <a:ext cx="337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prstClr val="white"/>
                </a:solidFill>
                <a:ea typeface="ＭＳ Ｐゴシック" pitchFamily="84" charset="-128"/>
              </a:rPr>
              <a:t>Step 1: Choosing a research question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5334000" y="1295400"/>
            <a:ext cx="337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prstClr val="white"/>
                </a:solidFill>
                <a:ea typeface="ＭＳ Ｐゴシック" pitchFamily="84" charset="-128"/>
              </a:rPr>
              <a:t>Step 2: Conducting a literature review</a:t>
            </a: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5313363" y="3048000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5313363" y="2953545"/>
            <a:ext cx="3352800" cy="498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5334000" y="2133600"/>
            <a:ext cx="29354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dirty="0">
                <a:solidFill>
                  <a:prstClr val="white"/>
                </a:solidFill>
                <a:ea typeface="ＭＳ Ｐゴシック" pitchFamily="84" charset="-128"/>
              </a:rPr>
              <a:t>Step 3: Developing a hypothesis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5354130" y="2962275"/>
            <a:ext cx="33528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5334000" y="3048000"/>
            <a:ext cx="2525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prstClr val="white"/>
                </a:solidFill>
                <a:ea typeface="ＭＳ Ｐゴシック" pitchFamily="84" charset="-128"/>
              </a:rPr>
              <a:t>Step 4: Designing the study</a:t>
            </a:r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>
            <a:off x="5722938" y="16795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5722938" y="25558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5722938" y="343058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5313363" y="3790950"/>
            <a:ext cx="33528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solidFill>
                <a:prstClr val="white"/>
              </a:solidFill>
              <a:ea typeface="ＭＳ Ｐゴシック" pitchFamily="84" charset="-128"/>
            </a:endParaRPr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5410200" y="3886200"/>
            <a:ext cx="265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dirty="0">
                <a:solidFill>
                  <a:prstClr val="white"/>
                </a:solidFill>
                <a:ea typeface="ＭＳ Ｐゴシック" pitchFamily="84" charset="-128"/>
              </a:rPr>
              <a:t>Step 5: Conducting the study</a:t>
            </a:r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>
            <a:off x="5722938" y="43053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5313363" y="4665663"/>
            <a:ext cx="3352800" cy="515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5410200" y="4800600"/>
            <a:ext cx="239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prstClr val="white"/>
                </a:solidFill>
                <a:ea typeface="ＭＳ Ｐゴシック" pitchFamily="84" charset="-128"/>
              </a:rPr>
              <a:t>Step 6: Analyzing the data</a:t>
            </a:r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5722938" y="51816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5313363" y="5541963"/>
            <a:ext cx="33528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5410200" y="5638800"/>
            <a:ext cx="261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prstClr val="white"/>
                </a:solidFill>
                <a:ea typeface="ＭＳ Ｐゴシック" pitchFamily="84" charset="-128"/>
              </a:rPr>
              <a:t>Step 7: Reporting the results</a:t>
            </a:r>
          </a:p>
        </p:txBody>
      </p:sp>
      <p:sp>
        <p:nvSpPr>
          <p:cNvPr id="14358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3962400" cy="1752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en-US" dirty="0"/>
              <a:t>Steps in the Research Process</a:t>
            </a:r>
          </a:p>
        </p:txBody>
      </p:sp>
      <p:sp>
        <p:nvSpPr>
          <p:cNvPr id="1435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6EC6C9-B31A-4E49-A23D-4A05119D116F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D19191-25D2-4A43-83BA-CA3D65B15242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37197"/>
            <a:ext cx="4343399" cy="516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724400" y="3124200"/>
            <a:ext cx="2362199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800" dirty="0"/>
              <a:t>Designing the Study (Step 4):</a:t>
            </a:r>
            <a:br>
              <a:rPr lang="en-US" altLang="en-US" sz="4800" dirty="0"/>
            </a:br>
            <a:r>
              <a:rPr lang="en-US" altLang="en-US" sz="4800" dirty="0"/>
              <a:t>Important considerations</a:t>
            </a:r>
            <a:endParaRPr lang="en-US" altLang="en-US" sz="49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7386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2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1BDDA-B57F-45FB-A187-EBA84226A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30817-F5A6-4DDC-A588-60338DDF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63E69-C650-403E-838B-675650A7E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9A43-E6D0-47D6-8215-B8EF85DDC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Designing the Study (Step 4):</a:t>
            </a:r>
            <a:br>
              <a:rPr lang="en-US" altLang="en-US" dirty="0"/>
            </a:br>
            <a:r>
              <a:rPr lang="en-US" altLang="en-US" dirty="0"/>
              <a:t>Operational Definitions and Measurement</a:t>
            </a:r>
            <a:endParaRPr lang="en-US" altLang="en-US" dirty="0">
              <a:latin typeface="Verdana" charset="0"/>
            </a:endParaRPr>
          </a:p>
        </p:txBody>
      </p:sp>
      <p:sp>
        <p:nvSpPr>
          <p:cNvPr id="18435" name="Rectang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Measuring complex constructs</a:t>
            </a:r>
          </a:p>
          <a:p>
            <a:pPr lvl="1"/>
            <a:r>
              <a:rPr lang="en-US" altLang="en-US" dirty="0"/>
              <a:t>Example: The Social Readjustment Rating Scale to measure stress</a:t>
            </a:r>
          </a:p>
          <a:p>
            <a:pPr lvl="2"/>
            <a:r>
              <a:rPr lang="en-US" altLang="en-US" dirty="0"/>
              <a:t>Items causing stress: Death of a spouse, change in work, Christmas, change in recreation</a:t>
            </a:r>
          </a:p>
          <a:p>
            <a:endParaRPr lang="en-US" alt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93" y="155642"/>
            <a:ext cx="4637361" cy="65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Designing the Study (Step 4):</a:t>
            </a:r>
            <a:br>
              <a:rPr lang="en-US" altLang="en-US" dirty="0"/>
            </a:br>
            <a:r>
              <a:rPr lang="en-US" altLang="en-US" dirty="0"/>
              <a:t>Operational Definitions and Measurement</a:t>
            </a:r>
            <a:endParaRPr lang="en-US" altLang="en-US" dirty="0">
              <a:latin typeface="Verdana" charset="0"/>
            </a:endParaRPr>
          </a:p>
        </p:txBody>
      </p:sp>
      <p:sp>
        <p:nvSpPr>
          <p:cNvPr id="20483" name="Rectangle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Depression</a:t>
            </a:r>
          </a:p>
          <a:p>
            <a:pPr lvl="1"/>
            <a:r>
              <a:rPr lang="en-US" altLang="en-US" dirty="0"/>
              <a:t>Score on Beck Depression Inventory (BDI) as measurement of level of depression</a:t>
            </a:r>
          </a:p>
          <a:p>
            <a:pPr lvl="1"/>
            <a:r>
              <a:rPr lang="en-US" altLang="en-US" dirty="0"/>
              <a:t>After reading negative statements, participants are categorized as being in depressed state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214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Designing the Study (Step 4):</a:t>
            </a:r>
            <a:br>
              <a:rPr lang="en-US" altLang="en-US" dirty="0"/>
            </a:br>
            <a:r>
              <a:rPr lang="en-US" altLang="en-US" dirty="0"/>
              <a:t>Operational Definitions and Measurement</a:t>
            </a:r>
            <a:endParaRPr lang="en-US" altLang="en-US" sz="4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53908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8338-F2E6-4D6E-B300-A5E28F62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73163-2F66-4FD4-B671-1BD9AFA7E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su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at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tat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21033</TotalTime>
  <Words>497</Words>
  <Application>Microsoft Office PowerPoint</Application>
  <PresentationFormat>On-screen Show (4:3)</PresentationFormat>
  <Paragraphs>135</Paragraphs>
  <Slides>19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ＭＳ Ｐゴシック</vt:lpstr>
      <vt:lpstr>Arial</vt:lpstr>
      <vt:lpstr>Arial Black</vt:lpstr>
      <vt:lpstr>Bodoni MT Condensed</vt:lpstr>
      <vt:lpstr>Courier New</vt:lpstr>
      <vt:lpstr>Franklin Gothic Book</vt:lpstr>
      <vt:lpstr>Symbol</vt:lpstr>
      <vt:lpstr>Times New Roman</vt:lpstr>
      <vt:lpstr>Verdana</vt:lpstr>
      <vt:lpstr>Webdings</vt:lpstr>
      <vt:lpstr>Wingdings</vt:lpstr>
      <vt:lpstr>Wingdings 2</vt:lpstr>
      <vt:lpstr>Capsules</vt:lpstr>
      <vt:lpstr>AState Theme</vt:lpstr>
      <vt:lpstr>1_AState Theme</vt:lpstr>
      <vt:lpstr>Chapter 4</vt:lpstr>
      <vt:lpstr>Learning Objectives</vt:lpstr>
      <vt:lpstr>Steps in the Research Process</vt:lpstr>
      <vt:lpstr>PowerPoint Presentation</vt:lpstr>
      <vt:lpstr>Designing the Study (Step 4): Important considerations</vt:lpstr>
      <vt:lpstr>Designing the Study (Step 4): Operational Definitions and Measurement</vt:lpstr>
      <vt:lpstr>PowerPoint Presentation</vt:lpstr>
      <vt:lpstr>Designing the Study (Step 4): Operational Definitions and Measurement</vt:lpstr>
      <vt:lpstr>Designing the Study (Step 4): Operational Definitions and Measurement</vt:lpstr>
      <vt:lpstr>Sampling</vt:lpstr>
      <vt:lpstr>Probability Samples: Determining your population</vt:lpstr>
      <vt:lpstr>Simple Random Sample</vt:lpstr>
      <vt:lpstr>Cluster Sample</vt:lpstr>
      <vt:lpstr>Stratified Random Sample</vt:lpstr>
      <vt:lpstr>Convenience Samples: Probability unknown</vt:lpstr>
      <vt:lpstr>Haphazard/Volunteer Samples</vt:lpstr>
      <vt:lpstr> Recruiting Participants </vt:lpstr>
      <vt:lpstr>Common Pitfalls</vt:lpstr>
      <vt:lpstr>Learning Objectives: Revisited</vt:lpstr>
    </vt:vector>
  </TitlesOfParts>
  <Company>Sage Publications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LMori</dc:creator>
  <cp:lastModifiedBy>Rebecca Jaramillo</cp:lastModifiedBy>
  <cp:revision>263</cp:revision>
  <cp:lastPrinted>2009-04-22T19:24:48Z</cp:lastPrinted>
  <dcterms:created xsi:type="dcterms:W3CDTF">2008-10-28T15:41:18Z</dcterms:created>
  <dcterms:modified xsi:type="dcterms:W3CDTF">2017-03-22T04:04:39Z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TC102037891033</vt:lpwstr>
  </property>
</Properties>
</file>