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4" r:id="rId16"/>
    <p:sldId id="305" r:id="rId17"/>
    <p:sldId id="306" r:id="rId18"/>
    <p:sldId id="307" r:id="rId19"/>
    <p:sldId id="308" r:id="rId20"/>
    <p:sldId id="309" r:id="rId21"/>
    <p:sldId id="31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7A"/>
    <a:srgbClr val="FF0000"/>
    <a:srgbClr val="49BB98"/>
    <a:srgbClr val="F20E1E"/>
    <a:srgbClr val="FA9090"/>
    <a:srgbClr val="1C9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000" autoAdjust="0"/>
  </p:normalViewPr>
  <p:slideViewPr>
    <p:cSldViewPr>
      <p:cViewPr varScale="1">
        <p:scale>
          <a:sx n="46" d="100"/>
          <a:sy n="46" d="100"/>
        </p:scale>
        <p:origin x="1470"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A067EB-6B76-4972-8A26-A2C5219C151B}" type="datetimeFigureOut">
              <a:rPr lang="en-US" smtClean="0"/>
              <a:t>1/15/2017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27F611-A651-4CBC-BE98-488B7A774563}" type="slidenum">
              <a:rPr lang="en-US" smtClean="0"/>
              <a:t>‹#›</a:t>
            </a:fld>
            <a:endParaRPr lang="en-US"/>
          </a:p>
        </p:txBody>
      </p:sp>
    </p:spTree>
    <p:extLst>
      <p:ext uri="{BB962C8B-B14F-4D97-AF65-F5344CB8AC3E}">
        <p14:creationId xmlns:p14="http://schemas.microsoft.com/office/powerpoint/2010/main" val="271484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pic.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miga.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miga.org/documents/MIGA_FY12-14_Strategy.pdf" TargetMode="External"/><Relationship Id="rId3" Type="http://schemas.openxmlformats.org/officeDocument/2006/relationships/hyperlink" Target="http://www.miga.org/whoweare/index.cfm?stid=1789" TargetMode="External"/><Relationship Id="rId7" Type="http://schemas.openxmlformats.org/officeDocument/2006/relationships/hyperlink" Target="http://www.miga.org/sectors/index.cf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miga.org/projects/index.cfm" TargetMode="External"/><Relationship Id="rId11" Type="http://schemas.openxmlformats.org/officeDocument/2006/relationships/hyperlink" Target="http://siteresources.worldbank.org/BODINT/Resources/278027-1215526322295/MIGADirectors.pdf" TargetMode="External"/><Relationship Id="rId5" Type="http://schemas.openxmlformats.org/officeDocument/2006/relationships/hyperlink" Target="http://www.miga.org/investmentguarantees/index.cfm?stid=1796" TargetMode="External"/><Relationship Id="rId10" Type="http://schemas.openxmlformats.org/officeDocument/2006/relationships/hyperlink" Target="http://www.ifc.org/ifcext/sustainability.nsf/Content/PerformanceStandards" TargetMode="External"/><Relationship Id="rId4" Type="http://schemas.openxmlformats.org/officeDocument/2006/relationships/hyperlink" Target="http://www.miga.org/contact/index.cfm?stid=1844" TargetMode="External"/><Relationship Id="rId9" Type="http://schemas.openxmlformats.org/officeDocument/2006/relationships/hyperlink" Target="http://www.ifc.org/ifcext/sustainability.nsf/Content/EHSGuidelin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iga.org/investmentguarantees/index.cfm?stid=154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miga.org/projects/index.cfm?stid=1820" TargetMode="External"/><Relationship Id="rId5" Type="http://schemas.openxmlformats.org/officeDocument/2006/relationships/hyperlink" Target="http://www.miga.org/investmentguarantees/index.cfm?stid=1797" TargetMode="External"/><Relationship Id="rId4" Type="http://schemas.openxmlformats.org/officeDocument/2006/relationships/hyperlink" Target="http://www.miga.org/investmentguarantees/index.cfm?stid=179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iga.org/sector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eb.worldbank.org/WBSITE/EXTERNAL/PROJECTS/EXTFININSTRUMENTS/EXTGUARANTEES/0,,contentMDK:20191686~menuPK:64143504~pagePK:64143534~piPK:64143448~theSitePK:411474,00.html" TargetMode="External"/><Relationship Id="rId4" Type="http://schemas.openxmlformats.org/officeDocument/2006/relationships/hyperlink" Target="http://www.miga.org/guarantees/"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miga.org/documents/water06.pdf" TargetMode="External"/><Relationship Id="rId13" Type="http://schemas.openxmlformats.org/officeDocument/2006/relationships/hyperlink" Target="http://www.miga.org/documents/financial06.pdf" TargetMode="External"/><Relationship Id="rId18" Type="http://schemas.openxmlformats.org/officeDocument/2006/relationships/hyperlink" Target="http://www.miga.org/projects/index_sv.cfm?pid=643" TargetMode="External"/><Relationship Id="rId3" Type="http://schemas.openxmlformats.org/officeDocument/2006/relationships/hyperlink" Target="http://www.miga.org/sectors/index.cfm?stid=1812" TargetMode="External"/><Relationship Id="rId7" Type="http://schemas.openxmlformats.org/officeDocument/2006/relationships/hyperlink" Target="http://www.miga.org/sectors/index.cfm?stid=1813" TargetMode="External"/><Relationship Id="rId12" Type="http://schemas.openxmlformats.org/officeDocument/2006/relationships/hyperlink" Target="http://www.miga.org/guarantees/index_sv.cfm?stid=1628" TargetMode="External"/><Relationship Id="rId17" Type="http://schemas.openxmlformats.org/officeDocument/2006/relationships/hyperlink" Target="http://www.miga.org/projects/index_sv.cfm?pid=648" TargetMode="External"/><Relationship Id="rId2" Type="http://schemas.openxmlformats.org/officeDocument/2006/relationships/slide" Target="../slides/slide14.xml"/><Relationship Id="rId16" Type="http://schemas.openxmlformats.org/officeDocument/2006/relationships/hyperlink" Target="http://www.miga.org/news/index_sv.cfm?stid=1506&amp;aid=443" TargetMode="External"/><Relationship Id="rId20" Type="http://schemas.openxmlformats.org/officeDocument/2006/relationships/hyperlink" Target="http://www.miga.org/documents/mining06.pdf" TargetMode="External"/><Relationship Id="rId1" Type="http://schemas.openxmlformats.org/officeDocument/2006/relationships/notesMaster" Target="../notesMasters/notesMaster1.xml"/><Relationship Id="rId6" Type="http://schemas.openxmlformats.org/officeDocument/2006/relationships/hyperlink" Target="http://www.miga.org/sectors/index.cfm?stid=1815" TargetMode="External"/><Relationship Id="rId11" Type="http://schemas.openxmlformats.org/officeDocument/2006/relationships/hyperlink" Target="http://www.miga.org/documents/power06.pdf" TargetMode="External"/><Relationship Id="rId5" Type="http://schemas.openxmlformats.org/officeDocument/2006/relationships/hyperlink" Target="http://www.miga.org/sectors/index.cfm?stid=1814" TargetMode="External"/><Relationship Id="rId15" Type="http://schemas.openxmlformats.org/officeDocument/2006/relationships/hyperlink" Target="http://www.miga.org/documents/capitalmarket06.pdf" TargetMode="External"/><Relationship Id="rId10" Type="http://schemas.openxmlformats.org/officeDocument/2006/relationships/hyperlink" Target="http://www.miga.org/documents/transport06.pdf" TargetMode="External"/><Relationship Id="rId19" Type="http://schemas.openxmlformats.org/officeDocument/2006/relationships/hyperlink" Target="http://www.miga.org/documents/oil&amp;gas06.pdf" TargetMode="External"/><Relationship Id="rId4" Type="http://schemas.openxmlformats.org/officeDocument/2006/relationships/hyperlink" Target="http://wwwdev.miga.org/sectors/index.cfm?stid=1812" TargetMode="External"/><Relationship Id="rId9" Type="http://schemas.openxmlformats.org/officeDocument/2006/relationships/hyperlink" Target="http://www.miga.org/documents/telecom06.pdf" TargetMode="External"/><Relationship Id="rId14" Type="http://schemas.openxmlformats.org/officeDocument/2006/relationships/hyperlink" Target="http://www.miga.org/projects/index_sv.cfm?pid=69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iu.com/aiu/PDF/PR-Equity.pdf" TargetMode="External"/><Relationship Id="rId7" Type="http://schemas.openxmlformats.org/officeDocument/2006/relationships/hyperlink" Target="http://www.aiu.com/aiu/PDF/PR-Import_Export.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aiu.com/aiu/PDF/PR-Projects.pdf" TargetMode="External"/><Relationship Id="rId5" Type="http://schemas.openxmlformats.org/officeDocument/2006/relationships/hyperlink" Target="http://www.aiu.com/aiu/PDF/PR-Contractors.pdf" TargetMode="External"/><Relationship Id="rId4" Type="http://schemas.openxmlformats.org/officeDocument/2006/relationships/hyperlink" Target="http://www.aiu.com/aiu/PDF/PR-Financial.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pri-center.com/directories/sub_index.cfm?typenum=691,761,781" TargetMode="External"/><Relationship Id="rId3" Type="http://schemas.openxmlformats.org/officeDocument/2006/relationships/hyperlink" Target="http://www.cfo.com/article.cfm/3003066?f=related" TargetMode="External"/><Relationship Id="rId7" Type="http://schemas.openxmlformats.org/officeDocument/2006/relationships/hyperlink" Target="http://www.pri-center.com/directories/sub_index.cfm?typenum=67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pri-center.com/directories/sub_index.cfm?typenum=661,681" TargetMode="External"/><Relationship Id="rId5" Type="http://schemas.openxmlformats.org/officeDocument/2006/relationships/hyperlink" Target="http://www.fdimagazine.com/news/fullstory.php/aid/997/Take_cover_to_reduce_risk.html" TargetMode="External"/><Relationship Id="rId4" Type="http://schemas.openxmlformats.org/officeDocument/2006/relationships/hyperlink" Target="http://www.chubb.com/journalists/chubb2120.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erneunion.org.uk/prague_club.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opic.gov/InvestmentFunds/" TargetMode="External"/><Relationship Id="rId3" Type="http://schemas.openxmlformats.org/officeDocument/2006/relationships/hyperlink" Target="http://www.opic.gov/GeneralOPIC/welcome.htm" TargetMode="External"/><Relationship Id="rId7" Type="http://schemas.openxmlformats.org/officeDocument/2006/relationships/hyperlink" Target="http://www.opic.gov/Finan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opic.gov/Insurance/" TargetMode="External"/><Relationship Id="rId5" Type="http://schemas.openxmlformats.org/officeDocument/2006/relationships/hyperlink" Target="http://www.opic.gov/Publications/public-annuals.htm" TargetMode="External"/><Relationship Id="rId4" Type="http://schemas.openxmlformats.org/officeDocument/2006/relationships/hyperlink" Target="http://www.opic.gov/GeneralOPIC/ctrylist.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pic.gov/node/3/ed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E1C8FE4-F0EB-4A47-A352-7C3594D25F29}"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(7) Risk Mitigation Strategies and Political Risk Insurance</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Readings: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OPIC and MIGA websites (</a:t>
            </a:r>
            <a:r>
              <a:rPr lang="en-US" sz="1200" u="sng" kern="1200" dirty="0" smtClean="0">
                <a:solidFill>
                  <a:schemeClr val="tx1"/>
                </a:solidFill>
                <a:effectLst/>
                <a:latin typeface="+mn-lt"/>
                <a:ea typeface="+mn-ea"/>
                <a:cs typeface="+mn-cs"/>
                <a:hlinkClick r:id="rId3"/>
              </a:rPr>
              <a:t>http://www.opic.gov/</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http://www.miga.org/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3923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B43C4-71F1-4123-B05F-CAF54FE49AE0}" type="slidenum">
              <a:rPr lang="en-US"/>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b="1" dirty="0" smtClean="0"/>
              <a:t>Do other countries provide OPIC-like programs?</a:t>
            </a:r>
            <a:r>
              <a:rPr lang="en-US" dirty="0" smtClean="0"/>
              <a:t/>
            </a:r>
            <a:br>
              <a:rPr lang="en-US" dirty="0" smtClean="0"/>
            </a:br>
            <a:r>
              <a:rPr lang="en-US" dirty="0" smtClean="0"/>
              <a:t>All G-8 nations and most developed countries have OPIC-like national agencies providing similar products. Unlike OPIC, many foreign programs are heavily-subsidized by their governments and are, therefore, not self-sustaining. American businesses may purchase OPIC-like services from other G-8 nations, but can only do so if they agree to purchase goods and services sourced in those nations. OPIC services make it possible for American companies to buy U.S. goods made by U.S. workers. </a:t>
            </a:r>
          </a:p>
          <a:p>
            <a:endParaRPr lang="en-US" dirty="0" smtClean="0"/>
          </a:p>
          <a:p>
            <a:r>
              <a:rPr lang="en-US" dirty="0" smtClean="0"/>
              <a:t>Most OECD countries have national agencies that provide domestic companies with export credit and political risk insurance. The largest among these agencies include OPIC (U.S.), EID/MITI (Japan), EDC (Canada), ECGD, (Britain), COFACE (France) and EFIC (Australia). </a:t>
            </a:r>
          </a:p>
          <a:p>
            <a:endParaRPr lang="en-US" dirty="0" smtClean="0"/>
          </a:p>
          <a:p>
            <a:endParaRPr lang="en-US" dirty="0"/>
          </a:p>
        </p:txBody>
      </p:sp>
    </p:spTree>
    <p:extLst>
      <p:ext uri="{BB962C8B-B14F-4D97-AF65-F5344CB8AC3E}">
        <p14:creationId xmlns:p14="http://schemas.microsoft.com/office/powerpoint/2010/main" val="354800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20C85-04D8-4D76-AB95-CBB02CC66922}" type="slidenum">
              <a:rPr lang="en-US"/>
              <a:pPr/>
              <a:t>11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lnSpc>
                <a:spcPct val="80000"/>
              </a:lnSpc>
            </a:pPr>
            <a:r>
              <a:rPr lang="en-US" sz="800" dirty="0"/>
              <a:t>Concerns about uncertain political environments and perceptions of political risk often inhibit investment, with foreign direct investment (FDI) often going to a handful of countries and leaving the world's poorest economies largely ignored. MIGA is an important catalyst, increasingly promoting FDI — a key driver of growth — into developing countries through its guarantees, technical assistance, and legal services. </a:t>
            </a:r>
          </a:p>
          <a:p>
            <a:pPr>
              <a:lnSpc>
                <a:spcPct val="80000"/>
              </a:lnSpc>
            </a:pPr>
            <a:endParaRPr lang="en-US" sz="800" dirty="0"/>
          </a:p>
          <a:p>
            <a:pPr>
              <a:lnSpc>
                <a:spcPct val="80000"/>
              </a:lnSpc>
            </a:pPr>
            <a:r>
              <a:rPr lang="en-US" sz="800" b="1" dirty="0"/>
              <a:t>Overview (MIGA website)</a:t>
            </a:r>
          </a:p>
          <a:p>
            <a:r>
              <a:rPr lang="en-US" sz="800" dirty="0"/>
              <a:t>MIGA is a member of the World Bank Group. Our mission is to promote foreign direct investment (FDI) into </a:t>
            </a:r>
            <a:r>
              <a:rPr lang="en-US" sz="800" dirty="0">
                <a:hlinkClick r:id="rId3" tooltip="developing countries"/>
              </a:rPr>
              <a:t>developing countries</a:t>
            </a:r>
            <a:r>
              <a:rPr lang="en-US" sz="800" dirty="0"/>
              <a:t> to help support economic growth, reduce poverty, and improve people's lives.</a:t>
            </a:r>
          </a:p>
          <a:p>
            <a:r>
              <a:rPr lang="en-US" sz="800" b="1" dirty="0"/>
              <a:t>Our team</a:t>
            </a:r>
            <a:endParaRPr lang="en-US" sz="800" dirty="0"/>
          </a:p>
          <a:p>
            <a:r>
              <a:rPr lang="en-US" sz="800" dirty="0"/>
              <a:t>Our people have extensive experience in political risk insurance, with backgrounds including banking and capital markets, environmental and social sustainability, project finance and sector specialties, and international law and dispute settlement. Meet our </a:t>
            </a:r>
            <a:r>
              <a:rPr lang="en-US" sz="800" dirty="0">
                <a:hlinkClick r:id="rId4"/>
              </a:rPr>
              <a:t>senior management</a:t>
            </a:r>
            <a:r>
              <a:rPr lang="en-US" sz="800" dirty="0"/>
              <a:t>.</a:t>
            </a:r>
          </a:p>
          <a:p>
            <a:r>
              <a:rPr lang="en-US" sz="800" b="1" dirty="0"/>
              <a:t>Our products</a:t>
            </a:r>
            <a:endParaRPr lang="en-US" sz="800" dirty="0"/>
          </a:p>
          <a:p>
            <a:r>
              <a:rPr lang="en-US" sz="800" dirty="0"/>
              <a:t>We fulfill our mission by providing political risk insurance </a:t>
            </a:r>
            <a:r>
              <a:rPr lang="en-US" sz="800" dirty="0">
                <a:hlinkClick r:id="rId5" tooltip="guarantees"/>
              </a:rPr>
              <a:t>guarantees</a:t>
            </a:r>
            <a:r>
              <a:rPr lang="en-US" sz="800" dirty="0"/>
              <a:t> to private sector investors and lenders. MIGA’s guarantees protect investments against-non-commercial risks and can help investors obtain access to funding sources with improved financial terms and conditions. Our unique strength is derived from our standing as a member of the World Bank Group and our structure as an international organization with our shareholders including most countries of the world. Since our inception in 1988, MIGA has issued more than $24 billion in political risk insurance for </a:t>
            </a:r>
            <a:r>
              <a:rPr lang="en-US" sz="800" dirty="0">
                <a:hlinkClick r:id="rId6" tooltip="projects"/>
              </a:rPr>
              <a:t>projects</a:t>
            </a:r>
            <a:r>
              <a:rPr lang="en-US" sz="800" dirty="0"/>
              <a:t> in a wide variety of </a:t>
            </a:r>
            <a:r>
              <a:rPr lang="en-US" sz="800" dirty="0">
                <a:hlinkClick r:id="rId7" tooltip="sectors"/>
              </a:rPr>
              <a:t>sectors</a:t>
            </a:r>
            <a:r>
              <a:rPr lang="en-US" sz="800" dirty="0"/>
              <a:t>, covering all regions of the world.</a:t>
            </a:r>
          </a:p>
          <a:p>
            <a:r>
              <a:rPr lang="en-US" sz="800" dirty="0"/>
              <a:t>We also conduct research and share knowledge as part of our mandate to support foreign direct investment into emerging markets. This underscores our position as a thought leader and source of pertinent information for the political risk insurance community.</a:t>
            </a:r>
          </a:p>
          <a:p>
            <a:r>
              <a:rPr lang="en-US" sz="800" b="1" dirty="0"/>
              <a:t>Our strategy</a:t>
            </a:r>
            <a:endParaRPr lang="en-US" sz="800" dirty="0"/>
          </a:p>
          <a:p>
            <a:r>
              <a:rPr lang="en-US" sz="800" dirty="0"/>
              <a:t>MIGA’s operational strategy plays to our foremost strength in the marketplace—attracting investors and private insurers into difficult operating environments. We focus on insuring investments in the areas where we can make the greatest difference</a:t>
            </a:r>
          </a:p>
          <a:p>
            <a:r>
              <a:rPr lang="en-US" sz="800" dirty="0"/>
              <a:t>Countries eligible for assistance from the International Development Association (the world’s poorest countries)</a:t>
            </a:r>
          </a:p>
          <a:p>
            <a:r>
              <a:rPr lang="en-US" sz="800" dirty="0"/>
              <a:t>Conflict-affected environments</a:t>
            </a:r>
          </a:p>
          <a:p>
            <a:r>
              <a:rPr lang="en-US" sz="800" dirty="0"/>
              <a:t>Complex deals in infrastructure and extractive industries, especially those involving project finance and environmental and social considerations</a:t>
            </a:r>
          </a:p>
          <a:p>
            <a:r>
              <a:rPr lang="en-US" sz="800" dirty="0"/>
              <a:t>South-South investments (from one developing country to another)</a:t>
            </a:r>
          </a:p>
          <a:p>
            <a:r>
              <a:rPr lang="en-US" sz="800" dirty="0"/>
              <a:t>MIGA offers comparative advantages in all of these areas—from our unique package of products and ability to restore the business community's confidence, to our ongoing collaboration with the public and private insurance market to increase the amount of insurance available to investors.</a:t>
            </a:r>
          </a:p>
          <a:p>
            <a:r>
              <a:rPr lang="en-US" sz="800" dirty="0"/>
              <a:t>Click </a:t>
            </a:r>
            <a:r>
              <a:rPr lang="en-US" sz="800" dirty="0">
                <a:hlinkClick r:id="rId8" tooltip="here"/>
              </a:rPr>
              <a:t>here</a:t>
            </a:r>
            <a:r>
              <a:rPr lang="en-US" sz="800" dirty="0"/>
              <a:t> to read our strategy for fiscal years 2012-2014.</a:t>
            </a:r>
          </a:p>
          <a:p>
            <a:r>
              <a:rPr lang="en-US" sz="800" b="1" dirty="0"/>
              <a:t>Supporting developmentally sound investments</a:t>
            </a:r>
            <a:endParaRPr lang="en-US" sz="800" dirty="0"/>
          </a:p>
          <a:p>
            <a:r>
              <a:rPr lang="en-US" sz="800" dirty="0"/>
              <a:t>As a multilateral development agency, MIGA only supports investments that are developmentally sound and meet high </a:t>
            </a:r>
            <a:r>
              <a:rPr lang="en-US" sz="800" dirty="0">
                <a:hlinkClick r:id="rId9" tooltip="social and environmental standards"/>
              </a:rPr>
              <a:t>social and environmental standards</a:t>
            </a:r>
            <a:r>
              <a:rPr lang="en-US" sz="800" dirty="0"/>
              <a:t>. MIGA applies a comprehensive set of social and </a:t>
            </a:r>
            <a:r>
              <a:rPr lang="en-US" sz="800" dirty="0">
                <a:hlinkClick r:id="rId10" tooltip="environmental performance standards"/>
              </a:rPr>
              <a:t>environmental performance standards</a:t>
            </a:r>
            <a:r>
              <a:rPr lang="en-US" sz="800" dirty="0"/>
              <a:t> to all projects and offers extensive expertise in working with investors to ensure compliance to these standards.</a:t>
            </a:r>
          </a:p>
          <a:p>
            <a:r>
              <a:rPr lang="en-US" sz="800" b="1" dirty="0"/>
              <a:t>Our shareholders</a:t>
            </a:r>
            <a:endParaRPr lang="en-US" sz="800" dirty="0"/>
          </a:p>
          <a:p>
            <a:r>
              <a:rPr lang="en-US" sz="800" dirty="0"/>
              <a:t>A Council of Governors and a </a:t>
            </a:r>
            <a:r>
              <a:rPr lang="en-US" sz="800" dirty="0">
                <a:hlinkClick r:id="rId11" tooltip="Board of Directors"/>
              </a:rPr>
              <a:t>Board of Directors</a:t>
            </a:r>
            <a:r>
              <a:rPr lang="en-US" sz="800" dirty="0"/>
              <a:t> representing our </a:t>
            </a:r>
            <a:r>
              <a:rPr lang="en-US" sz="800" dirty="0">
                <a:hlinkClick r:id="rId3" tooltip="member countries"/>
              </a:rPr>
              <a:t>member countries</a:t>
            </a:r>
            <a:r>
              <a:rPr lang="en-US" sz="800" dirty="0"/>
              <a:t> guide the programs and activities of MIGA. MIGA’s corporate powers are vested in the Council of Governors, which delegates most of its powers to a Board of Directors. Voting power is weighted according to the share of capital each director represents. The directors meet regularly at the World Bank Group headquarters in Washington, DC, where they review and decide on investment projects and oversee general management policies.</a:t>
            </a:r>
          </a:p>
          <a:p>
            <a:pPr>
              <a:lnSpc>
                <a:spcPct val="80000"/>
              </a:lnSpc>
            </a:pPr>
            <a:endParaRPr lang="en-US" sz="800" b="1" dirty="0"/>
          </a:p>
        </p:txBody>
      </p:sp>
    </p:spTree>
    <p:extLst>
      <p:ext uri="{BB962C8B-B14F-4D97-AF65-F5344CB8AC3E}">
        <p14:creationId xmlns:p14="http://schemas.microsoft.com/office/powerpoint/2010/main" val="292329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ACC56-B238-42B7-9D99-0B83B4498C20}" type="slidenum">
              <a:rPr lang="en-US"/>
              <a:pPr/>
              <a:t>12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80000"/>
              </a:lnSpc>
            </a:pPr>
            <a:r>
              <a:rPr lang="en-US" sz="800" b="1" dirty="0"/>
              <a:t>Guarantees Overview (2012, MIGA website)</a:t>
            </a:r>
          </a:p>
          <a:p>
            <a:pPr>
              <a:lnSpc>
                <a:spcPct val="80000"/>
              </a:lnSpc>
            </a:pPr>
            <a:endParaRPr lang="en-US" sz="800" dirty="0"/>
          </a:p>
          <a:p>
            <a:r>
              <a:rPr lang="en-US" sz="800" dirty="0"/>
              <a:t>Investors and lenders in today's dynamic investment climate understand the potential benefits of investing in emerging markets. They also understand the critical importance of addressing the political risks that may accompany an investment in such markets. MIGA can help </a:t>
            </a:r>
            <a:r>
              <a:rPr lang="en-US" sz="800" dirty="0">
                <a:hlinkClick r:id="rId3" tooltip="investors and lenders"/>
              </a:rPr>
              <a:t>investors and lenders</a:t>
            </a:r>
            <a:r>
              <a:rPr lang="en-US" sz="800" dirty="0"/>
              <a:t> deal with these risks by insuring </a:t>
            </a:r>
            <a:r>
              <a:rPr lang="en-US" sz="800" dirty="0">
                <a:hlinkClick r:id="rId4" tooltip="eligible projects"/>
              </a:rPr>
              <a:t>eligible projects</a:t>
            </a:r>
            <a:r>
              <a:rPr lang="en-US" sz="800" dirty="0"/>
              <a:t> against losses relating to:</a:t>
            </a:r>
          </a:p>
          <a:p>
            <a:r>
              <a:rPr lang="en-US" sz="800" dirty="0">
                <a:hlinkClick r:id="rId5" tooltip="Currency transfer restrictions"/>
              </a:rPr>
              <a:t>Currency inconvertibility and transfer restriction</a:t>
            </a:r>
            <a:endParaRPr lang="en-US" sz="800" dirty="0"/>
          </a:p>
          <a:p>
            <a:r>
              <a:rPr lang="en-US" sz="800" dirty="0">
                <a:hlinkClick r:id="rId5" tooltip="Expropriation"/>
              </a:rPr>
              <a:t>Expropriation</a:t>
            </a:r>
            <a:endParaRPr lang="en-US" sz="800" dirty="0"/>
          </a:p>
          <a:p>
            <a:r>
              <a:rPr lang="en-US" sz="800" dirty="0">
                <a:hlinkClick r:id="rId5" tooltip="War and civil disturbance"/>
              </a:rPr>
              <a:t>War, terrorism, and civil disturbance</a:t>
            </a:r>
            <a:endParaRPr lang="en-US" sz="800" dirty="0"/>
          </a:p>
          <a:p>
            <a:r>
              <a:rPr lang="en-US" sz="800" dirty="0">
                <a:hlinkClick r:id="rId5" tooltip="Breach of contract"/>
              </a:rPr>
              <a:t>Breach of contract</a:t>
            </a:r>
            <a:endParaRPr lang="en-US" sz="800" dirty="0"/>
          </a:p>
          <a:p>
            <a:r>
              <a:rPr lang="en-US" sz="800" dirty="0">
                <a:hlinkClick r:id="rId5" tooltip="Non-honoring of sovereign financial obligations"/>
              </a:rPr>
              <a:t>Non-honoring of sovereign financial obligations</a:t>
            </a:r>
            <a:endParaRPr lang="en-US" sz="800" dirty="0"/>
          </a:p>
          <a:p>
            <a:r>
              <a:rPr lang="en-US" sz="800" dirty="0"/>
              <a:t>MIGA provides political risk insurance (guarantees) for </a:t>
            </a:r>
            <a:r>
              <a:rPr lang="en-US" sz="800" dirty="0">
                <a:hlinkClick r:id="rId6" tooltip="projects"/>
              </a:rPr>
              <a:t>projects</a:t>
            </a:r>
            <a:r>
              <a:rPr lang="en-US" sz="800" dirty="0"/>
              <a:t> in a broad range of sectors in developing member countries, covering all regions of the world.</a:t>
            </a:r>
          </a:p>
          <a:p>
            <a:r>
              <a:rPr lang="en-US" sz="800" dirty="0"/>
              <a:t>MIGA guarantees offer much more than just the assurance that losses will be recovered. Our insurance also benefits investors and lenders by:</a:t>
            </a:r>
          </a:p>
          <a:p>
            <a:r>
              <a:rPr lang="en-US" sz="800" b="1" dirty="0"/>
              <a:t>Deterring harmful actions -</a:t>
            </a:r>
            <a:r>
              <a:rPr lang="en-US" sz="800" dirty="0"/>
              <a:t> MIGA’s status as a member of the World Bank Group and its relationship with shareholder governments provides additional leverage in protecting investments.</a:t>
            </a:r>
          </a:p>
          <a:p>
            <a:r>
              <a:rPr lang="en-US" sz="800" b="1" dirty="0"/>
              <a:t>Resolving disputes</a:t>
            </a:r>
            <a:r>
              <a:rPr lang="en-US" sz="800" dirty="0"/>
              <a:t> - As an honest broker, MIGA intervenes at the first sign of trouble to resolve potential investment disputes before they reach claim status, helping to maintain investments and keep revenues flowing. If MIGA is unable to prevent a claim, our strong balance sheet allows us to make prompt payments.</a:t>
            </a:r>
          </a:p>
          <a:p>
            <a:r>
              <a:rPr lang="en-US" sz="800" b="1" dirty="0"/>
              <a:t>Accessing funding</a:t>
            </a:r>
            <a:r>
              <a:rPr lang="en-US" sz="800" dirty="0"/>
              <a:t> - Our guarantees can help investors obtain project finance from banks and equity partners.</a:t>
            </a:r>
          </a:p>
          <a:p>
            <a:r>
              <a:rPr lang="en-US" sz="800" b="1" dirty="0"/>
              <a:t>Lowering borrowing costs</a:t>
            </a:r>
            <a:r>
              <a:rPr lang="en-US" sz="800" dirty="0"/>
              <a:t> - MIGA-guaranteed loans may help reduce risk-capital ratings of projects.</a:t>
            </a:r>
          </a:p>
          <a:p>
            <a:r>
              <a:rPr lang="en-US" sz="800" b="1" dirty="0"/>
              <a:t>Increasing tenors</a:t>
            </a:r>
            <a:r>
              <a:rPr lang="en-US" sz="800" dirty="0"/>
              <a:t> - The agency can provide insurance coverage for up to 15 years (in some cases 20), which may increase the tenor of loans available to </a:t>
            </a:r>
            <a:r>
              <a:rPr lang="en-US" sz="800" dirty="0" err="1"/>
              <a:t>investors.Providing</a:t>
            </a:r>
            <a:r>
              <a:rPr lang="en-US" sz="800" dirty="0"/>
              <a:t> extensive country knowledge - MIGA applies decades of experience, global reach, and knowledge of developing countries to each transaction.</a:t>
            </a:r>
          </a:p>
          <a:p>
            <a:r>
              <a:rPr lang="en-US" sz="800" b="1" dirty="0"/>
              <a:t>Providing environmental and social expertise</a:t>
            </a:r>
            <a:r>
              <a:rPr lang="en-US" sz="800" dirty="0"/>
              <a:t> - MIGA helps investors and lenders ensure that projects comply with what are considered to be the world’s best social and environmental safeguards.</a:t>
            </a:r>
          </a:p>
          <a:p>
            <a:pPr>
              <a:lnSpc>
                <a:spcPct val="80000"/>
              </a:lnSpc>
            </a:pPr>
            <a:endParaRPr lang="en-US" sz="800" dirty="0"/>
          </a:p>
        </p:txBody>
      </p:sp>
    </p:spTree>
    <p:extLst>
      <p:ext uri="{BB962C8B-B14F-4D97-AF65-F5344CB8AC3E}">
        <p14:creationId xmlns:p14="http://schemas.microsoft.com/office/powerpoint/2010/main" val="141424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C3BDF-5539-40D3-8A5C-52129A5D93D5}" type="slidenum">
              <a:rPr lang="en-US"/>
              <a:pPr/>
              <a:t>13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a:lnSpc>
                <a:spcPct val="80000"/>
              </a:lnSpc>
            </a:pPr>
            <a:r>
              <a:rPr lang="en-US" sz="800" b="1" dirty="0"/>
              <a:t>What products does MIGA provide under its guarantee program?</a:t>
            </a:r>
            <a:r>
              <a:rPr lang="en-US" sz="800" dirty="0"/>
              <a:t> MIGA provides non-commercial guarantees (insurance) for investments made in developing countries. MIGA’s guarantees protect investors against the risks of transfer restriction (including inconvertibility), expropriation, war and civil disturbance, and breach of contract. </a:t>
            </a:r>
          </a:p>
          <a:p>
            <a:pPr>
              <a:lnSpc>
                <a:spcPct val="80000"/>
              </a:lnSpc>
            </a:pPr>
            <a:r>
              <a:rPr lang="en-US" sz="800" b="1" dirty="0"/>
              <a:t>Eligibility for MIGA guarantees:</a:t>
            </a:r>
            <a:r>
              <a:rPr lang="en-US" sz="800" dirty="0"/>
              <a:t> In general, investors who are citizens of, or entities that are incorporated in, MIGA member countries—other than the country in which the investment is being made (called host country)—are eligible for MIGA guarantees. However, MIGA can insure an investment made by a national of a host country if the funds to be invested come from outside the country and the application for coverage is made jointly by the investor and the host country. MIGA can also insure investments made by state-owned enterprises provided that they operate on a commercial basis. </a:t>
            </a:r>
          </a:p>
          <a:p>
            <a:pPr>
              <a:lnSpc>
                <a:spcPct val="80000"/>
              </a:lnSpc>
            </a:pPr>
            <a:r>
              <a:rPr lang="en-US" sz="800" b="1" dirty="0"/>
              <a:t>MIGA issues guarantees for periods</a:t>
            </a:r>
            <a:r>
              <a:rPr lang="en-US" sz="800" dirty="0"/>
              <a:t> of up to 15 years, and occasionally, 20 years. In guarantees that cover loans, MIGA usually issues coverage to match the length of such loans. </a:t>
            </a:r>
          </a:p>
          <a:p>
            <a:pPr>
              <a:lnSpc>
                <a:spcPct val="80000"/>
              </a:lnSpc>
            </a:pPr>
            <a:r>
              <a:rPr lang="en-US" sz="800" b="1" dirty="0"/>
              <a:t>Can MIGA cancel a guarantee? </a:t>
            </a:r>
            <a:r>
              <a:rPr lang="en-US" sz="800" dirty="0"/>
              <a:t>Yes, but only if the investor breaches its contractual obligations. </a:t>
            </a:r>
          </a:p>
          <a:p>
            <a:pPr>
              <a:lnSpc>
                <a:spcPct val="80000"/>
              </a:lnSpc>
            </a:pPr>
            <a:r>
              <a:rPr lang="en-US" sz="800" b="1" dirty="0"/>
              <a:t>Can an investor cancel a guarantee? </a:t>
            </a:r>
            <a:r>
              <a:rPr lang="en-US" sz="800" dirty="0"/>
              <a:t>Yes, but only after the first three years of coverage. </a:t>
            </a:r>
          </a:p>
          <a:p>
            <a:pPr>
              <a:lnSpc>
                <a:spcPct val="80000"/>
              </a:lnSpc>
            </a:pPr>
            <a:r>
              <a:rPr lang="en-US" sz="800" b="1" dirty="0"/>
              <a:t>Does MIGA finance projects?</a:t>
            </a:r>
            <a:r>
              <a:rPr lang="en-US" sz="800" dirty="0"/>
              <a:t> No, MIGA is an insurer, not a lender.</a:t>
            </a:r>
          </a:p>
          <a:p>
            <a:pPr>
              <a:lnSpc>
                <a:spcPct val="80000"/>
              </a:lnSpc>
            </a:pPr>
            <a:r>
              <a:rPr lang="en-US" sz="800" b="1" dirty="0"/>
              <a:t>Does MIGA provide export credit insurance?</a:t>
            </a:r>
            <a:r>
              <a:rPr lang="en-US" sz="800" dirty="0"/>
              <a:t> No, MIGA covers only equity interests, loans related to an investment project (shareholder and non-shareholder loans), and certain types of transactions in which the investor’s remuneration depends on the revenues or production of the investment project.</a:t>
            </a:r>
          </a:p>
          <a:p>
            <a:pPr>
              <a:lnSpc>
                <a:spcPct val="80000"/>
              </a:lnSpc>
            </a:pPr>
            <a:r>
              <a:rPr lang="en-US" sz="800" b="1" dirty="0"/>
              <a:t>Does MIGA disclose any information related to guarantees to the public?</a:t>
            </a:r>
            <a:r>
              <a:rPr lang="en-US" sz="800" dirty="0"/>
              <a:t> Yes, once a guarantee is issued, MIGA discloses the name of the investor, the host country, a brief project description, the risks covered, and the amounts insured. Proprietary information is not disclosed without the investor’s approval. For certain types of projects, an environmental assessment is made public before the investment is submitted to MIGA’s Board of Directors for approval. </a:t>
            </a:r>
          </a:p>
          <a:p>
            <a:pPr>
              <a:lnSpc>
                <a:spcPct val="80000"/>
              </a:lnSpc>
            </a:pPr>
            <a:r>
              <a:rPr lang="en-US" sz="800" b="1" dirty="0"/>
              <a:t>What types of investments are eligible for MIGA guarantees? </a:t>
            </a:r>
            <a:r>
              <a:rPr lang="en-US" sz="800" dirty="0"/>
              <a:t>Investments must be new and of at least three years in duration. New investments include start-ups, those associated with the expansion, modernization, or financial restructuring of existing projects, and acquisitions involving privatization of state enterprises. Projects eligible for guarantees must support the host country’s development goals, comply with MIGA’s guidelines on the environment, labor conditions, and corruption, and also be financially viable.</a:t>
            </a:r>
          </a:p>
          <a:p>
            <a:pPr>
              <a:lnSpc>
                <a:spcPct val="80000"/>
              </a:lnSpc>
            </a:pPr>
            <a:r>
              <a:rPr lang="en-US" sz="800" dirty="0"/>
              <a:t>Forms of eligible investments include equity interests, shareholder and non-shareholder loans, loan guarantees, as well as certain types of transactions in which the remuneration of the investor largely depends on the revenues or production of the investment project (e.g., technical assistance contracts, management contracts, operating leases, profit sharing contracts, and franchising agreements).</a:t>
            </a:r>
          </a:p>
          <a:p>
            <a:pPr>
              <a:lnSpc>
                <a:spcPct val="80000"/>
              </a:lnSpc>
            </a:pPr>
            <a:r>
              <a:rPr lang="en-US" sz="800" b="1" dirty="0"/>
              <a:t>What sectors are eligible for MIGA guarantees? </a:t>
            </a:r>
            <a:r>
              <a:rPr lang="en-US" sz="800" dirty="0"/>
              <a:t>Most sectors are eligible for MIGA guarantees, including (but not limited to) financial, infrastructure, oil and gas, mining, telecommunications, services, agribusiness, and manufacturing. For examples of projects recently covered by MIGA please see http://www.miga.org/screens/pubs/annrep01/ar01wlcm.htm </a:t>
            </a:r>
          </a:p>
          <a:p>
            <a:pPr>
              <a:lnSpc>
                <a:spcPct val="80000"/>
              </a:lnSpc>
            </a:pPr>
            <a:r>
              <a:rPr lang="en-US" sz="800" b="1" dirty="0"/>
              <a:t>What sectors are not eligible?</a:t>
            </a:r>
            <a:r>
              <a:rPr lang="en-US" sz="800" dirty="0"/>
              <a:t> Sectors not eligible include gambling, tobacco production and processing, highly speculative investments, defense, illegal drugs, and the production of spirits.</a:t>
            </a:r>
          </a:p>
          <a:p>
            <a:pPr>
              <a:lnSpc>
                <a:spcPct val="80000"/>
              </a:lnSpc>
            </a:pPr>
            <a:r>
              <a:rPr lang="en-US" sz="800" b="1" dirty="0"/>
              <a:t>Can MIGA provide coverage to a third-party lender (i.e., a financial institution)?</a:t>
            </a:r>
            <a:r>
              <a:rPr lang="en-US" sz="800" dirty="0"/>
              <a:t> MIGA can cover loans made by a third-party lender to a project provided the loans have covered or will cover any other form of eligible investment (such as equity or quasi equity) in the project enterprise. </a:t>
            </a:r>
          </a:p>
          <a:p>
            <a:pPr>
              <a:lnSpc>
                <a:spcPct val="80000"/>
              </a:lnSpc>
            </a:pPr>
            <a:r>
              <a:rPr lang="en-US" sz="800" b="1" dirty="0"/>
              <a:t>What factors does MIGA consider when making a risk assessment? </a:t>
            </a:r>
            <a:r>
              <a:rPr lang="en-US" sz="800" dirty="0"/>
              <a:t>In addition to country risks, MIGA considers project risks, including location, project visibility, the sector and its importance for the host country, financial viability, potential for earning export proceeds in freely usable currency, environmental impact, and participation of local partners as well as domestic and multilateral institutions. </a:t>
            </a:r>
          </a:p>
          <a:p>
            <a:pPr>
              <a:lnSpc>
                <a:spcPct val="80000"/>
              </a:lnSpc>
            </a:pPr>
            <a:r>
              <a:rPr lang="en-US" sz="800" b="1" dirty="0"/>
              <a:t>Can an investor ask MIGA to cover just one type of risk? </a:t>
            </a:r>
            <a:r>
              <a:rPr lang="en-US" sz="800" dirty="0"/>
              <a:t>Yes, MIGA may on occasion offer standalone coverage.</a:t>
            </a:r>
          </a:p>
          <a:p>
            <a:pPr>
              <a:lnSpc>
                <a:spcPct val="80000"/>
              </a:lnSpc>
            </a:pPr>
            <a:r>
              <a:rPr lang="en-US" sz="800" b="1" dirty="0"/>
              <a:t>Can MIGA issue a guarantee against commercial risks, such as commercial insolvency? </a:t>
            </a:r>
            <a:r>
              <a:rPr lang="en-US" sz="800" dirty="0"/>
              <a:t>No, MIGA provides insurance against non-commercial risks only.  </a:t>
            </a:r>
          </a:p>
          <a:p>
            <a:pPr>
              <a:lnSpc>
                <a:spcPct val="80000"/>
              </a:lnSpc>
            </a:pPr>
            <a:r>
              <a:rPr lang="en-US" sz="800" b="1" dirty="0"/>
              <a:t>Is the percentage of coverage fixed for all projects?</a:t>
            </a:r>
            <a:r>
              <a:rPr lang="en-US" sz="800" dirty="0"/>
              <a:t> Regardless of the nature of the project, an investor is required to remain at risk for a portion of any loss. For equity investments, MIGA may guarantee up to 90 percent of the investment, plus up to an additional 450 percent of the investment contribution to cover earnings attributable to the investment. For loans and loan guarantees, MIGA may guarantee up to 95 percent of the principal, plus an additional 135 percent of the principal to cover interest that accrues over the term of the loan. For technical assistance contracts and other contractual agreements, MIGA may insure up to 90 percent of the total value or remuneration of payments due under the insured agreement (up to 95 percent in exceptional circumstances). </a:t>
            </a:r>
          </a:p>
          <a:p>
            <a:pPr>
              <a:lnSpc>
                <a:spcPct val="80000"/>
              </a:lnSpc>
            </a:pPr>
            <a:r>
              <a:rPr lang="en-US" sz="800" b="1" dirty="0"/>
              <a:t>Must the International Finance Corporation or the World Bank be involved in a project for MIGA to provide a guarantee? </a:t>
            </a:r>
            <a:r>
              <a:rPr lang="en-US" sz="800" dirty="0"/>
              <a:t>No, MIGA can insure investments in projects with or without the involvement of another member of the World Bank Group. </a:t>
            </a:r>
          </a:p>
          <a:p>
            <a:pPr>
              <a:lnSpc>
                <a:spcPct val="80000"/>
              </a:lnSpc>
            </a:pPr>
            <a:r>
              <a:rPr lang="en-US" sz="800" b="1" dirty="0"/>
              <a:t>How many claims have been filed with MIGA? </a:t>
            </a:r>
            <a:r>
              <a:rPr lang="en-US" sz="800" dirty="0"/>
              <a:t>MIGA has received only one claim to date, which has been paid. MIGA has also resolved a number of pre-claim situations. </a:t>
            </a:r>
          </a:p>
          <a:p>
            <a:pPr>
              <a:lnSpc>
                <a:spcPct val="80000"/>
              </a:lnSpc>
            </a:pPr>
            <a:endParaRPr lang="en-US" sz="800" dirty="0"/>
          </a:p>
          <a:p>
            <a:pPr>
              <a:lnSpc>
                <a:spcPct val="80000"/>
              </a:lnSpc>
            </a:pPr>
            <a:r>
              <a:rPr lang="en-US" sz="800" dirty="0"/>
              <a:t>---- 2008: www.miga.org</a:t>
            </a:r>
          </a:p>
          <a:p>
            <a:pPr>
              <a:lnSpc>
                <a:spcPct val="80000"/>
              </a:lnSpc>
            </a:pPr>
            <a:r>
              <a:rPr lang="en-US" sz="800" b="1" dirty="0"/>
              <a:t>Guarantee Basics</a:t>
            </a:r>
          </a:p>
          <a:p>
            <a:pPr>
              <a:lnSpc>
                <a:spcPct val="80000"/>
              </a:lnSpc>
            </a:pPr>
            <a:r>
              <a:rPr lang="en-US" sz="800" b="1" dirty="0"/>
              <a:t>Q  </a:t>
            </a:r>
            <a:r>
              <a:rPr lang="en-US" sz="800" dirty="0"/>
              <a:t> What products does MIGA provide under its guarantee program?</a:t>
            </a:r>
            <a:br>
              <a:rPr lang="en-US" sz="800" dirty="0"/>
            </a:br>
            <a:r>
              <a:rPr lang="en-US" sz="800" b="1" dirty="0"/>
              <a:t>A  </a:t>
            </a:r>
            <a:r>
              <a:rPr lang="en-US" sz="800" dirty="0"/>
              <a:t> MIGA provides non-commercial guarantees (insurance) for investments made in developing countries. MIGA’s guarantees protect investors against the risks of transfer restriction (including inconvertibility), expropriation, war and civil disturbance, and breach of contract.</a:t>
            </a:r>
            <a:endParaRPr lang="en-US" sz="800" b="1" dirty="0"/>
          </a:p>
          <a:p>
            <a:pPr>
              <a:lnSpc>
                <a:spcPct val="80000"/>
              </a:lnSpc>
            </a:pPr>
            <a:r>
              <a:rPr lang="en-US" sz="800" b="1" dirty="0"/>
              <a:t>Q  </a:t>
            </a:r>
            <a:r>
              <a:rPr lang="en-US" sz="800" dirty="0"/>
              <a:t> Who is eligible for a MIGA guarantee?</a:t>
            </a:r>
            <a:br>
              <a:rPr lang="en-US" sz="800" dirty="0"/>
            </a:br>
            <a:r>
              <a:rPr lang="en-US" sz="800" b="1" dirty="0"/>
              <a:t>A</a:t>
            </a:r>
            <a:r>
              <a:rPr lang="en-US" sz="800" dirty="0"/>
              <a:t>   In general, investors who are citizens of, or entities that are incorporated in, MIGA member countries—other than the country in which the investment is being made (called host country)—are eligible for MIGA guarantees. However, MIGA can insure an investment made by a national of a host country if the funds to be invested come from outside the country and the application for coverage is made jointly by the investor and the host country.</a:t>
            </a:r>
            <a:endParaRPr lang="en-US" sz="800" b="1" dirty="0"/>
          </a:p>
          <a:p>
            <a:pPr>
              <a:lnSpc>
                <a:spcPct val="80000"/>
              </a:lnSpc>
            </a:pPr>
            <a:r>
              <a:rPr lang="en-US" sz="800" b="1" dirty="0"/>
              <a:t>Q</a:t>
            </a:r>
            <a:r>
              <a:rPr lang="en-US" sz="800" dirty="0"/>
              <a:t>   What is the typical term of a MIGA guarantee?</a:t>
            </a:r>
            <a:br>
              <a:rPr lang="en-US" sz="800" dirty="0"/>
            </a:br>
            <a:r>
              <a:rPr lang="en-US" sz="800" b="1" dirty="0"/>
              <a:t>A</a:t>
            </a:r>
            <a:r>
              <a:rPr lang="en-US" sz="800" dirty="0"/>
              <a:t>   MIGA issues guarantees for periods of up to 15 years, and occasionally, 20 years. The minimum length of a guarantee is three years. In guarantees that cover loans, MIGA usually issues coverage to match the length of such loans.</a:t>
            </a:r>
            <a:endParaRPr lang="en-US" sz="800" b="1" dirty="0"/>
          </a:p>
          <a:p>
            <a:pPr>
              <a:lnSpc>
                <a:spcPct val="80000"/>
              </a:lnSpc>
            </a:pPr>
            <a:r>
              <a:rPr lang="en-US" sz="800" b="1" dirty="0"/>
              <a:t>Q</a:t>
            </a:r>
            <a:r>
              <a:rPr lang="en-US" sz="800" dirty="0"/>
              <a:t>   Can MIGA cancel a guarantee?</a:t>
            </a:r>
            <a:br>
              <a:rPr lang="en-US" sz="800" dirty="0"/>
            </a:br>
            <a:r>
              <a:rPr lang="en-US" sz="800" b="1" dirty="0"/>
              <a:t>A</a:t>
            </a:r>
            <a:r>
              <a:rPr lang="en-US" sz="800" dirty="0"/>
              <a:t>   Yes, if the investor breaches its contractual obligations.</a:t>
            </a:r>
            <a:endParaRPr lang="en-US" sz="800" b="1" dirty="0"/>
          </a:p>
          <a:p>
            <a:pPr>
              <a:lnSpc>
                <a:spcPct val="80000"/>
              </a:lnSpc>
            </a:pPr>
            <a:r>
              <a:rPr lang="en-US" sz="800" b="1" dirty="0"/>
              <a:t>Q</a:t>
            </a:r>
            <a:r>
              <a:rPr lang="en-US" sz="800" dirty="0"/>
              <a:t>   Can an investor cancel a guarantee?</a:t>
            </a:r>
            <a:br>
              <a:rPr lang="en-US" sz="800" dirty="0"/>
            </a:br>
            <a:r>
              <a:rPr lang="en-US" sz="800" b="1" dirty="0"/>
              <a:t>A</a:t>
            </a:r>
            <a:r>
              <a:rPr lang="en-US" sz="800" dirty="0"/>
              <a:t>   Yes, after the first three years of coverage, or as of the date of notice when the project enterprise is liquidated, declared bankrupt, or placed on receivership, or the guarantee holder has no legal interest in the guaranteed project.</a:t>
            </a:r>
            <a:endParaRPr lang="en-US" sz="800" b="1" dirty="0"/>
          </a:p>
          <a:p>
            <a:pPr>
              <a:lnSpc>
                <a:spcPct val="80000"/>
              </a:lnSpc>
            </a:pPr>
            <a:r>
              <a:rPr lang="en-US" sz="800" b="1" dirty="0"/>
              <a:t>Q  </a:t>
            </a:r>
            <a:r>
              <a:rPr lang="en-US" sz="800" dirty="0"/>
              <a:t> Does MIGA finance projects?</a:t>
            </a:r>
            <a:br>
              <a:rPr lang="en-US" sz="800" dirty="0"/>
            </a:br>
            <a:r>
              <a:rPr lang="en-US" sz="800" b="1" dirty="0"/>
              <a:t>A</a:t>
            </a:r>
            <a:r>
              <a:rPr lang="en-US" sz="800" dirty="0"/>
              <a:t>   No, MIGA is an insurer, not a lender.</a:t>
            </a:r>
            <a:endParaRPr lang="en-US" sz="800" b="1" dirty="0"/>
          </a:p>
          <a:p>
            <a:pPr>
              <a:lnSpc>
                <a:spcPct val="80000"/>
              </a:lnSpc>
            </a:pPr>
            <a:r>
              <a:rPr lang="en-US" sz="800" b="1" dirty="0"/>
              <a:t>Q</a:t>
            </a:r>
            <a:r>
              <a:rPr lang="en-US" sz="800" dirty="0"/>
              <a:t>   Does MIGA provide export credit insurance?</a:t>
            </a:r>
            <a:br>
              <a:rPr lang="en-US" sz="800" dirty="0"/>
            </a:br>
            <a:r>
              <a:rPr lang="en-US" sz="800" b="1" dirty="0"/>
              <a:t>A</a:t>
            </a:r>
            <a:r>
              <a:rPr lang="en-US" sz="800" dirty="0"/>
              <a:t>   No, MIGA covers only equity interests, loans related to an investment project (shareholder and non-shareholder loans), and certain types of transactions in which the investor’s remuneration depends on the revenues or production of the investment project.</a:t>
            </a:r>
            <a:endParaRPr lang="en-US" sz="800" b="1" dirty="0"/>
          </a:p>
          <a:p>
            <a:pPr>
              <a:lnSpc>
                <a:spcPct val="80000"/>
              </a:lnSpc>
            </a:pPr>
            <a:r>
              <a:rPr lang="en-US" sz="800" b="1" dirty="0"/>
              <a:t>Q</a:t>
            </a:r>
            <a:r>
              <a:rPr lang="en-US" sz="800" dirty="0"/>
              <a:t>   Does MIGA disclose any information related to guarantees to the public?</a:t>
            </a:r>
            <a:br>
              <a:rPr lang="en-US" sz="800" dirty="0"/>
            </a:br>
            <a:r>
              <a:rPr lang="en-US" sz="800" b="1" dirty="0"/>
              <a:t>A  </a:t>
            </a:r>
            <a:r>
              <a:rPr lang="en-US" sz="800" dirty="0"/>
              <a:t> Yes, once a guarantee is issued, MIGA discloses the name of the investor, the host country, a brief project description, the risks covered, and the amounts insured. Proprietary information is not disclosed without the investor’s approval. For certain types of projects, an environmental assessment is made public before the investment is submitted to MIGA’s Board of Directors for approval.</a:t>
            </a:r>
            <a:endParaRPr lang="en-US" sz="800" dirty="0">
              <a:hlinkClick r:id="" action="ppaction://noaction"/>
            </a:endParaRPr>
          </a:p>
          <a:p>
            <a:pPr>
              <a:lnSpc>
                <a:spcPct val="80000"/>
              </a:lnSpc>
            </a:pPr>
            <a:r>
              <a:rPr lang="en-US" sz="800" b="1" dirty="0"/>
              <a:t>Investments Covered</a:t>
            </a:r>
          </a:p>
          <a:p>
            <a:pPr>
              <a:lnSpc>
                <a:spcPct val="80000"/>
              </a:lnSpc>
            </a:pPr>
            <a:r>
              <a:rPr lang="en-US" sz="800" b="1" dirty="0"/>
              <a:t>Q</a:t>
            </a:r>
            <a:r>
              <a:rPr lang="en-US" sz="800" dirty="0"/>
              <a:t>   What types of investments are eligible for MIGA guarantees?</a:t>
            </a:r>
            <a:br>
              <a:rPr lang="en-US" sz="800" dirty="0"/>
            </a:br>
            <a:r>
              <a:rPr lang="en-US" sz="800" b="1" dirty="0"/>
              <a:t>A  </a:t>
            </a:r>
            <a:r>
              <a:rPr lang="en-US" sz="800" dirty="0"/>
              <a:t> Investments must be new and of at least three years in duration. New investments include start-ups, those associated with the expansion, modernization, or financial restructuring of existing projects, and acquisitions involving privatization of state enterprises. Projects eligible for guarantees must support the host country’s development goals, comply with MIGA’s guidelines on the environment, labor conditions, and corruption, and also be financially viable.</a:t>
            </a:r>
            <a:br>
              <a:rPr lang="en-US" sz="800" dirty="0"/>
            </a:br>
            <a:r>
              <a:rPr lang="en-US" sz="800" dirty="0"/>
              <a:t>Forms of eligible investments include equity interests, shareholder and non-shareholder loans, loan guarantees, as well as certain types of transactions in which the remuneration of the investor largely depends on the revenues or production of the investment project (e.g., technical assistance contracts, management contracts, operating leases, profit sharing contracts, and franchising agreements).</a:t>
            </a:r>
            <a:endParaRPr lang="en-US" sz="800" b="1" dirty="0"/>
          </a:p>
          <a:p>
            <a:pPr>
              <a:lnSpc>
                <a:spcPct val="80000"/>
              </a:lnSpc>
            </a:pPr>
            <a:r>
              <a:rPr lang="en-US" sz="800" b="1" dirty="0"/>
              <a:t>Q  </a:t>
            </a:r>
            <a:r>
              <a:rPr lang="en-US" sz="800" dirty="0"/>
              <a:t> What sectors are eligible for MIGA guarantees?</a:t>
            </a:r>
            <a:br>
              <a:rPr lang="en-US" sz="800" dirty="0"/>
            </a:br>
            <a:r>
              <a:rPr lang="en-US" sz="800" b="1" dirty="0"/>
              <a:t>A</a:t>
            </a:r>
            <a:r>
              <a:rPr lang="en-US" sz="800" dirty="0"/>
              <a:t>   Most sectors are eligible for MIGA guarantees, including (but not limited to) financial, infrastructure, oil and gas, mining, telecommunications, services, agribusiness, and manufacturing. For examples of projects recently covered by MIGA please see </a:t>
            </a:r>
            <a:r>
              <a:rPr lang="en-US" sz="800" dirty="0">
                <a:hlinkClick r:id="rId3" tooltip="Sector pages"/>
              </a:rPr>
              <a:t>Sector pages</a:t>
            </a:r>
            <a:r>
              <a:rPr lang="en-US" sz="800" dirty="0"/>
              <a:t> </a:t>
            </a:r>
            <a:r>
              <a:rPr lang="en-US" sz="800" dirty="0" err="1"/>
              <a:t>pages</a:t>
            </a:r>
            <a:r>
              <a:rPr lang="en-US" sz="800" dirty="0"/>
              <a:t>.</a:t>
            </a:r>
            <a:endParaRPr lang="en-US" sz="800" b="1" dirty="0"/>
          </a:p>
          <a:p>
            <a:pPr>
              <a:lnSpc>
                <a:spcPct val="80000"/>
              </a:lnSpc>
            </a:pPr>
            <a:r>
              <a:rPr lang="en-US" sz="800" b="1" dirty="0"/>
              <a:t>Q</a:t>
            </a:r>
            <a:r>
              <a:rPr lang="en-US" sz="800" dirty="0"/>
              <a:t>   What sectors are not eligible?</a:t>
            </a:r>
            <a:br>
              <a:rPr lang="en-US" sz="800" dirty="0"/>
            </a:br>
            <a:r>
              <a:rPr lang="en-US" sz="800" b="1" dirty="0"/>
              <a:t>A</a:t>
            </a:r>
            <a:r>
              <a:rPr lang="en-US" sz="800" dirty="0"/>
              <a:t>   Sectors not eligible for coverage include gambling, tobacco production and processing, highly speculative investments, defense, illegal drugs, and the production of spirits.</a:t>
            </a:r>
            <a:endParaRPr lang="en-US" sz="800" b="1" dirty="0"/>
          </a:p>
          <a:p>
            <a:pPr>
              <a:lnSpc>
                <a:spcPct val="80000"/>
              </a:lnSpc>
            </a:pPr>
            <a:r>
              <a:rPr lang="en-US" sz="800" b="1" dirty="0"/>
              <a:t>Q</a:t>
            </a:r>
            <a:r>
              <a:rPr lang="en-US" sz="800" dirty="0"/>
              <a:t>   Can MIGA provide coverage to a third-party lender (i.e., a financial institution)?</a:t>
            </a:r>
            <a:br>
              <a:rPr lang="en-US" sz="800" dirty="0"/>
            </a:br>
            <a:r>
              <a:rPr lang="en-US" sz="800" b="1" dirty="0"/>
              <a:t>A</a:t>
            </a:r>
            <a:r>
              <a:rPr lang="en-US" sz="800" dirty="0"/>
              <a:t>   MIGA can cover loans made by a third-party lender to a project provided that guarantees also cover or will cover any other form of eligible investment (such as equity or quasi-equity) in the project enterprise.</a:t>
            </a:r>
            <a:endParaRPr lang="en-US" sz="800" dirty="0">
              <a:hlinkClick r:id="" action="ppaction://noaction"/>
            </a:endParaRPr>
          </a:p>
          <a:p>
            <a:pPr>
              <a:lnSpc>
                <a:spcPct val="80000"/>
              </a:lnSpc>
            </a:pPr>
            <a:r>
              <a:rPr lang="en-US" sz="800" b="1" dirty="0"/>
              <a:t>Risk Coverage</a:t>
            </a:r>
            <a:r>
              <a:rPr lang="en-US" sz="800" dirty="0"/>
              <a:t> </a:t>
            </a:r>
            <a:endParaRPr lang="en-US" sz="800" b="1" dirty="0"/>
          </a:p>
          <a:p>
            <a:pPr>
              <a:lnSpc>
                <a:spcPct val="80000"/>
              </a:lnSpc>
            </a:pPr>
            <a:r>
              <a:rPr lang="en-US" sz="800" b="1" dirty="0"/>
              <a:t>Q</a:t>
            </a:r>
            <a:r>
              <a:rPr lang="en-US" sz="800" dirty="0"/>
              <a:t>   What factors does MIGA consider when making a risk assessment?</a:t>
            </a:r>
            <a:br>
              <a:rPr lang="en-US" sz="800" dirty="0"/>
            </a:br>
            <a:r>
              <a:rPr lang="en-US" sz="800" b="1" dirty="0"/>
              <a:t>A</a:t>
            </a:r>
            <a:r>
              <a:rPr lang="en-US" sz="800" dirty="0"/>
              <a:t>   In addition to country risks, MIGA considers project risks, including location, project visibility, the sector and its importance for the host country, financial viability, potential for earning export proceeds in freely usable currency, environmental impact, and participation of local partners as well as domestic and multilateral institutions.</a:t>
            </a:r>
            <a:endParaRPr lang="en-US" sz="800" b="1" dirty="0"/>
          </a:p>
          <a:p>
            <a:pPr>
              <a:lnSpc>
                <a:spcPct val="80000"/>
              </a:lnSpc>
            </a:pPr>
            <a:r>
              <a:rPr lang="en-US" sz="800" b="1" dirty="0"/>
              <a:t>Q</a:t>
            </a:r>
            <a:r>
              <a:rPr lang="en-US" sz="800" dirty="0"/>
              <a:t>   Can an investor ask MIGA to cover just one type of risk?</a:t>
            </a:r>
            <a:br>
              <a:rPr lang="en-US" sz="800" dirty="0"/>
            </a:br>
            <a:r>
              <a:rPr lang="en-US" sz="800" b="1" dirty="0"/>
              <a:t>A</a:t>
            </a:r>
            <a:r>
              <a:rPr lang="en-US" sz="800" dirty="0"/>
              <a:t>   Yes, MIGA may on occasion offer standalone coverage.</a:t>
            </a:r>
            <a:endParaRPr lang="en-US" sz="800" b="1" dirty="0"/>
          </a:p>
          <a:p>
            <a:pPr>
              <a:lnSpc>
                <a:spcPct val="80000"/>
              </a:lnSpc>
            </a:pPr>
            <a:r>
              <a:rPr lang="en-US" sz="800" b="1" dirty="0"/>
              <a:t>Q</a:t>
            </a:r>
            <a:r>
              <a:rPr lang="en-US" sz="800" dirty="0"/>
              <a:t>   Can MIGA issue a guarantee against commercial risks, such as commercial insolvency?</a:t>
            </a:r>
            <a:br>
              <a:rPr lang="en-US" sz="800" dirty="0"/>
            </a:br>
            <a:r>
              <a:rPr lang="en-US" sz="800" b="1" dirty="0"/>
              <a:t>A</a:t>
            </a:r>
            <a:r>
              <a:rPr lang="en-US" sz="800" dirty="0"/>
              <a:t>   No, MIGA provides insurance against non-commercial risks only.</a:t>
            </a:r>
            <a:endParaRPr lang="en-US" sz="800" b="1" dirty="0"/>
          </a:p>
          <a:p>
            <a:pPr>
              <a:lnSpc>
                <a:spcPct val="80000"/>
              </a:lnSpc>
            </a:pPr>
            <a:r>
              <a:rPr lang="en-US" sz="800" b="1" dirty="0"/>
              <a:t>Q </a:t>
            </a:r>
            <a:r>
              <a:rPr lang="en-US" sz="800" dirty="0"/>
              <a:t>   Is the percentage of coverage fixed for all projects?</a:t>
            </a:r>
            <a:br>
              <a:rPr lang="en-US" sz="800" dirty="0"/>
            </a:br>
            <a:r>
              <a:rPr lang="en-US" sz="800" b="1" dirty="0"/>
              <a:t>A</a:t>
            </a:r>
            <a:r>
              <a:rPr lang="en-US" sz="800" dirty="0"/>
              <a:t>   Regardless of the nature of the project, an investor is required to remain at risk for a portion of any loss. For equity investments, MIGA may guarantee up to 90 percent of the investment, plus up to an additional 450 percent of the investment contribution to cover earnings attributable to the investment. For loans and loan guarantees, MIGA may guarantee up to 95 percent of the principal, plus an additional 135 percent of the principal to cover interest that accrues over the term of the loan. For technical assistance contracts and other contractual agreements, MIGA may insure up to 90 percent of the total value or remuneration of payments due under the insured agreement (up to 95 percent in exceptional circumstances).</a:t>
            </a:r>
            <a:endParaRPr lang="en-US" sz="800" dirty="0">
              <a:hlinkClick r:id="" action="ppaction://noaction"/>
            </a:endParaRPr>
          </a:p>
          <a:p>
            <a:pPr>
              <a:lnSpc>
                <a:spcPct val="80000"/>
              </a:lnSpc>
            </a:pPr>
            <a:r>
              <a:rPr lang="en-US" sz="800" b="1" dirty="0"/>
              <a:t>Project and Country Limits</a:t>
            </a:r>
          </a:p>
          <a:p>
            <a:pPr>
              <a:lnSpc>
                <a:spcPct val="80000"/>
              </a:lnSpc>
            </a:pPr>
            <a:r>
              <a:rPr lang="en-US" sz="800" b="1" dirty="0"/>
              <a:t>Q</a:t>
            </a:r>
            <a:r>
              <a:rPr lang="en-US" sz="800" dirty="0"/>
              <a:t> Does MIGA have country limits?</a:t>
            </a:r>
            <a:br>
              <a:rPr lang="en-US" sz="800" dirty="0"/>
            </a:br>
            <a:r>
              <a:rPr lang="en-US" sz="800" b="1" dirty="0"/>
              <a:t>A</a:t>
            </a:r>
            <a:r>
              <a:rPr lang="en-US" sz="800" dirty="0"/>
              <a:t>  Yes, MIGA currently has a limit of $420 million per country on a net basis. However, MIGA works closely with public and private insurers, using, for example, treaty and facultative reinsurance as well as coinsurance to augment its capacity limits.</a:t>
            </a:r>
            <a:endParaRPr lang="en-US" sz="800" b="1" dirty="0"/>
          </a:p>
          <a:p>
            <a:pPr>
              <a:lnSpc>
                <a:spcPct val="80000"/>
              </a:lnSpc>
            </a:pPr>
            <a:r>
              <a:rPr lang="en-US" sz="800" b="1" dirty="0"/>
              <a:t>Q</a:t>
            </a:r>
            <a:r>
              <a:rPr lang="en-US" sz="800" dirty="0"/>
              <a:t> Does MIGA have minimum and maximum project size limits?</a:t>
            </a:r>
            <a:br>
              <a:rPr lang="en-US" sz="800" dirty="0"/>
            </a:br>
            <a:r>
              <a:rPr lang="en-US" sz="800" b="1" dirty="0"/>
              <a:t>A</a:t>
            </a:r>
            <a:r>
              <a:rPr lang="en-US" sz="800" dirty="0"/>
              <a:t>  There is no minimum size limit for a project. At present, MIGA can cover up to $110 million on a net basis per project. This may be supplemented through MIGA's coinsurance and reinsurance programs, therefore the gross amounts covered can be considerably higher.</a:t>
            </a:r>
            <a:endParaRPr lang="en-US" sz="800" dirty="0">
              <a:hlinkClick r:id="" action="ppaction://noaction"/>
            </a:endParaRPr>
          </a:p>
          <a:p>
            <a:pPr>
              <a:lnSpc>
                <a:spcPct val="80000"/>
              </a:lnSpc>
            </a:pPr>
            <a:r>
              <a:rPr lang="en-US" sz="800" b="1" dirty="0"/>
              <a:t>Applying for a MIGA Guarantee</a:t>
            </a:r>
          </a:p>
          <a:p>
            <a:pPr>
              <a:lnSpc>
                <a:spcPct val="80000"/>
              </a:lnSpc>
            </a:pPr>
            <a:r>
              <a:rPr lang="en-US" sz="800" b="1" dirty="0"/>
              <a:t>Q  </a:t>
            </a:r>
            <a:r>
              <a:rPr lang="en-US" sz="800" dirty="0"/>
              <a:t> When should an investor approach MIGA for a guarantee?</a:t>
            </a:r>
            <a:br>
              <a:rPr lang="en-US" sz="800" dirty="0"/>
            </a:br>
            <a:r>
              <a:rPr lang="en-US" sz="800" b="1" dirty="0"/>
              <a:t>A</a:t>
            </a:r>
            <a:r>
              <a:rPr lang="en-US" sz="800" dirty="0"/>
              <a:t>   Since MIGA covers only new investments, preliminary applications should be submitted before an investment is irrevocably committed.</a:t>
            </a:r>
            <a:endParaRPr lang="en-US" sz="800" b="1" dirty="0"/>
          </a:p>
          <a:p>
            <a:pPr>
              <a:lnSpc>
                <a:spcPct val="80000"/>
              </a:lnSpc>
            </a:pPr>
            <a:r>
              <a:rPr lang="en-US" sz="800" b="1" dirty="0"/>
              <a:t>Q</a:t>
            </a:r>
            <a:r>
              <a:rPr lang="en-US" sz="800" dirty="0"/>
              <a:t>   How does an investor apply for a MIGA guarantee?</a:t>
            </a:r>
            <a:br>
              <a:rPr lang="en-US" sz="800" dirty="0"/>
            </a:br>
            <a:r>
              <a:rPr lang="en-US" sz="800" b="1" dirty="0"/>
              <a:t>A</a:t>
            </a:r>
            <a:r>
              <a:rPr lang="en-US" sz="800" dirty="0"/>
              <a:t>   Applicants first submit a confidential two-page </a:t>
            </a:r>
            <a:r>
              <a:rPr lang="en-US" sz="800" dirty="0">
                <a:hlinkClick r:id="rId4"/>
              </a:rPr>
              <a:t>preliminary application</a:t>
            </a:r>
            <a:r>
              <a:rPr lang="en-US" sz="800" dirty="0"/>
              <a:t>. MIGA staff determine within three business days whether a project is in principle eligible for coverage; they register the project and send the applicant a letter confirming such registration along with a definitive application, in which the applicant is requested to provide more detailed information.</a:t>
            </a:r>
            <a:endParaRPr lang="en-US" sz="800" b="1" dirty="0"/>
          </a:p>
          <a:p>
            <a:pPr>
              <a:lnSpc>
                <a:spcPct val="80000"/>
              </a:lnSpc>
            </a:pPr>
            <a:r>
              <a:rPr lang="en-US" sz="800" b="1" dirty="0"/>
              <a:t>Q</a:t>
            </a:r>
            <a:r>
              <a:rPr lang="en-US" sz="800" dirty="0"/>
              <a:t>   How long does it take to get a guarantee?</a:t>
            </a:r>
            <a:br>
              <a:rPr lang="en-US" sz="800" dirty="0"/>
            </a:br>
            <a:r>
              <a:rPr lang="en-US" sz="800" b="1" dirty="0"/>
              <a:t>A</a:t>
            </a:r>
            <a:r>
              <a:rPr lang="en-US" sz="800" dirty="0"/>
              <a:t>   Depending on the project’s complexity, MIGA typically issues guarantees within three-four months of receiving a definitive application.</a:t>
            </a:r>
            <a:endParaRPr lang="en-US" sz="800" b="1" dirty="0"/>
          </a:p>
          <a:p>
            <a:pPr>
              <a:lnSpc>
                <a:spcPct val="80000"/>
              </a:lnSpc>
            </a:pPr>
            <a:r>
              <a:rPr lang="en-US" sz="800" b="1" dirty="0"/>
              <a:t>Q</a:t>
            </a:r>
            <a:r>
              <a:rPr lang="en-US" sz="800" dirty="0"/>
              <a:t>   Does MIGA charge an application fee?</a:t>
            </a:r>
            <a:br>
              <a:rPr lang="en-US" sz="800" dirty="0"/>
            </a:br>
            <a:r>
              <a:rPr lang="en-US" sz="800" b="1" dirty="0"/>
              <a:t>A</a:t>
            </a:r>
            <a:r>
              <a:rPr lang="en-US" sz="800" dirty="0"/>
              <a:t>   While there is no charge for filing a preliminary application, MIGA does charge a fee to register definitive applications. If a guarantee is offered and accepted, the fee is credited toward the first premium payment. If MIGA declines to offer coverage, the fee is refunded. If the investor decides not to purchase the coverage, MIGA retains the fee. MIGA may charge an additional processing fee for particularly complex projects and a syndication fee for arranging additional amount of coverage under its coinsurance and reinsurance programs.</a:t>
            </a:r>
            <a:endParaRPr lang="en-US" sz="800" dirty="0">
              <a:hlinkClick r:id="" action="ppaction://noaction"/>
            </a:endParaRPr>
          </a:p>
          <a:p>
            <a:pPr>
              <a:lnSpc>
                <a:spcPct val="80000"/>
              </a:lnSpc>
            </a:pPr>
            <a:r>
              <a:rPr lang="en-US" sz="800" b="1" dirty="0"/>
              <a:t>Cooperation between MIGA and Other Public and Private Insurers</a:t>
            </a:r>
          </a:p>
          <a:p>
            <a:pPr>
              <a:lnSpc>
                <a:spcPct val="80000"/>
              </a:lnSpc>
            </a:pPr>
            <a:r>
              <a:rPr lang="en-US" sz="800" b="1" dirty="0"/>
              <a:t>Q</a:t>
            </a:r>
            <a:r>
              <a:rPr lang="en-US" sz="800" dirty="0"/>
              <a:t>   Can MIGA cooperate with other private and public insurers?</a:t>
            </a:r>
            <a:br>
              <a:rPr lang="en-US" sz="800" dirty="0"/>
            </a:br>
            <a:r>
              <a:rPr lang="en-US" sz="800" b="1" dirty="0"/>
              <a:t>A</a:t>
            </a:r>
            <a:r>
              <a:rPr lang="en-US" sz="800" dirty="0"/>
              <a:t>   Yes, MIGA works very closely with both public and private insurers. There are several ways in which such cooperation is achieved: treaty and facultative reinsurance, the Cooperative Underwriting Program, and coinsurance.</a:t>
            </a:r>
            <a:endParaRPr lang="en-US" sz="800" b="1" dirty="0"/>
          </a:p>
          <a:p>
            <a:pPr>
              <a:lnSpc>
                <a:spcPct val="80000"/>
              </a:lnSpc>
            </a:pPr>
            <a:r>
              <a:rPr lang="en-US" sz="800" b="1" dirty="0"/>
              <a:t>Q</a:t>
            </a:r>
            <a:r>
              <a:rPr lang="en-US" sz="800" dirty="0"/>
              <a:t>   What is the Cooperative Underwriting Program (CUP)?</a:t>
            </a:r>
            <a:br>
              <a:rPr lang="en-US" sz="800" dirty="0"/>
            </a:br>
            <a:r>
              <a:rPr lang="en-US" sz="800" b="1" dirty="0"/>
              <a:t>A</a:t>
            </a:r>
            <a:r>
              <a:rPr lang="en-US" sz="800" dirty="0"/>
              <a:t>   The CUP is a coinsurance program designed to encourage private insurers to cover political risk insurance for projects alongside MIGA. Under the CUP, MIGA is the insurer-of-record and issues a contract of guarantee for the amount of insurance requested by an investor (subject to available capacity), but retains only a portion of the amount for its own account.</a:t>
            </a:r>
            <a:endParaRPr lang="en-US" sz="800" b="1" dirty="0"/>
          </a:p>
          <a:p>
            <a:pPr>
              <a:lnSpc>
                <a:spcPct val="80000"/>
              </a:lnSpc>
            </a:pPr>
            <a:r>
              <a:rPr lang="en-US" sz="800" b="1" dirty="0"/>
              <a:t>Q</a:t>
            </a:r>
            <a:r>
              <a:rPr lang="en-US" sz="800" dirty="0"/>
              <a:t>   Can MIGA obtain reinsurance?</a:t>
            </a:r>
            <a:br>
              <a:rPr lang="en-US" sz="800" dirty="0"/>
            </a:br>
            <a:r>
              <a:rPr lang="en-US" sz="800" b="1" dirty="0"/>
              <a:t>A</a:t>
            </a:r>
            <a:r>
              <a:rPr lang="en-US" sz="800" dirty="0"/>
              <a:t>   Yes, MIGA uses both treaty and facultative reinsurance to augment its capacity limits. Reinsurance is obtained from both private and public insurers.</a:t>
            </a:r>
            <a:endParaRPr lang="en-US" sz="800" b="1" dirty="0"/>
          </a:p>
          <a:p>
            <a:pPr>
              <a:lnSpc>
                <a:spcPct val="80000"/>
              </a:lnSpc>
            </a:pPr>
            <a:r>
              <a:rPr lang="en-US" sz="800" b="1" dirty="0"/>
              <a:t>Q  </a:t>
            </a:r>
            <a:r>
              <a:rPr lang="en-US" sz="800" dirty="0"/>
              <a:t> Can MIGA reinsure another insurer?</a:t>
            </a:r>
            <a:br>
              <a:rPr lang="en-US" sz="800" dirty="0"/>
            </a:br>
            <a:r>
              <a:rPr lang="en-US" sz="800" b="1" dirty="0"/>
              <a:t>A</a:t>
            </a:r>
            <a:r>
              <a:rPr lang="en-US" sz="800" dirty="0"/>
              <a:t>   Yes. MIGA can provide reinsurance; however, the primary insurer’s contract must contain certain provisions required by MIGA, such as those concerning MIGA’s environmental and labor standards.</a:t>
            </a:r>
            <a:endParaRPr lang="en-US" sz="800" dirty="0">
              <a:hlinkClick r:id="" action="ppaction://noaction"/>
            </a:endParaRPr>
          </a:p>
          <a:p>
            <a:pPr>
              <a:lnSpc>
                <a:spcPct val="80000"/>
              </a:lnSpc>
            </a:pPr>
            <a:r>
              <a:rPr lang="en-US" sz="800" b="1" dirty="0"/>
              <a:t>MIGA and World Bank Group Guarantees</a:t>
            </a:r>
          </a:p>
          <a:p>
            <a:pPr>
              <a:lnSpc>
                <a:spcPct val="80000"/>
              </a:lnSpc>
            </a:pPr>
            <a:r>
              <a:rPr lang="en-US" sz="800" b="1" dirty="0"/>
              <a:t>Q</a:t>
            </a:r>
            <a:r>
              <a:rPr lang="en-US" sz="800" dirty="0"/>
              <a:t>   What is the difference between a MIGA guarantee and a World Bank partial risk guarantee?</a:t>
            </a:r>
            <a:br>
              <a:rPr lang="en-US" sz="800" dirty="0"/>
            </a:br>
            <a:r>
              <a:rPr lang="en-US" sz="800" b="1" dirty="0"/>
              <a:t>A</a:t>
            </a:r>
            <a:r>
              <a:rPr lang="en-US" sz="800" dirty="0"/>
              <a:t>   One of the main differences is that the World Bank requires a counter-guarantee of the host government; also, the World Bank only insures debt instruments, while MIGA covers equity as well. For details, see the </a:t>
            </a:r>
            <a:r>
              <a:rPr lang="en-US" sz="800" dirty="0">
                <a:hlinkClick r:id="rId5"/>
              </a:rPr>
              <a:t>World Bank Guarantee Instruments website</a:t>
            </a:r>
            <a:r>
              <a:rPr lang="en-US" sz="800" dirty="0"/>
              <a:t>. Although MIGA does not require a counter-guarantee, it does request host country approval before issuing a guarantee.</a:t>
            </a:r>
            <a:endParaRPr lang="en-US" sz="800" b="1" dirty="0"/>
          </a:p>
          <a:p>
            <a:pPr>
              <a:lnSpc>
                <a:spcPct val="80000"/>
              </a:lnSpc>
            </a:pPr>
            <a:r>
              <a:rPr lang="en-US" sz="800" b="1" dirty="0"/>
              <a:t>Q</a:t>
            </a:r>
            <a:r>
              <a:rPr lang="en-US" sz="800" dirty="0"/>
              <a:t>   Must the International Finance Corporation or the World Bank be involved in a project for MIGA to provide a guarantee?</a:t>
            </a:r>
            <a:br>
              <a:rPr lang="en-US" sz="800" dirty="0"/>
            </a:br>
            <a:r>
              <a:rPr lang="en-US" sz="800" b="1" dirty="0"/>
              <a:t>A</a:t>
            </a:r>
            <a:r>
              <a:rPr lang="en-US" sz="800" dirty="0"/>
              <a:t>   No, MIGA can insure investments in projects with or without the involvement of another member of the World Bank Group.</a:t>
            </a:r>
          </a:p>
          <a:p>
            <a:pPr>
              <a:lnSpc>
                <a:spcPct val="80000"/>
              </a:lnSpc>
            </a:pPr>
            <a:endParaRPr lang="en-US" sz="800" dirty="0"/>
          </a:p>
        </p:txBody>
      </p:sp>
    </p:spTree>
    <p:extLst>
      <p:ext uri="{BB962C8B-B14F-4D97-AF65-F5344CB8AC3E}">
        <p14:creationId xmlns:p14="http://schemas.microsoft.com/office/powerpoint/2010/main" val="76872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DC256-0E6D-4BCB-B8A7-E1D21786B3EE}" type="slidenum">
              <a:rPr lang="en-US"/>
              <a:pPr/>
              <a:t>14</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lnSpc>
                <a:spcPct val="80000"/>
              </a:lnSpc>
            </a:pPr>
            <a:r>
              <a:rPr lang="en-US" sz="800" b="1" dirty="0" err="1"/>
              <a:t>Sectoral</a:t>
            </a:r>
            <a:r>
              <a:rPr lang="en-US" sz="800" b="1" dirty="0"/>
              <a:t> Overview (2012)</a:t>
            </a:r>
          </a:p>
          <a:p>
            <a:r>
              <a:rPr lang="en-US" sz="800" dirty="0"/>
              <a:t>MIGA’s investment guarantees cover projects in a broad range of sectors and subsectors, with projects in the </a:t>
            </a:r>
            <a:r>
              <a:rPr lang="en-US" sz="800" dirty="0">
                <a:hlinkClick r:id="rId3" tooltip="financial sector"/>
              </a:rPr>
              <a:t>financial sector</a:t>
            </a:r>
            <a:r>
              <a:rPr lang="en-US" sz="800" dirty="0"/>
              <a:t> accounting for the largest share (49 percent) of the agency’s outstanding portfolio at the close of fiscal year 2011. The high exposure in the sector is largely the result of MIGA’s support to the </a:t>
            </a:r>
            <a:r>
              <a:rPr lang="en-US" sz="800" dirty="0">
                <a:hlinkClick r:id="rId4" tooltip="banking sector"/>
              </a:rPr>
              <a:t>banking sector</a:t>
            </a:r>
            <a:r>
              <a:rPr lang="en-US" sz="800" dirty="0"/>
              <a:t> in the wake of the international financial crisis.</a:t>
            </a:r>
          </a:p>
          <a:p>
            <a:r>
              <a:rPr lang="en-US" sz="800" dirty="0"/>
              <a:t>At 33 percent of MIGA’s outstanding gross portfolio, the </a:t>
            </a:r>
            <a:r>
              <a:rPr lang="en-US" sz="800" dirty="0">
                <a:hlinkClick r:id="rId5" tooltip="infrastructure sector"/>
              </a:rPr>
              <a:t>infrastructure sector</a:t>
            </a:r>
            <a:r>
              <a:rPr lang="en-US" sz="800" dirty="0"/>
              <a:t> is a priority focus for the agency.</a:t>
            </a:r>
          </a:p>
          <a:p>
            <a:r>
              <a:rPr lang="en-US" sz="800" dirty="0"/>
              <a:t>In fiscal year 2011, the </a:t>
            </a:r>
            <a:r>
              <a:rPr lang="en-US" sz="800" dirty="0">
                <a:hlinkClick r:id="rId6" tooltip="agribusiness, manufacturing, and services"/>
              </a:rPr>
              <a:t>agribusiness, manufacturing, and services</a:t>
            </a:r>
            <a:r>
              <a:rPr lang="en-US" sz="800" dirty="0"/>
              <a:t> sector accounted for 13 percent, while the </a:t>
            </a:r>
            <a:r>
              <a:rPr lang="en-US" sz="800" dirty="0">
                <a:hlinkClick r:id="rId7" tooltip="oil, gas and mining sector"/>
              </a:rPr>
              <a:t>oil, gas and mining sector</a:t>
            </a:r>
            <a:r>
              <a:rPr lang="en-US" sz="800" dirty="0"/>
              <a:t> accounted for 5 percent of the agency’s gross exposure.</a:t>
            </a:r>
          </a:p>
          <a:p>
            <a:pPr>
              <a:lnSpc>
                <a:spcPct val="80000"/>
              </a:lnSpc>
            </a:pPr>
            <a:endParaRPr lang="en-US" sz="800" b="1" dirty="0"/>
          </a:p>
          <a:p>
            <a:pPr>
              <a:lnSpc>
                <a:spcPct val="80000"/>
              </a:lnSpc>
            </a:pPr>
            <a:r>
              <a:rPr lang="en-US" sz="800" b="1" dirty="0"/>
              <a:t>Infrastructure</a:t>
            </a:r>
            <a:endParaRPr lang="en-US" sz="800" dirty="0"/>
          </a:p>
          <a:p>
            <a:pPr>
              <a:lnSpc>
                <a:spcPct val="80000"/>
              </a:lnSpc>
            </a:pPr>
            <a:r>
              <a:rPr lang="en-US" sz="800" dirty="0"/>
              <a:t>Infrastructure development is an important priority for MIGA, given the estimated need for $230 billion a year solely for new investment (maintenance needs are of a similar magnitude) to deal with the rapidly growing urban centers and underserved rural populations in developing countries.</a:t>
            </a:r>
          </a:p>
          <a:p>
            <a:pPr>
              <a:lnSpc>
                <a:spcPct val="80000"/>
              </a:lnSpc>
            </a:pPr>
            <a:r>
              <a:rPr lang="en-US" sz="800" dirty="0"/>
              <a:t>From a high of $114 billion in 1997, infrastructure investment into developing countries with private participation bottomed out in the early 2000s, reaching just $57 billion in 2003. Although private investment flows have increased since, the challenge for developing countries is to attract more private investment in all the subsectors of infrastructure to meet the enormous shortfall that governments alone cannot fill. </a:t>
            </a:r>
          </a:p>
          <a:p>
            <a:pPr>
              <a:lnSpc>
                <a:spcPct val="80000"/>
              </a:lnSpc>
            </a:pPr>
            <a:r>
              <a:rPr lang="en-US" sz="800" dirty="0"/>
              <a:t>Infrastructure is an area where MIGA has extensive experience. Since its inception in 1988, MIGA has issued more than $5.6 billion in investment guarantees for infrastructure projects (and facilitated roughly five times that amount in overall infrastructure investment). The agency supports infrastructure investments covering projects in </a:t>
            </a:r>
            <a:r>
              <a:rPr lang="en-US" sz="800" dirty="0">
                <a:hlinkClick r:id="rId8" tooltip="water and sanitation"/>
              </a:rPr>
              <a:t>water and sanitation</a:t>
            </a:r>
            <a:r>
              <a:rPr lang="en-US" sz="800" dirty="0"/>
              <a:t>, </a:t>
            </a:r>
            <a:r>
              <a:rPr lang="en-US" sz="800" dirty="0">
                <a:hlinkClick r:id="rId9"/>
              </a:rPr>
              <a:t>telecommunications</a:t>
            </a:r>
            <a:r>
              <a:rPr lang="en-US" sz="800" dirty="0"/>
              <a:t>, </a:t>
            </a:r>
            <a:r>
              <a:rPr lang="en-US" sz="800" dirty="0">
                <a:hlinkClick r:id="rId10"/>
              </a:rPr>
              <a:t>transport</a:t>
            </a:r>
            <a:r>
              <a:rPr lang="en-US" sz="800" dirty="0"/>
              <a:t>, and </a:t>
            </a:r>
            <a:r>
              <a:rPr lang="en-US" sz="800" dirty="0">
                <a:hlinkClick r:id="rId11"/>
              </a:rPr>
              <a:t>power</a:t>
            </a:r>
            <a:r>
              <a:rPr lang="en-US" sz="800" dirty="0"/>
              <a:t>. During fiscal year 2007 alone, MIGA issued $494 million in guarantees (20 contracts) for 12 infrastructure projects.</a:t>
            </a:r>
          </a:p>
          <a:p>
            <a:pPr>
              <a:lnSpc>
                <a:spcPct val="80000"/>
              </a:lnSpc>
            </a:pPr>
            <a:r>
              <a:rPr lang="en-US" sz="800" dirty="0"/>
              <a:t>MIGA’s strategy builds on its market strengths: being able to encourage investments in the more difficult, frontier markets, as well as being able to support investments at the </a:t>
            </a:r>
            <a:r>
              <a:rPr lang="en-US" sz="800" dirty="0">
                <a:hlinkClick r:id="rId12"/>
              </a:rPr>
              <a:t>sub-sovereign</a:t>
            </a:r>
            <a:r>
              <a:rPr lang="en-US" sz="800" dirty="0"/>
              <a:t> level, which often involves inexperienced and therefore riskier partners. The agency has also placed a special focus on infrastructure in Africa, where, for example, its political risk insurance is helping nations move directly to cell phones and leapfrog the need for more expensive landline infrastructure.</a:t>
            </a:r>
            <a:endParaRPr lang="en-US" sz="800" i="1" dirty="0"/>
          </a:p>
          <a:p>
            <a:pPr>
              <a:lnSpc>
                <a:spcPct val="80000"/>
              </a:lnSpc>
            </a:pPr>
            <a:r>
              <a:rPr lang="en-US" sz="800" dirty="0"/>
              <a:t>Updated September 2007</a:t>
            </a:r>
          </a:p>
          <a:p>
            <a:pPr>
              <a:lnSpc>
                <a:spcPct val="80000"/>
              </a:lnSpc>
            </a:pPr>
            <a:endParaRPr lang="en-US" sz="800" dirty="0"/>
          </a:p>
          <a:p>
            <a:pPr>
              <a:lnSpc>
                <a:spcPct val="80000"/>
              </a:lnSpc>
            </a:pPr>
            <a:r>
              <a:rPr lang="en-US" sz="800" b="1" dirty="0"/>
              <a:t>Financial Sector</a:t>
            </a:r>
            <a:endParaRPr lang="en-US" sz="800" dirty="0"/>
          </a:p>
          <a:p>
            <a:pPr>
              <a:lnSpc>
                <a:spcPct val="80000"/>
              </a:lnSpc>
            </a:pPr>
            <a:r>
              <a:rPr lang="en-US" sz="800" dirty="0"/>
              <a:t>Lack of long-term local funding is a major constraint for growth in developing countries. Banks normally have access to short-term funding through local deposits. However, long-term funds tend to be scarce and international banks are less inclined to take on longer-term risks due to the inherent instability in emerging economies, issues concerning election results, provisioning requirements in accordance with Central Bank regulations, and many other considerations.</a:t>
            </a:r>
          </a:p>
          <a:p>
            <a:pPr>
              <a:lnSpc>
                <a:spcPct val="80000"/>
              </a:lnSpc>
            </a:pPr>
            <a:r>
              <a:rPr lang="en-US" sz="800" dirty="0"/>
              <a:t>MIGA’s political risk insurance can mitigate the political risks associated with investing in the </a:t>
            </a:r>
            <a:r>
              <a:rPr lang="en-US" sz="800" dirty="0">
                <a:hlinkClick r:id="rId13" tooltip="financial sector"/>
              </a:rPr>
              <a:t>financial sector</a:t>
            </a:r>
            <a:r>
              <a:rPr lang="en-US" sz="800" dirty="0"/>
              <a:t> in developing countries, and help banks to expand their operations (for example, see </a:t>
            </a:r>
            <a:r>
              <a:rPr lang="en-US" sz="800" dirty="0">
                <a:hlinkClick r:id="rId14" tooltip="National Financial Credit Bank S.A"/>
              </a:rPr>
              <a:t>National Financial Credit Bank S.A</a:t>
            </a:r>
            <a:r>
              <a:rPr lang="en-US" sz="800" dirty="0"/>
              <a:t>. project brief). MIGA can cover cross-border medium- to long-term lending in the forms of equity, credit lines, bond issues, securitizations, and other funding instruments such as investment funds, as well as programs for discounting of receivables or factoring.</a:t>
            </a:r>
          </a:p>
          <a:p>
            <a:pPr>
              <a:lnSpc>
                <a:spcPct val="80000"/>
              </a:lnSpc>
            </a:pPr>
            <a:r>
              <a:rPr lang="en-US" sz="800" dirty="0"/>
              <a:t>MIGA also supports banks that are venturing for the first time into emerging markets, by providing political risk guarantees for either </a:t>
            </a:r>
            <a:r>
              <a:rPr lang="en-US" sz="800" dirty="0" err="1"/>
              <a:t>greenfield</a:t>
            </a:r>
            <a:r>
              <a:rPr lang="en-US" sz="800" dirty="0"/>
              <a:t> operations or acquisitions that may accompany an expansion. Another area in which MIGA has proven effective is in </a:t>
            </a:r>
            <a:r>
              <a:rPr lang="en-US" sz="800" dirty="0">
                <a:hlinkClick r:id="rId15" tooltip="capital markets transactions"/>
              </a:rPr>
              <a:t>capital markets transactions</a:t>
            </a:r>
            <a:r>
              <a:rPr lang="en-US" sz="800" dirty="0"/>
              <a:t>. For example, MIGA may be able to offer political risk insurance for a bond issue, an important source of long-term funding for many banks, contributing in some cases to a rating increase beyond the sovereign ceiling, hence lowering the cost of financing (see </a:t>
            </a:r>
            <a:r>
              <a:rPr lang="en-US" sz="800" dirty="0">
                <a:hlinkClick r:id="rId16" tooltip="BTA Ipoteka Mortgage Securitization"/>
              </a:rPr>
              <a:t>BTA </a:t>
            </a:r>
            <a:r>
              <a:rPr lang="en-US" sz="800" dirty="0" err="1">
                <a:hlinkClick r:id="rId16" tooltip="BTA Ipoteka Mortgage Securitization"/>
              </a:rPr>
              <a:t>Ipoteka</a:t>
            </a:r>
            <a:r>
              <a:rPr lang="en-US" sz="800" dirty="0">
                <a:hlinkClick r:id="rId16" tooltip="BTA Ipoteka Mortgage Securitization"/>
              </a:rPr>
              <a:t> Mortgage Securitization</a:t>
            </a:r>
            <a:r>
              <a:rPr lang="en-US" sz="800" dirty="0"/>
              <a:t> project brief).</a:t>
            </a:r>
          </a:p>
          <a:p>
            <a:pPr>
              <a:lnSpc>
                <a:spcPct val="80000"/>
              </a:lnSpc>
            </a:pPr>
            <a:r>
              <a:rPr lang="en-US" sz="800" dirty="0"/>
              <a:t>Since its inception, MIGA has issued 240 guarantees totaling $6 billion for projects in the financial sector. The financial portfolio currently stands at $1.5 billion.</a:t>
            </a:r>
            <a:endParaRPr lang="en-US" sz="800" i="1" dirty="0"/>
          </a:p>
          <a:p>
            <a:pPr>
              <a:lnSpc>
                <a:spcPct val="80000"/>
              </a:lnSpc>
            </a:pPr>
            <a:r>
              <a:rPr lang="en-US" sz="800" dirty="0"/>
              <a:t>Updated September 2007</a:t>
            </a:r>
          </a:p>
          <a:p>
            <a:pPr>
              <a:lnSpc>
                <a:spcPct val="80000"/>
              </a:lnSpc>
            </a:pPr>
            <a:endParaRPr lang="en-US" sz="800" dirty="0"/>
          </a:p>
          <a:p>
            <a:pPr>
              <a:lnSpc>
                <a:spcPct val="80000"/>
              </a:lnSpc>
            </a:pPr>
            <a:r>
              <a:rPr lang="en-US" sz="800" b="1" dirty="0"/>
              <a:t>Projects in Manufacturing and Services:</a:t>
            </a:r>
          </a:p>
          <a:p>
            <a:pPr>
              <a:lnSpc>
                <a:spcPct val="80000"/>
              </a:lnSpc>
            </a:pPr>
            <a:r>
              <a:rPr lang="en-US" sz="800" b="1" dirty="0"/>
              <a:t>Agribusiness, Manufacturing, Services and Tourism</a:t>
            </a:r>
            <a:endParaRPr lang="en-US" sz="800" dirty="0"/>
          </a:p>
          <a:p>
            <a:pPr>
              <a:lnSpc>
                <a:spcPct val="80000"/>
              </a:lnSpc>
            </a:pPr>
            <a:r>
              <a:rPr lang="en-US" sz="800" dirty="0"/>
              <a:t>Increasingly, emerging market nations represent strong candidates for investments in agribusiness, manufacturing, services and tourism, as these countries improve their business environments and signal that they are open to foreign direct investment. But investors also know the risks associated with locating in nations emerging from economic and political instability. But with appropriate risk mitigation, projects in these sectors can safely go ahead.</a:t>
            </a:r>
          </a:p>
          <a:p>
            <a:pPr>
              <a:lnSpc>
                <a:spcPct val="80000"/>
              </a:lnSpc>
            </a:pPr>
            <a:r>
              <a:rPr lang="en-US" sz="800" dirty="0"/>
              <a:t>MIGA has extensive experience supporting projects in agribusiness, manufacturing, </a:t>
            </a:r>
            <a:r>
              <a:rPr lang="en-US" sz="800" u="sng" dirty="0"/>
              <a:t>services</a:t>
            </a:r>
            <a:r>
              <a:rPr lang="en-US" sz="800" dirty="0"/>
              <a:t> and tourism. Since its inception, MIGA has issued 313 guarantee contracts totaling $3.4 billion for projects in these sectors. The combined portfolio currently stands at $913 million.</a:t>
            </a:r>
            <a:endParaRPr lang="en-US" sz="800" i="1" dirty="0"/>
          </a:p>
          <a:p>
            <a:pPr>
              <a:lnSpc>
                <a:spcPct val="80000"/>
              </a:lnSpc>
            </a:pPr>
            <a:r>
              <a:rPr lang="en-US" sz="800" dirty="0"/>
              <a:t>Updated September 2007</a:t>
            </a:r>
          </a:p>
          <a:p>
            <a:pPr>
              <a:lnSpc>
                <a:spcPct val="80000"/>
              </a:lnSpc>
            </a:pPr>
            <a:endParaRPr lang="en-US" sz="800" dirty="0"/>
          </a:p>
          <a:p>
            <a:pPr>
              <a:lnSpc>
                <a:spcPct val="80000"/>
              </a:lnSpc>
            </a:pPr>
            <a:r>
              <a:rPr lang="en-US" sz="800" b="1" dirty="0"/>
              <a:t>Extractive industries</a:t>
            </a:r>
          </a:p>
          <a:p>
            <a:pPr>
              <a:lnSpc>
                <a:spcPct val="80000"/>
              </a:lnSpc>
            </a:pPr>
            <a:r>
              <a:rPr lang="en-US" sz="800" b="1" dirty="0"/>
              <a:t>Oil, Gas, Mining and Chemicals</a:t>
            </a:r>
            <a:endParaRPr lang="en-US" sz="800" dirty="0"/>
          </a:p>
          <a:p>
            <a:pPr>
              <a:lnSpc>
                <a:spcPct val="80000"/>
              </a:lnSpc>
            </a:pPr>
            <a:r>
              <a:rPr lang="en-US" sz="800" dirty="0"/>
              <a:t>MIGA’s extensive experience in the oil, gas and mining field has led to the development of guarantees specially designed to target mining- and oil and gas-related concerns, such as the revocation of leases or concessions, tariff, regulatory, and credit risks arising from a government’s breach or repudiation of a contract, and disputes related to take-off agreements, production sharing, exploitation, and drilling </a:t>
            </a:r>
            <a:r>
              <a:rPr lang="en-US" sz="800" dirty="0" err="1"/>
              <a:t>rights.The</a:t>
            </a:r>
            <a:r>
              <a:rPr lang="en-US" sz="800" dirty="0"/>
              <a:t> agency’s involvement stands for deals that meet the highest standards of transparency and environmental and developmental sustainability, improving the development impact of projects as well as our clients’ standing in the community. (See </a:t>
            </a:r>
            <a:r>
              <a:rPr lang="en-US" sz="800" dirty="0" err="1">
                <a:hlinkClick r:id="rId17" tooltip="Kupol"/>
              </a:rPr>
              <a:t>Kupol</a:t>
            </a:r>
            <a:r>
              <a:rPr lang="en-US" sz="800" dirty="0"/>
              <a:t> project brief and </a:t>
            </a:r>
            <a:r>
              <a:rPr lang="en-US" sz="800" dirty="0" err="1">
                <a:hlinkClick r:id="rId18" tooltip="Mehr Petrochemical Company (JV)"/>
              </a:rPr>
              <a:t>Mehr</a:t>
            </a:r>
            <a:r>
              <a:rPr lang="en-US" sz="800" dirty="0">
                <a:hlinkClick r:id="rId18" tooltip="Mehr Petrochemical Company (JV)"/>
              </a:rPr>
              <a:t> Petrochemical Company (JV)</a:t>
            </a:r>
            <a:r>
              <a:rPr lang="en-US" sz="800" dirty="0"/>
              <a:t>.)</a:t>
            </a:r>
          </a:p>
          <a:p>
            <a:pPr>
              <a:lnSpc>
                <a:spcPct val="80000"/>
              </a:lnSpc>
            </a:pPr>
            <a:r>
              <a:rPr lang="en-US" sz="800" dirty="0"/>
              <a:t>Since its inception, MIGA has issued 86 guarantee contracts totaling $2.4 billion for projects in </a:t>
            </a:r>
            <a:r>
              <a:rPr lang="en-US" sz="800" dirty="0">
                <a:hlinkClick r:id="rId19"/>
              </a:rPr>
              <a:t>oil, gas</a:t>
            </a:r>
            <a:r>
              <a:rPr lang="en-US" sz="800" dirty="0"/>
              <a:t> and </a:t>
            </a:r>
            <a:r>
              <a:rPr lang="en-US" sz="800" dirty="0">
                <a:hlinkClick r:id="rId20"/>
              </a:rPr>
              <a:t>mining</a:t>
            </a:r>
            <a:r>
              <a:rPr lang="en-US" sz="800" dirty="0"/>
              <a:t>. The oil, gas and mining portfolio currently stands at $668 million.</a:t>
            </a:r>
            <a:endParaRPr lang="en-US" sz="800" i="1" dirty="0"/>
          </a:p>
          <a:p>
            <a:pPr>
              <a:lnSpc>
                <a:spcPct val="80000"/>
              </a:lnSpc>
            </a:pPr>
            <a:r>
              <a:rPr lang="en-US" sz="800" i="1" dirty="0"/>
              <a:t>Updated September 2007</a:t>
            </a:r>
          </a:p>
        </p:txBody>
      </p:sp>
    </p:spTree>
    <p:extLst>
      <p:ext uri="{BB962C8B-B14F-4D97-AF65-F5344CB8AC3E}">
        <p14:creationId xmlns:p14="http://schemas.microsoft.com/office/powerpoint/2010/main" val="1530088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77D85-305F-4299-9432-BC8D30AEA7D1}" type="slidenum">
              <a:rPr lang="en-US"/>
              <a:pPr/>
              <a:t>15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lnSpc>
                <a:spcPct val="90000"/>
              </a:lnSpc>
            </a:pPr>
            <a:r>
              <a:rPr lang="en-US" sz="900" dirty="0"/>
              <a:t>The private political risk market was established in the mid-1970s by several underwriting syndicates at Lloyd's of London and by the American International Group (AIG). The private market has grown significantly since these early days and now includes several major providers of political risk insurance: AIG, Lloyd's, Sovereign, Chubb and Zurich. Aside from the basic three political risk </a:t>
            </a:r>
            <a:r>
              <a:rPr lang="en-US" sz="900" dirty="0" err="1"/>
              <a:t>coverages</a:t>
            </a:r>
            <a:r>
              <a:rPr lang="en-US" sz="900" dirty="0"/>
              <a:t> (currency inconvertibility, expropriation, and war and political violence), the private sector offers coverage against non-payment and various forms of breach of contract.</a:t>
            </a:r>
            <a:br>
              <a:rPr lang="en-US" sz="900" dirty="0"/>
            </a:br>
            <a:endParaRPr lang="en-US" sz="900" dirty="0"/>
          </a:p>
        </p:txBody>
      </p:sp>
    </p:spTree>
    <p:extLst>
      <p:ext uri="{BB962C8B-B14F-4D97-AF65-F5344CB8AC3E}">
        <p14:creationId xmlns:p14="http://schemas.microsoft.com/office/powerpoint/2010/main" val="363019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23F20-4117-48EA-A7D7-E0CE69F8126F}" type="slidenum">
              <a:rPr lang="en-US"/>
              <a:pPr/>
              <a:t>16</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t>For more than 20 years, the AIG companies have provided Political Risk Insurance to numerous U.S. and foreign-based clients. Political Risk Insurance is managed by AIG Global Trade &amp; Political Risk Insurance Company (AIG Global). AIG Global operates in conjunction with the AIG companies, which issue our policies. The AIG companies consistently earn high financial ratings from the principal rating agencies. AIG Global works in conjunction with AIG </a:t>
            </a:r>
            <a:r>
              <a:rPr lang="en-US" dirty="0" err="1" smtClean="0"/>
              <a:t>WorldSource</a:t>
            </a:r>
            <a:r>
              <a:rPr lang="en-US" dirty="0" smtClean="0"/>
              <a:t> in the U.S. and American International Underwriters (AIU) outside the U.S. to meet the global insurance needs of its customers.</a:t>
            </a:r>
          </a:p>
          <a:p>
            <a:endParaRPr lang="en-US" dirty="0" smtClean="0"/>
          </a:p>
          <a:p>
            <a:r>
              <a:rPr lang="en-US" dirty="0" smtClean="0"/>
              <a:t>American International Group, Inc. (AIG), world leaders in insurance and financial services, is the leading international insurance organization with operations in more than 130 countries and jurisdictions. AIG companies serve commercial, institutional and individual customers through the most extensive worldwide property-casualty and life insurance networks of any insurer. In addition, AIG companies are leading providers of retirement services, financial services and asset management around the world. AIG's common stock is listed in the U.S. on the New York Stock Exchange as well as the stock exchanges in London, Paris, Switzerland and Tokyo.</a:t>
            </a:r>
          </a:p>
          <a:p>
            <a:r>
              <a:rPr lang="en-US" b="1" dirty="0" smtClean="0"/>
              <a:t>AIG Global Trade &amp; Political Risk Insurance Company (AIG Global) provides insurance to protect against loss of overseas assets and investments that result from specific political perils. </a:t>
            </a:r>
            <a:r>
              <a:rPr lang="en-US" dirty="0" smtClean="0"/>
              <a:t>This protection enables investors to realize the full upside potential of their foreign investments while mitigating exposure to often catastrophic and unforeseen political events.</a:t>
            </a:r>
          </a:p>
          <a:p>
            <a:r>
              <a:rPr lang="en-US" dirty="0" smtClean="0"/>
              <a:t>Our customers include medium and large sized corporations with overseas subsidiaries or joint ventures, companies expanding overseas for the first time, contractors with international projects, importers and exporters, and financial institutions and other institutions with cross-border exposure. </a:t>
            </a:r>
          </a:p>
          <a:p>
            <a:r>
              <a:rPr lang="en-US" b="1" dirty="0" smtClean="0"/>
              <a:t>Our Expertise</a:t>
            </a:r>
          </a:p>
          <a:p>
            <a:r>
              <a:rPr lang="en-US" dirty="0" smtClean="0"/>
              <a:t>Through AIG Global, American International Underwriters (AIU) offers Political Risk Insurance to enable companies to manage specific risks associated with international business operations. The assets and investments we insure include equity in overseas subsidiaries or joint ventures, loan repayments, intra-company fees or profit distributions, property, inventory or equipment located abroad, and equipment leased abroad.</a:t>
            </a:r>
          </a:p>
          <a:p>
            <a:r>
              <a:rPr lang="en-US" b="1" dirty="0" smtClean="0"/>
              <a:t>Our Services</a:t>
            </a:r>
          </a:p>
          <a:p>
            <a:r>
              <a:rPr lang="en-US" dirty="0" smtClean="0">
                <a:hlinkClick r:id="rId3"/>
              </a:rPr>
              <a:t>Political Risk Insurance for Equity Investors</a:t>
            </a:r>
            <a:endParaRPr lang="en-US" dirty="0" smtClean="0"/>
          </a:p>
          <a:p>
            <a:r>
              <a:rPr lang="en-US" dirty="0" smtClean="0">
                <a:hlinkClick r:id="rId4"/>
              </a:rPr>
              <a:t>Political Risk Insurance for Financial Institutions</a:t>
            </a:r>
            <a:endParaRPr lang="en-US" dirty="0" smtClean="0"/>
          </a:p>
          <a:p>
            <a:r>
              <a:rPr lang="en-US" dirty="0" smtClean="0">
                <a:hlinkClick r:id="rId5"/>
              </a:rPr>
              <a:t>Political Risk Insurance for Contractors</a:t>
            </a:r>
            <a:endParaRPr lang="en-US" dirty="0" smtClean="0"/>
          </a:p>
          <a:p>
            <a:r>
              <a:rPr lang="en-US" dirty="0" smtClean="0">
                <a:hlinkClick r:id="rId6"/>
              </a:rPr>
              <a:t>Political Risk Insurance for Projects</a:t>
            </a:r>
            <a:endParaRPr lang="en-US" dirty="0" smtClean="0"/>
          </a:p>
          <a:p>
            <a:r>
              <a:rPr lang="en-US" dirty="0" smtClean="0">
                <a:hlinkClick r:id="rId7"/>
              </a:rPr>
              <a:t>Political Risk Insurance for Importers and Exporters </a:t>
            </a:r>
            <a:endParaRPr lang="en-US" dirty="0" smtClean="0"/>
          </a:p>
          <a:p>
            <a:endParaRPr lang="en-US" dirty="0" smtClean="0"/>
          </a:p>
          <a:p>
            <a:r>
              <a:rPr lang="en-US" dirty="0" smtClean="0"/>
              <a:t>---</a:t>
            </a:r>
          </a:p>
          <a:p>
            <a:r>
              <a:rPr lang="en-US" dirty="0" smtClean="0"/>
              <a:t>American International Group, Inc. (AIG) is the world's leading international insurance and financial services organization, with operations in more than 130 countries and jurisdictions.  AIG member companies serve commercial, institutional and individual customers through the most extensive worldwide property-casualty and life insurance networks of any insurer.  In the United States, AIG companies are the largest underwriters of commercial and industrial insurance and AIG American General is a top-ranked life insurer.  AIG's global businesses also include retirement services, financial services and asset management.  AIG's financial services businesses include aircraft leasing, financial products, trading and market making.  AIG's growing global consumer finance business is led in the United States by American General Finance.  AIG also has one of the largest U.S. retirement services businesses through AIG </a:t>
            </a:r>
            <a:r>
              <a:rPr lang="en-US" dirty="0" err="1" smtClean="0"/>
              <a:t>SunAmerica</a:t>
            </a:r>
            <a:r>
              <a:rPr lang="en-US" dirty="0" smtClean="0"/>
              <a:t> and AIG VALIC, and is a leader in asset management for the individual and institutional markets, with specialized investment management capabilities in equities, fixed income, alternative investments and real estate.  AIG's common stock is listed in the U.S. on the New York Stock Exchange and </a:t>
            </a:r>
            <a:r>
              <a:rPr lang="en-US" dirty="0" err="1" smtClean="0"/>
              <a:t>ArcaEx</a:t>
            </a:r>
            <a:r>
              <a:rPr lang="en-US" dirty="0" smtClean="0"/>
              <a:t>, as well as the stock exchanges in London, Paris, Switzerland and Tokyo.</a:t>
            </a:r>
            <a:endParaRPr lang="en-US" dirty="0"/>
          </a:p>
        </p:txBody>
      </p:sp>
    </p:spTree>
    <p:extLst>
      <p:ext uri="{BB962C8B-B14F-4D97-AF65-F5344CB8AC3E}">
        <p14:creationId xmlns:p14="http://schemas.microsoft.com/office/powerpoint/2010/main" val="400079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61EDC-D6D5-44CA-914C-F0CB8395A246}" type="slidenum">
              <a:rPr lang="en-US"/>
              <a:pPr/>
              <a:t>17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Sovereign Risk Insurance Ltd. (Sovereign) is one of the world’s largest medium and long-term political risk insurance and reinsurance underwriters.</a:t>
            </a:r>
          </a:p>
          <a:p>
            <a:r>
              <a:rPr lang="en-US"/>
              <a:t>Its clients include many of the world’s leading commercial banks, investment banks, export credit agencies and multilateral agencies. Its per-project limits of $125 million are among the biggest in the world, and its maximum tenors are 15 years for political risk coverage and 10 years for sovereign and sub-sovereign non-payment coverage.</a:t>
            </a:r>
          </a:p>
          <a:p>
            <a:r>
              <a:rPr lang="en-US"/>
              <a:t>Sovereign is wholly-owned and underwrites political risks exclusively for ACE Bermuda Insurance Ltd. With over $56 billion in assets supporting its underwriting, Sovereign enjoys tremendous financial strength and rock-solid claims paying abilities.</a:t>
            </a:r>
          </a:p>
          <a:p>
            <a:r>
              <a:rPr lang="en-US"/>
              <a:t>Sovereign has underwritten more than 400 policies since its formation in 1997, and has a global portfolio that exceeds $8.1 billion, spread over 114 emerging markets. Globally recognized as a leader in its field.</a:t>
            </a:r>
          </a:p>
        </p:txBody>
      </p:sp>
    </p:spTree>
    <p:extLst>
      <p:ext uri="{BB962C8B-B14F-4D97-AF65-F5344CB8AC3E}">
        <p14:creationId xmlns:p14="http://schemas.microsoft.com/office/powerpoint/2010/main" val="333965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D5583-AD5B-49C4-9ECA-04F391BDBBDC}"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lnSpc>
                <a:spcPct val="80000"/>
              </a:lnSpc>
            </a:pPr>
            <a:r>
              <a:rPr lang="en-US" sz="900" b="1"/>
              <a:t>Political risk insurance</a:t>
            </a:r>
            <a:r>
              <a:rPr lang="en-US" sz="900"/>
              <a:t> </a:t>
            </a:r>
            <a:br>
              <a:rPr lang="en-US" sz="900"/>
            </a:br>
            <a:r>
              <a:rPr lang="en-US" sz="900" b="1"/>
              <a:t>Of coups and coverage </a:t>
            </a:r>
            <a:endParaRPr lang="en-US" sz="900"/>
          </a:p>
          <a:p>
            <a:pPr>
              <a:lnSpc>
                <a:spcPct val="80000"/>
              </a:lnSpc>
            </a:pPr>
            <a:r>
              <a:rPr lang="en-US" sz="900"/>
              <a:t>Apr 4th 2007 </a:t>
            </a:r>
            <a:br>
              <a:rPr lang="en-US" sz="900"/>
            </a:br>
            <a:r>
              <a:rPr lang="en-US" sz="900"/>
              <a:t>From The Economist print edition</a:t>
            </a:r>
            <a:endParaRPr lang="en-US" sz="900" b="1"/>
          </a:p>
          <a:p>
            <a:pPr>
              <a:lnSpc>
                <a:spcPct val="80000"/>
              </a:lnSpc>
            </a:pPr>
            <a:r>
              <a:rPr lang="en-US" sz="900" b="1"/>
              <a:t>Political turmoil is costly. Unless you are fully insured</a:t>
            </a:r>
            <a:r>
              <a:rPr lang="en-US" sz="900"/>
              <a:t/>
            </a:r>
            <a:br>
              <a:rPr lang="en-US" sz="900"/>
            </a:br>
            <a:endParaRPr lang="en-US" sz="900"/>
          </a:p>
          <a:p>
            <a:pPr>
              <a:lnSpc>
                <a:spcPct val="80000"/>
              </a:lnSpc>
            </a:pPr>
            <a:r>
              <a:rPr lang="en-US" sz="900"/>
              <a:t>WAR, riots, coups, embargoes—the sort of political upheaval that once occupied statesmen, mercenaries and spies is these days also the concern of less swashbuckling figures in the world of finance. A band of corporate-risk officers, export managers and international bankers are looking to insurers to shield them from the financial consequences of political turmoil around the world.</a:t>
            </a:r>
          </a:p>
          <a:p>
            <a:pPr>
              <a:lnSpc>
                <a:spcPct val="80000"/>
              </a:lnSpc>
            </a:pPr>
            <a:r>
              <a:rPr lang="en-US" sz="900"/>
              <a:t>Such cover would once have appealed only to the most intrepid enterprises: oil firms prospecting in the Niger Delta, or mining operations in dodgy corners of central Asia. But as companies push their business into ever more remote locales, so they have sought protection against more exotic risks. The dangers of politics now hang over companies as diverse as fruit growers in Latin America, film producers in Fiji and bankers in Dubai.</a:t>
            </a:r>
          </a:p>
          <a:p>
            <a:pPr>
              <a:lnSpc>
                <a:spcPct val="80000"/>
              </a:lnSpc>
            </a:pPr>
            <a:r>
              <a:rPr lang="en-US" sz="900"/>
              <a:t>The Berne Union, a group that includes the 30 biggest public and private insurers in the field, says its members have over $113 billion in policies outstanding. Last year they wrote more than $44 billion in coverage, up from $37 billion in 2005.</a:t>
            </a:r>
          </a:p>
          <a:p>
            <a:pPr>
              <a:lnSpc>
                <a:spcPct val="80000"/>
              </a:lnSpc>
            </a:pPr>
            <a:r>
              <a:rPr lang="en-US" sz="900"/>
              <a:t>So where do the risks lie? The answer bobs and drifts with the political currents. But there are also some fixed landmarks: Afghanistan, Equatorial Guinea, Tajikistan, Syria and Iraq are at the top of a risk league-table published recently by Aon, a big broker. It is no shock to find Colombia, Angola and Venezuela on the next tier either. More surprising perhaps are the potential dangers ascribed to Vietnam, Panama and Ukraine. But when such risks cease to be surprising—ie, when a crisis suddenly erupts—it is often too late to get cover. “The phone starts ringing as soon as it has happened,” sighs Charles Keville of Aon's crisis-management group.</a:t>
            </a:r>
          </a:p>
          <a:p>
            <a:pPr>
              <a:lnSpc>
                <a:spcPct val="80000"/>
              </a:lnSpc>
            </a:pPr>
            <a:r>
              <a:rPr lang="en-US" sz="900"/>
              <a:t>Traditionally, the insurance on offer has covered political violence (war, insurrection and such), nationalisation and expropriation of assets and currency inconvertibility. These threats can undercut entire investment projects—a hotel may be vacated in the wake of a military coup, for example—as well as specific contractual agreements, such as a big export order. The benefit of political-risk cover is most evident when firms have long-term commitments in emerging markets: in project-finance loans, for instance, risk guarantees can reduce costs.</a:t>
            </a:r>
          </a:p>
        </p:txBody>
      </p:sp>
    </p:spTree>
    <p:extLst>
      <p:ext uri="{BB962C8B-B14F-4D97-AF65-F5344CB8AC3E}">
        <p14:creationId xmlns:p14="http://schemas.microsoft.com/office/powerpoint/2010/main" val="51253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D7986-E6FF-4F72-B59A-57AB41A61965}" type="slidenum">
              <a:rPr lang="en-US"/>
              <a:pPr/>
              <a:t>19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a:lnSpc>
                <a:spcPct val="90000"/>
              </a:lnSpc>
            </a:pPr>
            <a:r>
              <a:rPr lang="en-US" sz="1000"/>
              <a:t>In recent years, however, the industry has experienced upheavals of its own. Three in particular: innovation in offerings, a greater role for private insurers, and a narrower focus for some of the public insurers that used to bestride the field.</a:t>
            </a:r>
          </a:p>
          <a:p>
            <a:pPr>
              <a:lnSpc>
                <a:spcPct val="90000"/>
              </a:lnSpc>
            </a:pPr>
            <a:r>
              <a:rPr lang="en-US" sz="1000"/>
              <a:t>(1) Innovation has been fostered partly by clients seeking new forms of cover. Banks, for instance, now frequently seek insurance against governments or foreign entities failing to honour contracts for political reasons. They may have made a big loan to an infrastructure project, which the government might seek to expropriate, for example. Such cover accounts for half the political-risk policies written by some underwriters. Sovereign Risk Insurance, a Bermuda-based specialist insurer founded in 1997, is in 114 emerging markets and is particularly active in this area. One of its contracts is a seven-year, $95m policy backing a foreign bank's structured-finance business in Brazil.</a:t>
            </a:r>
          </a:p>
          <a:p>
            <a:pPr>
              <a:lnSpc>
                <a:spcPct val="90000"/>
              </a:lnSpc>
            </a:pPr>
            <a:r>
              <a:rPr lang="en-US" sz="1000"/>
              <a:t>(2) Fresh products are also the result of new, private suppliers. In addition to Sovereign, a clutch of specialist underwriters has emerged in the past decade. They join more established insurers like AIG, Chubb and a cluster of syndicates at Lloyd's of London. Private providers now account for about half of a market that used to be dominated by big public underwriters, such as national export-development agencies and the World Bank's Multilateral Investment Guarantee Agency (MIGA). </a:t>
            </a:r>
          </a:p>
          <a:p>
            <a:pPr>
              <a:lnSpc>
                <a:spcPct val="90000"/>
              </a:lnSpc>
            </a:pPr>
            <a:r>
              <a:rPr lang="en-US" sz="1000"/>
              <a:t>(3) As the private sector has grown, these public underwriters have found new roles for themselves, either by choice or necessity. Although some of the national agencies, Japan's, for example, are free to set low prices and write vast amounts of insurance cover, others are required to be self-supporting. This is the case for the Overseas Private Development Corporation (OPIC), an American agency. OPIC has cut back its role in big insurance projects in recent years, deferring to the private sector. It now focuses on investments in emerging markets that fit America's foreign-policy priorities.</a:t>
            </a:r>
          </a:p>
          <a:p>
            <a:pPr>
              <a:lnSpc>
                <a:spcPct val="90000"/>
              </a:lnSpc>
            </a:pPr>
            <a:r>
              <a:rPr lang="en-US" sz="1000"/>
              <a:t>MIGA, too, is trying to plug the gaps in the market left by private insurers. It attends to countries like Burundi or Sierra Leone that do not attract much private interest. It has also insured a number of “South-South” projects, such as South African investments in sub-Saharan Africa.</a:t>
            </a:r>
          </a:p>
          <a:p>
            <a:pPr>
              <a:lnSpc>
                <a:spcPct val="90000"/>
              </a:lnSpc>
            </a:pPr>
            <a:endParaRPr lang="en-US" sz="1000"/>
          </a:p>
        </p:txBody>
      </p:sp>
    </p:spTree>
    <p:extLst>
      <p:ext uri="{BB962C8B-B14F-4D97-AF65-F5344CB8AC3E}">
        <p14:creationId xmlns:p14="http://schemas.microsoft.com/office/powerpoint/2010/main" val="339883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B8101-361E-49CD-BFF3-F299B965ACCF}" type="slidenum">
              <a:rPr lang="en-US"/>
              <a:pPr/>
              <a:t>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fontAlgn="t"/>
            <a:r>
              <a:rPr lang="en-US" b="1" dirty="0">
                <a:latin typeface="Arial" charset="0"/>
              </a:rPr>
              <a:t>PRI Essentials</a:t>
            </a:r>
          </a:p>
          <a:p>
            <a:pPr fontAlgn="t"/>
            <a:r>
              <a:rPr lang="en-US" b="1" dirty="0">
                <a:latin typeface="Arial" charset="0"/>
              </a:rPr>
              <a:t>What is political risk insurance?</a:t>
            </a:r>
          </a:p>
          <a:p>
            <a:pPr fontAlgn="t"/>
            <a:r>
              <a:rPr lang="en-US" dirty="0">
                <a:latin typeface="Arial" charset="0"/>
              </a:rPr>
              <a:t>Multinational enterprises and banks face a number of risks when conducting business overseas. Some of these risks can be removed or mitigated by conducting due diligence on the parties involved and on the economic viability of the proposed business. Other risks are harder for investors or lenders to predict. These include some commercial risks and, non-commercial - or political - risks. Political risk insurance (PRI) is a tool for businesses to mitigate and manage risks arising from the adverse actions - or inactions - of governments. As a risk mitigation tool, PRI helps provide a more stable environment for investments into developing countries, and to unlock better access to finance.</a:t>
            </a:r>
            <a:br>
              <a:rPr lang="en-US" dirty="0">
                <a:latin typeface="Arial" charset="0"/>
              </a:rPr>
            </a:br>
            <a:r>
              <a:rPr lang="en-US" b="1" dirty="0">
                <a:latin typeface="Arial" charset="0"/>
              </a:rPr>
              <a:t>Using PRI</a:t>
            </a:r>
          </a:p>
          <a:p>
            <a:pPr fontAlgn="t"/>
            <a:r>
              <a:rPr lang="en-US" dirty="0">
                <a:latin typeface="Arial" charset="0"/>
              </a:rPr>
              <a:t>Whether planning to establish a direct investment abroad or as exporters, multinational enterprises use PRI to enhance their confidence in markets perceived to be riskier than home markets. PRI allows investors to concentrate on the commercial aspects of investments, with the comfort that someone else - PRI providers - will help them avoid potential losses, or reimburse them in case of a covered loss related to political causes.</a:t>
            </a:r>
          </a:p>
          <a:p>
            <a:pPr fontAlgn="t"/>
            <a:r>
              <a:rPr lang="en-US" dirty="0">
                <a:latin typeface="Arial" charset="0"/>
              </a:rPr>
              <a:t/>
            </a:r>
            <a:br>
              <a:rPr lang="en-US" dirty="0">
                <a:latin typeface="Arial" charset="0"/>
              </a:rPr>
            </a:br>
            <a:r>
              <a:rPr lang="en-US" dirty="0">
                <a:latin typeface="Arial" charset="0"/>
              </a:rPr>
              <a:t>Even when investors are comfortable investing in emerging markets or frontier economies, they frequently face constraints from lenders. Lenders often must provision for country risk, and PRI may, in certain cases, reduce the provisioning requirement, and generally gives comfort to lenders. This can improve access to financing, including the amounts, interest, and tenor of loans.</a:t>
            </a:r>
          </a:p>
          <a:p>
            <a:pPr fontAlgn="t"/>
            <a:r>
              <a:rPr lang="en-US" dirty="0">
                <a:latin typeface="Arial" charset="0"/>
              </a:rPr>
              <a:t/>
            </a:r>
            <a:br>
              <a:rPr lang="en-US" dirty="0">
                <a:latin typeface="Arial" charset="0"/>
              </a:rPr>
            </a:br>
            <a:r>
              <a:rPr lang="en-US" dirty="0">
                <a:latin typeface="Arial" charset="0"/>
                <a:hlinkClick r:id="rId3"/>
              </a:rPr>
              <a:t>Political Risk: Run for Cover?</a:t>
            </a:r>
            <a:r>
              <a:rPr lang="en-US" dirty="0">
                <a:latin typeface="Arial" charset="0"/>
              </a:rPr>
              <a:t> (CFO Magazine) </a:t>
            </a:r>
          </a:p>
          <a:p>
            <a:pPr fontAlgn="t"/>
            <a:r>
              <a:rPr lang="en-US" dirty="0">
                <a:latin typeface="Arial" charset="0"/>
                <a:hlinkClick r:id="rId4"/>
              </a:rPr>
              <a:t>Protecting Corporate Balance Sheets against Political Uncertainty</a:t>
            </a:r>
            <a:r>
              <a:rPr lang="en-US" dirty="0">
                <a:latin typeface="Arial" charset="0"/>
              </a:rPr>
              <a:t> (Chubb) </a:t>
            </a:r>
          </a:p>
          <a:p>
            <a:pPr fontAlgn="t"/>
            <a:r>
              <a:rPr lang="en-US" dirty="0">
                <a:latin typeface="Arial" charset="0"/>
                <a:hlinkClick r:id="rId5"/>
              </a:rPr>
              <a:t>Take Cover to Reduce Risk</a:t>
            </a:r>
            <a:r>
              <a:rPr lang="en-US" dirty="0">
                <a:latin typeface="Arial" charset="0"/>
              </a:rPr>
              <a:t> (FDI Magazine) </a:t>
            </a:r>
          </a:p>
          <a:p>
            <a:pPr fontAlgn="t"/>
            <a:r>
              <a:rPr lang="en-US" b="1" dirty="0">
                <a:latin typeface="Arial" charset="0"/>
              </a:rPr>
              <a:t>Who provides PRI?</a:t>
            </a:r>
          </a:p>
          <a:p>
            <a:pPr fontAlgn="t"/>
            <a:r>
              <a:rPr lang="en-US" dirty="0">
                <a:latin typeface="Arial" charset="0"/>
              </a:rPr>
              <a:t>The political risk insurance industry helps multinational enterprises and lenders mitigate risk through insurance against adverse government actions or war, civil strife, and terrorism. Private PRI providers, which are profit-oriented, offer coverage for developing and developed countries and for varying tenors. Most public providers are national export credit agencies (ECAs), which may cover both export credit/trade transactions, as well as longer-term investments. ECAs usually support investors and lenders from their home country going into developing countries, and may also have mandates to support development and be self-sustaining. Finally, several multilateral agencies also provide PRI, these providers often have special programs for SME investors, companies and banks from developing countries, etc.</a:t>
            </a:r>
          </a:p>
          <a:p>
            <a:pPr fontAlgn="t"/>
            <a:r>
              <a:rPr lang="en-US" dirty="0">
                <a:latin typeface="Arial" charset="0"/>
              </a:rPr>
              <a:t/>
            </a:r>
            <a:br>
              <a:rPr lang="en-US" dirty="0">
                <a:latin typeface="Arial" charset="0"/>
              </a:rPr>
            </a:br>
            <a:r>
              <a:rPr lang="en-US" dirty="0" err="1">
                <a:latin typeface="Arial" charset="0"/>
              </a:rPr>
              <a:t>Coverages</a:t>
            </a:r>
            <a:r>
              <a:rPr lang="en-US" dirty="0">
                <a:latin typeface="Arial" charset="0"/>
              </a:rPr>
              <a:t>, pricing, tenor, and eligibility vary widely - by PRI provider, host country (destination of the investment), and sector or type of investment. Investors and lenders are strongly encouraged to contact various providers to find the coverage most suited to them. Below are links to a directory of PRI providers, intermediaries and consultants. </a:t>
            </a:r>
          </a:p>
          <a:p>
            <a:pPr fontAlgn="t"/>
            <a:r>
              <a:rPr lang="en-US" dirty="0">
                <a:latin typeface="Arial" charset="0"/>
              </a:rPr>
              <a:t/>
            </a:r>
            <a:br>
              <a:rPr lang="en-US" dirty="0">
                <a:latin typeface="Arial" charset="0"/>
              </a:rPr>
            </a:br>
            <a:r>
              <a:rPr lang="en-US" dirty="0">
                <a:latin typeface="Arial" charset="0"/>
                <a:hlinkClick r:id="rId6" action="ppaction://hlinkfile"/>
              </a:rPr>
              <a:t>PRI Providers</a:t>
            </a:r>
            <a:r>
              <a:rPr lang="en-US" dirty="0">
                <a:latin typeface="Arial" charset="0"/>
              </a:rPr>
              <a:t> </a:t>
            </a:r>
          </a:p>
          <a:p>
            <a:pPr fontAlgn="t"/>
            <a:r>
              <a:rPr lang="en-US" dirty="0">
                <a:latin typeface="Arial" charset="0"/>
                <a:hlinkClick r:id="rId7" action="ppaction://hlinkfile"/>
              </a:rPr>
              <a:t>PRI Intermediaries</a:t>
            </a:r>
            <a:r>
              <a:rPr lang="en-US" dirty="0">
                <a:latin typeface="Arial" charset="0"/>
              </a:rPr>
              <a:t> </a:t>
            </a:r>
          </a:p>
          <a:p>
            <a:pPr fontAlgn="t"/>
            <a:r>
              <a:rPr lang="en-US" dirty="0">
                <a:latin typeface="Arial" charset="0"/>
                <a:hlinkClick r:id="rId8" action="ppaction://hlinkfile"/>
              </a:rPr>
              <a:t>PRI Advisors and Consultants</a:t>
            </a:r>
            <a:r>
              <a:rPr lang="en-US" dirty="0">
                <a:latin typeface="Arial" charset="0"/>
              </a:rPr>
              <a:t> </a:t>
            </a:r>
          </a:p>
          <a:p>
            <a:pPr>
              <a:lnSpc>
                <a:spcPct val="80000"/>
              </a:lnSpc>
            </a:pPr>
            <a:endParaRPr lang="en-US" sz="800" dirty="0"/>
          </a:p>
          <a:p>
            <a:pPr>
              <a:lnSpc>
                <a:spcPct val="80000"/>
              </a:lnSpc>
            </a:pPr>
            <a:r>
              <a:rPr lang="en-US" sz="800" dirty="0"/>
              <a:t>Useful techniques for minimizing risk are insurance and subcontracting. Big mining firms will not generally start digging unless they can obtain political-risk insurance. Oil companies, whose projects can last for 20 years, are still more cautious. Since insurers usually refuse to underwrite operations in areas where bullets are whizzing, this keeps big firms out. Operations in stable parts of war-torn countries are usually insurable: oil rigs safely offshore from Angola or in the middle of the Algerian desert can generally pump unmolested by fighting in those countries. Reputational risk, however, is almost impossible to insure against. It is hard to put a value on a firm’s good name. De Beers might be an exception: if an NGO campaign made diamonds unfashionable, thus reducing the value of De Beers’ stockpile (currently valued at about $4 billion), the damage would be quantifiable, and therefore, in theory at least, insurable. </a:t>
            </a:r>
          </a:p>
          <a:p>
            <a:pPr>
              <a:lnSpc>
                <a:spcPct val="80000"/>
              </a:lnSpc>
            </a:pPr>
            <a:r>
              <a:rPr lang="en-US" sz="800" dirty="0"/>
              <a:t>	Insurance should be bought as a protection. It is available from home-country agencies. For US firms, the Overseas Private Investment Corporation (OPIC) sells insurance for investments in a large number of host countries. In addition, investment insurance can be obtained from the Multilateral Investment Guarantee Agency (MIGA), a part of the World Bank Group, and from private insurance companies. Investment insurance is limited, however.</a:t>
            </a:r>
          </a:p>
          <a:p>
            <a:pPr>
              <a:lnSpc>
                <a:spcPct val="80000"/>
              </a:lnSpc>
            </a:pPr>
            <a:r>
              <a:rPr lang="en-US" sz="800" dirty="0"/>
              <a:t>First, OPIC and MIGA cover investments only in countries where guarantee treaties have been concluded with host governments. The treaties themselves bind host governments in ways that probably reduce the risk of the events against which insurance is provided.</a:t>
            </a:r>
          </a:p>
          <a:p>
            <a:pPr>
              <a:lnSpc>
                <a:spcPct val="80000"/>
              </a:lnSpc>
            </a:pPr>
            <a:r>
              <a:rPr lang="en-US" sz="800" dirty="0"/>
              <a:t>Second, in spite of some experimental insurance contracts, investment insurance is available primarily to cover the risks of discrete events whose impact is measurable. These include expropriation, war and civil unrest, and currency convertibility. Many of the more subtle risks of today – reduced protection, favors for competitors, and so on – are not covered.</a:t>
            </a:r>
          </a:p>
          <a:p>
            <a:pPr>
              <a:lnSpc>
                <a:spcPct val="80000"/>
              </a:lnSpc>
            </a:pPr>
            <a:r>
              <a:rPr lang="en-US" sz="800" dirty="0"/>
              <a:t>In addition, MIGA will protect against losses from breach of contract or repudiation of contract, but the investor must be able to “invoke an arbitration clause in the underlying contract, and obtain an award for damages.” Failure of the host government to pay will trigger the claim against MIGA. Insurance against breach or repudiation of contract is, not surprisingly, the most expensive of the insurance offerings, with base rates of 0.8 percent to 1.25 percent annually of the amount covered.</a:t>
            </a:r>
          </a:p>
          <a:p>
            <a:pPr>
              <a:lnSpc>
                <a:spcPct val="80000"/>
              </a:lnSpc>
            </a:pPr>
            <a:r>
              <a:rPr lang="en-US" sz="800" dirty="0"/>
              <a:t>Costs of insurance have fallen in recent years. But this should not be surprising or comforting, since available insurance tends to cover risks of the past, not the risks that dominate today’s investment. Among the difficulties with today’s risks: determining exactly what the entering contract was, especially when much was implied rather than written; determining when an insured event has occurred; and measuring the amount of the damages. As a result, much risk is still not the subject of investment insurance policies, and insurance is unlikely to develop in the near future to cover events that are difficult to identify and where the sizes of the resulting losses are very hard to measure.</a:t>
            </a:r>
          </a:p>
          <a:p>
            <a:pPr>
              <a:lnSpc>
                <a:spcPct val="80000"/>
              </a:lnSpc>
            </a:pPr>
            <a:r>
              <a:rPr lang="en-US" sz="800" dirty="0"/>
              <a:t>The development of more sophisticated derivatives markets has opened up the possibility for an additional kind of insurance.</a:t>
            </a:r>
          </a:p>
          <a:p>
            <a:pPr>
              <a:lnSpc>
                <a:spcPct val="80000"/>
              </a:lnSpc>
            </a:pPr>
            <a:endParaRPr lang="en-US" sz="800" dirty="0"/>
          </a:p>
        </p:txBody>
      </p:sp>
    </p:spTree>
    <p:extLst>
      <p:ext uri="{BB962C8B-B14F-4D97-AF65-F5344CB8AC3E}">
        <p14:creationId xmlns:p14="http://schemas.microsoft.com/office/powerpoint/2010/main" val="187680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F100A-0ECC-45E5-AD9C-18BE6FE8531A}" type="slidenum">
              <a:rPr lang="en-US"/>
              <a:pPr/>
              <a:t>20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1000"/>
              <a:t>Narrower than they were, the public insurer is far from obsolete. Public providers of political-risk cover have some notable advantages over private insurers. </a:t>
            </a:r>
            <a:r>
              <a:rPr lang="en-US" sz="1000" b="1"/>
              <a:t>Government connections make a difference when things go pear-shaped</a:t>
            </a:r>
            <a:r>
              <a:rPr lang="en-US" sz="1000"/>
              <a:t>: a MIGA official says that of more than 850 contracts written in the past two decades (worth more than $16 billion), it has had to pay only three claims. Most of the 10-15 disputes it sees each year are resolved between the insured party and the host government.</a:t>
            </a:r>
          </a:p>
          <a:p>
            <a:r>
              <a:rPr lang="en-US" sz="1000" b="1"/>
              <a:t>Public insurers can also typically write longer contracts than their private counterparts dare to offer</a:t>
            </a:r>
            <a:r>
              <a:rPr lang="en-US" sz="1000"/>
              <a:t>. Such contracts deprive insurers of the opportunity to recalibrate risks. Unlike the underwriters who declined to renew annual homeowners' policies in hurricane-prone Florida, political-risk insurers are locked into agreements for up to 20 years. If things go wrong over a long period, their pay-outs could be huge.</a:t>
            </a:r>
          </a:p>
          <a:p>
            <a:r>
              <a:rPr lang="en-US" sz="1000"/>
              <a:t>Between them, public and private insurers now rub shoulders in a field that was once rather lonely. In a world of abundant liquidity, they must also compete with investors of all kinds who, in their hunger for yield, are willing to take a bet on politically vulnerable enterprises. Many companies involved in project-finance deals can easily borrow enough to self-insure their projects rather than buying insurance elsewhere. Paradoxically, the danger facing those who insure against political peril is that the appetite for risk in financial markets is so strong. </a:t>
            </a:r>
          </a:p>
          <a:p>
            <a:r>
              <a:rPr lang="en-US" sz="1000" b="1"/>
              <a:t>And yet some customer needs remain unmet</a:t>
            </a:r>
            <a:r>
              <a:rPr lang="en-US" sz="1000"/>
              <a:t>. Foremost among these is worry about </a:t>
            </a:r>
            <a:r>
              <a:rPr lang="en-US" sz="1000" b="1"/>
              <a:t>dramatic falls in currencies</a:t>
            </a:r>
            <a:r>
              <a:rPr lang="en-US" sz="1000"/>
              <a:t>. Although derivatives can hedge such risks several years ahead, they cannot offer the long-term cover many investors require. Several learned this to their cost when Argentina's currency was devalued in 2002. The policies they thought would cover their losses proved useless. Whether you are insuring against a breakdown of the social fabric or a breakdown in your car, you should always read the fine print.</a:t>
            </a:r>
          </a:p>
        </p:txBody>
      </p:sp>
    </p:spTree>
    <p:extLst>
      <p:ext uri="{BB962C8B-B14F-4D97-AF65-F5344CB8AC3E}">
        <p14:creationId xmlns:p14="http://schemas.microsoft.com/office/powerpoint/2010/main" val="115381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58625-0240-4DCB-88E0-2FF1128AE84A}" type="slidenum">
              <a:rPr lang="en-US"/>
              <a:pPr/>
              <a:t>21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lnSpc>
                <a:spcPct val="80000"/>
              </a:lnSpc>
            </a:pPr>
            <a:r>
              <a:rPr lang="en-US" sz="800"/>
              <a:t>The Berne Union, a group that includes the 30 biggest public and private insurers in the field, says its members have over $113 billion in policies outstanding. Last year (2006) they wrote more than $44 billion in coverage, up from $37 billion in 2005.</a:t>
            </a:r>
          </a:p>
          <a:p>
            <a:pPr>
              <a:lnSpc>
                <a:spcPct val="80000"/>
              </a:lnSpc>
            </a:pPr>
            <a:endParaRPr lang="en-US" sz="800"/>
          </a:p>
          <a:p>
            <a:pPr>
              <a:lnSpc>
                <a:spcPct val="80000"/>
              </a:lnSpc>
            </a:pPr>
            <a:r>
              <a:rPr lang="en-US" sz="800"/>
              <a:t>The Berne Union, or officially, </a:t>
            </a:r>
            <a:r>
              <a:rPr lang="en-US" sz="800" i="1"/>
              <a:t>the International Union of Credit &amp; Investment Insurers</a:t>
            </a:r>
            <a:r>
              <a:rPr lang="en-US" sz="800"/>
              <a:t>, is the leading international organisation and community for the export credit and investment insurance industry. The Berne Union and </a:t>
            </a:r>
            <a:r>
              <a:rPr lang="en-US" sz="800">
                <a:hlinkClick r:id="rId3"/>
              </a:rPr>
              <a:t>Prague Club</a:t>
            </a:r>
            <a:r>
              <a:rPr lang="en-US" sz="800"/>
              <a:t> combined have more than 70 member companies spanning the globe. They share a Secretariat based in London.</a:t>
            </a:r>
            <a:br>
              <a:rPr lang="en-US" sz="800"/>
            </a:br>
            <a:r>
              <a:rPr lang="en-US" sz="800"/>
              <a:t/>
            </a:r>
            <a:br>
              <a:rPr lang="en-US" sz="800"/>
            </a:br>
            <a:r>
              <a:rPr lang="en-US" sz="800"/>
              <a:t>The Berne Union actively facilitates cross-border trade by supporting international acceptance of sound principles in export credits and foreign investments and by providing a forum for professional exchanges among its members.</a:t>
            </a:r>
            <a:br>
              <a:rPr lang="en-US" sz="800"/>
            </a:br>
            <a:r>
              <a:rPr lang="en-US" sz="800"/>
              <a:t/>
            </a:r>
            <a:br>
              <a:rPr lang="en-US" sz="800"/>
            </a:br>
            <a:r>
              <a:rPr lang="en-US" sz="800"/>
              <a:t>Being a member of the Berne Union provides unique opportunities for professional networking and participating in the highest quality industry discussions. Members benefit from being part of a community that has strong links with other national and international organisations who play complimentary roles in world trade.</a:t>
            </a:r>
            <a:br>
              <a:rPr lang="en-US" sz="800"/>
            </a:br>
            <a:r>
              <a:rPr lang="en-US" sz="800"/>
              <a:t/>
            </a:r>
            <a:br>
              <a:rPr lang="en-US" sz="800"/>
            </a:br>
            <a:r>
              <a:rPr lang="en-US" sz="800"/>
              <a:t>The Berne Union and its members provide a vital link in the chain of world trade. Through their involvement in supporting the financing and credits required for projects, both large and small, they make trade happen. </a:t>
            </a:r>
            <a:br>
              <a:rPr lang="en-US" sz="800"/>
            </a:br>
            <a:r>
              <a:rPr lang="en-US" sz="800"/>
              <a:t/>
            </a:r>
            <a:br>
              <a:rPr lang="en-US" sz="800"/>
            </a:br>
            <a:r>
              <a:rPr lang="en-US" sz="800"/>
              <a:t>Berne Union members occupy a key position in global trade markets, where they covered US$1.1 trillion worth of business in 2006. This amounts to about 10% of the world's total export trade. </a:t>
            </a:r>
          </a:p>
          <a:p>
            <a:pPr>
              <a:lnSpc>
                <a:spcPct val="80000"/>
              </a:lnSpc>
            </a:pPr>
            <a:r>
              <a:rPr lang="en-US" sz="800"/>
              <a:t>More than 70 years after its foundation, the Berne Union is a young and vital organisation with a rapidly growing membership. The organisation is evolving along with its members, taking full advantage of technology and of its well established global network.</a:t>
            </a:r>
            <a:br>
              <a:rPr lang="en-US" sz="800"/>
            </a:br>
            <a:r>
              <a:rPr lang="en-US" sz="800"/>
              <a:t/>
            </a:r>
            <a:br>
              <a:rPr lang="en-US" sz="800"/>
            </a:br>
            <a:r>
              <a:rPr lang="en-US" sz="800" b="1"/>
              <a:t>Members</a:t>
            </a:r>
            <a:r>
              <a:rPr lang="en-US" sz="800"/>
              <a:t/>
            </a:r>
            <a:br>
              <a:rPr lang="en-US" sz="800"/>
            </a:br>
            <a:r>
              <a:rPr lang="en-US" sz="800"/>
              <a:t>The main role of Berne Union member organisations, coming from both the public and private sector, is to support exports and/or investments to both highly developed and emerging markets. They do this by providing insurance or guarantees to protect exporting companies, investors and financing banks against political and/or commercial risks. </a:t>
            </a:r>
            <a:br>
              <a:rPr lang="en-US" sz="800"/>
            </a:br>
            <a:r>
              <a:rPr lang="en-US" sz="800"/>
              <a:t/>
            </a:r>
            <a:br>
              <a:rPr lang="en-US" sz="800"/>
            </a:br>
            <a:r>
              <a:rPr lang="en-US" sz="800"/>
              <a:t>Consistent with Berne Union's objective to work for the international acceptance of sound underwriting principles, Berne Union members are committed to conduct their business in a manner that contributes to the stability and expansion of global trade on a sustainable basis. </a:t>
            </a:r>
            <a:br>
              <a:rPr lang="en-US" sz="800"/>
            </a:br>
            <a:r>
              <a:rPr lang="en-US" sz="800"/>
              <a:t/>
            </a:r>
            <a:br>
              <a:rPr lang="en-US" sz="800"/>
            </a:br>
            <a:r>
              <a:rPr lang="en-US" sz="800"/>
              <a:t>Berne Union members play an important role in supporting international trade flows, be it for trade finance or for the financing of large-scale projects. In engaging in these activities, they often act in cooperation with other international financial institutions involved in the supporting the successful development of world trade. </a:t>
            </a:r>
          </a:p>
        </p:txBody>
      </p:sp>
    </p:spTree>
    <p:extLst>
      <p:ext uri="{BB962C8B-B14F-4D97-AF65-F5344CB8AC3E}">
        <p14:creationId xmlns:p14="http://schemas.microsoft.com/office/powerpoint/2010/main" val="243139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E7C19-BA2B-4418-AEDE-70EF124D0A9B}" type="slidenum">
              <a:rPr lang="en-US"/>
              <a:pPr/>
              <a:t>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Premiums are raised by insurers because of inherent uncertainty about the precise probability and impact of what are generally recognized as low probability, high impact events like earthquakes, nuclear power accidents and serious environmental spills.</a:t>
            </a:r>
          </a:p>
          <a:p>
            <a:r>
              <a:rPr lang="en-US"/>
              <a:t>Terrorism is particularly difficult to calculate probability – there is no certainty who will strike, where, in what way or with what instruments of destruction. Individuals may have opinions on all or any of these topics; intelligence agencies may receive indications that prompt the authorities to raise alert levels from time to time, but the information needed to price the risk with any degree of precision is absent.</a:t>
            </a:r>
          </a:p>
          <a:p>
            <a:r>
              <a:rPr lang="en-US"/>
              <a:t>The uncertainty about the probability and impact of such events makes them poor candidates for insurance cover. Risks associated with natural events such as earthquakes and weather-related catastrophes (cyclones, typhoons and flooding) are insured, though even here, the private sector signals from time to time that it cannot provide coverage in the aftermath of a major event. The State of Florida had to establish the Florida Hurricane Catastrophe Fund after Hurricane Andrew wreaked havoc in the state and led some insurers to decline cover for windstorm damage under the standard homeowner insurance policies. The state of California had to take a similar path after the Northridge earthquake in 1994; it created the California Authority to offer homeowners earthquake cover under a separate policy.</a:t>
            </a:r>
          </a:p>
          <a:p>
            <a:endParaRPr lang="en-US"/>
          </a:p>
          <a:p>
            <a:r>
              <a:rPr lang="en-US"/>
              <a:t>The complexities on the supply side are compounded by difficulties on the demand side. There is plenty of evidence to suggest that when insurance is available to protect against catastrophic risks, many people do not buy it, because they believe that “it won’t  happen to me.” In Louisiana, where the risk of flooding is real and flood insurance is heavily subsidized by the state, the percentage of homeowners with such cover just before Hurricane Katrina struck, ranged from 7.3% to 57.7% across different counties.</a:t>
            </a:r>
          </a:p>
        </p:txBody>
      </p:sp>
    </p:spTree>
    <p:extLst>
      <p:ext uri="{BB962C8B-B14F-4D97-AF65-F5344CB8AC3E}">
        <p14:creationId xmlns:p14="http://schemas.microsoft.com/office/powerpoint/2010/main" val="311910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Political Risk Insurance History </a:t>
            </a:r>
            <a:r>
              <a:rPr lang="en-US" dirty="0"/>
              <a:t/>
            </a:r>
            <a:br>
              <a:rPr lang="en-US" dirty="0"/>
            </a:br>
            <a:r>
              <a:rPr lang="en-US" dirty="0"/>
              <a:t/>
            </a:r>
            <a:br>
              <a:rPr lang="en-US" dirty="0"/>
            </a:br>
            <a:r>
              <a:rPr lang="en-US" dirty="0"/>
              <a:t>Political Risk Insurance has become a critical component of both cross-border finance and direct investment in emerging markets. Equity investors and institutional lenders frequently utilize political risk insurance to mitigate the unpredictable political risks surrounding direct investment and financing activities in emerging markets.</a:t>
            </a:r>
            <a:br>
              <a:rPr lang="en-US" dirty="0"/>
            </a:br>
            <a:r>
              <a:rPr lang="en-US" dirty="0"/>
              <a:t/>
            </a:r>
            <a:br>
              <a:rPr lang="en-US" dirty="0"/>
            </a:br>
            <a:r>
              <a:rPr lang="en-US" dirty="0"/>
              <a:t>The concept behind political risk insurance dates back to the Marshall Plan in 1948. In an effort to encourage American equity investments to assist in the rebuilding of post-war Europe, the U.S. government began a program of issuing long-term political risk guaranties to insure the ability of US investors to convert funds and subsequently remit dollars. In the 1960's, the Agency for International Development (AID) began administering the U.S. investment guarantee program, which eventually incorporated expropriation and war risk </a:t>
            </a:r>
            <a:r>
              <a:rPr lang="en-US" dirty="0" err="1"/>
              <a:t>coverages</a:t>
            </a:r>
            <a:r>
              <a:rPr lang="en-US" dirty="0"/>
              <a:t> and directed it specifically towards developing countries. In 1969, an amendment to the Foreign Assistance Act established OPIC (the Overseas Private Investment Corporation) as an independent agency within the U.S. government having the primary purpose of encouraging U.S. overseas investment in developing countries through the issuance of political risk insurance and project finance.</a:t>
            </a:r>
            <a:br>
              <a:rPr lang="en-US" dirty="0"/>
            </a:br>
            <a:r>
              <a:rPr lang="en-US" dirty="0"/>
              <a:t/>
            </a:r>
            <a:br>
              <a:rPr lang="en-US" dirty="0"/>
            </a:br>
            <a:r>
              <a:rPr lang="en-US" dirty="0"/>
              <a:t>Most OECD countries have national agencies that provide domestic companies with export credit and political risk insurance. The largest among these agencies include OPIC (U.S.), EID/MITI (Japan), EDC (Canada), ECGD, (Britain), COFACE (France) and EFIC (Australia). In addition, the World Bank established MIGA (Multilateral Investment Guarantee Agency) in 1987 to encourage both north-south and south-south financing and investment activities by providing political risk guaranties.</a:t>
            </a:r>
          </a:p>
        </p:txBody>
      </p:sp>
      <p:sp>
        <p:nvSpPr>
          <p:cNvPr id="4" name="Slide Number Placeholder 3"/>
          <p:cNvSpPr>
            <a:spLocks noGrp="1"/>
          </p:cNvSpPr>
          <p:nvPr>
            <p:ph type="sldNum" sz="quarter" idx="10"/>
          </p:nvPr>
        </p:nvSpPr>
        <p:spPr/>
        <p:txBody>
          <a:bodyPr/>
          <a:lstStyle/>
          <a:p>
            <a:fld id="{FE8A5A62-1DCC-407D-BE0F-7F4704299438}" type="slidenum">
              <a:rPr lang="en-US" smtClean="0"/>
              <a:pPr/>
              <a:t>4</a:t>
            </a:fld>
            <a:endParaRPr lang="en-US"/>
          </a:p>
        </p:txBody>
      </p:sp>
    </p:spTree>
    <p:extLst>
      <p:ext uri="{BB962C8B-B14F-4D97-AF65-F5344CB8AC3E}">
        <p14:creationId xmlns:p14="http://schemas.microsoft.com/office/powerpoint/2010/main" val="102767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fontAlgn="t"/>
            <a:r>
              <a:rPr lang="en-US" b="1" dirty="0">
                <a:latin typeface="Arial" charset="0"/>
              </a:rPr>
              <a:t>PRI Providers </a:t>
            </a:r>
          </a:p>
          <a:p>
            <a:r>
              <a:rPr lang="en-US" dirty="0" smtClean="0"/>
              <a:t>Listing of all public and private political insurance providers and re-insurers (2012, MIGA website): </a:t>
            </a:r>
          </a:p>
          <a:p>
            <a:r>
              <a:rPr lang="en-US" dirty="0">
                <a:latin typeface="Arial" charset="0"/>
              </a:rPr>
              <a:t>» ACE Underwriting Agencies Limited </a:t>
            </a:r>
          </a:p>
          <a:p>
            <a:r>
              <a:rPr lang="en-US" dirty="0">
                <a:latin typeface="Arial" charset="0"/>
              </a:rPr>
              <a:t>» AEGIS Insurance Services, Inc. </a:t>
            </a:r>
          </a:p>
          <a:p>
            <a:r>
              <a:rPr lang="en-US" dirty="0">
                <a:latin typeface="Arial" charset="0"/>
              </a:rPr>
              <a:t>» ATRADIUS » Advent Underwriting Ltd. </a:t>
            </a:r>
          </a:p>
          <a:p>
            <a:r>
              <a:rPr lang="en-US" dirty="0">
                <a:latin typeface="Arial" charset="0"/>
              </a:rPr>
              <a:t>» African Trade Insurance Agency (ATI) </a:t>
            </a:r>
          </a:p>
          <a:p>
            <a:r>
              <a:rPr lang="en-US" dirty="0">
                <a:latin typeface="Arial" charset="0"/>
              </a:rPr>
              <a:t>» American International Group (AIG) Global Trade &amp; Political Risk </a:t>
            </a:r>
          </a:p>
          <a:p>
            <a:r>
              <a:rPr lang="en-US" dirty="0">
                <a:latin typeface="Arial" charset="0"/>
              </a:rPr>
              <a:t>» </a:t>
            </a:r>
            <a:r>
              <a:rPr lang="en-US" dirty="0" err="1">
                <a:latin typeface="Arial" charset="0"/>
              </a:rPr>
              <a:t>Amlin</a:t>
            </a:r>
            <a:r>
              <a:rPr lang="en-US" dirty="0">
                <a:latin typeface="Arial" charset="0"/>
              </a:rPr>
              <a:t> Underwriting Ltd. </a:t>
            </a:r>
          </a:p>
          <a:p>
            <a:r>
              <a:rPr lang="en-US" dirty="0">
                <a:latin typeface="Arial" charset="0"/>
              </a:rPr>
              <a:t>» </a:t>
            </a:r>
            <a:r>
              <a:rPr lang="en-US" dirty="0" err="1">
                <a:latin typeface="Arial" charset="0"/>
              </a:rPr>
              <a:t>Argenta</a:t>
            </a:r>
            <a:r>
              <a:rPr lang="en-US" dirty="0">
                <a:latin typeface="Arial" charset="0"/>
              </a:rPr>
              <a:t> Syndicate Management Ltd. </a:t>
            </a:r>
          </a:p>
          <a:p>
            <a:r>
              <a:rPr lang="en-US" dirty="0">
                <a:latin typeface="Arial" charset="0"/>
              </a:rPr>
              <a:t>» Ascot Underwriting Ltd. </a:t>
            </a:r>
          </a:p>
          <a:p>
            <a:r>
              <a:rPr lang="en-US" dirty="0">
                <a:latin typeface="Arial" charset="0"/>
              </a:rPr>
              <a:t>» Asian Development Bank </a:t>
            </a:r>
          </a:p>
          <a:p>
            <a:r>
              <a:rPr lang="en-US" dirty="0">
                <a:latin typeface="Arial" charset="0"/>
              </a:rPr>
              <a:t>» Atrium Underwriters Limited </a:t>
            </a:r>
          </a:p>
          <a:p>
            <a:r>
              <a:rPr lang="en-US" dirty="0">
                <a:latin typeface="Arial" charset="0"/>
              </a:rPr>
              <a:t>» Beazley </a:t>
            </a:r>
            <a:r>
              <a:rPr lang="en-US" dirty="0" err="1">
                <a:latin typeface="Arial" charset="0"/>
              </a:rPr>
              <a:t>Furlonge</a:t>
            </a:r>
            <a:r>
              <a:rPr lang="en-US" dirty="0">
                <a:latin typeface="Arial" charset="0"/>
              </a:rPr>
              <a:t> Ltd </a:t>
            </a:r>
          </a:p>
          <a:p>
            <a:r>
              <a:rPr lang="en-US" dirty="0">
                <a:latin typeface="Arial" charset="0"/>
              </a:rPr>
              <a:t>» Benfield </a:t>
            </a:r>
          </a:p>
          <a:p>
            <a:r>
              <a:rPr lang="en-US" dirty="0">
                <a:latin typeface="Arial" charset="0"/>
              </a:rPr>
              <a:t>» Brit Syndicates Limited </a:t>
            </a:r>
          </a:p>
          <a:p>
            <a:r>
              <a:rPr lang="en-US" dirty="0">
                <a:latin typeface="Arial" charset="0"/>
              </a:rPr>
              <a:t>» Bulgarian Export Insurance Agency (BAEZ) </a:t>
            </a:r>
          </a:p>
          <a:p>
            <a:r>
              <a:rPr lang="en-US" dirty="0">
                <a:latin typeface="Arial" charset="0"/>
              </a:rPr>
              <a:t>» Catlin Underwriting Agencies Ltd. </a:t>
            </a:r>
          </a:p>
          <a:p>
            <a:r>
              <a:rPr lang="en-US" dirty="0">
                <a:latin typeface="Arial" charset="0"/>
              </a:rPr>
              <a:t>» Chaucer Syndicates Limited </a:t>
            </a:r>
          </a:p>
          <a:p>
            <a:r>
              <a:rPr lang="en-US" dirty="0">
                <a:latin typeface="Arial" charset="0"/>
              </a:rPr>
              <a:t>» China Export &amp; Credit Insurance Corporation (SINOSURE) </a:t>
            </a:r>
          </a:p>
          <a:p>
            <a:r>
              <a:rPr lang="en-US" dirty="0">
                <a:latin typeface="Arial" charset="0"/>
              </a:rPr>
              <a:t>» Chubb Political Risk </a:t>
            </a:r>
          </a:p>
          <a:p>
            <a:r>
              <a:rPr lang="en-US" dirty="0">
                <a:latin typeface="Arial" charset="0"/>
              </a:rPr>
              <a:t>» </a:t>
            </a:r>
            <a:r>
              <a:rPr lang="en-US" dirty="0" err="1">
                <a:latin typeface="Arial" charset="0"/>
              </a:rPr>
              <a:t>Compagnie</a:t>
            </a:r>
            <a:r>
              <a:rPr lang="en-US" dirty="0">
                <a:latin typeface="Arial" charset="0"/>
              </a:rPr>
              <a:t> </a:t>
            </a:r>
            <a:r>
              <a:rPr lang="en-US" dirty="0" err="1">
                <a:latin typeface="Arial" charset="0"/>
              </a:rPr>
              <a:t>Française</a:t>
            </a:r>
            <a:r>
              <a:rPr lang="en-US" dirty="0">
                <a:latin typeface="Arial" charset="0"/>
              </a:rPr>
              <a:t> </a:t>
            </a:r>
            <a:r>
              <a:rPr lang="en-US" dirty="0" err="1">
                <a:latin typeface="Arial" charset="0"/>
              </a:rPr>
              <a:t>d'Assurance</a:t>
            </a:r>
            <a:r>
              <a:rPr lang="en-US" dirty="0">
                <a:latin typeface="Arial" charset="0"/>
              </a:rPr>
              <a:t> (COFACE) </a:t>
            </a:r>
          </a:p>
          <a:p>
            <a:r>
              <a:rPr lang="en-US" dirty="0">
                <a:latin typeface="Arial" charset="0"/>
              </a:rPr>
              <a:t>» </a:t>
            </a:r>
            <a:r>
              <a:rPr lang="en-US" dirty="0" err="1">
                <a:latin typeface="Arial" charset="0"/>
              </a:rPr>
              <a:t>Companhia</a:t>
            </a:r>
            <a:r>
              <a:rPr lang="en-US" dirty="0">
                <a:latin typeface="Arial" charset="0"/>
              </a:rPr>
              <a:t> de </a:t>
            </a:r>
            <a:r>
              <a:rPr lang="en-US" dirty="0" err="1">
                <a:latin typeface="Arial" charset="0"/>
              </a:rPr>
              <a:t>Seguro</a:t>
            </a:r>
            <a:r>
              <a:rPr lang="en-US" dirty="0">
                <a:latin typeface="Arial" charset="0"/>
              </a:rPr>
              <a:t> de </a:t>
            </a:r>
            <a:r>
              <a:rPr lang="en-US" dirty="0" err="1">
                <a:latin typeface="Arial" charset="0"/>
              </a:rPr>
              <a:t>Créditos</a:t>
            </a:r>
            <a:r>
              <a:rPr lang="en-US" dirty="0">
                <a:latin typeface="Arial" charset="0"/>
              </a:rPr>
              <a:t>, S.A. (COSEC) </a:t>
            </a:r>
          </a:p>
          <a:p>
            <a:r>
              <a:rPr lang="en-US" dirty="0">
                <a:latin typeface="Arial" charset="0"/>
              </a:rPr>
              <a:t>» </a:t>
            </a:r>
            <a:r>
              <a:rPr lang="en-US" dirty="0" err="1">
                <a:latin typeface="Arial" charset="0"/>
              </a:rPr>
              <a:t>Compañía</a:t>
            </a:r>
            <a:r>
              <a:rPr lang="en-US" dirty="0">
                <a:latin typeface="Arial" charset="0"/>
              </a:rPr>
              <a:t> </a:t>
            </a:r>
            <a:r>
              <a:rPr lang="en-US" dirty="0" err="1">
                <a:latin typeface="Arial" charset="0"/>
              </a:rPr>
              <a:t>Española</a:t>
            </a:r>
            <a:r>
              <a:rPr lang="en-US" dirty="0">
                <a:latin typeface="Arial" charset="0"/>
              </a:rPr>
              <a:t> de </a:t>
            </a:r>
            <a:r>
              <a:rPr lang="en-US" dirty="0" err="1">
                <a:latin typeface="Arial" charset="0"/>
              </a:rPr>
              <a:t>Seguros</a:t>
            </a:r>
            <a:r>
              <a:rPr lang="en-US" dirty="0">
                <a:latin typeface="Arial" charset="0"/>
              </a:rPr>
              <a:t> de </a:t>
            </a:r>
            <a:r>
              <a:rPr lang="en-US" dirty="0" err="1">
                <a:latin typeface="Arial" charset="0"/>
              </a:rPr>
              <a:t>Crédito</a:t>
            </a:r>
            <a:r>
              <a:rPr lang="en-US" dirty="0">
                <a:latin typeface="Arial" charset="0"/>
              </a:rPr>
              <a:t> a la </a:t>
            </a:r>
            <a:r>
              <a:rPr lang="en-US" dirty="0" err="1">
                <a:latin typeface="Arial" charset="0"/>
              </a:rPr>
              <a:t>Exportación</a:t>
            </a:r>
            <a:r>
              <a:rPr lang="en-US" dirty="0">
                <a:latin typeface="Arial" charset="0"/>
              </a:rPr>
              <a:t> (CESCE) </a:t>
            </a:r>
          </a:p>
          <a:p>
            <a:r>
              <a:rPr lang="en-US" dirty="0">
                <a:latin typeface="Arial" charset="0"/>
              </a:rPr>
              <a:t>» Credit &amp; Export Guarantee Fund (KREDEX) - Estonia </a:t>
            </a:r>
          </a:p>
          <a:p>
            <a:r>
              <a:rPr lang="en-US" dirty="0">
                <a:latin typeface="Arial" charset="0"/>
              </a:rPr>
              <a:t>» Credit Guarantee Insurance Corporation of Africa Ltd </a:t>
            </a:r>
          </a:p>
          <a:p>
            <a:r>
              <a:rPr lang="en-US" dirty="0">
                <a:latin typeface="Arial" charset="0"/>
              </a:rPr>
              <a:t>» Croatian Bank for Reconstruction &amp; Development (HBOR) - Croatia </a:t>
            </a:r>
          </a:p>
          <a:p>
            <a:r>
              <a:rPr lang="en-US" dirty="0">
                <a:latin typeface="Arial" charset="0"/>
              </a:rPr>
              <a:t>» ECICS Limited - Singapore » </a:t>
            </a:r>
            <a:r>
              <a:rPr lang="en-US" dirty="0" err="1">
                <a:latin typeface="Arial" charset="0"/>
              </a:rPr>
              <a:t>Eksport</a:t>
            </a:r>
            <a:r>
              <a:rPr lang="en-US" dirty="0">
                <a:latin typeface="Arial" charset="0"/>
              </a:rPr>
              <a:t> </a:t>
            </a:r>
            <a:r>
              <a:rPr lang="en-US" dirty="0" err="1">
                <a:latin typeface="Arial" charset="0"/>
              </a:rPr>
              <a:t>Kredit</a:t>
            </a:r>
            <a:r>
              <a:rPr lang="en-US" dirty="0">
                <a:latin typeface="Arial" charset="0"/>
              </a:rPr>
              <a:t> </a:t>
            </a:r>
            <a:r>
              <a:rPr lang="en-US" dirty="0" err="1">
                <a:latin typeface="Arial" charset="0"/>
              </a:rPr>
              <a:t>Fonden</a:t>
            </a:r>
            <a:r>
              <a:rPr lang="en-US" dirty="0">
                <a:latin typeface="Arial" charset="0"/>
              </a:rPr>
              <a:t> (EKF) </a:t>
            </a:r>
          </a:p>
          <a:p>
            <a:r>
              <a:rPr lang="en-US" dirty="0">
                <a:latin typeface="Arial" charset="0"/>
              </a:rPr>
              <a:t>» </a:t>
            </a:r>
            <a:r>
              <a:rPr lang="en-US" dirty="0" err="1">
                <a:latin typeface="Arial" charset="0"/>
              </a:rPr>
              <a:t>Eximbank</a:t>
            </a:r>
            <a:r>
              <a:rPr lang="en-US" dirty="0">
                <a:latin typeface="Arial" charset="0"/>
              </a:rPr>
              <a:t> of Romania » Export Credit Guarantee Agency - Oman </a:t>
            </a:r>
          </a:p>
          <a:p>
            <a:r>
              <a:rPr lang="en-US" dirty="0">
                <a:latin typeface="Arial" charset="0"/>
              </a:rPr>
              <a:t>» Export Credit Guarantee Corporation of India Ltd (ECGC) </a:t>
            </a:r>
          </a:p>
          <a:p>
            <a:r>
              <a:rPr lang="en-US" dirty="0">
                <a:latin typeface="Arial" charset="0"/>
              </a:rPr>
              <a:t>» Export Credit Guarantee Corporation of Zimbabwe (ECGC - Z) </a:t>
            </a:r>
          </a:p>
          <a:p>
            <a:r>
              <a:rPr lang="en-US" dirty="0">
                <a:latin typeface="Arial" charset="0"/>
              </a:rPr>
              <a:t>» Export Credit Insurance Corporation (KUKE) - Poland </a:t>
            </a:r>
          </a:p>
          <a:p>
            <a:r>
              <a:rPr lang="en-US" dirty="0">
                <a:latin typeface="Arial" charset="0"/>
              </a:rPr>
              <a:t>» Export Credit Insurance Organization - Greece </a:t>
            </a:r>
          </a:p>
          <a:p>
            <a:r>
              <a:rPr lang="en-US" dirty="0">
                <a:latin typeface="Arial" charset="0"/>
              </a:rPr>
              <a:t>» Export Credits Guarantee Department (ECGD) </a:t>
            </a:r>
          </a:p>
          <a:p>
            <a:r>
              <a:rPr lang="en-US" dirty="0">
                <a:latin typeface="Arial" charset="0"/>
              </a:rPr>
              <a:t>» Export Development Canada (EDC) </a:t>
            </a:r>
          </a:p>
          <a:p>
            <a:r>
              <a:rPr lang="en-US" dirty="0">
                <a:latin typeface="Arial" charset="0"/>
              </a:rPr>
              <a:t>» Export Finance &amp; Insurance Corporation (EFIC) - Australia </a:t>
            </a:r>
          </a:p>
          <a:p>
            <a:r>
              <a:rPr lang="en-US" dirty="0">
                <a:latin typeface="Arial" charset="0"/>
              </a:rPr>
              <a:t>» Export Guarantee &amp; Insurance Corporation (EGAP) - Czech Republic </a:t>
            </a:r>
          </a:p>
          <a:p>
            <a:r>
              <a:rPr lang="en-US" dirty="0">
                <a:latin typeface="Arial" charset="0"/>
              </a:rPr>
              <a:t>» Export Guarantee Fund of Iran </a:t>
            </a:r>
          </a:p>
          <a:p>
            <a:r>
              <a:rPr lang="en-US" dirty="0">
                <a:latin typeface="Arial" charset="0"/>
              </a:rPr>
              <a:t>» Export-Import Bank of Thailand (Thai EXIMBANK) </a:t>
            </a:r>
          </a:p>
          <a:p>
            <a:r>
              <a:rPr lang="en-US" dirty="0">
                <a:latin typeface="Arial" charset="0"/>
              </a:rPr>
              <a:t>» Export-Import Bank of the Slovak Republic </a:t>
            </a:r>
          </a:p>
          <a:p>
            <a:r>
              <a:rPr lang="en-US" dirty="0">
                <a:latin typeface="Arial" charset="0"/>
              </a:rPr>
              <a:t>» </a:t>
            </a:r>
            <a:r>
              <a:rPr lang="en-US" dirty="0" err="1">
                <a:latin typeface="Arial" charset="0"/>
              </a:rPr>
              <a:t>Exportkreditnämnden</a:t>
            </a:r>
            <a:r>
              <a:rPr lang="en-US" dirty="0">
                <a:latin typeface="Arial" charset="0"/>
              </a:rPr>
              <a:t> (EKN) - Sweden </a:t>
            </a:r>
          </a:p>
          <a:p>
            <a:r>
              <a:rPr lang="en-US" dirty="0">
                <a:latin typeface="Arial" charset="0"/>
              </a:rPr>
              <a:t>» Faraday Underwriting Limited </a:t>
            </a:r>
          </a:p>
          <a:p>
            <a:r>
              <a:rPr lang="en-US" dirty="0">
                <a:latin typeface="Arial" charset="0"/>
              </a:rPr>
              <a:t>» </a:t>
            </a:r>
            <a:r>
              <a:rPr lang="en-US" dirty="0" err="1">
                <a:latin typeface="Arial" charset="0"/>
              </a:rPr>
              <a:t>Finnvera</a:t>
            </a:r>
            <a:r>
              <a:rPr lang="en-US" dirty="0">
                <a:latin typeface="Arial" charset="0"/>
              </a:rPr>
              <a:t> Plc - Finland </a:t>
            </a:r>
          </a:p>
          <a:p>
            <a:r>
              <a:rPr lang="en-US" dirty="0">
                <a:latin typeface="Arial" charset="0"/>
              </a:rPr>
              <a:t>» </a:t>
            </a:r>
            <a:r>
              <a:rPr lang="en-US" dirty="0" err="1">
                <a:latin typeface="Arial" charset="0"/>
              </a:rPr>
              <a:t>Garant</a:t>
            </a:r>
            <a:r>
              <a:rPr lang="en-US" dirty="0">
                <a:latin typeface="Arial" charset="0"/>
              </a:rPr>
              <a:t> </a:t>
            </a:r>
          </a:p>
          <a:p>
            <a:r>
              <a:rPr lang="en-US" dirty="0">
                <a:latin typeface="Arial" charset="0"/>
              </a:rPr>
              <a:t>» </a:t>
            </a:r>
            <a:r>
              <a:rPr lang="en-US" dirty="0" err="1">
                <a:latin typeface="Arial" charset="0"/>
              </a:rPr>
              <a:t>Garanti-Instituttet</a:t>
            </a:r>
            <a:r>
              <a:rPr lang="en-US" dirty="0">
                <a:latin typeface="Arial" charset="0"/>
              </a:rPr>
              <a:t> for </a:t>
            </a:r>
            <a:r>
              <a:rPr lang="en-US" dirty="0" err="1">
                <a:latin typeface="Arial" charset="0"/>
              </a:rPr>
              <a:t>Eksportkreditt</a:t>
            </a:r>
            <a:r>
              <a:rPr lang="en-US" dirty="0">
                <a:latin typeface="Arial" charset="0"/>
              </a:rPr>
              <a:t> (GIEK) - Norway </a:t>
            </a:r>
          </a:p>
          <a:p>
            <a:r>
              <a:rPr lang="en-US" dirty="0">
                <a:latin typeface="Arial" charset="0"/>
              </a:rPr>
              <a:t>» </a:t>
            </a:r>
            <a:r>
              <a:rPr lang="en-US" dirty="0" err="1">
                <a:latin typeface="Arial" charset="0"/>
              </a:rPr>
              <a:t>Hiscox</a:t>
            </a:r>
            <a:r>
              <a:rPr lang="en-US" dirty="0">
                <a:latin typeface="Arial" charset="0"/>
              </a:rPr>
              <a:t> </a:t>
            </a:r>
          </a:p>
          <a:p>
            <a:r>
              <a:rPr lang="en-US" dirty="0">
                <a:latin typeface="Arial" charset="0"/>
              </a:rPr>
              <a:t>» Hungarian Export Credit Insurance Ltd (MEHIB) </a:t>
            </a:r>
          </a:p>
          <a:p>
            <a:r>
              <a:rPr lang="en-US" dirty="0">
                <a:latin typeface="Arial" charset="0"/>
              </a:rPr>
              <a:t>» Inter-American Development Bank </a:t>
            </a:r>
          </a:p>
          <a:p>
            <a:r>
              <a:rPr lang="en-US" dirty="0">
                <a:latin typeface="Arial" charset="0"/>
              </a:rPr>
              <a:t>» Inter-Arab Investment Guarantee Corp (IAIGC) </a:t>
            </a:r>
          </a:p>
          <a:p>
            <a:r>
              <a:rPr lang="en-US" dirty="0">
                <a:latin typeface="Arial" charset="0"/>
              </a:rPr>
              <a:t>» Investment Guarantee Agency (IGA) - Bosnia-Herzegovina </a:t>
            </a:r>
          </a:p>
          <a:p>
            <a:r>
              <a:rPr lang="en-US" dirty="0">
                <a:latin typeface="Arial" charset="0"/>
              </a:rPr>
              <a:t>» Islamic Corporation for Insurance of Investments and Export Credit (ICIEC) </a:t>
            </a:r>
          </a:p>
          <a:p>
            <a:r>
              <a:rPr lang="en-US" dirty="0">
                <a:latin typeface="Arial" charset="0"/>
              </a:rPr>
              <a:t>» Israel Export Insurance Corp Ltd (ASHRA) </a:t>
            </a:r>
          </a:p>
          <a:p>
            <a:r>
              <a:rPr lang="en-US" dirty="0">
                <a:latin typeface="Arial" charset="0"/>
              </a:rPr>
              <a:t>» </a:t>
            </a:r>
            <a:r>
              <a:rPr lang="en-US" dirty="0" err="1">
                <a:latin typeface="Arial" charset="0"/>
              </a:rPr>
              <a:t>Istituto</a:t>
            </a:r>
            <a:r>
              <a:rPr lang="en-US" dirty="0">
                <a:latin typeface="Arial" charset="0"/>
              </a:rPr>
              <a:t> per </a:t>
            </a:r>
            <a:r>
              <a:rPr lang="en-US" dirty="0" err="1">
                <a:latin typeface="Arial" charset="0"/>
              </a:rPr>
              <a:t>i</a:t>
            </a:r>
            <a:r>
              <a:rPr lang="en-US" dirty="0">
                <a:latin typeface="Arial" charset="0"/>
              </a:rPr>
              <a:t> </a:t>
            </a:r>
            <a:r>
              <a:rPr lang="en-US" dirty="0" err="1">
                <a:latin typeface="Arial" charset="0"/>
              </a:rPr>
              <a:t>Servizi</a:t>
            </a:r>
            <a:r>
              <a:rPr lang="en-US" dirty="0">
                <a:latin typeface="Arial" charset="0"/>
              </a:rPr>
              <a:t> </a:t>
            </a:r>
            <a:r>
              <a:rPr lang="en-US" dirty="0" err="1">
                <a:latin typeface="Arial" charset="0"/>
              </a:rPr>
              <a:t>Assicurativi</a:t>
            </a:r>
            <a:r>
              <a:rPr lang="en-US" dirty="0">
                <a:latin typeface="Arial" charset="0"/>
              </a:rPr>
              <a:t> del </a:t>
            </a:r>
            <a:r>
              <a:rPr lang="en-US" dirty="0" err="1">
                <a:latin typeface="Arial" charset="0"/>
              </a:rPr>
              <a:t>Credito</a:t>
            </a:r>
            <a:r>
              <a:rPr lang="en-US" dirty="0">
                <a:latin typeface="Arial" charset="0"/>
              </a:rPr>
              <a:t> </a:t>
            </a:r>
            <a:r>
              <a:rPr lang="en-US" dirty="0" err="1">
                <a:latin typeface="Arial" charset="0"/>
              </a:rPr>
              <a:t>all'Esportazione</a:t>
            </a:r>
            <a:r>
              <a:rPr lang="en-US" dirty="0">
                <a:latin typeface="Arial" charset="0"/>
              </a:rPr>
              <a:t> (SACE) </a:t>
            </a:r>
          </a:p>
          <a:p>
            <a:r>
              <a:rPr lang="en-US" dirty="0">
                <a:latin typeface="Arial" charset="0"/>
              </a:rPr>
              <a:t>» Jordan Loan Guarantee Corp. Ltd (JLGC) </a:t>
            </a:r>
          </a:p>
          <a:p>
            <a:r>
              <a:rPr lang="en-US" dirty="0">
                <a:latin typeface="Arial" charset="0"/>
              </a:rPr>
              <a:t>» Kazakhstan State Insurance Corporation for Export Credit &amp; Investments </a:t>
            </a:r>
          </a:p>
          <a:p>
            <a:r>
              <a:rPr lang="en-US" dirty="0">
                <a:latin typeface="Arial" charset="0"/>
              </a:rPr>
              <a:t>» Korea Export Insurance Corporation </a:t>
            </a:r>
          </a:p>
          <a:p>
            <a:r>
              <a:rPr lang="en-US" dirty="0">
                <a:latin typeface="Arial" charset="0"/>
              </a:rPr>
              <a:t>» Liberty Syndicate Management Limited </a:t>
            </a:r>
          </a:p>
          <a:p>
            <a:r>
              <a:rPr lang="en-US" dirty="0">
                <a:latin typeface="Arial" charset="0"/>
              </a:rPr>
              <a:t>» Limit Underwriting Limited </a:t>
            </a:r>
          </a:p>
          <a:p>
            <a:r>
              <a:rPr lang="en-US" dirty="0">
                <a:latin typeface="Arial" charset="0"/>
              </a:rPr>
              <a:t>» Lloyd's</a:t>
            </a:r>
          </a:p>
          <a:p>
            <a:r>
              <a:rPr lang="en-US" dirty="0">
                <a:latin typeface="Arial" charset="0"/>
              </a:rPr>
              <a:t> » Malaysian </a:t>
            </a:r>
            <a:r>
              <a:rPr lang="en-US" dirty="0" err="1">
                <a:latin typeface="Arial" charset="0"/>
              </a:rPr>
              <a:t>Eximbank</a:t>
            </a:r>
            <a:r>
              <a:rPr lang="en-US" dirty="0">
                <a:latin typeface="Arial" charset="0"/>
              </a:rPr>
              <a:t> (MEXIM) </a:t>
            </a:r>
          </a:p>
          <a:p>
            <a:r>
              <a:rPr lang="en-US" dirty="0">
                <a:latin typeface="Arial" charset="0"/>
              </a:rPr>
              <a:t>» Managing Agency Partners Ltd. </a:t>
            </a:r>
          </a:p>
          <a:p>
            <a:r>
              <a:rPr lang="en-US" dirty="0">
                <a:latin typeface="Arial" charset="0"/>
              </a:rPr>
              <a:t>» Markel International Limited </a:t>
            </a:r>
          </a:p>
          <a:p>
            <a:r>
              <a:rPr lang="en-US" dirty="0">
                <a:latin typeface="Arial" charset="0"/>
              </a:rPr>
              <a:t>» Miller Insurance Services Limited </a:t>
            </a:r>
          </a:p>
          <a:p>
            <a:r>
              <a:rPr lang="en-US" dirty="0">
                <a:latin typeface="Arial" charset="0"/>
              </a:rPr>
              <a:t>» Multilateral Investment Guarantee Agency (MIGA) </a:t>
            </a:r>
          </a:p>
          <a:p>
            <a:r>
              <a:rPr lang="en-US" dirty="0">
                <a:latin typeface="Arial" charset="0"/>
              </a:rPr>
              <a:t>» Nippon Export and Investment Insurance (NEXI) </a:t>
            </a:r>
          </a:p>
          <a:p>
            <a:r>
              <a:rPr lang="en-US" dirty="0">
                <a:latin typeface="Arial" charset="0"/>
              </a:rPr>
              <a:t>» Novae Syndicates Limited </a:t>
            </a:r>
          </a:p>
          <a:p>
            <a:r>
              <a:rPr lang="en-US" dirty="0">
                <a:latin typeface="Arial" charset="0"/>
              </a:rPr>
              <a:t>» </a:t>
            </a:r>
            <a:r>
              <a:rPr lang="en-US" dirty="0" err="1">
                <a:latin typeface="Arial" charset="0"/>
              </a:rPr>
              <a:t>Oesterreichische</a:t>
            </a:r>
            <a:r>
              <a:rPr lang="en-US" dirty="0">
                <a:latin typeface="Arial" charset="0"/>
              </a:rPr>
              <a:t> </a:t>
            </a:r>
            <a:r>
              <a:rPr lang="en-US" dirty="0" err="1">
                <a:latin typeface="Arial" charset="0"/>
              </a:rPr>
              <a:t>Kontrollbank</a:t>
            </a:r>
            <a:r>
              <a:rPr lang="en-US" dirty="0">
                <a:latin typeface="Arial" charset="0"/>
              </a:rPr>
              <a:t> </a:t>
            </a:r>
            <a:r>
              <a:rPr lang="en-US" dirty="0" err="1">
                <a:latin typeface="Arial" charset="0"/>
              </a:rPr>
              <a:t>Aktiengesellschaft</a:t>
            </a:r>
            <a:r>
              <a:rPr lang="en-US" dirty="0">
                <a:latin typeface="Arial" charset="0"/>
              </a:rPr>
              <a:t> (OEKB) - Austria </a:t>
            </a:r>
          </a:p>
          <a:p>
            <a:r>
              <a:rPr lang="en-US" dirty="0">
                <a:latin typeface="Arial" charset="0"/>
              </a:rPr>
              <a:t>» Office National du </a:t>
            </a:r>
            <a:r>
              <a:rPr lang="en-US" dirty="0" err="1">
                <a:latin typeface="Arial" charset="0"/>
              </a:rPr>
              <a:t>Ducroire</a:t>
            </a:r>
            <a:r>
              <a:rPr lang="en-US" dirty="0">
                <a:latin typeface="Arial" charset="0"/>
              </a:rPr>
              <a:t> (ONDD) - Belgium </a:t>
            </a:r>
          </a:p>
          <a:p>
            <a:r>
              <a:rPr lang="en-US" dirty="0">
                <a:latin typeface="Arial" charset="0"/>
              </a:rPr>
              <a:t>» Overseas Private Investment Corporation (OPIC) - USA </a:t>
            </a:r>
          </a:p>
          <a:p>
            <a:r>
              <a:rPr lang="en-US" dirty="0">
                <a:latin typeface="Arial" charset="0"/>
              </a:rPr>
              <a:t>» PwC Deutsche Revision AG </a:t>
            </a:r>
          </a:p>
          <a:p>
            <a:r>
              <a:rPr lang="en-US" dirty="0">
                <a:latin typeface="Arial" charset="0"/>
              </a:rPr>
              <a:t>» Serbia &amp; Montenegro Export Credit Agency (SMECA) </a:t>
            </a:r>
          </a:p>
          <a:p>
            <a:r>
              <a:rPr lang="en-US" dirty="0">
                <a:latin typeface="Arial" charset="0"/>
              </a:rPr>
              <a:t>» Slovene Export Corporation Inc (SEC) </a:t>
            </a:r>
          </a:p>
          <a:p>
            <a:r>
              <a:rPr lang="en-US" dirty="0">
                <a:latin typeface="Arial" charset="0"/>
              </a:rPr>
              <a:t>» Sovereign Risk Insurance Ltd (SOVEREIGN) </a:t>
            </a:r>
          </a:p>
          <a:p>
            <a:r>
              <a:rPr lang="en-US" dirty="0">
                <a:latin typeface="Arial" charset="0"/>
              </a:rPr>
              <a:t>» St Paul Travelers Syndicate Management Ltd </a:t>
            </a:r>
          </a:p>
          <a:p>
            <a:r>
              <a:rPr lang="en-US" dirty="0">
                <a:latin typeface="Arial" charset="0"/>
              </a:rPr>
              <a:t>» Taipei Export-Import Bank of China (TEBC) - Taiwan </a:t>
            </a:r>
          </a:p>
          <a:p>
            <a:r>
              <a:rPr lang="en-US" dirty="0">
                <a:latin typeface="Arial" charset="0"/>
              </a:rPr>
              <a:t>» Talbot Underwriting Ltd. </a:t>
            </a:r>
          </a:p>
          <a:p>
            <a:r>
              <a:rPr lang="en-US" dirty="0">
                <a:latin typeface="Arial" charset="0"/>
              </a:rPr>
              <a:t>» </a:t>
            </a:r>
            <a:r>
              <a:rPr lang="en-US" dirty="0" err="1">
                <a:latin typeface="Arial" charset="0"/>
              </a:rPr>
              <a:t>Uzbekinvest</a:t>
            </a:r>
            <a:r>
              <a:rPr lang="en-US" dirty="0">
                <a:latin typeface="Arial" charset="0"/>
              </a:rPr>
              <a:t> National Export-Import Insurance Company (UZBECKINVEST) </a:t>
            </a:r>
          </a:p>
          <a:p>
            <a:r>
              <a:rPr lang="en-US" dirty="0">
                <a:latin typeface="Arial" charset="0"/>
              </a:rPr>
              <a:t>» Watkins Syndicate </a:t>
            </a:r>
          </a:p>
          <a:p>
            <a:r>
              <a:rPr lang="en-US" dirty="0">
                <a:latin typeface="Arial" charset="0"/>
              </a:rPr>
              <a:t>» Wellington Underwriting Agencies Ltd. </a:t>
            </a:r>
          </a:p>
          <a:p>
            <a:r>
              <a:rPr lang="en-US" dirty="0">
                <a:latin typeface="Arial" charset="0"/>
              </a:rPr>
              <a:t>» Willis RE </a:t>
            </a:r>
          </a:p>
          <a:p>
            <a:r>
              <a:rPr lang="en-US" dirty="0">
                <a:latin typeface="Arial" charset="0"/>
              </a:rPr>
              <a:t>» XL London Market Ltd. </a:t>
            </a:r>
          </a:p>
          <a:p>
            <a:r>
              <a:rPr lang="en-US" dirty="0">
                <a:latin typeface="Arial" charset="0"/>
              </a:rPr>
              <a:t>» Zurich Emerging Markets Solutions (ZURICH) - USA</a:t>
            </a:r>
            <a:endParaRPr lang="en-US" dirty="0"/>
          </a:p>
        </p:txBody>
      </p:sp>
      <p:sp>
        <p:nvSpPr>
          <p:cNvPr id="4" name="Slide Number Placeholder 3"/>
          <p:cNvSpPr>
            <a:spLocks noGrp="1"/>
          </p:cNvSpPr>
          <p:nvPr>
            <p:ph type="sldNum" sz="quarter" idx="10"/>
          </p:nvPr>
        </p:nvSpPr>
        <p:spPr/>
        <p:txBody>
          <a:bodyPr/>
          <a:lstStyle/>
          <a:p>
            <a:fld id="{FE8A5A62-1DCC-407D-BE0F-7F4704299438}" type="slidenum">
              <a:rPr lang="en-US" smtClean="0"/>
              <a:pPr/>
              <a:t>5</a:t>
            </a:fld>
            <a:endParaRPr lang="en-US"/>
          </a:p>
        </p:txBody>
      </p:sp>
    </p:spTree>
    <p:extLst>
      <p:ext uri="{BB962C8B-B14F-4D97-AF65-F5344CB8AC3E}">
        <p14:creationId xmlns:p14="http://schemas.microsoft.com/office/powerpoint/2010/main" val="216962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6A498-D107-419F-AE3B-A939FE423480}" type="slidenum">
              <a:rPr lang="en-US"/>
              <a:pPr/>
              <a:t>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a:lnSpc>
                <a:spcPct val="80000"/>
              </a:lnSpc>
            </a:pPr>
            <a:r>
              <a:rPr lang="en-US" sz="800" dirty="0"/>
              <a:t>The Overseas Private Investment Corporation (OPIC) is a </a:t>
            </a:r>
            <a:r>
              <a:rPr lang="en-US" sz="800" dirty="0">
                <a:hlinkClick r:id="rId3"/>
              </a:rPr>
              <a:t>self-sustaining federal agency</a:t>
            </a:r>
            <a:r>
              <a:rPr lang="en-US" sz="800" dirty="0"/>
              <a:t> that sells investment services to small, medium and large American businesses expanding into approximately </a:t>
            </a:r>
            <a:r>
              <a:rPr lang="en-US" sz="800" dirty="0">
                <a:hlinkClick r:id="rId4"/>
              </a:rPr>
              <a:t>150 developing nations and emerging markets</a:t>
            </a:r>
            <a:r>
              <a:rPr lang="en-US" sz="800" dirty="0"/>
              <a:t> around the world. Charging user-fees for its services, OPIC operates at no net cost to the American taxpayer. OPIC’s political risk insurance, project finance and investment funds fill a commercial void, create a level playing field for U.S. businesses and support development in emerging economies. </a:t>
            </a:r>
            <a:r>
              <a:rPr lang="en-US" sz="800" dirty="0">
                <a:hlinkClick r:id="rId5"/>
              </a:rPr>
              <a:t>Since 1971, OPIC has supported $150 billion worth of investments that will generate $66 billion in U.S. exports and create more than 257,000 American jobs</a:t>
            </a:r>
            <a:r>
              <a:rPr lang="en-US" sz="800" dirty="0"/>
              <a:t>. </a:t>
            </a:r>
          </a:p>
          <a:p>
            <a:pPr>
              <a:lnSpc>
                <a:spcPct val="80000"/>
              </a:lnSpc>
            </a:pPr>
            <a:r>
              <a:rPr lang="en-US" sz="800" b="1" dirty="0"/>
              <a:t>The Overseas Private Investment Corporation  (OPIC) </a:t>
            </a:r>
            <a:r>
              <a:rPr lang="en-US" sz="800" dirty="0"/>
              <a:t>was established as a development agency of the U.S. government in 1971. OPIC helps U.S. businesses invest overseas, fosters economic development in new and emerging markets, complements the private sector in managing the risks associated with foreign direct investment, and supports U.S. foreign policy. OPIC evaluates all project applications on the basis of their contribution to economic development to ensure successful implementation of the organization's core developmental mission, and prioritizes the allocation of scarce resources to projects on the basis of their developmental benefits. By expanding economic development in host countries, OPIC-supported projects can encourage political stability, free market reforms and U.S. best practices. OPIC projects also support American jobs and exports. Because OPIC charges market-based fees for its products, it operates on a self-sustaining basis at no net cost to taxpayers. </a:t>
            </a:r>
          </a:p>
          <a:p>
            <a:pPr>
              <a:lnSpc>
                <a:spcPct val="80000"/>
              </a:lnSpc>
            </a:pPr>
            <a:r>
              <a:rPr lang="en-US" sz="800" dirty="0"/>
              <a:t>OPIC was established in 1971 as a self-sustaining U.S. government development agency whose mission is to mobilize and facilitate the participation of United States private capital and skills in the economic and social development of less developed countries and areas, and countries in transition from nonmarket to market economies. It carries out this mission by: providing </a:t>
            </a:r>
            <a:r>
              <a:rPr lang="en-US" sz="800" dirty="0">
                <a:hlinkClick r:id="rId6"/>
              </a:rPr>
              <a:t>political risk insurance</a:t>
            </a:r>
            <a:r>
              <a:rPr lang="en-US" sz="800" dirty="0"/>
              <a:t> to help U.S companies manage risk; providing financing through </a:t>
            </a:r>
            <a:r>
              <a:rPr lang="en-US" sz="800" dirty="0">
                <a:hlinkClick r:id="rId7"/>
              </a:rPr>
              <a:t>direct loans and loan guaranties</a:t>
            </a:r>
            <a:r>
              <a:rPr lang="en-US" sz="800" dirty="0"/>
              <a:t>; and leveraging private capital through </a:t>
            </a:r>
            <a:r>
              <a:rPr lang="en-US" sz="800" dirty="0">
                <a:hlinkClick r:id="rId8"/>
              </a:rPr>
              <a:t>OPIC-supported funds</a:t>
            </a:r>
            <a:r>
              <a:rPr lang="en-US" sz="800" dirty="0"/>
              <a:t>.</a:t>
            </a:r>
          </a:p>
          <a:p>
            <a:r>
              <a:rPr lang="en-US" b="1" dirty="0"/>
              <a:t>Overview </a:t>
            </a:r>
            <a:r>
              <a:rPr lang="en-US" b="1" dirty="0" smtClean="0"/>
              <a:t>– 2012</a:t>
            </a:r>
          </a:p>
          <a:p>
            <a:pPr defTabSz="931774" fontAlgn="base">
              <a:spcBef>
                <a:spcPct val="30000"/>
              </a:spcBef>
              <a:spcAft>
                <a:spcPct val="0"/>
              </a:spcAft>
              <a:defRPr/>
            </a:pPr>
            <a:r>
              <a:rPr lang="en-US" dirty="0" smtClean="0"/>
              <a:t>OPIC is the U.S. Government’s development finance institution. It mobilizes private capital to help solve critical world challenges and in doing so, advances U.S. foreign policy. Because OPIC works with the U.S. private sector, it helps U.S. businesses gain footholds in emerging markets catalyzing revenues, jobs and growth opportunities both at home and abroad. OPIC achieves its mission by providing investors with financing, guarantees, political risk insurance, and support for private equity investment funds.</a:t>
            </a:r>
            <a:br>
              <a:rPr lang="en-US" dirty="0" smtClean="0"/>
            </a:br>
            <a:r>
              <a:rPr lang="en-US" dirty="0" smtClean="0"/>
              <a:t>Established as an agency of the U.S. Government in 1971, OPIC operates on a self-sustaining basis at no net cost to American taxpayers. OPIC services are available for new and expanding business enterprises in more than 150 countries worldwide. To date, OPIC projects have generated $74 billion in U.S. exports and supported more than 275,000 American jobs.</a:t>
            </a:r>
          </a:p>
          <a:p>
            <a:endParaRPr lang="en-US" b="0" dirty="0"/>
          </a:p>
        </p:txBody>
      </p:sp>
    </p:spTree>
    <p:extLst>
      <p:ext uri="{BB962C8B-B14F-4D97-AF65-F5344CB8AC3E}">
        <p14:creationId xmlns:p14="http://schemas.microsoft.com/office/powerpoint/2010/main" val="12853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DC97F-D899-4B9E-BF3B-0F52B757F476}" type="slidenum">
              <a:rPr lang="en-US"/>
              <a:pPr/>
              <a:t>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lnSpc>
                <a:spcPct val="90000"/>
              </a:lnSpc>
            </a:pPr>
            <a:r>
              <a:rPr lang="en-US" b="1" dirty="0"/>
              <a:t>OPIC Project Results</a:t>
            </a:r>
            <a:r>
              <a:rPr lang="en-US" dirty="0"/>
              <a:t/>
            </a:r>
            <a:br>
              <a:rPr lang="en-US" dirty="0"/>
            </a:br>
            <a:r>
              <a:rPr lang="en-US" dirty="0"/>
              <a:t>OPIC programs are available for new and expanding business enterprises in more than 150 countries. Since 1971, OPIC-supported projects have made a difference by:</a:t>
            </a:r>
          </a:p>
          <a:p>
            <a:pPr>
              <a:lnSpc>
                <a:spcPct val="90000"/>
              </a:lnSpc>
            </a:pPr>
            <a:r>
              <a:rPr lang="en-US" dirty="0"/>
              <a:t>- facilitating $145 billion worth of investments in hundreds of projects that have helped developing countries to generate over $11 billion in host-government revenues and to create more than 680,000 host-country jobs. </a:t>
            </a:r>
          </a:p>
          <a:p>
            <a:pPr>
              <a:lnSpc>
                <a:spcPct val="90000"/>
              </a:lnSpc>
            </a:pPr>
            <a:r>
              <a:rPr lang="en-US" dirty="0"/>
              <a:t>- supporting 254,000 American jobs and $65 billion in exports; and </a:t>
            </a:r>
          </a:p>
          <a:p>
            <a:pPr>
              <a:lnSpc>
                <a:spcPct val="90000"/>
              </a:lnSpc>
            </a:pPr>
            <a:r>
              <a:rPr lang="en-US" dirty="0"/>
              <a:t>- expanding economic development, encouraging political stability and promoting free market reforms. </a:t>
            </a:r>
          </a:p>
          <a:p>
            <a:pPr>
              <a:lnSpc>
                <a:spcPct val="90000"/>
              </a:lnSpc>
            </a:pPr>
            <a:r>
              <a:rPr lang="en-US" dirty="0"/>
              <a:t>As part of its overall mission, OPIC also advocates on behalf of U.S. business clients that have made long-term investments in emerging markets and developing nations. Finally, OPIC works with host country governments to help create economic climates that attract U.S. investment, facilitating the entry of hundreds of U.S. businesses into new markets abroad.</a:t>
            </a:r>
          </a:p>
          <a:p>
            <a:pPr>
              <a:lnSpc>
                <a:spcPct val="90000"/>
              </a:lnSpc>
            </a:pPr>
            <a:r>
              <a:rPr lang="en-US" dirty="0"/>
              <a:t> </a:t>
            </a:r>
            <a:r>
              <a:rPr lang="en-US" b="1" dirty="0"/>
              <a:t>No Cost to Taxpayers</a:t>
            </a:r>
            <a:r>
              <a:rPr lang="en-US" dirty="0"/>
              <a:t> </a:t>
            </a:r>
            <a:br>
              <a:rPr lang="en-US" dirty="0"/>
            </a:br>
            <a:r>
              <a:rPr lang="en-US" dirty="0"/>
              <a:t>By charging market-based fees for its products, OPIC operates at no net cost to taxpayers. It has earned a profit in each year of operations — $175 million in 2002 — and built its substantial reserves to more than $4 billion. All of OPIC’s guaranty and insurance obligations are backed by OPIC’s own substantial reserves and by the full faith and credit of the U.S. Government.</a:t>
            </a:r>
          </a:p>
          <a:p>
            <a:pPr>
              <a:lnSpc>
                <a:spcPct val="90000"/>
              </a:lnSpc>
            </a:pPr>
            <a:endParaRPr lang="en-US" dirty="0" smtClean="0"/>
          </a:p>
          <a:p>
            <a:r>
              <a:rPr lang="en-US" b="1" dirty="0" smtClean="0"/>
              <a:t>Benefits of working with OPIC (2012)</a:t>
            </a:r>
            <a:endParaRPr lang="en-US" dirty="0" smtClean="0"/>
          </a:p>
          <a:p>
            <a:r>
              <a:rPr lang="en-US" b="1" dirty="0" smtClean="0"/>
              <a:t>Experience</a:t>
            </a:r>
            <a:r>
              <a:rPr lang="en-US" dirty="0" smtClean="0"/>
              <a:t>: Unparalleled expertise in supporting projects across a variety of sectors and in the riskiest environments.</a:t>
            </a:r>
          </a:p>
          <a:p>
            <a:r>
              <a:rPr lang="en-US" b="1" dirty="0" smtClean="0"/>
              <a:t>Claims record</a:t>
            </a:r>
            <a:r>
              <a:rPr lang="en-US" dirty="0" smtClean="0"/>
              <a:t>: Unmatched claims handling history designed to protect the investor and preserve the project. OPIC has paid nearly 300 claims for a total of almost $1 billion</a:t>
            </a:r>
            <a:r>
              <a:rPr lang="en-US" u="sng" dirty="0" smtClean="0">
                <a:hlinkClick r:id="rId3"/>
              </a:rPr>
              <a:t>[2]</a:t>
            </a:r>
            <a:r>
              <a:rPr lang="en-US" dirty="0" smtClean="0"/>
              <a:t>[Link to Claims History].</a:t>
            </a:r>
          </a:p>
          <a:p>
            <a:r>
              <a:rPr lang="en-US" b="1" dirty="0" smtClean="0"/>
              <a:t>Terms</a:t>
            </a:r>
            <a:r>
              <a:rPr lang="en-US" dirty="0" smtClean="0"/>
              <a:t>: Ability to cover up to $250 million per project for up to 20 years. Premium rates are guaranteed for the life of the contract.</a:t>
            </a:r>
          </a:p>
          <a:p>
            <a:r>
              <a:rPr lang="en-US" b="1" dirty="0" smtClean="0"/>
              <a:t>Financial strength</a:t>
            </a:r>
            <a:r>
              <a:rPr lang="en-US" dirty="0" smtClean="0"/>
              <a:t>: OPIC is backed by the full faith and credit of the United States Government.</a:t>
            </a:r>
          </a:p>
          <a:p>
            <a:r>
              <a:rPr lang="en-US" b="1" dirty="0" smtClean="0"/>
              <a:t>Innovative products</a:t>
            </a:r>
            <a:r>
              <a:rPr lang="en-US" dirty="0" smtClean="0"/>
              <a:t>: OPIC is a pioneer in the field, creating new insurance products to meet investors’ evolving needs.</a:t>
            </a:r>
          </a:p>
          <a:p>
            <a:r>
              <a:rPr lang="en-US" b="1" dirty="0" smtClean="0"/>
              <a:t>Flexibility</a:t>
            </a:r>
            <a:r>
              <a:rPr lang="en-US" dirty="0" smtClean="0"/>
              <a:t>: OPIC works with investors to customize coverage to meet the investors’ specific needs.</a:t>
            </a:r>
          </a:p>
          <a:p>
            <a:r>
              <a:rPr lang="en-US" b="1" dirty="0" smtClean="0"/>
              <a:t>Discounts: </a:t>
            </a:r>
            <a:r>
              <a:rPr lang="en-US" dirty="0" smtClean="0"/>
              <a:t>OPIC offers an array of discounts for small businesses and investors operating in multiple countries.</a:t>
            </a:r>
          </a:p>
          <a:p>
            <a:r>
              <a:rPr lang="en-US" b="1" dirty="0" err="1" smtClean="0"/>
              <a:t>Financing:</a:t>
            </a:r>
            <a:r>
              <a:rPr lang="en-US" dirty="0" err="1" smtClean="0"/>
              <a:t>OPIC</a:t>
            </a:r>
            <a:r>
              <a:rPr lang="en-US" dirty="0" smtClean="0"/>
              <a:t> insurance can also help investors obtain financing at lower borrowing costs.</a:t>
            </a:r>
          </a:p>
          <a:p>
            <a:pPr>
              <a:lnSpc>
                <a:spcPct val="90000"/>
              </a:lnSpc>
            </a:pPr>
            <a:endParaRPr lang="en-US" dirty="0"/>
          </a:p>
        </p:txBody>
      </p:sp>
    </p:spTree>
    <p:extLst>
      <p:ext uri="{BB962C8B-B14F-4D97-AF65-F5344CB8AC3E}">
        <p14:creationId xmlns:p14="http://schemas.microsoft.com/office/powerpoint/2010/main" val="84525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1830B-D4A2-4797-8FFB-BC3755F07B8F}" type="slidenum">
              <a:rPr lang="en-US"/>
              <a:pPr/>
              <a:t>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155296" indent="-155296">
              <a:lnSpc>
                <a:spcPct val="80000"/>
              </a:lnSpc>
            </a:pPr>
            <a:r>
              <a:rPr lang="en-US" sz="800" b="1" dirty="0"/>
              <a:t>Types of Coverage (2012)</a:t>
            </a:r>
          </a:p>
          <a:p>
            <a:pPr marL="155296" indent="-155296">
              <a:lnSpc>
                <a:spcPct val="80000"/>
              </a:lnSpc>
            </a:pPr>
            <a:endParaRPr lang="en-US" sz="800" b="1" dirty="0"/>
          </a:p>
          <a:p>
            <a:pPr marL="155296" indent="-155296">
              <a:lnSpc>
                <a:spcPct val="80000"/>
              </a:lnSpc>
            </a:pPr>
            <a:r>
              <a:rPr lang="en-US" sz="800" b="1" dirty="0"/>
              <a:t>Political Violence</a:t>
            </a:r>
          </a:p>
          <a:p>
            <a:r>
              <a:rPr lang="en-US" sz="800" dirty="0"/>
              <a:t>In a world of increasing political uncertainty, politically-motivated violence and terrorism can have a crippling impact on your overseas investments. OPIC can protect investors even in the riskiest environments.</a:t>
            </a:r>
          </a:p>
          <a:p>
            <a:r>
              <a:rPr lang="en-US" sz="800" dirty="0"/>
              <a:t>OPIC’s Political Violence coverage compensates investors for property and income losses caused by:</a:t>
            </a:r>
          </a:p>
          <a:p>
            <a:r>
              <a:rPr lang="en-US" sz="800" dirty="0"/>
              <a:t>Declared or undeclared war;</a:t>
            </a:r>
          </a:p>
          <a:p>
            <a:r>
              <a:rPr lang="en-US" sz="800" dirty="0"/>
              <a:t>Hostile actions by national or international forces;</a:t>
            </a:r>
          </a:p>
          <a:p>
            <a:r>
              <a:rPr lang="en-US" sz="800" dirty="0"/>
              <a:t>Revolution, insurrection, and civil strife; and</a:t>
            </a:r>
          </a:p>
          <a:p>
            <a:r>
              <a:rPr lang="en-US" sz="800" dirty="0"/>
              <a:t>Terrorism and sabotage.</a:t>
            </a:r>
          </a:p>
          <a:p>
            <a:r>
              <a:rPr lang="en-US" sz="800" dirty="0"/>
              <a:t>OPIC pays compensation for two types of losses:</a:t>
            </a:r>
          </a:p>
          <a:p>
            <a:r>
              <a:rPr lang="en-US" sz="800" b="1" dirty="0"/>
              <a:t>Assets</a:t>
            </a:r>
            <a:r>
              <a:rPr lang="en-US" sz="800" dirty="0"/>
              <a:t>: Damage to covered tangible assets; and</a:t>
            </a:r>
          </a:p>
          <a:p>
            <a:r>
              <a:rPr lang="en-US" sz="800" b="1" dirty="0"/>
              <a:t>Business Income</a:t>
            </a:r>
            <a:r>
              <a:rPr lang="en-US" sz="800" dirty="0"/>
              <a:t>: Income losses resulting from damage to assets of the foreign enterprise caused by political violence/terrorism. </a:t>
            </a:r>
          </a:p>
          <a:p>
            <a:r>
              <a:rPr lang="en-US" sz="800" dirty="0"/>
              <a:t>Investors may purchase one or both </a:t>
            </a:r>
            <a:r>
              <a:rPr lang="en-US" sz="800" dirty="0" err="1"/>
              <a:t>coverages</a:t>
            </a:r>
            <a:r>
              <a:rPr lang="en-US" sz="800" dirty="0"/>
              <a:t>.</a:t>
            </a:r>
          </a:p>
          <a:p>
            <a:r>
              <a:rPr lang="en-US" sz="800" dirty="0"/>
              <a:t>In addition, OPIC can provide coverage for:</a:t>
            </a:r>
          </a:p>
          <a:p>
            <a:r>
              <a:rPr lang="en-US" sz="800" dirty="0"/>
              <a:t>Evacuation expenses;</a:t>
            </a:r>
          </a:p>
          <a:p>
            <a:r>
              <a:rPr lang="en-US" sz="800" dirty="0"/>
              <a:t>Temporary abandonment: Income losses if the political violence causes the evacuation or forced abandonment of a project; and</a:t>
            </a:r>
          </a:p>
          <a:p>
            <a:r>
              <a:rPr lang="en-US" sz="800" dirty="0"/>
              <a:t>Offsite riders: OPIC can compensate for income losses resulting from damage to specific sites outside the insured facility, such as a critical railway spur, power station, or supplier.</a:t>
            </a:r>
          </a:p>
          <a:p>
            <a:r>
              <a:rPr lang="en-US" sz="800" dirty="0"/>
              <a:t>Replacement coverage for up to 200% of the original historical cost.</a:t>
            </a:r>
          </a:p>
          <a:p>
            <a:pPr marL="155296" indent="-155296">
              <a:lnSpc>
                <a:spcPct val="80000"/>
              </a:lnSpc>
            </a:pPr>
            <a:endParaRPr lang="en-US" sz="800" dirty="0"/>
          </a:p>
          <a:p>
            <a:pPr marL="155296" indent="-155296">
              <a:lnSpc>
                <a:spcPct val="80000"/>
              </a:lnSpc>
            </a:pPr>
            <a:r>
              <a:rPr lang="en-US" sz="800" b="1" dirty="0"/>
              <a:t>Expropriation/Improper Government Interference</a:t>
            </a:r>
          </a:p>
          <a:p>
            <a:r>
              <a:rPr lang="en-US" sz="800" dirty="0"/>
              <a:t>Host government interference can have a devastating effect on your foreign investment. OPIC can protect your investment from </a:t>
            </a:r>
            <a:r>
              <a:rPr lang="en-US" sz="800" dirty="0" err="1"/>
              <a:t>expropriatory</a:t>
            </a:r>
            <a:r>
              <a:rPr lang="en-US" sz="800" dirty="0"/>
              <a:t> acts and other forms of improper intervention by the host government that deprive you of your fundamental rights in a project.</a:t>
            </a:r>
          </a:p>
          <a:p>
            <a:r>
              <a:rPr lang="en-US" sz="800" dirty="0"/>
              <a:t>Government interference in a project can take many forms, among them:</a:t>
            </a:r>
          </a:p>
          <a:p>
            <a:r>
              <a:rPr lang="en-US" sz="800" dirty="0"/>
              <a:t>Abrogation, repudiation, and/or impairment of contract, including forced renegotiation of contract terms;</a:t>
            </a:r>
          </a:p>
          <a:p>
            <a:r>
              <a:rPr lang="en-US" sz="800" dirty="0"/>
              <a:t>Imposing of confiscatory taxes;</a:t>
            </a:r>
          </a:p>
          <a:p>
            <a:r>
              <a:rPr lang="en-US" sz="800" dirty="0"/>
              <a:t>Confiscation of funds and/or tangible assets;</a:t>
            </a:r>
          </a:p>
          <a:p>
            <a:r>
              <a:rPr lang="en-US" sz="800" dirty="0"/>
              <a:t>Outright nationalization of a project.</a:t>
            </a:r>
          </a:p>
          <a:p>
            <a:r>
              <a:rPr lang="en-US" sz="800" dirty="0"/>
              <a:t>OPIC’s Expropriation / Improper Government Interference coverage also protects against “creeping” expropriation that results from a series of government acts that, in sum, deny your rights to a project.</a:t>
            </a:r>
          </a:p>
          <a:p>
            <a:r>
              <a:rPr lang="en-US" sz="800" dirty="0"/>
              <a:t>OPIC can provide arbitral award default (AAD) and denial of justice coverage for US debt and equity investors. AAD protects the insured from non-payment of an arbitral award by a host country government (Please see Specialty </a:t>
            </a:r>
            <a:r>
              <a:rPr lang="en-US" sz="800" dirty="0" err="1"/>
              <a:t>Coverages</a:t>
            </a:r>
            <a:r>
              <a:rPr lang="en-US" sz="800" dirty="0"/>
              <a:t> Disputes Coverage for more information [link]. OPIC is also willing to consider coverage for losses that result from host country government corruption.</a:t>
            </a:r>
          </a:p>
          <a:p>
            <a:r>
              <a:rPr lang="en-US" sz="800" b="1" dirty="0"/>
              <a:t>Project Profile: Argentina gas pipeline</a:t>
            </a:r>
            <a:endParaRPr lang="en-US" sz="800" dirty="0"/>
          </a:p>
          <a:p>
            <a:r>
              <a:rPr lang="en-US" sz="800" dirty="0"/>
              <a:t>In 1993, OPIC insured a U.S. company’s investment in a gas pipeline company located in southern Argentina. The gas pipeline company was created when the Government of Argentina (“GOA”) split up and privatized the country’s state-owned gas company. GOA granted the gas pipeline company a gas transport license, allowing it to collect transport revenues through tariffs set by the government. The license specified that the tariffs would be calculated in U.S. dollars and expressed in Argentine pesos, adjustable every six months in accordance with variations in the US Producer Price Index. These provisions were meant to protect the investor against devaluation of the peso.</a:t>
            </a:r>
          </a:p>
          <a:p>
            <a:r>
              <a:rPr lang="en-US" sz="800" dirty="0"/>
              <a:t>In January 2002, GOA enacted the Public Emergency and Exchange Regime Reform Law. As a result of the new law, GOA repudiated the gas pipeline company’s contract rights and required acceptance of “</a:t>
            </a:r>
            <a:r>
              <a:rPr lang="en-US" sz="800" dirty="0" err="1"/>
              <a:t>pesification</a:t>
            </a:r>
            <a:r>
              <a:rPr lang="en-US" sz="800" dirty="0"/>
              <a:t>” tariffs without indexation, thereby equating one peso to one dollar. This regulatory action by GOA resulted in a substantial decrease in revenues -- a decline so severe that it justified a total write-down by the U.S. investor of its investment in the gas pipeline company .</a:t>
            </a:r>
          </a:p>
          <a:p>
            <a:r>
              <a:rPr lang="en-US" sz="800" dirty="0"/>
              <a:t>Upon receiving the claim from the investor, OPIC determined that the expropriation claim was valid, and that compensation should be paid in the full amount of the coverage. OPIC made full payment to the U.S. investor for more than $50 million.</a:t>
            </a:r>
          </a:p>
          <a:p>
            <a:pPr marL="155296" indent="-155296">
              <a:lnSpc>
                <a:spcPct val="80000"/>
              </a:lnSpc>
            </a:pPr>
            <a:endParaRPr lang="en-US" sz="800" dirty="0"/>
          </a:p>
          <a:p>
            <a:pPr marL="155296" indent="-155296">
              <a:lnSpc>
                <a:spcPct val="80000"/>
              </a:lnSpc>
            </a:pPr>
            <a:r>
              <a:rPr lang="en-US" sz="800" b="1" dirty="0"/>
              <a:t>Currency Inconvertibility</a:t>
            </a:r>
          </a:p>
          <a:p>
            <a:r>
              <a:rPr lang="en-US" sz="800" dirty="0"/>
              <a:t>Host country currency exchange restrictions can have a disastrous impact on the commercial viability of your project, preventing you from converting and transferring profits from your project and return of capital, and ability to meet debt obligations..</a:t>
            </a:r>
          </a:p>
          <a:p>
            <a:r>
              <a:rPr lang="en-US" sz="800" dirty="0"/>
              <a:t>Coverable host government acts may take many forms, including:</a:t>
            </a:r>
          </a:p>
          <a:p>
            <a:r>
              <a:rPr lang="en-US" sz="800" dirty="0"/>
              <a:t>New, more restrictive foreign exchange regulations;</a:t>
            </a:r>
          </a:p>
          <a:p>
            <a:r>
              <a:rPr lang="en-US" sz="800" dirty="0"/>
              <a:t>Failure by an exchange control authority to approve of -- or simply to act on -- an application for hard currency;</a:t>
            </a:r>
          </a:p>
          <a:p>
            <a:r>
              <a:rPr lang="en-US" sz="800" dirty="0"/>
              <a:t>An unlawful effort by the host government to block funds for repatriation; and</a:t>
            </a:r>
          </a:p>
          <a:p>
            <a:r>
              <a:rPr lang="en-US" sz="800" dirty="0"/>
              <a:t>Discriminatory host government actions resulting in an inability to convert and transfer local earnings.</a:t>
            </a:r>
          </a:p>
          <a:p>
            <a:r>
              <a:rPr lang="en-US" sz="800" dirty="0"/>
              <a:t>OPIC inconvertibility coverage can insure conversion and transfer of earnings, returns of capital, principal and interest payments, technical assistance fees, and similar remittances.</a:t>
            </a:r>
          </a:p>
          <a:p>
            <a:r>
              <a:rPr lang="en-US" sz="800" i="1" dirty="0"/>
              <a:t>OPIC inconvertibility coverage does not protect against the devaluation of a country’s currency.</a:t>
            </a:r>
            <a:endParaRPr lang="en-US" sz="800" dirty="0"/>
          </a:p>
          <a:p>
            <a:r>
              <a:rPr lang="en-US" sz="800" b="1" dirty="0"/>
              <a:t>Project Profile: Venezuela, financial services</a:t>
            </a:r>
            <a:endParaRPr lang="en-US" sz="800" dirty="0"/>
          </a:p>
          <a:p>
            <a:r>
              <a:rPr lang="en-US" sz="800" dirty="0"/>
              <a:t>In April 2000, OPIC insured a U.S.-based financial services corporation against currency inconvertibility on a loan it provided to a Venezuelan passenger-ferry company to be used to purchase ferry-boat engines and other related equipment.</a:t>
            </a:r>
          </a:p>
          <a:p>
            <a:r>
              <a:rPr lang="en-US" sz="800" dirty="0"/>
              <a:t>When the contract of insurance was issued, Venezuelan law allowed foreign investors operating in the country to convert and transfer abroad the proceeds of their investments. However, in October 2001, the Law of the Central Bank of Venezuela was amended. Among the changes was the creation of certain restrictions to the conversion of Venezuelan Bolivars to U.S. Dollars. On January 21, 2003, after a steep decline in the value of the national currency following a two-month general strike that brought oil production to a near standstill, the Central Bank of Venezuela halted trade in Bolivars. The following month, the Government of Venezuela (“GOV”) imposed stricter exchange controls, restricting access to foreign exchange and requiring prior authorization for purchase and sale of foreign currency through a newly created Exchange Administration Board.</a:t>
            </a:r>
          </a:p>
          <a:p>
            <a:r>
              <a:rPr lang="en-US" sz="800" dirty="0"/>
              <a:t>As a direct result of these political acts, the U.S. based financial services corporation was unable to legally convert local currency to U.S. dollars through any customary channel for 60 successive days. The Insured submitted a claim to OPIC in September of 2003. OPIC determined that the claim was valid, and OPIC transferred to the Insured U.S. dollars in the amount that the U.S.-based company was unable to convert due to the tighter restrictions.</a:t>
            </a:r>
          </a:p>
          <a:p>
            <a:pPr marL="155296" indent="-155296">
              <a:lnSpc>
                <a:spcPct val="80000"/>
              </a:lnSpc>
            </a:pPr>
            <a:endParaRPr lang="en-US" sz="800" dirty="0"/>
          </a:p>
          <a:p>
            <a:pPr marL="155296" indent="-155296">
              <a:lnSpc>
                <a:spcPct val="80000"/>
              </a:lnSpc>
            </a:pPr>
            <a:r>
              <a:rPr lang="en-US" sz="800" b="1" dirty="0"/>
              <a:t>Specialty Coverage</a:t>
            </a:r>
          </a:p>
          <a:p>
            <a:r>
              <a:rPr lang="en-US" sz="800" dirty="0"/>
              <a:t>OPIC has several insurance products offering </a:t>
            </a:r>
            <a:r>
              <a:rPr lang="en-US" sz="800" dirty="0" err="1"/>
              <a:t>coverages</a:t>
            </a:r>
            <a:r>
              <a:rPr lang="en-US" sz="800" dirty="0"/>
              <a:t> tailored to meet the special insurance needs associated with certain types of international investments.</a:t>
            </a:r>
          </a:p>
          <a:p>
            <a:r>
              <a:rPr lang="en-US" sz="800" b="1" dirty="0"/>
              <a:t>Non-Honoring of a Sovereign Guaranty</a:t>
            </a:r>
            <a:endParaRPr lang="en-US" sz="800" dirty="0"/>
          </a:p>
          <a:p>
            <a:r>
              <a:rPr lang="en-US" sz="800" dirty="0"/>
              <a:t>Since 2003, OPIC has been offering insurance coverage for U.S. lenders (bond capital markets and financial institution investors). The </a:t>
            </a:r>
            <a:r>
              <a:rPr lang="en-US" sz="800" i="1" dirty="0"/>
              <a:t>Non-Honoring of a Sovereign Guaranty</a:t>
            </a:r>
            <a:r>
              <a:rPr lang="en-US" sz="800" dirty="0"/>
              <a:t> (NHSG) coverage protects investors if a sovereign government fails to meet its contractual obligation for any reason to “honor” its contractual sovereign guaranty of a debt obligation. The coverage is only offered for projects in countries that are rated “BB-” or better by major rating agencies. Eligible loans must meet all of OPIC’s policy criteria and generally have a tenor of ten or more years. A PowerPoint presentation on the product is available upon request. </a:t>
            </a:r>
          </a:p>
          <a:p>
            <a:r>
              <a:rPr lang="en-US" sz="800" b="1" dirty="0"/>
              <a:t>Leasing</a:t>
            </a:r>
            <a:r>
              <a:rPr lang="en-US" sz="800" dirty="0"/>
              <a:t/>
            </a:r>
            <a:br>
              <a:rPr lang="en-US" sz="800" dirty="0"/>
            </a:br>
            <a:r>
              <a:rPr lang="en-US" sz="800" dirty="0"/>
              <a:t>Cross-border leasing is another means of financing capital investments in many developing and emerging market countries. OPIC has insurance packages to cover both capital and operating leases. The insurance is available to U.S. investors leasing to private-sector entities. Transactions should have a tenor of three years or more.</a:t>
            </a:r>
          </a:p>
          <a:p>
            <a:r>
              <a:rPr lang="en-US" sz="800" b="1" dirty="0"/>
              <a:t>Capital Leases</a:t>
            </a:r>
            <a:r>
              <a:rPr lang="en-US" sz="800" dirty="0"/>
              <a:t/>
            </a:r>
            <a:br>
              <a:rPr lang="en-US" sz="800" dirty="0"/>
            </a:br>
            <a:r>
              <a:rPr lang="en-US" sz="800" dirty="0"/>
              <a:t>Capital or financial leases are those where ownership of the asset is expected to be transferred to the lessee at the end of the lease. Under OPIC’s inconvertibility coverage, compensation is paid if defaults on lease payments are caused directly by deterioration in the conditions for conversion of local currency or transfer of dollars. In the case of expropriation or political violence, compensation is paid if one of these events directly causes a default on a lease payment.</a:t>
            </a:r>
          </a:p>
          <a:p>
            <a:r>
              <a:rPr lang="en-US" sz="800" b="1" dirty="0"/>
              <a:t>Operating Leases</a:t>
            </a:r>
            <a:r>
              <a:rPr lang="en-US" sz="800" dirty="0"/>
              <a:t/>
            </a:r>
            <a:br>
              <a:rPr lang="en-US" sz="800" dirty="0"/>
            </a:br>
            <a:r>
              <a:rPr lang="en-US" sz="800" dirty="0"/>
              <a:t>Under operating leases in which the U.S. </a:t>
            </a:r>
            <a:r>
              <a:rPr lang="en-US" sz="800" dirty="0" err="1"/>
              <a:t>lessor</a:t>
            </a:r>
            <a:r>
              <a:rPr lang="en-US" sz="800" dirty="0"/>
              <a:t> expects to recover the leased assets when the lease expires, expropriation and political violence compensation is based on the value of the leased assets, including installation and transportation costs.</a:t>
            </a:r>
          </a:p>
          <a:p>
            <a:r>
              <a:rPr lang="en-US" sz="800" dirty="0"/>
              <a:t>Under OPIC’s inconvertibility coverage, compensation is paid if defaults on lease payments are caused directly by deterioration in the conditions for conversion of local currency, or transfer of dollars. OPIC also provides coverage against unlawful host-government actions that prevent a </a:t>
            </a:r>
            <a:r>
              <a:rPr lang="en-US" sz="800" dirty="0" err="1"/>
              <a:t>lessor</a:t>
            </a:r>
            <a:r>
              <a:rPr lang="en-US" sz="800" dirty="0"/>
              <a:t> from enforcing its right to repossess, re-export or de-register leased equipment.</a:t>
            </a:r>
          </a:p>
          <a:p>
            <a:r>
              <a:rPr lang="en-US" sz="800" b="1" dirty="0"/>
              <a:t>Institutional Loans</a:t>
            </a:r>
            <a:endParaRPr lang="en-US" sz="800" dirty="0"/>
          </a:p>
          <a:p>
            <a:r>
              <a:rPr lang="en-US" sz="800" dirty="0"/>
              <a:t>OPIC’s political risk insurance enables U.S. banks and other financial institutions to play an active role in financing projects in developing countries while managing the incremental cross-border exposure associated with these investments. A wide range of banking activities can be insured by OPIC, including:</a:t>
            </a:r>
          </a:p>
          <a:p>
            <a:r>
              <a:rPr lang="en-US" sz="800" dirty="0"/>
              <a:t>loans made or arranged by banks;</a:t>
            </a:r>
          </a:p>
          <a:p>
            <a:r>
              <a:rPr lang="en-US" sz="800" dirty="0"/>
              <a:t>debt-for-equity investments;</a:t>
            </a:r>
          </a:p>
          <a:p>
            <a:r>
              <a:rPr lang="en-US" sz="800" dirty="0"/>
              <a:t>commodity price or interest rate swaps; and gold loans.</a:t>
            </a:r>
          </a:p>
          <a:p>
            <a:r>
              <a:rPr lang="en-US" sz="800" dirty="0"/>
              <a:t>For institutional lenders, currency inconvertibility insurance coverage pays compensation for defaults on scheduled payments that result from deterioration in the ability to convert these payments from local currency to dollars, or to transfer dollars outside the host country. In the case of expropriation or political violence, compensation generally is payable if the borrower defaults on a scheduled payment as a direct result of an </a:t>
            </a:r>
            <a:r>
              <a:rPr lang="en-US" sz="800" dirty="0" err="1"/>
              <a:t>expropriatory</a:t>
            </a:r>
            <a:r>
              <a:rPr lang="en-US" sz="800" dirty="0"/>
              <a:t> event, and the default lasts three months (or one month in the event of subsequent defaults caused by the same event).</a:t>
            </a:r>
          </a:p>
          <a:p>
            <a:r>
              <a:rPr lang="en-US" sz="800" dirty="0"/>
              <a:t>Loans must have a tenor of at least three years. Coverage may be tailored to reflect the specific nature of the project.</a:t>
            </a:r>
          </a:p>
          <a:p>
            <a:r>
              <a:rPr lang="en-US" sz="800" b="1" dirty="0"/>
              <a:t>Capital Markets</a:t>
            </a:r>
            <a:endParaRPr lang="en-US" sz="800" dirty="0"/>
          </a:p>
          <a:p>
            <a:r>
              <a:rPr lang="en-US" sz="800" dirty="0"/>
              <a:t>In response to growing demand, especially for infrastructure projects, investors and their financial advisors have sought new sources of financing, and have turned to the bond capital markets to supplement traditional bank financing. Consequently, capital markets transactions, such as 144A bond issues, are playing an increasingly important role in financing projects in emerging markets. OPIC can provide inconvertibility and expropriation of funds coverage for capital markets transactions similar to the coverage provided under OPIC institutional lender’s coverage. The coverage may enable investors to mobilize capital markets funding for transactions where it was previously unavailable.</a:t>
            </a:r>
          </a:p>
          <a:p>
            <a:r>
              <a:rPr lang="en-US" sz="800" b="1" dirty="0"/>
              <a:t>Natural Resources (excluding oil and gas)</a:t>
            </a:r>
            <a:endParaRPr lang="en-US" sz="800" dirty="0"/>
          </a:p>
          <a:p>
            <a:r>
              <a:rPr lang="en-US" sz="800" dirty="0"/>
              <a:t>Mineral and other natural resource projects can be major contributors to economic development. To encourage such projects, OPIC may offer coverage tailored to the special needs of investors in this sector. Additionally, investors may also be insured against the unlawful withdrawal or breach of project contracts by the host government of mineral exploration and development rights, and other legal rights vital to the success of a particular project. Larger natural resource projects typically involve substantial risk-taking by project lenders, owners and others. Accordingly, OPIC typically offers coverage for equity, parent company and institutional loans, owners’ guaranties of loans (including completion guaranties), leases of equipment to project companies, and other exposures to these projects.</a:t>
            </a:r>
          </a:p>
          <a:p>
            <a:r>
              <a:rPr lang="en-US" sz="800" b="1" dirty="0"/>
              <a:t>Reinsurance </a:t>
            </a:r>
            <a:endParaRPr lang="en-US" sz="800" dirty="0"/>
          </a:p>
          <a:p>
            <a:r>
              <a:rPr lang="en-US" sz="800" dirty="0"/>
              <a:t>OPIC’s expanded use of reinsurance offers additional opportunity to support foreign investment, economic growth of developing countries and enhancement of the financial strength and market outreach of the insurance sector both in the US and internationally. To increase underwriting capacity and support development in countries where investors have difficulty obtaining political risk insurance, OPIC can reinsure licensed U.S. and international insurance companies. Reinsurance must meet all of OPIC’s policy criteria and must have sufficient U.S. participation to meet OPIC’s statutory requirements. Reinsurance is done on a case-by-case basis. Please contact OPIC Insurance for a discussion of potential transactions.</a:t>
            </a:r>
          </a:p>
          <a:p>
            <a:r>
              <a:rPr lang="en-US" sz="800" b="1" dirty="0"/>
              <a:t>Contractors and Exporters</a:t>
            </a:r>
            <a:endParaRPr lang="en-US" sz="800" dirty="0"/>
          </a:p>
          <a:p>
            <a:r>
              <a:rPr lang="en-US" sz="800" dirty="0"/>
              <a:t>OPIC’s insurance for U.S. contractors and exporters insures against:</a:t>
            </a:r>
          </a:p>
          <a:p>
            <a:r>
              <a:rPr lang="en-US" sz="800" dirty="0"/>
              <a:t>wrongful calling of bid, performance or advance payment guaranties, customs bonds, and other guaranties;</a:t>
            </a:r>
          </a:p>
          <a:p>
            <a:r>
              <a:rPr lang="en-US" sz="800" dirty="0"/>
              <a:t>loss of physical assets and bank accounts due to confiscation or political violence and inconvertibility of proceeds from the sale of equipment used at the site; and</a:t>
            </a:r>
          </a:p>
          <a:p>
            <a:r>
              <a:rPr lang="en-US" sz="800" dirty="0"/>
              <a:t>losses due to certain breaches by the foreign buyer of the contractual disputes resolution procedure.</a:t>
            </a:r>
          </a:p>
          <a:p>
            <a:r>
              <a:rPr lang="en-US" sz="800" dirty="0"/>
              <a:t>This insurance can protect U.S. companies acting as contractors in international construction, sales or service contracts, and U.S. exporters of heavy machinery, turbines, computers, medical equipment and other goods. Typically, coverage is issued when the U.S. company has a contract with a foreign government or government-owned corporation.</a:t>
            </a:r>
          </a:p>
          <a:p>
            <a:r>
              <a:rPr lang="en-US" sz="800" b="1" dirty="0"/>
              <a:t>Bid, Performance, Advance Payment and Other Guaranty </a:t>
            </a:r>
            <a:r>
              <a:rPr lang="en-US" sz="800" b="1" dirty="0" err="1"/>
              <a:t>Coverages</a:t>
            </a:r>
            <a:r>
              <a:rPr lang="en-US" sz="800" dirty="0"/>
              <a:t/>
            </a:r>
            <a:br>
              <a:rPr lang="en-US" sz="800" dirty="0"/>
            </a:br>
            <a:r>
              <a:rPr lang="en-US" sz="800" dirty="0"/>
              <a:t>Bid, performance, advance payment and other guaranties issued on behalf of a U.S. exporter of goods or services, or a U.S. contractor in favor of a foreign government buyer, can be covered against the risk of a wrongful calling. The guaranties usually are in the form of irrevocable, on-demand, standby letters of credit. A wrongful calling is one not justified by the terms of the underlying contract, or the invitation for bids.</a:t>
            </a:r>
          </a:p>
          <a:p>
            <a:r>
              <a:rPr lang="en-US" sz="800" dirty="0"/>
              <a:t>In the case of a bid guaranty, the insured may file a claim when it believes a wrongful calling has occurred, and OPIC will then determine if the calling was, in fact, wrongful. With performance, advance payment and other guaranties, the insured must invoke the dispute resolution procedure in its contract with the foreign buyer before OPIC will pay compensation.</a:t>
            </a:r>
          </a:p>
          <a:p>
            <a:r>
              <a:rPr lang="en-US" sz="800" i="1" dirty="0"/>
              <a:t>Events of Compensation</a:t>
            </a:r>
            <a:r>
              <a:rPr lang="en-US" sz="800" dirty="0"/>
              <a:t>. OPIC will compensate for wrongful calling of performance or advance payment guaranties if:</a:t>
            </a:r>
          </a:p>
          <a:p>
            <a:r>
              <a:rPr lang="en-US" sz="800" dirty="0"/>
              <a:t>the foreign buyer’s inaction prevents the dispute resolution procedure from proceeding;</a:t>
            </a:r>
          </a:p>
          <a:p>
            <a:r>
              <a:rPr lang="en-US" sz="800" dirty="0"/>
              <a:t>the foreign buyer refuses to pay an award in favor of the insured;</a:t>
            </a:r>
          </a:p>
          <a:p>
            <a:r>
              <a:rPr lang="en-US" sz="800" dirty="0"/>
              <a:t>the procedure yields an award in favor of the foreign buyer, and the award can be proven to have been obtained through fraud, corruption or duress, or, if there is a written record of the proceedings, the award is unsupported by substantial evidence in that record;</a:t>
            </a:r>
          </a:p>
          <a:p>
            <a:r>
              <a:rPr lang="en-US" sz="800" dirty="0"/>
              <a:t>the decision maker fails to issue a determination within a reasonable period of time (not less than 36 months) despite the insured’s compliance with all of the procedure’s requirements; or</a:t>
            </a:r>
          </a:p>
          <a:p>
            <a:r>
              <a:rPr lang="en-US" sz="800" dirty="0"/>
              <a:t>due to changed conditions in the project country, it would be too dangerous or futile for the insured to pursue dispute settlement.</a:t>
            </a:r>
          </a:p>
          <a:p>
            <a:r>
              <a:rPr lang="en-US" sz="800" i="1" dirty="0"/>
              <a:t>Requirements</a:t>
            </a:r>
            <a:r>
              <a:rPr lang="en-US" sz="800" dirty="0"/>
              <a:t>. Coverage for wrongful calling of performance, advance payment and other guaranties is available only when the underlying contract contains a dispute resolution procedure that, at the time insurance coverage is issued, is fair, impartial and expeditious, and leads to enforceable results.</a:t>
            </a:r>
          </a:p>
          <a:p>
            <a:r>
              <a:rPr lang="en-US" sz="800" i="1" dirty="0"/>
              <a:t>Exclusions</a:t>
            </a:r>
            <a:r>
              <a:rPr lang="en-US" sz="800" dirty="0"/>
              <a:t>. OPIC does not compensate the insured if the guaranty is drawn because the insured fails to perform its contractual obligations, or the insured provokes or agrees to the drawing.</a:t>
            </a:r>
          </a:p>
          <a:p>
            <a:r>
              <a:rPr lang="en-US" sz="800" i="1" dirty="0"/>
              <a:t>Private Entities</a:t>
            </a:r>
            <a:r>
              <a:rPr lang="en-US" sz="800" dirty="0"/>
              <a:t>. Coverage is also available to insured investors who post guaranties in favor of private, non-governmental entities. In such cases, wrongful calling is defined as a drawing that is not justified by the terms of the contract, and is directly caused by the host government, or is followed by unlawful host-government action that thwarts the dispute resolution procedure.</a:t>
            </a:r>
          </a:p>
          <a:p>
            <a:r>
              <a:rPr lang="en-US" sz="800" b="1" dirty="0"/>
              <a:t>Customs Bonds Coverage</a:t>
            </a:r>
            <a:r>
              <a:rPr lang="en-US" sz="800" dirty="0"/>
              <a:t/>
            </a:r>
            <a:br>
              <a:rPr lang="en-US" sz="800" dirty="0"/>
            </a:br>
            <a:r>
              <a:rPr lang="en-US" sz="800" dirty="0"/>
              <a:t>Customs bonds are required when a foreign government wants assurances that a company will re-export machinery or equipment temporarily moved into the country, usually for the duration of a construction project or trade show, rather than selling it locally. Customs bonds replace customs duties and may be as much as 200 percent of the value of the equipment.</a:t>
            </a:r>
          </a:p>
          <a:p>
            <a:r>
              <a:rPr lang="en-US" sz="800" dirty="0"/>
              <a:t>OPIC provides compensation for a loss resulting from a wrongful calling by a foreign government of a standby letter of credit issued as a customs bond. In the case of a claim, OPIC will determine if a calling is wrongful without requiring the insured to pursue dispute resolution procedures.</a:t>
            </a:r>
          </a:p>
          <a:p>
            <a:r>
              <a:rPr lang="en-US" sz="800" b="1" dirty="0"/>
              <a:t>Assets Coverage</a:t>
            </a:r>
            <a:r>
              <a:rPr lang="en-US" sz="800" dirty="0"/>
              <a:t/>
            </a:r>
            <a:br>
              <a:rPr lang="en-US" sz="800" dirty="0"/>
            </a:br>
            <a:r>
              <a:rPr lang="en-US" sz="800" dirty="0"/>
              <a:t>U.S. contractors and exporters with physical assets overseas may insure project assets for the following risks:</a:t>
            </a:r>
          </a:p>
          <a:p>
            <a:r>
              <a:rPr lang="en-US" sz="800" i="1" dirty="0"/>
              <a:t>Currency Inconvertibility</a:t>
            </a:r>
            <a:r>
              <a:rPr lang="en-US" sz="800" dirty="0"/>
              <a:t>. Local currency proceeds from the sale of insured property after job completion are covered against the risk that the currency will become inconvertible into U.S. dollars. Inconvertibility is offered only to the extent local currency is convertible, and dollars are transferable under host-country exchange regulations and practices in effect at the time the insurance is issued. Payments for work completed under the contract are not covered.</a:t>
            </a:r>
          </a:p>
          <a:p>
            <a:r>
              <a:rPr lang="en-US" sz="800" i="1" dirty="0"/>
              <a:t>Confiscation</a:t>
            </a:r>
            <a:r>
              <a:rPr lang="en-US" sz="800" dirty="0"/>
              <a:t>. Physical assets and bank accounts of the insured in the host country in connection with a project are covered against the risk of confiscation by the host government.</a:t>
            </a:r>
          </a:p>
          <a:p>
            <a:r>
              <a:rPr lang="en-US" sz="800" i="1" dirty="0"/>
              <a:t>Political Violence</a:t>
            </a:r>
            <a:r>
              <a:rPr lang="en-US" sz="800" dirty="0"/>
              <a:t>. Physical assets owned by the insured or for which the insured bears the risk of loss are covered against the risk of damage due to political violence.</a:t>
            </a:r>
          </a:p>
          <a:p>
            <a:r>
              <a:rPr lang="en-US" sz="800" b="1" dirty="0"/>
              <a:t>Disputes Coverage</a:t>
            </a:r>
            <a:r>
              <a:rPr lang="en-US" sz="800" dirty="0"/>
              <a:t/>
            </a:r>
            <a:br>
              <a:rPr lang="en-US" sz="800" dirty="0"/>
            </a:br>
            <a:r>
              <a:rPr lang="en-US" sz="800" dirty="0"/>
              <a:t>Disputes coverage provides protection in the event of contractual disputes that may arise during the performance of a contract. As a condition for compensation, a U.S. contractor must invoke the dispute resolution mechanism in its contract with the foreign buyer, which is often a government ministry or a government owned corporation (a “public obligor”). Often the dispute resolution mechanism calls for international arbitration, and OPIC can insure against non-payment of an arbitral award. This coverage is often referred to as “Arbitral Award Default” insurance or “AAD.” OPIC can also consider denial of justice coverage to protect against host-country government interference with international arbitration.</a:t>
            </a:r>
          </a:p>
          <a:p>
            <a:r>
              <a:rPr lang="en-US" sz="800" i="1" dirty="0"/>
              <a:t>Events of Compensation</a:t>
            </a:r>
            <a:r>
              <a:rPr lang="en-US" sz="800" dirty="0"/>
              <a:t>. OPIC will compensate the contractor if:</a:t>
            </a:r>
          </a:p>
          <a:p>
            <a:r>
              <a:rPr lang="en-US" sz="800" dirty="0"/>
              <a:t>the foreign buyer refuses to pay a judgment or an award in favor of the insured;</a:t>
            </a:r>
          </a:p>
          <a:p>
            <a:r>
              <a:rPr lang="en-US" sz="800" dirty="0"/>
              <a:t>the foreign buyer’s inaction prevents the dispute resolution procedure from proceeding; or</a:t>
            </a:r>
          </a:p>
          <a:p>
            <a:r>
              <a:rPr lang="en-US" sz="800" dirty="0"/>
              <a:t>due to changed conditions in the project country, it is too dangerous or would be futile for the insured to pursue the agreed-upon procedure.</a:t>
            </a:r>
          </a:p>
          <a:p>
            <a:r>
              <a:rPr lang="en-US" sz="800" dirty="0"/>
              <a:t>In the first situation, OPIC compensation is based on the amount of the award. In the latter two cases, compensation is limited to the insured’s uncompensated cost of goods, services and materials provided pursuant to its contract with the buyer.</a:t>
            </a:r>
          </a:p>
          <a:p>
            <a:r>
              <a:rPr lang="en-US" sz="800" dirty="0"/>
              <a:t>Requirements. Disputes coverage is only offered when a project has secure and adequate funding, commonly from an international development or export credit agency or an international rating agency “B-” or better rated obligor. As with performance and advance payment guaranties, disputes coverage is only available when the underlying contract contains an international dispute resolution procedure that, at the time insurance coverage is issued, is fair, impartial and expeditious, and leads to enforceable results.</a:t>
            </a:r>
          </a:p>
          <a:p>
            <a:r>
              <a:rPr lang="en-US" sz="800" dirty="0"/>
              <a:t>Private Entities. If the insured’s contract is with a private, nongovernmental entity, OPIC will only compensate the insured if nonpayment or noncompliance with the dispute resolution procedure is directly caused by the host government.</a:t>
            </a:r>
          </a:p>
          <a:p>
            <a:r>
              <a:rPr lang="en-US" sz="800" dirty="0"/>
              <a:t>Oil and Gas</a:t>
            </a:r>
          </a:p>
          <a:p>
            <a:r>
              <a:rPr lang="en-US" sz="800" dirty="0"/>
              <a:t>OPIC has comprehensive insurance products that cover petroleum exploration, development and production in developing countries. In addition to its standard political risk insurance, OPIC can provide the following enhanced </a:t>
            </a:r>
            <a:r>
              <a:rPr lang="en-US" sz="800" dirty="0" err="1"/>
              <a:t>coverages</a:t>
            </a:r>
            <a:r>
              <a:rPr lang="en-US" sz="800" dirty="0"/>
              <a:t>:</a:t>
            </a:r>
          </a:p>
          <a:p>
            <a:r>
              <a:rPr lang="en-US" sz="800" b="1" dirty="0"/>
              <a:t>Expropriation</a:t>
            </a:r>
            <a:r>
              <a:rPr lang="en-US" sz="800" dirty="0"/>
              <a:t/>
            </a:r>
            <a:br>
              <a:rPr lang="en-US" sz="800" dirty="0"/>
            </a:br>
            <a:r>
              <a:rPr lang="en-US" sz="800" dirty="0"/>
              <a:t>Expropriation coverage for oil and gas projects includes coverage for losses caused by material changes in project agreements unilaterally imposed by a host government. This includes abrogation, impairment, and repudiation or breach of concession agreements, production sharing agreements, service contracts, risk contracts, and other agreements between the U.S. investor or the foreign enterprise and the foreign government. Such actions must last for at least six months, and prevent the insured investor from effectively exercising its fundamental rights with respect to the project agreements (such as rights to take and export petroleum, or to be paid for it), and otherwise meet OPIC’s expropriation criteria. The coverage can also include compensation for confiscation of tangible assets and bank accounts. Compensation is based on the value of the insured investment, or, in the case of confiscation of specific assets, the book value of the confiscated assets. OPIC will not compensate for loss of reserves of any kind.</a:t>
            </a:r>
          </a:p>
          <a:p>
            <a:r>
              <a:rPr lang="en-US" sz="800" b="1" dirty="0"/>
              <a:t>Interference with Operations</a:t>
            </a:r>
            <a:r>
              <a:rPr lang="en-US" sz="800" dirty="0"/>
              <a:t/>
            </a:r>
            <a:br>
              <a:rPr lang="en-US" sz="800" dirty="0"/>
            </a:br>
            <a:r>
              <a:rPr lang="en-US" sz="800" dirty="0"/>
              <a:t>This coverage insures against cessation of operations lasting six months or more caused by political violence. The investor has the right, and OPIC may require the investor, to reacquire from OPIC its insured interests in the project if within five years the political violence has abated and the investor can resume operations.</a:t>
            </a:r>
          </a:p>
          <a:p>
            <a:pPr marL="155296" indent="-155296">
              <a:lnSpc>
                <a:spcPct val="80000"/>
              </a:lnSpc>
            </a:pPr>
            <a:endParaRPr lang="en-US" sz="800" dirty="0"/>
          </a:p>
          <a:p>
            <a:pPr marL="155296" indent="-155296">
              <a:lnSpc>
                <a:spcPct val="80000"/>
              </a:lnSpc>
            </a:pPr>
            <a:endParaRPr lang="en-US" sz="800" dirty="0"/>
          </a:p>
        </p:txBody>
      </p:sp>
    </p:spTree>
    <p:extLst>
      <p:ext uri="{BB962C8B-B14F-4D97-AF65-F5344CB8AC3E}">
        <p14:creationId xmlns:p14="http://schemas.microsoft.com/office/powerpoint/2010/main" val="319489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5CFDE-0DB5-4E13-969A-700E22EDE6CB}" type="slidenum">
              <a:rPr lang="en-US"/>
              <a:pPr/>
              <a:t>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nSpc>
                <a:spcPct val="80000"/>
              </a:lnSpc>
            </a:pPr>
            <a:r>
              <a:rPr lang="en-US" sz="800" b="1"/>
              <a:t>How much support can OPIC offer any one project?</a:t>
            </a:r>
            <a:r>
              <a:rPr lang="en-US" sz="800"/>
              <a:t/>
            </a:r>
            <a:br>
              <a:rPr lang="en-US" sz="800"/>
            </a:br>
            <a:r>
              <a:rPr lang="en-US" sz="800"/>
              <a:t>OPIC can offer up to $400 million in total project support for any one project -- up to $250 million in project finance and up to $250 million in political risk insurance.</a:t>
            </a:r>
            <a:endParaRPr lang="en-US" sz="800" b="1"/>
          </a:p>
          <a:p>
            <a:pPr>
              <a:lnSpc>
                <a:spcPct val="80000"/>
              </a:lnSpc>
            </a:pPr>
            <a:r>
              <a:rPr lang="en-US" sz="800" b="1"/>
              <a:t>Who are OPIC’s clients, and how large is the client base?</a:t>
            </a:r>
            <a:r>
              <a:rPr lang="en-US" sz="800"/>
              <a:t/>
            </a:r>
            <a:br>
              <a:rPr lang="en-US" sz="800"/>
            </a:br>
            <a:r>
              <a:rPr lang="en-US" sz="800"/>
              <a:t>OPIC clients are exclusively American companies. OPIC does not provide direct government-to-government aid or grants. Currently, OPIC has about 400 active clients including small, medium and large U.S. businesses. Demand for OPIC services has increased, in large measure, due to the demand for large scale private sector infrastructure projects in the developing world. U.S. companies are well positioned to compete for new infrastructure projects which have significant potential to increase U.S. exports and create U.S. jobs. OPIC helps these companies compete with their foreign counterparts for these export-intensive infrastructure projects. And, OPIC helps small U.S. businesses make investments in new markets, offering the kind of individualized support that small businesses need to bring their world-class goods and services abroad. </a:t>
            </a:r>
            <a:endParaRPr lang="en-US" sz="800" b="1"/>
          </a:p>
          <a:p>
            <a:pPr>
              <a:lnSpc>
                <a:spcPct val="80000"/>
              </a:lnSpc>
            </a:pPr>
            <a:r>
              <a:rPr lang="en-US" sz="800" b="1"/>
              <a:t>What kinds of projects does OPIC support?</a:t>
            </a:r>
            <a:br>
              <a:rPr lang="en-US" sz="800" b="1"/>
            </a:br>
            <a:r>
              <a:rPr lang="en-US" sz="800"/>
              <a:t>OPIC supports business projects in virtually every industrial and economic sector, including agriculture, energy, construction, natural resources, telecommunications, transportation and distribution, banking, and services among others. </a:t>
            </a:r>
            <a:endParaRPr lang="en-US" sz="800" b="1"/>
          </a:p>
          <a:p>
            <a:pPr>
              <a:lnSpc>
                <a:spcPct val="80000"/>
              </a:lnSpc>
            </a:pPr>
            <a:r>
              <a:rPr lang="en-US" sz="800" b="1"/>
              <a:t>What does OPIC "political risk insurance" cover?</a:t>
            </a:r>
            <a:r>
              <a:rPr lang="en-US" sz="800"/>
              <a:t/>
            </a:r>
            <a:br>
              <a:rPr lang="en-US" sz="800"/>
            </a:br>
            <a:r>
              <a:rPr lang="en-US" sz="800"/>
              <a:t>OPIC’s political risk insurance protects U.S. companies against 1) currency inconvertibility — inability to convert profits, debt service and other returns from local currency into U.S. dollars and transfer those dollars out of the host country; 2) expropriation — loss of an investment due to expropriation, nationalization or confiscation by a foreign government; and 3) political violence — loss of assets or income due to war, revolution, insurrection or politically motivated civil strife, terrorism or sabotage. Coverage is available for equity investments in new ventures or expansions or modernizations of existing enterprises, parent company and third party loans and loan guaranties, technical assistance agreements, cross-border leases and other forms of investment exposure. OPIC also insures contractors, exporters and financial institutions. </a:t>
            </a:r>
          </a:p>
          <a:p>
            <a:pPr>
              <a:lnSpc>
                <a:spcPct val="80000"/>
              </a:lnSpc>
            </a:pPr>
            <a:r>
              <a:rPr lang="en-US" sz="800"/>
              <a:t>To be eligible for insurance, investors must submit an OPIC Request for Registration for Political Risk Insurance form before making an irrevocable commitment to a project. To obtain coverage, companies must pay insurance premiums based on market value. </a:t>
            </a:r>
            <a:endParaRPr lang="en-US" sz="800" b="1"/>
          </a:p>
          <a:p>
            <a:pPr>
              <a:lnSpc>
                <a:spcPct val="80000"/>
              </a:lnSpc>
            </a:pPr>
            <a:r>
              <a:rPr lang="en-US" sz="800" b="1"/>
              <a:t>What kind of financing does OPIC offer?</a:t>
            </a:r>
            <a:r>
              <a:rPr lang="en-US" sz="800"/>
              <a:t/>
            </a:r>
            <a:br>
              <a:rPr lang="en-US" sz="800"/>
            </a:br>
            <a:r>
              <a:rPr lang="en-US" sz="800"/>
              <a:t>OPIC provides medium-to long-term funding for new ventures or the expansion or modernization of existing, successful ventures involving significant equity or management participation by U.S. businesses. Rather than relying on foreign government guaranties, OPIC’s limited recourse financing looks for repayment from revenues generated by the project. This allows OPIC to finance projects in countries where conventional financial institutions often are reluctant or unable to lend on such a basis. OPIC loan guaranties, used typically for larger projects, range in size from $10 million to $250 million. OPIC direct loans, reserved for projects involving U.S. small businesses and cooperatives, generally range from $2 million to $30 million. OPIC carefully analyzes the economic, technical, marketing and financial soundness of each project. There must be adequate cash flow to pay all operational costs, to service all debt, and to provide the owners with an adequate return on their investment.</a:t>
            </a:r>
            <a:endParaRPr lang="en-US" sz="800" b="1"/>
          </a:p>
          <a:p>
            <a:pPr>
              <a:lnSpc>
                <a:spcPct val="80000"/>
              </a:lnSpc>
            </a:pPr>
            <a:r>
              <a:rPr lang="en-US" sz="800" b="1"/>
              <a:t>How does OPIC support the U.S. economy?</a:t>
            </a:r>
            <a:r>
              <a:rPr lang="en-US" sz="800"/>
              <a:t/>
            </a:r>
            <a:br>
              <a:rPr lang="en-US" sz="800"/>
            </a:br>
            <a:r>
              <a:rPr lang="en-US" sz="800"/>
              <a:t>Since 1971, OPIC has supported $150 billion of investments in the world’s emerging markets and developing nations. These projects, sponsored by American businesses, will purchase an estimated $66 billion in U.S. goods and services to export to their projects which will, in turn, help to create and support more than 257,000 American jobs. Additionally, projects supported by American businesses in the fastest growing economies in the world support American global competitiveness and set U.S. standards worldwide. An OPIC-supported power project in Indonesia, for example, is expected to buy more than $1 billion in U.S. equipment and supplies and support more than 3,000 American jobs.</a:t>
            </a:r>
            <a:endParaRPr lang="en-US" sz="800" b="1"/>
          </a:p>
          <a:p>
            <a:pPr>
              <a:lnSpc>
                <a:spcPct val="80000"/>
              </a:lnSpc>
            </a:pPr>
            <a:r>
              <a:rPr lang="en-US" sz="800" b="1"/>
              <a:t>What role does OPIC play in U.S. foreign policy?</a:t>
            </a:r>
            <a:r>
              <a:rPr lang="en-US" sz="800"/>
              <a:t/>
            </a:r>
            <a:br>
              <a:rPr lang="en-US" sz="800"/>
            </a:br>
            <a:r>
              <a:rPr lang="en-US" sz="800"/>
              <a:t>OPIC plays a vital role in implementing America’s foreign policy objective of opening new markets for U.S. businesses and assisting in the economic development of regions of the world that are important to America. OPIC also harnesses private sector resources to encourage democratic and market reforms around the globe. OPIC projects have helped developing countries to generate over $11 billion in host-government revenues and create over 690,000 host-country jobs. </a:t>
            </a:r>
          </a:p>
        </p:txBody>
      </p:sp>
    </p:spTree>
    <p:extLst>
      <p:ext uri="{BB962C8B-B14F-4D97-AF65-F5344CB8AC3E}">
        <p14:creationId xmlns:p14="http://schemas.microsoft.com/office/powerpoint/2010/main" val="31851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63E1C-A003-48CE-B1E9-41964D8AF78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55773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63E1C-A003-48CE-B1E9-41964D8AF78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59252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63E1C-A003-48CE-B1E9-41964D8AF78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3655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63E1C-A003-48CE-B1E9-41964D8AF78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206811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63E1C-A003-48CE-B1E9-41964D8AF78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57288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63E1C-A003-48CE-B1E9-41964D8AF78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1259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63E1C-A003-48CE-B1E9-41964D8AF78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6629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63E1C-A003-48CE-B1E9-41964D8AF78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71728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63E1C-A003-48CE-B1E9-41964D8AF78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200222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63E1C-A003-48CE-B1E9-41964D8AF78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284685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63E1C-A003-48CE-B1E9-41964D8AF78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27DE7-E98F-4FF7-B6DF-E9543B7F8A95}" type="slidenum">
              <a:rPr lang="en-US" smtClean="0"/>
              <a:t>‹#›</a:t>
            </a:fld>
            <a:endParaRPr lang="en-US"/>
          </a:p>
        </p:txBody>
      </p:sp>
    </p:spTree>
    <p:extLst>
      <p:ext uri="{BB962C8B-B14F-4D97-AF65-F5344CB8AC3E}">
        <p14:creationId xmlns:p14="http://schemas.microsoft.com/office/powerpoint/2010/main" val="376093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63E1C-A003-48CE-B1E9-41964D8AF78D}" type="datetimeFigureOut">
              <a:rPr lang="en-US" smtClean="0"/>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7DE7-E98F-4FF7-B6DF-E9543B7F8A95}" type="slidenum">
              <a:rPr lang="en-US" smtClean="0"/>
              <a:t>‹#›</a:t>
            </a:fld>
            <a:endParaRPr lang="en-US"/>
          </a:p>
        </p:txBody>
      </p:sp>
    </p:spTree>
    <p:extLst>
      <p:ext uri="{BB962C8B-B14F-4D97-AF65-F5344CB8AC3E}">
        <p14:creationId xmlns:p14="http://schemas.microsoft.com/office/powerpoint/2010/main" val="15290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ig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i-center.com/directories/sub_index.cfm?typenum=661,68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pic.gov/Insura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opic.gov/InvestmentFunds/" TargetMode="External"/><Relationship Id="rId4" Type="http://schemas.openxmlformats.org/officeDocument/2006/relationships/hyperlink" Target="http://www.opic.gov/Finan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090" y="1475264"/>
            <a:ext cx="6313319" cy="1295400"/>
          </a:xfrm>
          <a:effectLst>
            <a:innerShdw blurRad="114300">
              <a:prstClr val="black"/>
            </a:innerShdw>
          </a:effectLst>
        </p:spPr>
        <p:txBody>
          <a:bodyPr>
            <a:normAutofit/>
          </a:bodyPr>
          <a:lstStyle/>
          <a:p>
            <a:pPr algn="ctr" eaLnBrk="1" hangingPunct="1"/>
            <a:r>
              <a:rPr lang="en-US" sz="3200" b="1" dirty="0" smtClean="0">
                <a:solidFill>
                  <a:srgbClr val="002060"/>
                </a:solidFill>
              </a:rPr>
              <a:t>Risk Mitigation Strategies and Political </a:t>
            </a:r>
            <a:r>
              <a:rPr lang="en-US" sz="3200" b="1" dirty="0" smtClean="0">
                <a:solidFill>
                  <a:srgbClr val="002060"/>
                </a:solidFill>
              </a:rPr>
              <a:t>Risk Insurance</a:t>
            </a:r>
            <a:endParaRPr lang="en-US" sz="2800" b="1" dirty="0" smtClean="0">
              <a:solidFill>
                <a:srgbClr val="002060"/>
              </a:solidFill>
            </a:endParaRPr>
          </a:p>
        </p:txBody>
      </p:sp>
      <p:sp>
        <p:nvSpPr>
          <p:cNvPr id="3075" name="Rectangle 3"/>
          <p:cNvSpPr>
            <a:spLocks noGrp="1" noChangeArrowheads="1"/>
          </p:cNvSpPr>
          <p:nvPr>
            <p:ph type="subTitle" idx="1"/>
          </p:nvPr>
        </p:nvSpPr>
        <p:spPr>
          <a:xfrm>
            <a:off x="1480185" y="2633444"/>
            <a:ext cx="6292850" cy="588328"/>
          </a:xfrm>
        </p:spPr>
        <p:txBody>
          <a:bodyPr/>
          <a:lstStyle/>
          <a:p>
            <a:pPr eaLnBrk="1" hangingPunct="1"/>
            <a:r>
              <a:rPr lang="en-US" sz="2800" dirty="0" smtClean="0">
                <a:solidFill>
                  <a:srgbClr val="002060"/>
                </a:solidFill>
              </a:rPr>
              <a:t>Lecture 7</a:t>
            </a:r>
          </a:p>
        </p:txBody>
      </p:sp>
      <p:sp>
        <p:nvSpPr>
          <p:cNvPr id="3076" name="Text Box 4"/>
          <p:cNvSpPr txBox="1">
            <a:spLocks noChangeArrowheads="1"/>
          </p:cNvSpPr>
          <p:nvPr/>
        </p:nvSpPr>
        <p:spPr bwMode="auto">
          <a:xfrm>
            <a:off x="2224349" y="377825"/>
            <a:ext cx="4758803" cy="646331"/>
          </a:xfrm>
          <a:prstGeom prst="rect">
            <a:avLst/>
          </a:prstGeom>
          <a:solidFill>
            <a:schemeClr val="accent6">
              <a:lumMod val="20000"/>
              <a:lumOff val="80000"/>
            </a:schemeClr>
          </a:solidFill>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dirty="0"/>
              <a:t>IBUS 480-581. Global Business Risk </a:t>
            </a:r>
            <a:r>
              <a:rPr lang="en-US" dirty="0" smtClean="0"/>
              <a:t>Management</a:t>
            </a:r>
            <a:endParaRPr lang="en-US" dirty="0" smtClean="0"/>
          </a:p>
          <a:p>
            <a:pPr algn="ctr"/>
            <a:r>
              <a:rPr lang="en-US" dirty="0" smtClean="0"/>
              <a:t>Prof. Elena Iankova</a:t>
            </a:r>
            <a:endParaRPr lang="en-US" dirty="0"/>
          </a:p>
        </p:txBody>
      </p:sp>
      <p:pic>
        <p:nvPicPr>
          <p:cNvPr id="1032" name="Picture 8" descr="http://www.desmogblog.com/sites/beta.desmogblog.com/files/styles/blog_teaser/public/blogimages/Insurance_Photo.jpg?itok=Jvjgpp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85185" y="4375150"/>
            <a:ext cx="2482850"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trasburger.com/upload/UploadImages/OtherImages/09082013112536risk-insurance-m.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3526" r="97863"/>
                    </a14:imgEffect>
                  </a14:imgLayer>
                </a14:imgProps>
              </a:ext>
              <a:ext uri="{28A0092B-C50C-407E-A947-70E740481C1C}">
                <a14:useLocalDpi xmlns:a14="http://schemas.microsoft.com/office/drawing/2010/main" val="0"/>
              </a:ext>
            </a:extLst>
          </a:blip>
          <a:srcRect l="11364" r="9545"/>
          <a:stretch/>
        </p:blipFill>
        <p:spPr bwMode="auto">
          <a:xfrm>
            <a:off x="2847975" y="3581400"/>
            <a:ext cx="3557270" cy="28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9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533400"/>
            <a:ext cx="7010400" cy="1143000"/>
          </a:xfrm>
        </p:spPr>
        <p:txBody>
          <a:bodyPr/>
          <a:lstStyle/>
          <a:p>
            <a:r>
              <a:rPr lang="en-US" sz="3200" dirty="0" smtClean="0">
                <a:solidFill>
                  <a:srgbClr val="002060"/>
                </a:solidFill>
              </a:rPr>
              <a:t>Other </a:t>
            </a:r>
            <a:r>
              <a:rPr lang="en-US" sz="3200" dirty="0">
                <a:solidFill>
                  <a:srgbClr val="002060"/>
                </a:solidFill>
              </a:rPr>
              <a:t>countries </a:t>
            </a:r>
            <a:r>
              <a:rPr lang="en-US" sz="3200" dirty="0" smtClean="0">
                <a:solidFill>
                  <a:srgbClr val="002060"/>
                </a:solidFill>
              </a:rPr>
              <a:t>also provide </a:t>
            </a:r>
            <a:r>
              <a:rPr lang="en-US" sz="3200" dirty="0">
                <a:solidFill>
                  <a:srgbClr val="002060"/>
                </a:solidFill>
              </a:rPr>
              <a:t>OPIC-like </a:t>
            </a:r>
            <a:r>
              <a:rPr lang="en-US" sz="3200" dirty="0" smtClean="0">
                <a:solidFill>
                  <a:srgbClr val="002060"/>
                </a:solidFill>
              </a:rPr>
              <a:t>programs</a:t>
            </a:r>
            <a:endParaRPr lang="en-US" sz="3200" dirty="0">
              <a:solidFill>
                <a:srgbClr val="002060"/>
              </a:solidFill>
            </a:endParaRPr>
          </a:p>
        </p:txBody>
      </p:sp>
      <p:sp>
        <p:nvSpPr>
          <p:cNvPr id="25603" name="Rectangle 3"/>
          <p:cNvSpPr>
            <a:spLocks noGrp="1" noChangeArrowheads="1"/>
          </p:cNvSpPr>
          <p:nvPr>
            <p:ph type="body" idx="1"/>
          </p:nvPr>
        </p:nvSpPr>
        <p:spPr>
          <a:xfrm>
            <a:off x="457200" y="2133600"/>
            <a:ext cx="8382000" cy="4038600"/>
          </a:xfrm>
        </p:spPr>
        <p:txBody>
          <a:bodyPr>
            <a:normAutofit/>
          </a:bodyPr>
          <a:lstStyle/>
          <a:p>
            <a:pPr>
              <a:lnSpc>
                <a:spcPct val="90000"/>
              </a:lnSpc>
            </a:pPr>
            <a:r>
              <a:rPr lang="en-US" sz="2400" dirty="0"/>
              <a:t>All G-8 nations and most developed countries have OPIC-like national agencies providing similar products.</a:t>
            </a:r>
          </a:p>
          <a:p>
            <a:pPr lvl="1">
              <a:lnSpc>
                <a:spcPct val="90000"/>
              </a:lnSpc>
            </a:pPr>
            <a:r>
              <a:rPr lang="en-US" sz="2400" dirty="0"/>
              <a:t>EID/MITI (Japan), EDC (Canada), ECGD, (Britain), COFACE (France) and EFIC (Australia).</a:t>
            </a:r>
          </a:p>
          <a:p>
            <a:pPr>
              <a:lnSpc>
                <a:spcPct val="90000"/>
              </a:lnSpc>
            </a:pPr>
            <a:r>
              <a:rPr lang="en-US" sz="2400" dirty="0"/>
              <a:t>Unlike OPIC, many foreign programs are heavily-subsidized by their governments and are, therefore, not self-sustaining.</a:t>
            </a:r>
          </a:p>
          <a:p>
            <a:pPr>
              <a:lnSpc>
                <a:spcPct val="90000"/>
              </a:lnSpc>
            </a:pPr>
            <a:r>
              <a:rPr lang="en-US" sz="2400" dirty="0"/>
              <a:t>American businesses may purchase OPIC-like services from other G-8 nations, but can only do so if they agree to purchase goods and services sourced in those nations.</a:t>
            </a:r>
          </a:p>
        </p:txBody>
      </p:sp>
      <p:sp>
        <p:nvSpPr>
          <p:cNvPr id="4" name="Rectangle 3"/>
          <p:cNvSpPr/>
          <p:nvPr/>
        </p:nvSpPr>
        <p:spPr>
          <a:xfrm>
            <a:off x="0" y="17526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54707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304800"/>
            <a:ext cx="7162800" cy="1447800"/>
          </a:xfrm>
        </p:spPr>
        <p:txBody>
          <a:bodyPr/>
          <a:lstStyle/>
          <a:p>
            <a:pPr algn="ctr"/>
            <a:r>
              <a:rPr lang="en-US" sz="3600" dirty="0">
                <a:solidFill>
                  <a:srgbClr val="002060"/>
                </a:solidFill>
              </a:rPr>
              <a:t>MIGA, a global insurer to private investors</a:t>
            </a:r>
          </a:p>
        </p:txBody>
      </p:sp>
      <p:sp>
        <p:nvSpPr>
          <p:cNvPr id="51203" name="Rectangle 3"/>
          <p:cNvSpPr>
            <a:spLocks noGrp="1" noChangeArrowheads="1"/>
          </p:cNvSpPr>
          <p:nvPr>
            <p:ph type="body" idx="1"/>
          </p:nvPr>
        </p:nvSpPr>
        <p:spPr>
          <a:xfrm>
            <a:off x="762000" y="2017713"/>
            <a:ext cx="7924800" cy="4611687"/>
          </a:xfrm>
        </p:spPr>
        <p:txBody>
          <a:bodyPr/>
          <a:lstStyle/>
          <a:p>
            <a:pPr eaLnBrk="0" hangingPunct="0">
              <a:lnSpc>
                <a:spcPct val="80000"/>
              </a:lnSpc>
              <a:spcBef>
                <a:spcPct val="0"/>
              </a:spcBef>
            </a:pPr>
            <a:r>
              <a:rPr lang="en-US" sz="2400" dirty="0"/>
              <a:t>The Multilateral Investment Guarantee Agency (MIGA) is a member of the World Bank Group; it provides non-commercial guarantees (insurance) for investments made in developing countries</a:t>
            </a:r>
          </a:p>
          <a:p>
            <a:pPr eaLnBrk="0" hangingPunct="0">
              <a:lnSpc>
                <a:spcPct val="80000"/>
              </a:lnSpc>
              <a:spcBef>
                <a:spcPct val="0"/>
              </a:spcBef>
            </a:pPr>
            <a:r>
              <a:rPr lang="en-US" sz="2400" dirty="0"/>
              <a:t>Mission:</a:t>
            </a:r>
          </a:p>
          <a:p>
            <a:pPr lvl="1" eaLnBrk="0" hangingPunct="0">
              <a:lnSpc>
                <a:spcPct val="80000"/>
              </a:lnSpc>
              <a:spcBef>
                <a:spcPct val="0"/>
              </a:spcBef>
            </a:pPr>
            <a:r>
              <a:rPr lang="en-US" sz="2000" i="1" dirty="0"/>
              <a:t>MIGA's mission is to promote foreign direct investment (FDI) into developing countries to help support economic growth, reduce poverty, and improve people's lives.</a:t>
            </a:r>
            <a:endParaRPr lang="en-US" sz="2000" dirty="0"/>
          </a:p>
          <a:p>
            <a:pPr eaLnBrk="0" hangingPunct="0">
              <a:lnSpc>
                <a:spcPct val="80000"/>
              </a:lnSpc>
              <a:spcBef>
                <a:spcPct val="0"/>
              </a:spcBef>
            </a:pPr>
            <a:r>
              <a:rPr lang="en-US" sz="2400" dirty="0"/>
              <a:t>MIGA began operations in 1988; has </a:t>
            </a:r>
            <a:r>
              <a:rPr lang="en-US" sz="2400" dirty="0" smtClean="0"/>
              <a:t>175 </a:t>
            </a:r>
            <a:r>
              <a:rPr lang="en-US" sz="2400" dirty="0"/>
              <a:t>members </a:t>
            </a:r>
            <a:r>
              <a:rPr lang="en-US" sz="2400" dirty="0" smtClean="0"/>
              <a:t>(2012).</a:t>
            </a:r>
            <a:endParaRPr lang="en-US" sz="2400" dirty="0"/>
          </a:p>
          <a:p>
            <a:pPr eaLnBrk="0" hangingPunct="0">
              <a:lnSpc>
                <a:spcPct val="80000"/>
              </a:lnSpc>
              <a:spcBef>
                <a:spcPct val="0"/>
              </a:spcBef>
            </a:pPr>
            <a:r>
              <a:rPr lang="en-US" sz="2400" dirty="0"/>
              <a:t>By 2004: Issued more than 650 guarantees for projects in 85 developing countries; total coverage issued exceeded $12 billion.</a:t>
            </a:r>
          </a:p>
          <a:p>
            <a:pPr eaLnBrk="0" hangingPunct="0">
              <a:lnSpc>
                <a:spcPct val="80000"/>
              </a:lnSpc>
              <a:spcBef>
                <a:spcPct val="0"/>
              </a:spcBef>
            </a:pPr>
            <a:endParaRPr lang="en-US" sz="2400" dirty="0"/>
          </a:p>
          <a:p>
            <a:pPr>
              <a:lnSpc>
                <a:spcPct val="80000"/>
              </a:lnSpc>
            </a:pPr>
            <a:r>
              <a:rPr lang="en-US" sz="2400" dirty="0">
                <a:hlinkClick r:id="rId3"/>
              </a:rPr>
              <a:t>http://www.miga.org</a:t>
            </a:r>
            <a:r>
              <a:rPr lang="en-US" sz="2400" dirty="0" smtClean="0">
                <a:hlinkClick r:id="rId3"/>
              </a:rPr>
              <a:t>/</a:t>
            </a:r>
            <a:r>
              <a:rPr lang="en-US" sz="2400" dirty="0" smtClean="0"/>
              <a:t> </a:t>
            </a:r>
            <a:endParaRPr lang="en-US" sz="2400" dirty="0"/>
          </a:p>
        </p:txBody>
      </p:sp>
      <p:sp>
        <p:nvSpPr>
          <p:cNvPr id="4" name="Rectangle 3"/>
          <p:cNvSpPr/>
          <p:nvPr/>
        </p:nvSpPr>
        <p:spPr>
          <a:xfrm>
            <a:off x="0" y="1656556"/>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204149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600" dirty="0">
                <a:solidFill>
                  <a:srgbClr val="002060"/>
                </a:solidFill>
              </a:rPr>
              <a:t>Scope and role of MIGA’s Guarantees</a:t>
            </a:r>
          </a:p>
        </p:txBody>
      </p:sp>
      <p:sp>
        <p:nvSpPr>
          <p:cNvPr id="53251" name="Rectangle 3"/>
          <p:cNvSpPr>
            <a:spLocks noGrp="1" noChangeArrowheads="1"/>
          </p:cNvSpPr>
          <p:nvPr>
            <p:ph type="body" idx="1"/>
          </p:nvPr>
        </p:nvSpPr>
        <p:spPr>
          <a:xfrm>
            <a:off x="381000" y="1828800"/>
            <a:ext cx="8534400" cy="4419600"/>
          </a:xfrm>
        </p:spPr>
        <p:txBody>
          <a:bodyPr/>
          <a:lstStyle/>
          <a:p>
            <a:pPr>
              <a:lnSpc>
                <a:spcPct val="80000"/>
              </a:lnSpc>
            </a:pPr>
            <a:r>
              <a:rPr lang="en-US" sz="2400" dirty="0"/>
              <a:t>MIGA pays particular attention to post-conflict environments and very poor countries</a:t>
            </a:r>
          </a:p>
          <a:p>
            <a:pPr lvl="1" eaLnBrk="0" hangingPunct="0">
              <a:lnSpc>
                <a:spcPct val="80000"/>
              </a:lnSpc>
              <a:spcBef>
                <a:spcPct val="0"/>
              </a:spcBef>
            </a:pPr>
            <a:r>
              <a:rPr lang="en-US" sz="2000" dirty="0"/>
              <a:t>MIGA does not issue guarantees against commercial risks, such as commercial insolvency</a:t>
            </a:r>
          </a:p>
          <a:p>
            <a:pPr lvl="1">
              <a:lnSpc>
                <a:spcPct val="80000"/>
              </a:lnSpc>
            </a:pPr>
            <a:r>
              <a:rPr lang="en-US" sz="2000" dirty="0"/>
              <a:t>MIGA does not provide export credit insurance; it covers only equity interests, loans related to an investment project (shareholder and non-shareholder loans), and certain types of transactions in which the investor’s remuneration depends on the revenues or production of the investment project</a:t>
            </a:r>
          </a:p>
          <a:p>
            <a:pPr>
              <a:lnSpc>
                <a:spcPct val="80000"/>
              </a:lnSpc>
            </a:pPr>
            <a:r>
              <a:rPr lang="en-US" sz="2400" b="1" dirty="0">
                <a:solidFill>
                  <a:srgbClr val="DC0826"/>
                </a:solidFill>
              </a:rPr>
              <a:t>MIGA’s guarantees protect investors against the risks </a:t>
            </a:r>
            <a:r>
              <a:rPr lang="en-US" sz="2400" b="1" dirty="0" smtClean="0">
                <a:solidFill>
                  <a:srgbClr val="DC0826"/>
                </a:solidFill>
              </a:rPr>
              <a:t>of: currency inconvertibility and </a:t>
            </a:r>
            <a:r>
              <a:rPr lang="en-US" sz="2400" b="1" dirty="0">
                <a:solidFill>
                  <a:srgbClr val="DC0826"/>
                </a:solidFill>
              </a:rPr>
              <a:t>transfer </a:t>
            </a:r>
            <a:r>
              <a:rPr lang="en-US" sz="2400" b="1" dirty="0" smtClean="0">
                <a:solidFill>
                  <a:srgbClr val="DC0826"/>
                </a:solidFill>
              </a:rPr>
              <a:t>restriction; expropriation</a:t>
            </a:r>
            <a:r>
              <a:rPr lang="en-US" sz="2400" b="1" dirty="0">
                <a:solidFill>
                  <a:srgbClr val="DC0826"/>
                </a:solidFill>
              </a:rPr>
              <a:t>;</a:t>
            </a:r>
            <a:r>
              <a:rPr lang="en-US" sz="2400" b="1" dirty="0" smtClean="0">
                <a:solidFill>
                  <a:srgbClr val="DC0826"/>
                </a:solidFill>
              </a:rPr>
              <a:t> war, terrorism </a:t>
            </a:r>
            <a:r>
              <a:rPr lang="en-US" sz="2400" b="1" dirty="0">
                <a:solidFill>
                  <a:srgbClr val="DC0826"/>
                </a:solidFill>
              </a:rPr>
              <a:t>and civil </a:t>
            </a:r>
            <a:r>
              <a:rPr lang="en-US" sz="2400" b="1" dirty="0" smtClean="0">
                <a:solidFill>
                  <a:srgbClr val="DC0826"/>
                </a:solidFill>
              </a:rPr>
              <a:t>disturbance; </a:t>
            </a:r>
            <a:r>
              <a:rPr lang="en-US" sz="2400" b="1" dirty="0">
                <a:solidFill>
                  <a:srgbClr val="DC0826"/>
                </a:solidFill>
              </a:rPr>
              <a:t>and breach of contract.</a:t>
            </a:r>
          </a:p>
          <a:p>
            <a:pPr>
              <a:lnSpc>
                <a:spcPct val="80000"/>
              </a:lnSpc>
            </a:pPr>
            <a:r>
              <a:rPr lang="en-US" sz="2400" dirty="0"/>
              <a:t>Helping to resolve investment disputes between host governments and investors.</a:t>
            </a:r>
          </a:p>
        </p:txBody>
      </p:sp>
      <p:sp>
        <p:nvSpPr>
          <p:cNvPr id="4" name="Rectangle 3"/>
          <p:cNvSpPr/>
          <p:nvPr/>
        </p:nvSpPr>
        <p:spPr>
          <a:xfrm>
            <a:off x="0" y="1251966"/>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2670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dirty="0">
                <a:solidFill>
                  <a:srgbClr val="002060"/>
                </a:solidFill>
              </a:rPr>
              <a:t>Guarantee policies</a:t>
            </a:r>
          </a:p>
        </p:txBody>
      </p:sp>
      <p:sp>
        <p:nvSpPr>
          <p:cNvPr id="55299" name="Rectangle 3"/>
          <p:cNvSpPr>
            <a:spLocks noGrp="1" noChangeArrowheads="1"/>
          </p:cNvSpPr>
          <p:nvPr>
            <p:ph type="body" idx="1"/>
          </p:nvPr>
        </p:nvSpPr>
        <p:spPr/>
        <p:txBody>
          <a:bodyPr>
            <a:normAutofit lnSpcReduction="10000"/>
          </a:bodyPr>
          <a:lstStyle/>
          <a:p>
            <a:pPr>
              <a:lnSpc>
                <a:spcPct val="80000"/>
              </a:lnSpc>
            </a:pPr>
            <a:r>
              <a:rPr lang="en-US" sz="2400" dirty="0"/>
              <a:t>Term of a guarantee:</a:t>
            </a:r>
          </a:p>
          <a:p>
            <a:pPr lvl="1">
              <a:lnSpc>
                <a:spcPct val="80000"/>
              </a:lnSpc>
            </a:pPr>
            <a:r>
              <a:rPr lang="en-US" sz="2000" dirty="0"/>
              <a:t>MIGA issues guarantees for periods of up to 15 years, and occasionally, 20 years. </a:t>
            </a:r>
          </a:p>
          <a:p>
            <a:pPr>
              <a:lnSpc>
                <a:spcPct val="80000"/>
              </a:lnSpc>
            </a:pPr>
            <a:r>
              <a:rPr lang="en-US" sz="2400" dirty="0"/>
              <a:t>Investments covered:</a:t>
            </a:r>
          </a:p>
          <a:p>
            <a:pPr lvl="1">
              <a:lnSpc>
                <a:spcPct val="80000"/>
              </a:lnSpc>
            </a:pPr>
            <a:r>
              <a:rPr lang="en-US" sz="2000" dirty="0"/>
              <a:t>Investments must be new and of at least three years in duration</a:t>
            </a:r>
          </a:p>
          <a:p>
            <a:pPr lvl="1">
              <a:lnSpc>
                <a:spcPct val="80000"/>
              </a:lnSpc>
            </a:pPr>
            <a:r>
              <a:rPr lang="en-US" sz="2000" dirty="0"/>
              <a:t>Most sectors are eligible for MIGA guarantees, including (but not limited to) financial, infrastructure, oil and gas, mining, telecommunications, services, agribusiness, and manufacturing.</a:t>
            </a:r>
          </a:p>
          <a:p>
            <a:pPr>
              <a:lnSpc>
                <a:spcPct val="80000"/>
              </a:lnSpc>
            </a:pPr>
            <a:r>
              <a:rPr lang="en-US" sz="2400" dirty="0"/>
              <a:t>For equity investments, MIGA may guarantee up to 90 percent of the investment, plus up to an additional 450 percent of the investment contribution to cover earnings attributable to the investment</a:t>
            </a:r>
          </a:p>
          <a:p>
            <a:pPr>
              <a:lnSpc>
                <a:spcPct val="80000"/>
              </a:lnSpc>
            </a:pPr>
            <a:endParaRPr lang="en-US" sz="2400" dirty="0"/>
          </a:p>
          <a:p>
            <a:pPr>
              <a:lnSpc>
                <a:spcPct val="80000"/>
              </a:lnSpc>
            </a:pPr>
            <a:r>
              <a:rPr lang="en-US" sz="2400" dirty="0"/>
              <a:t>MIGA has received only one claim to date, which has been paid. </a:t>
            </a:r>
          </a:p>
          <a:p>
            <a:pPr>
              <a:lnSpc>
                <a:spcPct val="80000"/>
              </a:lnSpc>
            </a:pPr>
            <a:r>
              <a:rPr lang="en-US" sz="2400" dirty="0"/>
              <a:t>MIGA has also resolved a number of pre-claim situations. </a:t>
            </a:r>
          </a:p>
          <a:p>
            <a:pPr>
              <a:lnSpc>
                <a:spcPct val="80000"/>
              </a:lnSpc>
            </a:pPr>
            <a:endParaRPr lang="en-US" sz="2000" dirty="0"/>
          </a:p>
        </p:txBody>
      </p:sp>
      <p:sp>
        <p:nvSpPr>
          <p:cNvPr id="4" name="Rectangle 3"/>
          <p:cNvSpPr/>
          <p:nvPr/>
        </p:nvSpPr>
        <p:spPr>
          <a:xfrm>
            <a:off x="0" y="1166019"/>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82000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dirty="0">
                <a:solidFill>
                  <a:srgbClr val="002060"/>
                </a:solidFill>
              </a:rPr>
              <a:t>MIGA’s </a:t>
            </a:r>
            <a:r>
              <a:rPr lang="en-US" sz="3200" dirty="0" err="1">
                <a:solidFill>
                  <a:srgbClr val="002060"/>
                </a:solidFill>
              </a:rPr>
              <a:t>sectoral</a:t>
            </a:r>
            <a:r>
              <a:rPr lang="en-US" sz="3200" dirty="0">
                <a:solidFill>
                  <a:srgbClr val="002060"/>
                </a:solidFill>
              </a:rPr>
              <a:t> guarantee portfolio</a:t>
            </a:r>
          </a:p>
        </p:txBody>
      </p:sp>
      <p:sp>
        <p:nvSpPr>
          <p:cNvPr id="57347" name="Rectangle 3"/>
          <p:cNvSpPr>
            <a:spLocks noGrp="1" noChangeArrowheads="1"/>
          </p:cNvSpPr>
          <p:nvPr>
            <p:ph type="body" sz="half" idx="1"/>
          </p:nvPr>
        </p:nvSpPr>
        <p:spPr/>
        <p:txBody>
          <a:bodyPr/>
          <a:lstStyle/>
          <a:p>
            <a:r>
              <a:rPr lang="en-US" b="1" dirty="0">
                <a:solidFill>
                  <a:srgbClr val="DC0826"/>
                </a:solidFill>
              </a:rPr>
              <a:t>% gross exposure</a:t>
            </a:r>
          </a:p>
          <a:p>
            <a:pPr lvl="1"/>
            <a:r>
              <a:rPr lang="en-US" dirty="0"/>
              <a:t>Infrastructure – 45%</a:t>
            </a:r>
          </a:p>
          <a:p>
            <a:pPr lvl="1"/>
            <a:r>
              <a:rPr lang="en-US" dirty="0"/>
              <a:t>Financial markets – 29%</a:t>
            </a:r>
          </a:p>
          <a:p>
            <a:pPr lvl="1"/>
            <a:r>
              <a:rPr lang="en-US" dirty="0"/>
              <a:t>Manufacturing and services – 15%</a:t>
            </a:r>
          </a:p>
          <a:p>
            <a:pPr lvl="1"/>
            <a:r>
              <a:rPr lang="en-US" dirty="0"/>
              <a:t>Extractive industries – 12%</a:t>
            </a:r>
          </a:p>
        </p:txBody>
      </p:sp>
      <p:sp>
        <p:nvSpPr>
          <p:cNvPr id="57348" name="Rectangle 4"/>
          <p:cNvSpPr>
            <a:spLocks noGrp="1" noChangeArrowheads="1"/>
          </p:cNvSpPr>
          <p:nvPr>
            <p:ph type="body" sz="half" idx="2"/>
          </p:nvPr>
        </p:nvSpPr>
        <p:spPr/>
        <p:txBody>
          <a:bodyPr/>
          <a:lstStyle/>
          <a:p>
            <a:r>
              <a:rPr lang="en-US" b="1" dirty="0">
                <a:solidFill>
                  <a:srgbClr val="DC0826"/>
                </a:solidFill>
              </a:rPr>
              <a:t>% # of projects</a:t>
            </a:r>
          </a:p>
          <a:p>
            <a:pPr lvl="1"/>
            <a:r>
              <a:rPr lang="en-US" dirty="0"/>
              <a:t>Financial markets – 46%</a:t>
            </a:r>
          </a:p>
          <a:p>
            <a:pPr lvl="1"/>
            <a:r>
              <a:rPr lang="en-US" dirty="0"/>
              <a:t>Manufacturing and services – 33%</a:t>
            </a:r>
          </a:p>
          <a:p>
            <a:pPr lvl="1"/>
            <a:r>
              <a:rPr lang="en-US" dirty="0"/>
              <a:t>Infrastructure – 14%</a:t>
            </a:r>
          </a:p>
          <a:p>
            <a:pPr lvl="1"/>
            <a:r>
              <a:rPr lang="en-US" dirty="0"/>
              <a:t>Extractive industries – 6%</a:t>
            </a:r>
          </a:p>
        </p:txBody>
      </p:sp>
      <p:sp>
        <p:nvSpPr>
          <p:cNvPr id="5" name="Rectangle 4"/>
          <p:cNvSpPr/>
          <p:nvPr/>
        </p:nvSpPr>
        <p:spPr>
          <a:xfrm>
            <a:off x="0" y="1203215"/>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462243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3200" dirty="0" smtClean="0">
                <a:solidFill>
                  <a:srgbClr val="002060"/>
                </a:solidFill>
              </a:rPr>
              <a:t>A gradual </a:t>
            </a:r>
            <a:r>
              <a:rPr lang="en-US" sz="3200" dirty="0">
                <a:solidFill>
                  <a:srgbClr val="002060"/>
                </a:solidFill>
              </a:rPr>
              <a:t>shift from the public to the private sector</a:t>
            </a:r>
          </a:p>
        </p:txBody>
      </p:sp>
      <p:sp>
        <p:nvSpPr>
          <p:cNvPr id="83971" name="Rectangle 3"/>
          <p:cNvSpPr>
            <a:spLocks noGrp="1" noChangeArrowheads="1"/>
          </p:cNvSpPr>
          <p:nvPr>
            <p:ph type="body" idx="1"/>
          </p:nvPr>
        </p:nvSpPr>
        <p:spPr>
          <a:xfrm>
            <a:off x="609600" y="1752600"/>
            <a:ext cx="8534400" cy="4572000"/>
          </a:xfrm>
        </p:spPr>
        <p:txBody>
          <a:bodyPr/>
          <a:lstStyle/>
          <a:p>
            <a:pPr>
              <a:lnSpc>
                <a:spcPct val="80000"/>
              </a:lnSpc>
            </a:pPr>
            <a:r>
              <a:rPr lang="en-US" sz="2400" dirty="0" smtClean="0"/>
              <a:t>The </a:t>
            </a:r>
            <a:r>
              <a:rPr lang="en-US" sz="2400" dirty="0"/>
              <a:t>private political risk market was established in the mid-1970s</a:t>
            </a:r>
          </a:p>
          <a:p>
            <a:pPr>
              <a:lnSpc>
                <a:spcPct val="80000"/>
              </a:lnSpc>
            </a:pPr>
            <a:r>
              <a:rPr lang="en-US" sz="2400" dirty="0"/>
              <a:t>It now includes several major providers of political risk insurance: </a:t>
            </a:r>
            <a:endParaRPr lang="en-US" sz="2400" dirty="0" smtClean="0"/>
          </a:p>
          <a:p>
            <a:pPr lvl="1">
              <a:lnSpc>
                <a:spcPct val="80000"/>
              </a:lnSpc>
            </a:pPr>
            <a:r>
              <a:rPr lang="en-US" sz="2000" dirty="0" smtClean="0"/>
              <a:t>AIG</a:t>
            </a:r>
          </a:p>
          <a:p>
            <a:pPr lvl="1">
              <a:lnSpc>
                <a:spcPct val="80000"/>
              </a:lnSpc>
            </a:pPr>
            <a:r>
              <a:rPr lang="en-US" sz="2000" dirty="0" smtClean="0"/>
              <a:t>Lloyd’s</a:t>
            </a:r>
          </a:p>
          <a:p>
            <a:pPr lvl="1">
              <a:lnSpc>
                <a:spcPct val="80000"/>
              </a:lnSpc>
            </a:pPr>
            <a:r>
              <a:rPr lang="en-US" sz="2000" dirty="0" smtClean="0"/>
              <a:t>Sovereign</a:t>
            </a:r>
          </a:p>
          <a:p>
            <a:pPr lvl="1">
              <a:lnSpc>
                <a:spcPct val="80000"/>
              </a:lnSpc>
            </a:pPr>
            <a:r>
              <a:rPr lang="en-US" sz="2000" dirty="0" smtClean="0"/>
              <a:t>Chubb </a:t>
            </a:r>
            <a:r>
              <a:rPr lang="en-US" sz="2000" dirty="0"/>
              <a:t>and Zurich</a:t>
            </a:r>
          </a:p>
          <a:p>
            <a:pPr>
              <a:lnSpc>
                <a:spcPct val="80000"/>
              </a:lnSpc>
            </a:pPr>
            <a:r>
              <a:rPr lang="en-US" sz="2400" dirty="0"/>
              <a:t>Aside from the basic three political risk </a:t>
            </a:r>
            <a:r>
              <a:rPr lang="en-US" sz="2400" dirty="0" err="1"/>
              <a:t>coverages</a:t>
            </a:r>
            <a:r>
              <a:rPr lang="en-US" sz="2400" dirty="0"/>
              <a:t> (currency inconvertibility, expropriation, and war and political violence), the private sector offers coverage against non-payment and various forms of breach of contract.</a:t>
            </a:r>
          </a:p>
        </p:txBody>
      </p:sp>
      <p:sp>
        <p:nvSpPr>
          <p:cNvPr id="4" name="Rectangle 3"/>
          <p:cNvSpPr/>
          <p:nvPr/>
        </p:nvSpPr>
        <p:spPr>
          <a:xfrm>
            <a:off x="0" y="1356519"/>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252439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533400"/>
            <a:ext cx="7086600" cy="1143000"/>
          </a:xfrm>
        </p:spPr>
        <p:txBody>
          <a:bodyPr/>
          <a:lstStyle/>
          <a:p>
            <a:pPr algn="ctr"/>
            <a:r>
              <a:rPr lang="en-US" sz="3200" dirty="0" smtClean="0">
                <a:solidFill>
                  <a:srgbClr val="002060"/>
                </a:solidFill>
              </a:rPr>
              <a:t>American International Group Inc. (AIG)</a:t>
            </a:r>
            <a:endParaRPr lang="en-US" sz="3200" dirty="0">
              <a:solidFill>
                <a:srgbClr val="002060"/>
              </a:solidFill>
            </a:endParaRPr>
          </a:p>
        </p:txBody>
      </p:sp>
      <p:sp>
        <p:nvSpPr>
          <p:cNvPr id="27651" name="Rectangle 3"/>
          <p:cNvSpPr>
            <a:spLocks noGrp="1" noChangeArrowheads="1"/>
          </p:cNvSpPr>
          <p:nvPr>
            <p:ph type="body" idx="1"/>
          </p:nvPr>
        </p:nvSpPr>
        <p:spPr>
          <a:xfrm>
            <a:off x="838200" y="1981200"/>
            <a:ext cx="7772400" cy="4648200"/>
          </a:xfrm>
        </p:spPr>
        <p:txBody>
          <a:bodyPr/>
          <a:lstStyle/>
          <a:p>
            <a:pPr>
              <a:lnSpc>
                <a:spcPct val="90000"/>
              </a:lnSpc>
            </a:pPr>
            <a:r>
              <a:rPr lang="en-US" sz="2400" dirty="0" smtClean="0"/>
              <a:t>AIG Global Trade &amp; Political Risk Insurance Company (AIG Global) provides insurance to protect against loss of overseas assets and investments that result from specific political perils. </a:t>
            </a:r>
          </a:p>
          <a:p>
            <a:pPr>
              <a:lnSpc>
                <a:spcPct val="90000"/>
              </a:lnSpc>
            </a:pPr>
            <a:r>
              <a:rPr lang="en-US" sz="2400" dirty="0" smtClean="0"/>
              <a:t>Offers </a:t>
            </a:r>
            <a:r>
              <a:rPr lang="en-US" sz="2400" dirty="0"/>
              <a:t>limits of up to $500,000 and coverage in more than 100 countries.</a:t>
            </a:r>
          </a:p>
          <a:p>
            <a:pPr>
              <a:lnSpc>
                <a:spcPct val="90000"/>
              </a:lnSpc>
            </a:pPr>
            <a:r>
              <a:rPr lang="en-US" sz="2400" dirty="0"/>
              <a:t>The policy covers losses </a:t>
            </a:r>
            <a:r>
              <a:rPr lang="en-US" sz="2400" dirty="0" smtClean="0"/>
              <a:t>from:</a:t>
            </a:r>
          </a:p>
          <a:p>
            <a:pPr lvl="1">
              <a:lnSpc>
                <a:spcPct val="90000"/>
              </a:lnSpc>
            </a:pPr>
            <a:r>
              <a:rPr lang="en-US" sz="2000" dirty="0" smtClean="0"/>
              <a:t>Confiscation</a:t>
            </a:r>
            <a:r>
              <a:rPr lang="en-US" sz="2000" dirty="0"/>
              <a:t>, expropriation, nationalization and selective discrimination for permanent investments and mobile assets</a:t>
            </a:r>
            <a:r>
              <a:rPr lang="en-US" sz="2000" dirty="0" smtClean="0"/>
              <a:t>;</a:t>
            </a:r>
          </a:p>
          <a:p>
            <a:pPr lvl="1">
              <a:lnSpc>
                <a:spcPct val="90000"/>
              </a:lnSpc>
            </a:pPr>
            <a:r>
              <a:rPr lang="en-US" sz="2000" dirty="0" smtClean="0"/>
              <a:t>Embargo; </a:t>
            </a:r>
            <a:r>
              <a:rPr lang="en-US" sz="2000" dirty="0"/>
              <a:t>and </a:t>
            </a:r>
            <a:endParaRPr lang="en-US" sz="2000" dirty="0" smtClean="0"/>
          </a:p>
          <a:p>
            <a:pPr lvl="1">
              <a:lnSpc>
                <a:spcPct val="90000"/>
              </a:lnSpc>
            </a:pPr>
            <a:r>
              <a:rPr lang="en-US" sz="2000" dirty="0" smtClean="0"/>
              <a:t>License </a:t>
            </a:r>
            <a:r>
              <a:rPr lang="en-US" sz="2000" dirty="0"/>
              <a:t>cancellation for cross-border contracts.</a:t>
            </a:r>
          </a:p>
        </p:txBody>
      </p:sp>
      <p:sp>
        <p:nvSpPr>
          <p:cNvPr id="4" name="Rectangle 3"/>
          <p:cNvSpPr/>
          <p:nvPr/>
        </p:nvSpPr>
        <p:spPr>
          <a:xfrm>
            <a:off x="0" y="14859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319453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ndeximage4"/>
          <p:cNvPicPr>
            <a:picLocks noChangeAspect="1" noChangeArrowheads="1"/>
          </p:cNvPicPr>
          <p:nvPr/>
        </p:nvPicPr>
        <p:blipFill>
          <a:blip r:embed="rId3" cstate="print"/>
          <a:srcRect/>
          <a:stretch>
            <a:fillRect/>
          </a:stretch>
        </p:blipFill>
        <p:spPr bwMode="auto">
          <a:xfrm>
            <a:off x="1219200" y="1447800"/>
            <a:ext cx="6705600" cy="3667125"/>
          </a:xfrm>
          <a:prstGeom prst="rect">
            <a:avLst/>
          </a:prstGeom>
          <a:noFill/>
        </p:spPr>
      </p:pic>
      <p:sp>
        <p:nvSpPr>
          <p:cNvPr id="86019" name="Rectangle 3"/>
          <p:cNvSpPr>
            <a:spLocks noGrp="1" noChangeArrowheads="1"/>
          </p:cNvSpPr>
          <p:nvPr>
            <p:ph type="title"/>
          </p:nvPr>
        </p:nvSpPr>
        <p:spPr>
          <a:xfrm>
            <a:off x="956469" y="228600"/>
            <a:ext cx="7231062" cy="1004887"/>
          </a:xfrm>
        </p:spPr>
        <p:txBody>
          <a:bodyPr/>
          <a:lstStyle/>
          <a:p>
            <a:r>
              <a:rPr lang="en-US" sz="3200" dirty="0">
                <a:solidFill>
                  <a:srgbClr val="002060"/>
                </a:solidFill>
              </a:rPr>
              <a:t>Sovereign Risk Insurance Ltd. (Sovereign)</a:t>
            </a:r>
          </a:p>
        </p:txBody>
      </p:sp>
      <p:sp>
        <p:nvSpPr>
          <p:cNvPr id="86020" name="Rectangle 4"/>
          <p:cNvSpPr>
            <a:spLocks noGrp="1" noChangeArrowheads="1"/>
          </p:cNvSpPr>
          <p:nvPr>
            <p:ph type="body" idx="1"/>
          </p:nvPr>
        </p:nvSpPr>
        <p:spPr>
          <a:xfrm>
            <a:off x="990600" y="5410200"/>
            <a:ext cx="8001000" cy="1219200"/>
          </a:xfrm>
        </p:spPr>
        <p:txBody>
          <a:bodyPr/>
          <a:lstStyle/>
          <a:p>
            <a:pPr>
              <a:lnSpc>
                <a:spcPct val="80000"/>
              </a:lnSpc>
            </a:pPr>
            <a:r>
              <a:rPr lang="en-US" sz="2400"/>
              <a:t>Established in 1997</a:t>
            </a:r>
          </a:p>
          <a:p>
            <a:pPr>
              <a:lnSpc>
                <a:spcPct val="80000"/>
              </a:lnSpc>
            </a:pPr>
            <a:r>
              <a:rPr lang="en-US" sz="2400"/>
              <a:t>Per-project limits of $125 million</a:t>
            </a:r>
          </a:p>
          <a:p>
            <a:pPr>
              <a:lnSpc>
                <a:spcPct val="80000"/>
              </a:lnSpc>
            </a:pPr>
            <a:r>
              <a:rPr lang="en-US" sz="2400"/>
              <a:t>over $56 billion in assets supporting its underwriting</a:t>
            </a:r>
          </a:p>
        </p:txBody>
      </p:sp>
      <p:sp>
        <p:nvSpPr>
          <p:cNvPr id="5" name="Rectangle 4"/>
          <p:cNvSpPr/>
          <p:nvPr/>
        </p:nvSpPr>
        <p:spPr>
          <a:xfrm>
            <a:off x="0" y="1071563"/>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2112264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6060" y="115094"/>
            <a:ext cx="8229600" cy="1143000"/>
          </a:xfrm>
        </p:spPr>
        <p:txBody>
          <a:bodyPr/>
          <a:lstStyle/>
          <a:p>
            <a:r>
              <a:rPr lang="en-US" sz="3200" dirty="0">
                <a:solidFill>
                  <a:srgbClr val="002060"/>
                </a:solidFill>
              </a:rPr>
              <a:t>Expansion of political risk insurance on the demand side</a:t>
            </a:r>
          </a:p>
        </p:txBody>
      </p:sp>
      <p:sp>
        <p:nvSpPr>
          <p:cNvPr id="69635" name="Rectangle 3"/>
          <p:cNvSpPr>
            <a:spLocks noGrp="1" noChangeArrowheads="1"/>
          </p:cNvSpPr>
          <p:nvPr>
            <p:ph type="body" sz="half" idx="1"/>
          </p:nvPr>
        </p:nvSpPr>
        <p:spPr>
          <a:xfrm>
            <a:off x="304800" y="3733800"/>
            <a:ext cx="8488680" cy="2895600"/>
          </a:xfrm>
        </p:spPr>
        <p:txBody>
          <a:bodyPr>
            <a:noAutofit/>
          </a:bodyPr>
          <a:lstStyle/>
          <a:p>
            <a:pPr>
              <a:lnSpc>
                <a:spcPct val="80000"/>
              </a:lnSpc>
            </a:pPr>
            <a:r>
              <a:rPr lang="en-US" sz="2000" dirty="0"/>
              <a:t>Companies and international bankers are looking to insurers to shield them from the financial consequences of political turmoil around the </a:t>
            </a:r>
            <a:r>
              <a:rPr lang="en-US" sz="2000" dirty="0" smtClean="0"/>
              <a:t>world</a:t>
            </a:r>
          </a:p>
          <a:p>
            <a:pPr>
              <a:lnSpc>
                <a:spcPct val="80000"/>
              </a:lnSpc>
            </a:pPr>
            <a:endParaRPr lang="en-US" sz="2000" dirty="0"/>
          </a:p>
          <a:p>
            <a:pPr>
              <a:lnSpc>
                <a:spcPct val="80000"/>
              </a:lnSpc>
            </a:pPr>
            <a:r>
              <a:rPr lang="en-US" sz="2000" dirty="0"/>
              <a:t>Such cover once </a:t>
            </a:r>
            <a:r>
              <a:rPr lang="en-US" sz="2000" dirty="0" smtClean="0"/>
              <a:t>has appealed </a:t>
            </a:r>
            <a:r>
              <a:rPr lang="en-US" sz="2000" dirty="0"/>
              <a:t>only to oil firms prospecting in the Niger Delta, or mining operations in Central </a:t>
            </a:r>
            <a:r>
              <a:rPr lang="en-US" sz="2000" dirty="0" smtClean="0"/>
              <a:t>Asia</a:t>
            </a:r>
          </a:p>
          <a:p>
            <a:pPr>
              <a:lnSpc>
                <a:spcPct val="80000"/>
              </a:lnSpc>
            </a:pPr>
            <a:endParaRPr lang="en-US" sz="2000" dirty="0"/>
          </a:p>
          <a:p>
            <a:pPr>
              <a:lnSpc>
                <a:spcPct val="80000"/>
              </a:lnSpc>
            </a:pPr>
            <a:r>
              <a:rPr lang="en-US" sz="2000" dirty="0"/>
              <a:t>Now a wide variety of companies are increasingly looking for protection against more exotic risks – fruit growers in Latin America, film producers in Fiji, and bankers in Dubai.</a:t>
            </a:r>
          </a:p>
        </p:txBody>
      </p:sp>
      <p:pic>
        <p:nvPicPr>
          <p:cNvPr id="69636" name="Picture 4" descr="Satoshi Kambayashi"/>
          <p:cNvPicPr>
            <a:picLocks noChangeAspect="1" noChangeArrowheads="1"/>
          </p:cNvPicPr>
          <p:nvPr/>
        </p:nvPicPr>
        <p:blipFill>
          <a:blip r:embed="rId3" cstate="print"/>
          <a:srcRect/>
          <a:stretch>
            <a:fillRect/>
          </a:stretch>
        </p:blipFill>
        <p:spPr bwMode="auto">
          <a:xfrm>
            <a:off x="3192780" y="1600200"/>
            <a:ext cx="3185339" cy="2089150"/>
          </a:xfrm>
          <a:prstGeom prst="rect">
            <a:avLst/>
          </a:prstGeom>
          <a:noFill/>
          <a:ln w="9525">
            <a:noFill/>
            <a:miter lim="800000"/>
            <a:headEnd/>
            <a:tailEnd/>
          </a:ln>
        </p:spPr>
      </p:pic>
      <p:sp>
        <p:nvSpPr>
          <p:cNvPr id="5" name="Rectangle 4"/>
          <p:cNvSpPr/>
          <p:nvPr/>
        </p:nvSpPr>
        <p:spPr>
          <a:xfrm>
            <a:off x="-22860" y="1220936"/>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4245461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dirty="0">
                <a:solidFill>
                  <a:srgbClr val="002060"/>
                </a:solidFill>
              </a:rPr>
              <a:t>Expansion of political risk insurance on the supply side</a:t>
            </a:r>
          </a:p>
        </p:txBody>
      </p:sp>
      <p:sp>
        <p:nvSpPr>
          <p:cNvPr id="71683" name="Rectangle 3"/>
          <p:cNvSpPr>
            <a:spLocks noGrp="1" noChangeArrowheads="1"/>
          </p:cNvSpPr>
          <p:nvPr>
            <p:ph type="body" idx="1"/>
          </p:nvPr>
        </p:nvSpPr>
        <p:spPr>
          <a:xfrm>
            <a:off x="457200" y="1981200"/>
            <a:ext cx="8229600" cy="4525963"/>
          </a:xfrm>
        </p:spPr>
        <p:txBody>
          <a:bodyPr/>
          <a:lstStyle/>
          <a:p>
            <a:pPr>
              <a:lnSpc>
                <a:spcPct val="80000"/>
              </a:lnSpc>
            </a:pPr>
            <a:r>
              <a:rPr lang="en-US" sz="2400" dirty="0"/>
              <a:t>Innovation in offerings</a:t>
            </a:r>
          </a:p>
          <a:p>
            <a:pPr lvl="1">
              <a:lnSpc>
                <a:spcPct val="80000"/>
              </a:lnSpc>
            </a:pPr>
            <a:r>
              <a:rPr lang="en-US" sz="2000" dirty="0"/>
              <a:t>insurance against governments or foreign entities failing to honor contracts for political reasons</a:t>
            </a:r>
          </a:p>
          <a:p>
            <a:pPr>
              <a:lnSpc>
                <a:spcPct val="80000"/>
              </a:lnSpc>
            </a:pPr>
            <a:r>
              <a:rPr lang="en-US" sz="2400" dirty="0"/>
              <a:t>Greater role for private insurers</a:t>
            </a:r>
          </a:p>
          <a:p>
            <a:pPr lvl="1">
              <a:lnSpc>
                <a:spcPct val="80000"/>
              </a:lnSpc>
            </a:pPr>
            <a:r>
              <a:rPr lang="en-US" sz="2000" dirty="0"/>
              <a:t>Private providers now account for about half of a market that used to be dominated by big public underwriters, such as national export-development agencies and the World Bank's Multilateral Investment Guarantee Agency (MIGA).</a:t>
            </a:r>
          </a:p>
          <a:p>
            <a:pPr>
              <a:lnSpc>
                <a:spcPct val="80000"/>
              </a:lnSpc>
            </a:pPr>
            <a:r>
              <a:rPr lang="en-US" sz="2400" dirty="0"/>
              <a:t>Narrower focus for some of the public insurers that used to bestride the field</a:t>
            </a:r>
          </a:p>
          <a:p>
            <a:pPr lvl="1">
              <a:lnSpc>
                <a:spcPct val="80000"/>
              </a:lnSpc>
            </a:pPr>
            <a:r>
              <a:rPr lang="en-US" sz="2000" dirty="0"/>
              <a:t>OPIC has cut back its role in big insurance projects in recent years, deferring to the private sector. </a:t>
            </a:r>
          </a:p>
          <a:p>
            <a:pPr lvl="1">
              <a:lnSpc>
                <a:spcPct val="80000"/>
              </a:lnSpc>
            </a:pPr>
            <a:r>
              <a:rPr lang="en-US" sz="2000" dirty="0"/>
              <a:t>It now focuses on investments in emerging markets that fit America's foreign-policy priorities.</a:t>
            </a:r>
          </a:p>
        </p:txBody>
      </p:sp>
      <p:sp>
        <p:nvSpPr>
          <p:cNvPr id="4" name="Rectangle 3"/>
          <p:cNvSpPr/>
          <p:nvPr/>
        </p:nvSpPr>
        <p:spPr>
          <a:xfrm>
            <a:off x="0" y="1444219"/>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314562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36320" y="761999"/>
            <a:ext cx="4831080" cy="825273"/>
          </a:xfrm>
        </p:spPr>
        <p:txBody>
          <a:bodyPr>
            <a:normAutofit/>
          </a:bodyPr>
          <a:lstStyle/>
          <a:p>
            <a:pPr marL="838200" indent="-838200"/>
            <a:r>
              <a:rPr lang="en-US" sz="3200" b="1" dirty="0" smtClean="0">
                <a:solidFill>
                  <a:srgbClr val="002060"/>
                </a:solidFill>
              </a:rPr>
              <a:t>Political Risk </a:t>
            </a:r>
            <a:r>
              <a:rPr lang="en-US" sz="3200" b="1" dirty="0">
                <a:solidFill>
                  <a:srgbClr val="002060"/>
                </a:solidFill>
              </a:rPr>
              <a:t>Insurance</a:t>
            </a:r>
          </a:p>
        </p:txBody>
      </p:sp>
      <p:sp>
        <p:nvSpPr>
          <p:cNvPr id="40963" name="Rectangle 3"/>
          <p:cNvSpPr>
            <a:spLocks noGrp="1" noChangeArrowheads="1"/>
          </p:cNvSpPr>
          <p:nvPr>
            <p:ph type="body" idx="1"/>
          </p:nvPr>
        </p:nvSpPr>
        <p:spPr>
          <a:xfrm>
            <a:off x="762000" y="2298928"/>
            <a:ext cx="7620000" cy="4038600"/>
          </a:xfrm>
        </p:spPr>
        <p:txBody>
          <a:bodyPr/>
          <a:lstStyle/>
          <a:p>
            <a:pPr>
              <a:lnSpc>
                <a:spcPct val="90000"/>
              </a:lnSpc>
            </a:pPr>
            <a:r>
              <a:rPr lang="en-US" sz="2400" dirty="0"/>
              <a:t>targets the aftermath of damage, reducing it rather than preventing it.</a:t>
            </a:r>
          </a:p>
          <a:p>
            <a:pPr>
              <a:lnSpc>
                <a:spcPct val="90000"/>
              </a:lnSpc>
            </a:pPr>
            <a:r>
              <a:rPr lang="en-US" sz="2400" dirty="0"/>
              <a:t>allows companies that do not wish to assume particular risks to pay a premium so that someone else carries the risks they do not want to bear.</a:t>
            </a:r>
          </a:p>
          <a:p>
            <a:pPr>
              <a:lnSpc>
                <a:spcPct val="90000"/>
              </a:lnSpc>
            </a:pPr>
            <a:r>
              <a:rPr lang="en-US" sz="2400" dirty="0"/>
              <a:t>full recovery of losses is not possible because insurance involves a deductible, about 10%.</a:t>
            </a:r>
          </a:p>
          <a:p>
            <a:pPr>
              <a:lnSpc>
                <a:spcPct val="90000"/>
              </a:lnSpc>
            </a:pPr>
            <a:r>
              <a:rPr lang="en-US" sz="2400" dirty="0"/>
              <a:t>vital in providing coverage for factors that are entirely outside of a company’s control.</a:t>
            </a:r>
          </a:p>
          <a:p>
            <a:pPr>
              <a:lnSpc>
                <a:spcPct val="90000"/>
              </a:lnSpc>
            </a:pPr>
            <a:r>
              <a:rPr lang="en-US" sz="2400" dirty="0">
                <a:cs typeface="Times New Roman" pitchFamily="18" charset="0"/>
              </a:rPr>
              <a:t>available in the public and private sectors and is widely held by international investors and businesses</a:t>
            </a:r>
            <a:r>
              <a:rPr lang="en-US" sz="2400" dirty="0"/>
              <a:t>.</a:t>
            </a:r>
          </a:p>
        </p:txBody>
      </p:sp>
      <p:pic>
        <p:nvPicPr>
          <p:cNvPr id="5122" name="Picture 2" descr="http://www.bloglet.com/gallery/how-to-get-cheap-term-life-insurance-quotes/how-to-get-cheap-term-life-insurance-quot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26" b="100000" l="0" r="100000"/>
                    </a14:imgEffect>
                  </a14:imgLayer>
                </a14:imgProps>
              </a:ext>
              <a:ext uri="{28A0092B-C50C-407E-A947-70E740481C1C}">
                <a14:useLocalDpi xmlns:a14="http://schemas.microsoft.com/office/drawing/2010/main" val="0"/>
              </a:ext>
            </a:extLst>
          </a:blip>
          <a:srcRect/>
          <a:stretch>
            <a:fillRect/>
          </a:stretch>
        </p:blipFill>
        <p:spPr bwMode="auto">
          <a:xfrm>
            <a:off x="6248400" y="152400"/>
            <a:ext cx="1905000" cy="18029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8288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2238570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1219200" y="914400"/>
            <a:ext cx="7162800" cy="1447800"/>
          </a:xfrm>
        </p:spPr>
        <p:txBody>
          <a:bodyPr/>
          <a:lstStyle/>
          <a:p>
            <a:pPr algn="ctr"/>
            <a:r>
              <a:rPr lang="en-US" sz="3600" dirty="0">
                <a:solidFill>
                  <a:srgbClr val="002060"/>
                </a:solidFill>
              </a:rPr>
              <a:t>Public vs. private insurers</a:t>
            </a:r>
          </a:p>
        </p:txBody>
      </p:sp>
      <p:sp>
        <p:nvSpPr>
          <p:cNvPr id="73733" name="Rectangle 5"/>
          <p:cNvSpPr>
            <a:spLocks noGrp="1" noChangeArrowheads="1"/>
          </p:cNvSpPr>
          <p:nvPr>
            <p:ph type="subTitle" idx="1"/>
          </p:nvPr>
        </p:nvSpPr>
        <p:spPr>
          <a:xfrm>
            <a:off x="1600200" y="2705100"/>
            <a:ext cx="6400800" cy="495300"/>
          </a:xfrm>
        </p:spPr>
        <p:txBody>
          <a:bodyPr>
            <a:normAutofit lnSpcReduction="10000"/>
          </a:bodyPr>
          <a:lstStyle/>
          <a:p>
            <a:r>
              <a:rPr lang="en-US" sz="2800" dirty="0">
                <a:solidFill>
                  <a:srgbClr val="002060"/>
                </a:solidFill>
              </a:rPr>
              <a:t>Advantages and disadvantages</a:t>
            </a:r>
          </a:p>
        </p:txBody>
      </p:sp>
      <p:pic>
        <p:nvPicPr>
          <p:cNvPr id="4098" name="Picture 2" descr="http://bswllc.com/wp-content/uploads/2013/04/Risk-Insu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886200" cy="2595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1336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3388702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50939" y="214313"/>
            <a:ext cx="7154862" cy="1462087"/>
          </a:xfrm>
        </p:spPr>
        <p:txBody>
          <a:bodyPr/>
          <a:lstStyle/>
          <a:p>
            <a:pPr algn="ctr"/>
            <a:r>
              <a:rPr lang="en-US" sz="3200" dirty="0">
                <a:solidFill>
                  <a:srgbClr val="002060"/>
                </a:solidFill>
              </a:rPr>
              <a:t>The Berne Union </a:t>
            </a:r>
            <a:r>
              <a:rPr lang="en-US" sz="3200" dirty="0" smtClean="0">
                <a:solidFill>
                  <a:srgbClr val="002060"/>
                </a:solidFill>
              </a:rPr>
              <a:t>(</a:t>
            </a:r>
            <a:r>
              <a:rPr lang="en-US" sz="3200" dirty="0">
                <a:solidFill>
                  <a:srgbClr val="002060"/>
                </a:solidFill>
              </a:rPr>
              <a:t>International Union of Credit &amp; Investment Insurers)</a:t>
            </a:r>
          </a:p>
        </p:txBody>
      </p:sp>
      <p:sp>
        <p:nvSpPr>
          <p:cNvPr id="76803" name="Rectangle 3"/>
          <p:cNvSpPr>
            <a:spLocks noGrp="1" noChangeArrowheads="1"/>
          </p:cNvSpPr>
          <p:nvPr>
            <p:ph type="body" idx="1"/>
          </p:nvPr>
        </p:nvSpPr>
        <p:spPr>
          <a:xfrm>
            <a:off x="381000" y="1981201"/>
            <a:ext cx="8534400" cy="2971800"/>
          </a:xfrm>
        </p:spPr>
        <p:txBody>
          <a:bodyPr/>
          <a:lstStyle/>
          <a:p>
            <a:r>
              <a:rPr lang="en-US" sz="2400" dirty="0"/>
              <a:t>A group that includes the 30 biggest public and private insurers in the field; founded some 70 years </a:t>
            </a:r>
            <a:r>
              <a:rPr lang="en-US" sz="2400" dirty="0" smtClean="0"/>
              <a:t>ago</a:t>
            </a:r>
          </a:p>
          <a:p>
            <a:endParaRPr lang="en-US" sz="2400" dirty="0"/>
          </a:p>
          <a:p>
            <a:r>
              <a:rPr lang="en-US" sz="2400" dirty="0"/>
              <a:t>Supports exports and/or investments to both highly developed and emerging markets, by providing insurance or guarantees to protect exporting companies, investors and financing banks against political and/or commercial risks.</a:t>
            </a:r>
          </a:p>
        </p:txBody>
      </p:sp>
      <p:sp>
        <p:nvSpPr>
          <p:cNvPr id="4" name="Rectangle 3"/>
          <p:cNvSpPr/>
          <p:nvPr/>
        </p:nvSpPr>
        <p:spPr>
          <a:xfrm>
            <a:off x="0" y="1500077"/>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46967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b="1" dirty="0" smtClean="0">
                <a:solidFill>
                  <a:srgbClr val="002060"/>
                </a:solidFill>
              </a:rPr>
              <a:t>Initially available only through the public sector</a:t>
            </a:r>
            <a:endParaRPr lang="en-US" sz="3200" b="1" dirty="0">
              <a:solidFill>
                <a:srgbClr val="002060"/>
              </a:solidFill>
            </a:endParaRPr>
          </a:p>
        </p:txBody>
      </p:sp>
      <p:sp>
        <p:nvSpPr>
          <p:cNvPr id="61443" name="Rectangle 3"/>
          <p:cNvSpPr>
            <a:spLocks noGrp="1" noChangeArrowheads="1"/>
          </p:cNvSpPr>
          <p:nvPr>
            <p:ph type="body" idx="1"/>
          </p:nvPr>
        </p:nvSpPr>
        <p:spPr/>
        <p:txBody>
          <a:bodyPr/>
          <a:lstStyle/>
          <a:p>
            <a:pPr>
              <a:lnSpc>
                <a:spcPct val="80000"/>
              </a:lnSpc>
            </a:pPr>
            <a:r>
              <a:rPr lang="en-US" sz="2400" dirty="0"/>
              <a:t>Global risks present unique challenges to the insurance industry due to the long time horizons involved and the uncertainty associated with defining the probability of the event occurring and the potential severity of its impact</a:t>
            </a:r>
          </a:p>
          <a:p>
            <a:pPr lvl="1">
              <a:lnSpc>
                <a:spcPct val="80000"/>
              </a:lnSpc>
            </a:pPr>
            <a:r>
              <a:rPr lang="en-US" sz="2000" dirty="0"/>
              <a:t>Natural catastrophes</a:t>
            </a:r>
          </a:p>
          <a:p>
            <a:pPr lvl="1">
              <a:lnSpc>
                <a:spcPct val="80000"/>
              </a:lnSpc>
            </a:pPr>
            <a:r>
              <a:rPr lang="en-US" sz="2000" dirty="0"/>
              <a:t>Global terrorism</a:t>
            </a:r>
          </a:p>
          <a:p>
            <a:pPr>
              <a:lnSpc>
                <a:spcPct val="80000"/>
              </a:lnSpc>
            </a:pPr>
            <a:r>
              <a:rPr lang="en-US" sz="2400" dirty="0"/>
              <a:t>The uncertainty about the probability and impact of such events makes them poor candidates for insurance coverage from private </a:t>
            </a:r>
            <a:r>
              <a:rPr lang="en-US" sz="2400" dirty="0" smtClean="0"/>
              <a:t>insurers</a:t>
            </a:r>
            <a:endParaRPr lang="en-US" sz="2400" dirty="0"/>
          </a:p>
          <a:p>
            <a:pPr>
              <a:lnSpc>
                <a:spcPct val="80000"/>
              </a:lnSpc>
            </a:pPr>
            <a:r>
              <a:rPr lang="en-US" sz="2400" dirty="0"/>
              <a:t>Role of the state increases in providing coverage for such events</a:t>
            </a:r>
          </a:p>
        </p:txBody>
      </p:sp>
      <p:pic>
        <p:nvPicPr>
          <p:cNvPr id="4" name="Picture 4" descr="http://sweetcrudereports.com/wp-content/uploads/2013/02/Insurance-risk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930" b="92276" l="166" r="98504"/>
                    </a14:imgEffect>
                  </a14:imgLayer>
                </a14:imgProps>
              </a:ext>
              <a:ext uri="{28A0092B-C50C-407E-A947-70E740481C1C}">
                <a14:useLocalDpi xmlns:a14="http://schemas.microsoft.com/office/drawing/2010/main" val="0"/>
              </a:ext>
            </a:extLst>
          </a:blip>
          <a:srcRect l="7282" t="13013" r="3835" b="9324"/>
          <a:stretch/>
        </p:blipFill>
        <p:spPr bwMode="auto">
          <a:xfrm>
            <a:off x="3581400" y="4926138"/>
            <a:ext cx="2941320" cy="1577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222757"/>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55660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65" y="139073"/>
            <a:ext cx="8229600" cy="868362"/>
          </a:xfrm>
        </p:spPr>
        <p:txBody>
          <a:bodyPr>
            <a:normAutofit/>
          </a:bodyPr>
          <a:lstStyle/>
          <a:p>
            <a:r>
              <a:rPr lang="en-US" sz="3200" b="1" dirty="0" smtClean="0">
                <a:solidFill>
                  <a:srgbClr val="002060"/>
                </a:solidFill>
              </a:rPr>
              <a:t>Developments in the public sector</a:t>
            </a:r>
            <a:endParaRPr lang="en-US" sz="3200" b="1" dirty="0">
              <a:solidFill>
                <a:srgbClr val="002060"/>
              </a:solidFill>
            </a:endParaRPr>
          </a:p>
        </p:txBody>
      </p:sp>
      <p:sp>
        <p:nvSpPr>
          <p:cNvPr id="3" name="Content Placeholder 2"/>
          <p:cNvSpPr>
            <a:spLocks noGrp="1"/>
          </p:cNvSpPr>
          <p:nvPr>
            <p:ph idx="1"/>
          </p:nvPr>
        </p:nvSpPr>
        <p:spPr>
          <a:xfrm>
            <a:off x="457200" y="1143000"/>
            <a:ext cx="8534400" cy="5715000"/>
          </a:xfrm>
        </p:spPr>
        <p:txBody>
          <a:bodyPr>
            <a:noAutofit/>
          </a:bodyPr>
          <a:lstStyle/>
          <a:p>
            <a:pPr>
              <a:lnSpc>
                <a:spcPct val="80000"/>
              </a:lnSpc>
            </a:pPr>
            <a:r>
              <a:rPr lang="en-US" sz="2400" dirty="0" smtClean="0"/>
              <a:t>Risk insurance dates back to the Marshall Plan in 1948</a:t>
            </a:r>
          </a:p>
          <a:p>
            <a:pPr lvl="1">
              <a:lnSpc>
                <a:spcPct val="80000"/>
              </a:lnSpc>
            </a:pPr>
            <a:r>
              <a:rPr lang="en-US" sz="2400" dirty="0" smtClean="0"/>
              <a:t>Started as an effort by the U.S. government to encourage American equity investments to assist in the rebuilding of post-war Europe: a program of issuing long-term political risk guaranties</a:t>
            </a:r>
          </a:p>
          <a:p>
            <a:pPr>
              <a:lnSpc>
                <a:spcPct val="80000"/>
              </a:lnSpc>
            </a:pPr>
            <a:r>
              <a:rPr lang="en-US" sz="2400" dirty="0" smtClean="0"/>
              <a:t>In the 1960's, the U.S. Agency for International Development (AID) began administering the U.S. investment guarantee program</a:t>
            </a:r>
          </a:p>
          <a:p>
            <a:pPr lvl="1">
              <a:lnSpc>
                <a:spcPct val="80000"/>
              </a:lnSpc>
            </a:pPr>
            <a:r>
              <a:rPr lang="en-US" sz="2400" dirty="0" smtClean="0"/>
              <a:t>It incorporated expropriation and war risk coverage and was directed specifically towards developing countries</a:t>
            </a:r>
          </a:p>
          <a:p>
            <a:pPr lvl="1">
              <a:lnSpc>
                <a:spcPct val="80000"/>
              </a:lnSpc>
            </a:pPr>
            <a:r>
              <a:rPr lang="en-US" sz="2400" dirty="0" smtClean="0"/>
              <a:t>In 1969 OPIC, the Overseas Private Investment Corporation was established</a:t>
            </a:r>
          </a:p>
          <a:p>
            <a:pPr>
              <a:lnSpc>
                <a:spcPct val="80000"/>
              </a:lnSpc>
            </a:pPr>
            <a:r>
              <a:rPr lang="en-US" sz="2400" dirty="0" smtClean="0"/>
              <a:t>Most OECD countries established similar national agencies that provide domestic companies with export credit and political risk insurance</a:t>
            </a:r>
          </a:p>
          <a:p>
            <a:pPr>
              <a:lnSpc>
                <a:spcPct val="80000"/>
              </a:lnSpc>
            </a:pPr>
            <a:r>
              <a:rPr lang="en-US" sz="2400" dirty="0" smtClean="0"/>
              <a:t>The World Bank established MIGA, the Multilateral Investment Guarantee Agency in 1987</a:t>
            </a:r>
          </a:p>
        </p:txBody>
      </p:sp>
      <p:sp>
        <p:nvSpPr>
          <p:cNvPr id="4" name="Rectangle 3"/>
          <p:cNvSpPr/>
          <p:nvPr/>
        </p:nvSpPr>
        <p:spPr>
          <a:xfrm>
            <a:off x="21265" y="846618"/>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77814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1470025"/>
          </a:xfrm>
        </p:spPr>
        <p:txBody>
          <a:bodyPr/>
          <a:lstStyle/>
          <a:p>
            <a:r>
              <a:rPr lang="en-US" sz="3200" b="1" dirty="0" smtClean="0">
                <a:solidFill>
                  <a:srgbClr val="002060"/>
                </a:solidFill>
              </a:rPr>
              <a:t>Who provides political risk insurance?</a:t>
            </a:r>
            <a:endParaRPr lang="en-US" sz="3200" b="1" dirty="0">
              <a:solidFill>
                <a:srgbClr val="002060"/>
              </a:solidFill>
            </a:endParaRPr>
          </a:p>
        </p:txBody>
      </p:sp>
      <p:sp>
        <p:nvSpPr>
          <p:cNvPr id="3" name="Content Placeholder 2"/>
          <p:cNvSpPr>
            <a:spLocks noGrp="1"/>
          </p:cNvSpPr>
          <p:nvPr>
            <p:ph type="subTitle" idx="1"/>
          </p:nvPr>
        </p:nvSpPr>
        <p:spPr>
          <a:xfrm>
            <a:off x="609600" y="4357724"/>
            <a:ext cx="7924800" cy="1524000"/>
          </a:xfrm>
        </p:spPr>
        <p:txBody>
          <a:bodyPr/>
          <a:lstStyle/>
          <a:p>
            <a:r>
              <a:rPr lang="en-US" sz="2400" dirty="0" smtClean="0">
                <a:hlinkClick r:id="rId3"/>
              </a:rPr>
              <a:t>http://www.pri-center.com/directories/sub_index.cfm?typenum=661,681</a:t>
            </a:r>
            <a:r>
              <a:rPr lang="en-US" sz="2400" dirty="0" smtClean="0"/>
              <a:t> </a:t>
            </a:r>
            <a:endParaRPr lang="en-US" sz="2400" dirty="0"/>
          </a:p>
        </p:txBody>
      </p:sp>
      <p:pic>
        <p:nvPicPr>
          <p:cNvPr id="4" name="Picture 6" descr="http://successionplus.com.au/wp-content/uploads/2012/05/personal-risk-insurance-in-Austral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09600"/>
            <a:ext cx="2438400" cy="182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Rectangle 4"/>
          <p:cNvSpPr/>
          <p:nvPr/>
        </p:nvSpPr>
        <p:spPr>
          <a:xfrm>
            <a:off x="0" y="35052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085772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62200" y="381000"/>
            <a:ext cx="5843588" cy="1271588"/>
          </a:xfrm>
        </p:spPr>
        <p:txBody>
          <a:bodyPr/>
          <a:lstStyle/>
          <a:p>
            <a:r>
              <a:rPr lang="en-US" sz="3200" b="1" dirty="0">
                <a:solidFill>
                  <a:srgbClr val="002060"/>
                </a:solidFill>
              </a:rPr>
              <a:t>The Overseas Private Investment Corporation</a:t>
            </a:r>
          </a:p>
        </p:txBody>
      </p:sp>
      <p:sp>
        <p:nvSpPr>
          <p:cNvPr id="21507" name="Rectangle 3"/>
          <p:cNvSpPr>
            <a:spLocks noGrp="1" noChangeArrowheads="1"/>
          </p:cNvSpPr>
          <p:nvPr>
            <p:ph type="body" idx="1"/>
          </p:nvPr>
        </p:nvSpPr>
        <p:spPr>
          <a:xfrm>
            <a:off x="381000" y="2057400"/>
            <a:ext cx="8382000" cy="4800600"/>
          </a:xfrm>
        </p:spPr>
        <p:txBody>
          <a:bodyPr/>
          <a:lstStyle/>
          <a:p>
            <a:pPr>
              <a:lnSpc>
                <a:spcPct val="90000"/>
              </a:lnSpc>
            </a:pPr>
            <a:r>
              <a:rPr lang="en-US" sz="2400" dirty="0" smtClean="0"/>
              <a:t>Self-sustaining federal agency that sells investment services to small, medium and large American businesses expanding into </a:t>
            </a:r>
            <a:r>
              <a:rPr lang="en-US" sz="2400" dirty="0" err="1" smtClean="0"/>
              <a:t>appr</a:t>
            </a:r>
            <a:r>
              <a:rPr lang="en-US" sz="2400" dirty="0" smtClean="0"/>
              <a:t>. 150 developing nations and emerging markets around the world.</a:t>
            </a:r>
          </a:p>
          <a:p>
            <a:pPr>
              <a:lnSpc>
                <a:spcPct val="90000"/>
              </a:lnSpc>
            </a:pPr>
            <a:endParaRPr lang="en-US" sz="2400" dirty="0" smtClean="0"/>
          </a:p>
          <a:p>
            <a:pPr lvl="1">
              <a:lnSpc>
                <a:spcPct val="90000"/>
              </a:lnSpc>
            </a:pPr>
            <a:r>
              <a:rPr lang="en-US" sz="2000" dirty="0" smtClean="0"/>
              <a:t>Established as a development agency of the US government </a:t>
            </a:r>
          </a:p>
          <a:p>
            <a:pPr lvl="1">
              <a:lnSpc>
                <a:spcPct val="90000"/>
              </a:lnSpc>
            </a:pPr>
            <a:endParaRPr lang="en-US" sz="2000" dirty="0" smtClean="0"/>
          </a:p>
          <a:p>
            <a:pPr lvl="1">
              <a:lnSpc>
                <a:spcPct val="90000"/>
              </a:lnSpc>
            </a:pPr>
            <a:r>
              <a:rPr lang="en-US" sz="2000" dirty="0" smtClean="0"/>
              <a:t>OPIC mission is to mobilize and facilitate the participation of United States private capital and skills in the economic and social development of less developed countries and areas, and countries in transition from non-market to market economies.</a:t>
            </a:r>
          </a:p>
          <a:p>
            <a:pPr lvl="1">
              <a:lnSpc>
                <a:spcPct val="90000"/>
              </a:lnSpc>
            </a:pPr>
            <a:endParaRPr lang="en-US" sz="2000" dirty="0" smtClean="0"/>
          </a:p>
          <a:p>
            <a:pPr lvl="1">
              <a:lnSpc>
                <a:spcPct val="90000"/>
              </a:lnSpc>
            </a:pPr>
            <a:r>
              <a:rPr lang="en-US" sz="2000" dirty="0" smtClean="0"/>
              <a:t>Helps US businesses invest overseas, complementing the private sector in managing the risks associated with FDI</a:t>
            </a:r>
            <a:endParaRPr lang="en-US" sz="2000" dirty="0"/>
          </a:p>
        </p:txBody>
      </p:sp>
      <p:pic>
        <p:nvPicPr>
          <p:cNvPr id="21508" name="Picture 4" descr="OPIC"/>
          <p:cNvPicPr>
            <a:picLocks noChangeAspect="1" noChangeArrowheads="1"/>
          </p:cNvPicPr>
          <p:nvPr/>
        </p:nvPicPr>
        <p:blipFill>
          <a:blip r:embed="rId3" cstate="print"/>
          <a:srcRect/>
          <a:stretch>
            <a:fillRect/>
          </a:stretch>
        </p:blipFill>
        <p:spPr bwMode="auto">
          <a:xfrm>
            <a:off x="685800" y="381000"/>
            <a:ext cx="1524000" cy="103981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163998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47565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3200" b="1" dirty="0">
                <a:solidFill>
                  <a:srgbClr val="002060"/>
                </a:solidFill>
              </a:rPr>
              <a:t>OPIC’s activities</a:t>
            </a:r>
          </a:p>
        </p:txBody>
      </p:sp>
      <p:sp>
        <p:nvSpPr>
          <p:cNvPr id="38915" name="Rectangle 3"/>
          <p:cNvSpPr>
            <a:spLocks noGrp="1" noChangeArrowheads="1"/>
          </p:cNvSpPr>
          <p:nvPr>
            <p:ph type="body" idx="1"/>
          </p:nvPr>
        </p:nvSpPr>
        <p:spPr>
          <a:xfrm>
            <a:off x="838200" y="1981200"/>
            <a:ext cx="8077200" cy="4495800"/>
          </a:xfrm>
        </p:spPr>
        <p:txBody>
          <a:bodyPr/>
          <a:lstStyle/>
          <a:p>
            <a:pPr>
              <a:lnSpc>
                <a:spcPct val="80000"/>
              </a:lnSpc>
            </a:pPr>
            <a:r>
              <a:rPr lang="en-US" sz="2400" dirty="0"/>
              <a:t>OPIC carries out its mission by: </a:t>
            </a:r>
          </a:p>
          <a:p>
            <a:pPr lvl="1">
              <a:lnSpc>
                <a:spcPct val="80000"/>
              </a:lnSpc>
            </a:pPr>
            <a:r>
              <a:rPr lang="en-US" sz="1800" dirty="0"/>
              <a:t>providing </a:t>
            </a:r>
            <a:r>
              <a:rPr lang="en-US" sz="1800" dirty="0">
                <a:hlinkClick r:id="rId3"/>
              </a:rPr>
              <a:t>political risk insurance</a:t>
            </a:r>
            <a:r>
              <a:rPr lang="en-US" sz="1800" dirty="0"/>
              <a:t> to help U.S companies manage risk;</a:t>
            </a:r>
          </a:p>
          <a:p>
            <a:pPr lvl="1">
              <a:lnSpc>
                <a:spcPct val="80000"/>
              </a:lnSpc>
            </a:pPr>
            <a:r>
              <a:rPr lang="en-US" sz="1800" dirty="0"/>
              <a:t>providing financing through </a:t>
            </a:r>
            <a:r>
              <a:rPr lang="en-US" sz="1800" dirty="0">
                <a:hlinkClick r:id="rId4"/>
              </a:rPr>
              <a:t>direct loans and loan guaranties</a:t>
            </a:r>
            <a:r>
              <a:rPr lang="en-US" sz="1800" dirty="0"/>
              <a:t>; and</a:t>
            </a:r>
          </a:p>
          <a:p>
            <a:pPr lvl="1">
              <a:lnSpc>
                <a:spcPct val="80000"/>
              </a:lnSpc>
            </a:pPr>
            <a:r>
              <a:rPr lang="en-US" sz="1800" dirty="0"/>
              <a:t>leveraging private capital through </a:t>
            </a:r>
            <a:r>
              <a:rPr lang="en-US" sz="1800" dirty="0">
                <a:hlinkClick r:id="rId5"/>
              </a:rPr>
              <a:t>OPIC-supported funds</a:t>
            </a:r>
            <a:r>
              <a:rPr lang="en-US" sz="1800" dirty="0"/>
              <a:t>.</a:t>
            </a:r>
          </a:p>
          <a:p>
            <a:pPr>
              <a:lnSpc>
                <a:spcPct val="80000"/>
              </a:lnSpc>
            </a:pPr>
            <a:r>
              <a:rPr lang="en-US" sz="2400" dirty="0"/>
              <a:t>Prioritizes the allocation of scarce resources to projects on the basis of their developmental benefits. </a:t>
            </a:r>
          </a:p>
          <a:p>
            <a:pPr lvl="1">
              <a:lnSpc>
                <a:spcPct val="80000"/>
              </a:lnSpc>
            </a:pPr>
            <a:r>
              <a:rPr lang="en-US" sz="1800" dirty="0"/>
              <a:t>By expanding economic development in host countries, OPIC-supported projects can encourage political stability, free market reforms and U.S. best practices</a:t>
            </a:r>
          </a:p>
          <a:p>
            <a:pPr>
              <a:lnSpc>
                <a:spcPct val="80000"/>
              </a:lnSpc>
            </a:pPr>
            <a:r>
              <a:rPr lang="en-US" sz="2400" dirty="0" smtClean="0"/>
              <a:t>Since 1971, OPIC projects have generated $74 billion in U.S. exports and supported more than 275,000 American jobs (2012 data).</a:t>
            </a:r>
            <a:endParaRPr lang="en-US" sz="2400" dirty="0"/>
          </a:p>
          <a:p>
            <a:pPr>
              <a:lnSpc>
                <a:spcPct val="80000"/>
              </a:lnSpc>
            </a:pPr>
            <a:r>
              <a:rPr lang="en-US" sz="2400" dirty="0"/>
              <a:t>No cost to taxpayers</a:t>
            </a:r>
          </a:p>
          <a:p>
            <a:pPr>
              <a:lnSpc>
                <a:spcPct val="80000"/>
              </a:lnSpc>
            </a:pPr>
            <a:endParaRPr lang="en-US" sz="2400" dirty="0"/>
          </a:p>
        </p:txBody>
      </p:sp>
      <p:sp>
        <p:nvSpPr>
          <p:cNvPr id="4" name="Rectangle 3"/>
          <p:cNvSpPr/>
          <p:nvPr/>
        </p:nvSpPr>
        <p:spPr>
          <a:xfrm>
            <a:off x="0" y="1361835"/>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95961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5300" y="112491"/>
            <a:ext cx="8153400" cy="792162"/>
          </a:xfrm>
        </p:spPr>
        <p:txBody>
          <a:bodyPr/>
          <a:lstStyle/>
          <a:p>
            <a:r>
              <a:rPr lang="en-US" sz="3600" b="1" dirty="0">
                <a:solidFill>
                  <a:srgbClr val="002060"/>
                </a:solidFill>
              </a:rPr>
              <a:t>Types of coverage</a:t>
            </a:r>
          </a:p>
        </p:txBody>
      </p:sp>
      <p:sp>
        <p:nvSpPr>
          <p:cNvPr id="36867" name="Rectangle 3"/>
          <p:cNvSpPr>
            <a:spLocks noGrp="1" noChangeArrowheads="1"/>
          </p:cNvSpPr>
          <p:nvPr>
            <p:ph type="body" idx="1"/>
          </p:nvPr>
        </p:nvSpPr>
        <p:spPr>
          <a:xfrm>
            <a:off x="381000" y="1143000"/>
            <a:ext cx="8610600" cy="5410200"/>
          </a:xfrm>
        </p:spPr>
        <p:txBody>
          <a:bodyPr>
            <a:noAutofit/>
          </a:bodyPr>
          <a:lstStyle/>
          <a:p>
            <a:pPr>
              <a:lnSpc>
                <a:spcPct val="80000"/>
              </a:lnSpc>
            </a:pPr>
            <a:r>
              <a:rPr lang="en-US" sz="2800" b="1" dirty="0" smtClean="0">
                <a:solidFill>
                  <a:srgbClr val="DC0826"/>
                </a:solidFill>
              </a:rPr>
              <a:t>Political Violence</a:t>
            </a:r>
            <a:r>
              <a:rPr lang="en-US" sz="2400" dirty="0" smtClean="0"/>
              <a:t> – loss of assets or income due to war, revolution, insurrection or politically motivated civil strife, terrorism or sabotage</a:t>
            </a:r>
          </a:p>
          <a:p>
            <a:pPr lvl="1">
              <a:lnSpc>
                <a:spcPct val="80000"/>
              </a:lnSpc>
            </a:pPr>
            <a:r>
              <a:rPr lang="en-US" sz="2000" dirty="0" smtClean="0"/>
              <a:t>Assets coverage</a:t>
            </a:r>
          </a:p>
          <a:p>
            <a:pPr lvl="1">
              <a:lnSpc>
                <a:spcPct val="80000"/>
              </a:lnSpc>
            </a:pPr>
            <a:r>
              <a:rPr lang="en-US" sz="2000" dirty="0" smtClean="0"/>
              <a:t>Business income coverage</a:t>
            </a:r>
          </a:p>
          <a:p>
            <a:pPr>
              <a:lnSpc>
                <a:spcPct val="80000"/>
              </a:lnSpc>
            </a:pPr>
            <a:r>
              <a:rPr lang="en-US" sz="2800" b="1" dirty="0" smtClean="0">
                <a:solidFill>
                  <a:srgbClr val="DC0826"/>
                </a:solidFill>
              </a:rPr>
              <a:t>Expropriation/Improper Government Interference</a:t>
            </a:r>
            <a:r>
              <a:rPr lang="en-US" sz="2400" dirty="0" smtClean="0"/>
              <a:t> </a:t>
            </a:r>
            <a:r>
              <a:rPr lang="en-US" sz="2400" dirty="0"/>
              <a:t>– loss of an investment due to expropriation, nationalization or confiscation by a foreign government</a:t>
            </a:r>
          </a:p>
          <a:p>
            <a:pPr>
              <a:lnSpc>
                <a:spcPct val="80000"/>
              </a:lnSpc>
            </a:pPr>
            <a:r>
              <a:rPr lang="en-US" sz="2800" b="1" dirty="0" smtClean="0">
                <a:solidFill>
                  <a:srgbClr val="DC0826"/>
                </a:solidFill>
              </a:rPr>
              <a:t>Currency Inconvertibility</a:t>
            </a:r>
            <a:r>
              <a:rPr lang="en-US" sz="2800" dirty="0" smtClean="0"/>
              <a:t> — inability to convert profits, debt service and other returns from local currency into U.S. dollars and transfer those dollars out of the host country</a:t>
            </a:r>
          </a:p>
          <a:p>
            <a:pPr>
              <a:lnSpc>
                <a:spcPct val="80000"/>
              </a:lnSpc>
            </a:pPr>
            <a:r>
              <a:rPr lang="en-US" sz="2800" b="1" dirty="0" smtClean="0">
                <a:solidFill>
                  <a:srgbClr val="DC0826"/>
                </a:solidFill>
              </a:rPr>
              <a:t>Specialty Coverage</a:t>
            </a:r>
            <a:endParaRPr lang="en-US" sz="2800" b="1" dirty="0">
              <a:solidFill>
                <a:srgbClr val="DC0826"/>
              </a:solidFill>
            </a:endParaRPr>
          </a:p>
          <a:p>
            <a:pPr lvl="1">
              <a:lnSpc>
                <a:spcPct val="80000"/>
              </a:lnSpc>
            </a:pPr>
            <a:r>
              <a:rPr lang="en-US" sz="2000" dirty="0"/>
              <a:t>Institutional loans; capital markets; leasing; oil and gas; natural resources (not oil and gas); contractors and exporters</a:t>
            </a:r>
          </a:p>
          <a:p>
            <a:pPr>
              <a:lnSpc>
                <a:spcPct val="80000"/>
              </a:lnSpc>
            </a:pPr>
            <a:r>
              <a:rPr lang="en-US" sz="2800" b="1" dirty="0" smtClean="0">
                <a:solidFill>
                  <a:srgbClr val="DC0826"/>
                </a:solidFill>
              </a:rPr>
              <a:t>Product Development</a:t>
            </a:r>
            <a:endParaRPr lang="en-US" sz="2800" b="1" dirty="0">
              <a:solidFill>
                <a:srgbClr val="DC0826"/>
              </a:solidFill>
            </a:endParaRPr>
          </a:p>
        </p:txBody>
      </p:sp>
      <p:sp>
        <p:nvSpPr>
          <p:cNvPr id="4" name="Rectangle 3"/>
          <p:cNvSpPr/>
          <p:nvPr/>
        </p:nvSpPr>
        <p:spPr>
          <a:xfrm>
            <a:off x="0" y="8763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400991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85407" y="193158"/>
            <a:ext cx="6934200" cy="1066800"/>
          </a:xfrm>
        </p:spPr>
        <p:txBody>
          <a:bodyPr/>
          <a:lstStyle/>
          <a:p>
            <a:r>
              <a:rPr lang="en-US" sz="3600" b="1" dirty="0">
                <a:solidFill>
                  <a:srgbClr val="002060"/>
                </a:solidFill>
              </a:rPr>
              <a:t>Scope of OPIC’s coverage</a:t>
            </a:r>
          </a:p>
        </p:txBody>
      </p:sp>
      <p:sp>
        <p:nvSpPr>
          <p:cNvPr id="23555" name="Rectangle 3"/>
          <p:cNvSpPr>
            <a:spLocks noGrp="1" noChangeArrowheads="1"/>
          </p:cNvSpPr>
          <p:nvPr>
            <p:ph type="body" idx="1"/>
          </p:nvPr>
        </p:nvSpPr>
        <p:spPr>
          <a:xfrm>
            <a:off x="457200" y="1600200"/>
            <a:ext cx="8458200" cy="4876800"/>
          </a:xfrm>
        </p:spPr>
        <p:txBody>
          <a:bodyPr>
            <a:normAutofit/>
          </a:bodyPr>
          <a:lstStyle/>
          <a:p>
            <a:pPr>
              <a:lnSpc>
                <a:spcPct val="80000"/>
              </a:lnSpc>
            </a:pPr>
            <a:r>
              <a:rPr lang="en-US" sz="2400" dirty="0"/>
              <a:t>OPIC can offer up to $400 million in total project support for any one project -- up to $250 million in project finance and up to $250 million in political risk insurance.</a:t>
            </a:r>
            <a:endParaRPr lang="en-US" sz="2400" b="1" dirty="0"/>
          </a:p>
          <a:p>
            <a:pPr>
              <a:lnSpc>
                <a:spcPct val="80000"/>
              </a:lnSpc>
            </a:pPr>
            <a:r>
              <a:rPr lang="en-US" sz="2400" dirty="0"/>
              <a:t>Currently, OPIC has about 400 active clients including small, medium and large U.S. businesses.</a:t>
            </a:r>
          </a:p>
          <a:p>
            <a:pPr>
              <a:lnSpc>
                <a:spcPct val="80000"/>
              </a:lnSpc>
            </a:pPr>
            <a:r>
              <a:rPr lang="en-US" sz="2400" dirty="0"/>
              <a:t>OPIC supports business projects in virtually every industrial and economic sector, including agriculture, energy, construction, natural resources, telecommunications, transportation and distribution, banking, and services among others. </a:t>
            </a:r>
          </a:p>
          <a:p>
            <a:pPr>
              <a:lnSpc>
                <a:spcPct val="80000"/>
              </a:lnSpc>
            </a:pPr>
            <a:r>
              <a:rPr lang="en-US" sz="2400" dirty="0"/>
              <a:t>Coverage is available for equity investments in new ventures or expansions or modernizations of existing enterprises, parent company and third party loans and loan guaranties, technical assistance agreements, cross-border leases and other forms of investment exposure. OPIC also insures contractors, exporters and financial institutions </a:t>
            </a:r>
          </a:p>
        </p:txBody>
      </p:sp>
      <p:sp>
        <p:nvSpPr>
          <p:cNvPr id="4" name="Rectangle 3"/>
          <p:cNvSpPr/>
          <p:nvPr/>
        </p:nvSpPr>
        <p:spPr>
          <a:xfrm>
            <a:off x="-19493" y="1181100"/>
            <a:ext cx="9144000" cy="228600"/>
          </a:xfrm>
          <a:prstGeom prst="rect">
            <a:avLst/>
          </a:prstGeom>
          <a:solidFill>
            <a:srgbClr val="F794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cs typeface="Arial" pitchFamily="34" charset="0"/>
            </a:endParaRPr>
          </a:p>
        </p:txBody>
      </p:sp>
    </p:spTree>
    <p:extLst>
      <p:ext uri="{BB962C8B-B14F-4D97-AF65-F5344CB8AC3E}">
        <p14:creationId xmlns:p14="http://schemas.microsoft.com/office/powerpoint/2010/main" val="1220071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7927</Words>
  <Application>Microsoft Office PowerPoint</Application>
  <PresentationFormat>On-screen Show (4:3)</PresentationFormat>
  <Paragraphs>570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Risk Mitigation Strategies and Political Risk Insurance</vt:lpstr>
      <vt:lpstr>Political Risk Insurance</vt:lpstr>
      <vt:lpstr>Initially available only through the public sector</vt:lpstr>
      <vt:lpstr>Developments in the public sector</vt:lpstr>
      <vt:lpstr>Who provides political risk insurance?</vt:lpstr>
      <vt:lpstr>The Overseas Private Investment Corporation</vt:lpstr>
      <vt:lpstr>OPIC’s activities</vt:lpstr>
      <vt:lpstr>Types of coverage</vt:lpstr>
      <vt:lpstr>Scope of OPIC’s coverage</vt:lpstr>
      <vt:lpstr>Other countries also provide OPIC-like programs</vt:lpstr>
      <vt:lpstr>MIGA, a global insurer to private investors</vt:lpstr>
      <vt:lpstr>Scope and role of MIGA’s Guarantees</vt:lpstr>
      <vt:lpstr>Guarantee policies</vt:lpstr>
      <vt:lpstr>MIGA’s sectoral guarantee portfolio</vt:lpstr>
      <vt:lpstr>A gradual shift from the public to the private sector</vt:lpstr>
      <vt:lpstr>American International Group Inc. (AIG)</vt:lpstr>
      <vt:lpstr>Sovereign Risk Insurance Ltd. (Sovereign)</vt:lpstr>
      <vt:lpstr>Expansion of political risk insurance on the demand side</vt:lpstr>
      <vt:lpstr>Expansion of political risk insurance on the supply side</vt:lpstr>
      <vt:lpstr>Public vs. private insurers</vt:lpstr>
      <vt:lpstr>The Berne Union (International Union of Credit &amp; Investment Insurers)</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Risks. Types and Examples</dc:title>
  <dc:creator>JGSM</dc:creator>
  <cp:lastModifiedBy>Elena Iankova</cp:lastModifiedBy>
  <cp:revision>66</cp:revision>
  <cp:lastPrinted>2014-03-06T18:06:00Z</cp:lastPrinted>
  <dcterms:created xsi:type="dcterms:W3CDTF">2014-02-04T17:50:34Z</dcterms:created>
  <dcterms:modified xsi:type="dcterms:W3CDTF">2017-01-15T05:19:06Z</dcterms:modified>
</cp:coreProperties>
</file>