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9" r:id="rId4"/>
    <p:sldId id="280" r:id="rId5"/>
    <p:sldId id="281" r:id="rId6"/>
    <p:sldId id="260" r:id="rId7"/>
    <p:sldId id="259" r:id="rId8"/>
    <p:sldId id="261" r:id="rId9"/>
    <p:sldId id="282" r:id="rId10"/>
    <p:sldId id="283" r:id="rId11"/>
    <p:sldId id="286" r:id="rId12"/>
    <p:sldId id="288" r:id="rId13"/>
    <p:sldId id="290" r:id="rId14"/>
    <p:sldId id="289" r:id="rId15"/>
    <p:sldId id="284" r:id="rId16"/>
    <p:sldId id="291" r:id="rId17"/>
    <p:sldId id="292" r:id="rId18"/>
    <p:sldId id="293" r:id="rId19"/>
    <p:sldId id="295" r:id="rId20"/>
    <p:sldId id="294" r:id="rId21"/>
  </p:sldIdLst>
  <p:sldSz cx="9144000" cy="5143500" type="screen16x9"/>
  <p:notesSz cx="6858000" cy="9144000"/>
  <p:embeddedFontLs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Raleway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E54E703-D7FB-4621-9696-E9E97A18D08C}">
  <a:tblStyle styleId="{2E54E703-D7FB-4621-9696-E9E97A18D08C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1" autoAdjust="0"/>
    <p:restoredTop sz="86299" autoAdjust="0"/>
  </p:normalViewPr>
  <p:slideViewPr>
    <p:cSldViewPr>
      <p:cViewPr>
        <p:scale>
          <a:sx n="100" d="100"/>
          <a:sy n="100" d="100"/>
        </p:scale>
        <p:origin x="-630" y="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6" y="3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81041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Intense competition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 faces intense competition across all markets for its products and services. The company's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competitors range in size from Fortune 100 companies to small, specialized single-product businesses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open source community-based projects. Further, the internet as a distribution channel and noncommercial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model has further reduced barriers to entry.</a:t>
            </a: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company's business that develops and markets operating systems for computing devices, related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and online services faces competition from various commercial software products and from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alternative platforms and devices, mainly from Apple and Google. The company's Office product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competes with software application vendors such as Apple and Google and numerous web-based and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mobile application competitors as well as local application developers in Asia and Europe. Windows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Phone operating system faces competition from iOS, Android, and Blackberry operating systems. The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company's Xbox gaming and entertainment business competes with console platforms from Nintendo and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Sony. Microsoft phones face intense competition from Samsung and Apple. In addition, the company's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resale products face competition from various online marketplaces, including those operated by Amazon,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Apple, and Google. Microsoft's information and content solutions competes with Google and a wide array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websites, social platforms such as Facebook, and portals such as Yahoo! that provide content and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 offerings to end users. Further, the company also faces competition from game studios, including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 Arts and Activision Blizzard.</a:t>
            </a: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company's business that develops and markets server software, software developer tools, </a:t>
            </a:r>
            <a:r>
              <a:rPr lang="en-US" sz="11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cloudbased</a:t>
            </a:r>
            <a:endPara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services, and solutions competes with vertically integrated computer manufacturers such as HP,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IBM and Oracle. It also competes with commercial and non-commercial software developers such as Red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Hat. Commercial competitors for its server applications for PC-based distributed client/server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environments include CA Technologies, IBM and Oracle. Its system management solutions compete with</a:t>
            </a: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8" y="2235350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339800" y="2125775"/>
            <a:ext cx="8453100" cy="15783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 b="1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 b="1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 b="1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 b="1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 b="1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 b="1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 b="1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 b="1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339925" y="3856800"/>
            <a:ext cx="8453100" cy="3621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86725" y="1353787"/>
            <a:ext cx="79707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7"/>
            <a:ext cx="79707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finance?q=NASDAQ:MSFT" TargetMode="External"/><Relationship Id="rId2" Type="http://schemas.openxmlformats.org/officeDocument/2006/relationships/hyperlink" Target="https://finance.yahoo.com/q/ae?s=MSFT+Analyst+Estimates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 amt="65000"/>
          </a:blip>
          <a:srcRect t="27605" b="2760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339800" y="754175"/>
            <a:ext cx="8453100" cy="157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Microsoft Corporation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339925" y="3628200"/>
            <a:ext cx="8453100" cy="36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Microsoft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024" y="361950"/>
            <a:ext cx="764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dirty="0" smtClean="0">
                <a:solidFill>
                  <a:schemeClr val="accent5"/>
                </a:solidFill>
              </a:rPr>
              <a:t>Four Year Revenue Table 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433922"/>
              </p:ext>
            </p:extLst>
          </p:nvPr>
        </p:nvGraphicFramePr>
        <p:xfrm>
          <a:off x="1981200" y="1809750"/>
          <a:ext cx="6096000" cy="751840"/>
        </p:xfrm>
        <a:graphic>
          <a:graphicData uri="http://schemas.openxmlformats.org/drawingml/2006/table">
            <a:tbl>
              <a:tblPr firstRow="1" bandRow="1">
                <a:tableStyleId>{2E54E703-D7FB-4621-9696-E9E97A18D08C}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$85,320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$95,580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$86,833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$77.849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190750"/>
            <a:ext cx="1676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Millions of USD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80975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months </a:t>
            </a:r>
            <a:r>
              <a:rPr lang="en-US" dirty="0" smtClean="0"/>
              <a:t>ending June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00350"/>
            <a:ext cx="5338762" cy="20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3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024" y="361950"/>
            <a:ext cx="764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dirty="0" smtClean="0">
                <a:solidFill>
                  <a:schemeClr val="accent5"/>
                </a:solidFill>
              </a:rPr>
              <a:t>Four Year Net Income Table 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82277"/>
              </p:ext>
            </p:extLst>
          </p:nvPr>
        </p:nvGraphicFramePr>
        <p:xfrm>
          <a:off x="1981200" y="1809750"/>
          <a:ext cx="6096000" cy="751840"/>
        </p:xfrm>
        <a:graphic>
          <a:graphicData uri="http://schemas.openxmlformats.org/drawingml/2006/table">
            <a:tbl>
              <a:tblPr firstRow="1" bandRow="1">
                <a:tableStyleId>{2E54E703-D7FB-4621-9696-E9E97A18D08C}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$16,798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$12,193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$22,074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$21,863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190750"/>
            <a:ext cx="1676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Millions of USD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80975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months </a:t>
            </a:r>
            <a:r>
              <a:rPr lang="en-US" dirty="0" smtClean="0"/>
              <a:t>ending June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00350"/>
            <a:ext cx="5338762" cy="20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2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024" y="361950"/>
            <a:ext cx="764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dirty="0" smtClean="0">
                <a:solidFill>
                  <a:schemeClr val="accent5"/>
                </a:solidFill>
              </a:rPr>
              <a:t>Five Year Price Earning Ratio 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868232"/>
              </p:ext>
            </p:extLst>
          </p:nvPr>
        </p:nvGraphicFramePr>
        <p:xfrm>
          <a:off x="914400" y="1570990"/>
          <a:ext cx="7315200" cy="2372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/>
                  </a:outerShdw>
                </a:effectLst>
                <a:tableStyleId>{2E54E703-D7FB-4621-9696-E9E97A18D08C}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bg2"/>
                          </a:solidFill>
                        </a:rPr>
                        <a:t>Year</a:t>
                      </a:r>
                      <a:endParaRPr lang="en-US" b="1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bg2"/>
                          </a:solidFill>
                        </a:rPr>
                        <a:t>Stock Trading Price</a:t>
                      </a:r>
                      <a:endParaRPr lang="en-US" b="1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bg2"/>
                          </a:solidFill>
                        </a:rPr>
                        <a:t>EPS at Year</a:t>
                      </a:r>
                      <a:r>
                        <a:rPr lang="en-US" b="1" u="sng" baseline="0" dirty="0" smtClean="0">
                          <a:solidFill>
                            <a:schemeClr val="bg2"/>
                          </a:solidFill>
                        </a:rPr>
                        <a:t> End </a:t>
                      </a:r>
                      <a:endParaRPr lang="en-US" b="1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bg2"/>
                          </a:solidFill>
                        </a:rPr>
                        <a:t>P/E Ratio </a:t>
                      </a:r>
                      <a:endParaRPr lang="en-US" b="1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2"/>
                          </a:solidFill>
                        </a:rPr>
                        <a:t>6-30-2016</a:t>
                      </a:r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2"/>
                          </a:solidFill>
                        </a:rPr>
                        <a:t>$50.72</a:t>
                      </a:r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2"/>
                          </a:solidFill>
                        </a:rPr>
                        <a:t>$2.25</a:t>
                      </a:r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2"/>
                          </a:solidFill>
                        </a:rPr>
                        <a:t>22.5</a:t>
                      </a:r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2"/>
                          </a:solidFill>
                        </a:rPr>
                        <a:t>6-30-2015</a:t>
                      </a:r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2"/>
                          </a:solidFill>
                        </a:rPr>
                        <a:t>$44.71</a:t>
                      </a:r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2"/>
                          </a:solidFill>
                        </a:rPr>
                        <a:t>$2.29</a:t>
                      </a:r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2"/>
                          </a:solidFill>
                        </a:rPr>
                        <a:t>19.5</a:t>
                      </a:r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2"/>
                          </a:solidFill>
                        </a:rPr>
                        <a:t>6-30-2014</a:t>
                      </a:r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2"/>
                          </a:solidFill>
                        </a:rPr>
                        <a:t>$42.17</a:t>
                      </a:r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2"/>
                          </a:solidFill>
                        </a:rPr>
                        <a:t>$2.65</a:t>
                      </a:r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2"/>
                          </a:solidFill>
                        </a:rPr>
                        <a:t>16.1</a:t>
                      </a:r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2"/>
                          </a:solidFill>
                        </a:rPr>
                        <a:t>6-28-2013</a:t>
                      </a:r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2"/>
                          </a:solidFill>
                        </a:rPr>
                        <a:t>$34.38</a:t>
                      </a:r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2"/>
                          </a:solidFill>
                        </a:rPr>
                        <a:t>$2.60</a:t>
                      </a:r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2"/>
                          </a:solidFill>
                        </a:rPr>
                        <a:t>13.2</a:t>
                      </a:r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u="none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u="none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7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024" y="361950"/>
            <a:ext cx="764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Stock </a:t>
            </a:r>
            <a:r>
              <a:rPr lang="en-US" sz="3200" dirty="0" smtClean="0"/>
              <a:t>Beta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924050"/>
            <a:ext cx="767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120015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Beta: 1.16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07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95930"/>
            <a:ext cx="4038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Potential Growth in EPS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0150"/>
            <a:ext cx="65436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09675"/>
            <a:ext cx="6286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2095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Five Year Stock Chart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442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9055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Solvency or Debt Ratio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259600"/>
            <a:ext cx="6543675" cy="357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0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1435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Dividend Yield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03835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Microsoft pays 2.57% Dividend Return Yearly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60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9055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Summary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52550"/>
            <a:ext cx="723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comments - would you buy this stock today based on what your analysis shows you.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 amt="65000"/>
          </a:blip>
          <a:srcRect t="27605" b="2760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339800" y="754175"/>
            <a:ext cx="8453100" cy="157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Questions</a:t>
            </a:r>
            <a:endParaRPr lang="en" dirty="0"/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339925" y="3628200"/>
            <a:ext cx="8453100" cy="36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33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 amt="65000"/>
          </a:blip>
          <a:srcRect t="27605" b="2760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339800" y="-388825"/>
            <a:ext cx="8453100" cy="157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dirty="0"/>
              <a:t>Agenda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838200" y="1818724"/>
            <a:ext cx="7865199" cy="1667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2400" dirty="0" smtClean="0">
                <a:solidFill>
                  <a:schemeClr val="tx1"/>
                </a:solidFill>
              </a:rPr>
              <a:t>Microsoft History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2400" dirty="0" smtClean="0">
                <a:solidFill>
                  <a:schemeClr val="tx1"/>
                </a:solidFill>
              </a:rPr>
              <a:t>Products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2400" dirty="0" smtClean="0">
                <a:solidFill>
                  <a:schemeClr val="tx1"/>
                </a:solidFill>
              </a:rPr>
              <a:t>Competitors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2400" dirty="0" smtClean="0">
                <a:solidFill>
                  <a:schemeClr val="tx1"/>
                </a:solidFill>
              </a:rPr>
              <a:t>SWOT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2400" dirty="0" smtClean="0">
                <a:solidFill>
                  <a:schemeClr val="tx1"/>
                </a:solidFill>
              </a:rPr>
              <a:t>Revenue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2400" dirty="0" smtClean="0">
                <a:solidFill>
                  <a:schemeClr val="tx1"/>
                </a:solidFill>
              </a:rPr>
              <a:t>Potential Growth 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2400" dirty="0" smtClean="0">
                <a:solidFill>
                  <a:schemeClr val="tx1"/>
                </a:solidFill>
              </a:rPr>
              <a:t>Summary </a:t>
            </a:r>
          </a:p>
          <a:p>
            <a:pPr lvl="0">
              <a:spcBef>
                <a:spcPts val="0"/>
              </a:spcBef>
              <a:buNone/>
            </a:pPr>
            <a:endParaRPr lang="e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71550"/>
            <a:ext cx="6705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References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Microsoft Corporation SWOT Analysis. (2016). </a:t>
            </a:r>
            <a:r>
              <a:rPr lang="en-US" i="1" dirty="0">
                <a:solidFill>
                  <a:schemeClr val="bg2"/>
                </a:solidFill>
              </a:rPr>
              <a:t>Microsoft Corporation SWOT Analysis</a:t>
            </a:r>
            <a:r>
              <a:rPr lang="en-US" dirty="0">
                <a:solidFill>
                  <a:schemeClr val="bg2"/>
                </a:solidFill>
              </a:rPr>
              <a:t>, 1-11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bg2"/>
                </a:solidFill>
                <a:hlinkClick r:id="rId2"/>
              </a:rPr>
              <a:t>finance.yahoo.com/q/ae?s=MSFT+Analyst+Estimates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2"/>
                </a:solidFill>
                <a:hlinkClick r:id="rId3"/>
              </a:rPr>
              <a:t>www.google.com/finance?q=NASDAQ:MSFT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http://</a:t>
            </a:r>
            <a:r>
              <a:rPr lang="en-US" dirty="0" smtClean="0">
                <a:solidFill>
                  <a:schemeClr val="bg2"/>
                </a:solidFill>
              </a:rPr>
              <a:t>news.microsoft.com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http://bigcharts.marketwatch.com/quickchart/quickchart.asp?symb=MSFT&amp;insttype=&amp;freq=2&amp;show=&amp;time=12</a:t>
            </a:r>
          </a:p>
        </p:txBody>
      </p:sp>
    </p:spTree>
    <p:extLst>
      <p:ext uri="{BB962C8B-B14F-4D97-AF65-F5344CB8AC3E}">
        <p14:creationId xmlns:p14="http://schemas.microsoft.com/office/powerpoint/2010/main" val="757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 amt="65000"/>
          </a:blip>
          <a:srcRect t="27605" b="2760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339800" y="-388825"/>
            <a:ext cx="8453100" cy="157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dirty="0" smtClean="0"/>
              <a:t>History </a:t>
            </a:r>
            <a:endParaRPr lang="en" dirty="0"/>
          </a:p>
        </p:txBody>
      </p:sp>
      <p:sp>
        <p:nvSpPr>
          <p:cNvPr id="82" name="Shape 82"/>
          <p:cNvSpPr txBox="1"/>
          <p:nvPr/>
        </p:nvSpPr>
        <p:spPr>
          <a:xfrm>
            <a:off x="838200" y="1818724"/>
            <a:ext cx="7865199" cy="1667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2400" dirty="0" smtClean="0">
                <a:solidFill>
                  <a:schemeClr val="tx1"/>
                </a:solidFill>
              </a:rPr>
              <a:t>1975 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2400" dirty="0" smtClean="0">
                <a:solidFill>
                  <a:schemeClr val="tx1"/>
                </a:solidFill>
              </a:rPr>
              <a:t>Albuquerque, New Mexico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2400" dirty="0" smtClean="0">
                <a:solidFill>
                  <a:schemeClr val="tx1"/>
                </a:solidFill>
              </a:rPr>
              <a:t>Altari 8800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2400" dirty="0" smtClean="0">
                <a:solidFill>
                  <a:schemeClr val="tx1"/>
                </a:solidFill>
              </a:rPr>
              <a:t>Microsoft Incorporates</a:t>
            </a:r>
          </a:p>
          <a:p>
            <a:pPr lvl="0">
              <a:spcBef>
                <a:spcPts val="0"/>
              </a:spcBef>
              <a:buNone/>
            </a:pPr>
            <a:endParaRPr lang="e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242400" y="133350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lt2"/>
                </a:solidFill>
              </a:rPr>
              <a:t>History </a:t>
            </a:r>
            <a:endParaRPr lang="en" dirty="0">
              <a:solidFill>
                <a:schemeClr val="lt2"/>
              </a:solidFill>
            </a:endParaRPr>
          </a:p>
        </p:txBody>
      </p:sp>
      <p:graphicFrame>
        <p:nvGraphicFramePr>
          <p:cNvPr id="235" name="Shape 235"/>
          <p:cNvGraphicFramePr/>
          <p:nvPr>
            <p:extLst>
              <p:ext uri="{D42A27DB-BD31-4B8C-83A1-F6EECF244321}">
                <p14:modId xmlns:p14="http://schemas.microsoft.com/office/powerpoint/2010/main" val="458052953"/>
              </p:ext>
            </p:extLst>
          </p:nvPr>
        </p:nvGraphicFramePr>
        <p:xfrm>
          <a:off x="323100" y="2393975"/>
          <a:ext cx="8522700" cy="719125"/>
        </p:xfrm>
        <a:graphic>
          <a:graphicData uri="http://schemas.openxmlformats.org/drawingml/2006/table">
            <a:tbl>
              <a:tblPr>
                <a:noFill/>
                <a:tableStyleId>{2E54E703-D7FB-4621-9696-E9E97A18D08C}</a:tableStyleId>
              </a:tblPr>
              <a:tblGrid>
                <a:gridCol w="710225"/>
                <a:gridCol w="710225"/>
                <a:gridCol w="710225"/>
                <a:gridCol w="382850"/>
                <a:gridCol w="1037600"/>
                <a:gridCol w="710225"/>
                <a:gridCol w="710225"/>
                <a:gridCol w="710225"/>
                <a:gridCol w="710225"/>
                <a:gridCol w="710225"/>
                <a:gridCol w="710225"/>
                <a:gridCol w="710225"/>
              </a:tblGrid>
              <a:tr h="719125">
                <a:tc gridSpan="4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 smtClean="0">
                          <a:solidFill>
                            <a:srgbClr val="FFFFFF"/>
                          </a:solidFill>
                        </a:rPr>
                        <a:t>1975</a:t>
                      </a:r>
                      <a:endParaRPr lang="en" sz="18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 smtClean="0">
                          <a:solidFill>
                            <a:srgbClr val="FFFFFF"/>
                          </a:solidFill>
                        </a:rPr>
                        <a:t>2015</a:t>
                      </a:r>
                      <a:endParaRPr lang="en" sz="18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6" name="Shape 236"/>
          <p:cNvCxnSpPr/>
          <p:nvPr/>
        </p:nvCxnSpPr>
        <p:spPr>
          <a:xfrm rot="10800000">
            <a:off x="569975" y="1439375"/>
            <a:ext cx="0" cy="9545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646175" y="1235062"/>
            <a:ext cx="2315699" cy="392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solidFill>
                  <a:schemeClr val="dk1"/>
                </a:solidFill>
              </a:rPr>
              <a:t>April 4, 1975</a:t>
            </a:r>
            <a:endParaRPr lang="en" sz="1800" dirty="0">
              <a:solidFill>
                <a:schemeClr val="dk1"/>
              </a:solidFill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body" idx="4294967295"/>
          </p:nvPr>
        </p:nvSpPr>
        <p:spPr>
          <a:xfrm>
            <a:off x="646175" y="1560475"/>
            <a:ext cx="2315699" cy="57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en" sz="1400" dirty="0" smtClean="0"/>
              <a:t>Microsoft Founded </a:t>
            </a:r>
            <a:endParaRPr sz="1400" dirty="0"/>
          </a:p>
        </p:txBody>
      </p: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2561101" y="3668336"/>
            <a:ext cx="2315699" cy="392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solidFill>
                  <a:schemeClr val="dk1"/>
                </a:solidFill>
              </a:rPr>
              <a:t>January 1, 1979</a:t>
            </a:r>
            <a:endParaRPr lang="en" sz="1800" dirty="0">
              <a:solidFill>
                <a:schemeClr val="dk1"/>
              </a:solidFill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4294967295"/>
          </p:nvPr>
        </p:nvSpPr>
        <p:spPr>
          <a:xfrm>
            <a:off x="2590800" y="3993750"/>
            <a:ext cx="2315699" cy="57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 smtClean="0"/>
              <a:t>Microsoft moves to Albuquerque, NM</a:t>
            </a:r>
            <a:endParaRPr lang="en" sz="1400" dirty="0"/>
          </a:p>
        </p:txBody>
      </p:sp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581400" y="1235062"/>
            <a:ext cx="2353199" cy="392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solidFill>
                  <a:schemeClr val="dk1"/>
                </a:solidFill>
              </a:rPr>
              <a:t>August 3, 1977</a:t>
            </a:r>
            <a:endParaRPr lang="en" sz="1800" dirty="0">
              <a:solidFill>
                <a:schemeClr val="dk1"/>
              </a:solidFill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body" idx="4294967295"/>
          </p:nvPr>
        </p:nvSpPr>
        <p:spPr>
          <a:xfrm>
            <a:off x="3581400" y="1560475"/>
            <a:ext cx="2353199" cy="57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 smtClean="0"/>
              <a:t>TRS-80</a:t>
            </a:r>
            <a:endParaRPr lang="en" sz="1400" dirty="0"/>
          </a:p>
        </p:txBody>
      </p: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5800201" y="1265250"/>
            <a:ext cx="2353199" cy="392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solidFill>
                  <a:schemeClr val="dk1"/>
                </a:solidFill>
              </a:rPr>
              <a:t>March 13, 1986</a:t>
            </a:r>
            <a:endParaRPr lang="en" sz="1800" dirty="0">
              <a:solidFill>
                <a:schemeClr val="dk1"/>
              </a:solidFill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4294967295"/>
          </p:nvPr>
        </p:nvSpPr>
        <p:spPr>
          <a:xfrm>
            <a:off x="7162800" y="3993750"/>
            <a:ext cx="2353199" cy="57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 smtClean="0"/>
              <a:t>Microsoft Launches Windows 98</a:t>
            </a:r>
            <a:endParaRPr lang="en" sz="1400" dirty="0"/>
          </a:p>
        </p:txBody>
      </p:sp>
      <p:cxnSp>
        <p:nvCxnSpPr>
          <p:cNvPr id="245" name="Shape 245"/>
          <p:cNvCxnSpPr/>
          <p:nvPr/>
        </p:nvCxnSpPr>
        <p:spPr>
          <a:xfrm>
            <a:off x="4495800" y="3113100"/>
            <a:ext cx="0" cy="827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246" name="Shape 246"/>
          <p:cNvCxnSpPr/>
          <p:nvPr/>
        </p:nvCxnSpPr>
        <p:spPr>
          <a:xfrm rot="10800000">
            <a:off x="3429000" y="1439375"/>
            <a:ext cx="0" cy="9545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247" name="Shape 247"/>
          <p:cNvCxnSpPr/>
          <p:nvPr/>
        </p:nvCxnSpPr>
        <p:spPr>
          <a:xfrm>
            <a:off x="7086600" y="3113100"/>
            <a:ext cx="0" cy="827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61" y="34091"/>
            <a:ext cx="2139539" cy="125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3616"/>
            <a:ext cx="2438400" cy="12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244" y="374368"/>
            <a:ext cx="1324145" cy="185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33750"/>
            <a:ext cx="1690225" cy="153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hape 246"/>
          <p:cNvCxnSpPr/>
          <p:nvPr/>
        </p:nvCxnSpPr>
        <p:spPr>
          <a:xfrm rot="10800000">
            <a:off x="5715000" y="1464751"/>
            <a:ext cx="0" cy="9545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34" name="Shape 243"/>
          <p:cNvSpPr txBox="1">
            <a:spLocks/>
          </p:cNvSpPr>
          <p:nvPr/>
        </p:nvSpPr>
        <p:spPr>
          <a:xfrm>
            <a:off x="7171801" y="3703650"/>
            <a:ext cx="2353199" cy="3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" sz="1800" dirty="0" smtClean="0"/>
              <a:t>June 25, 1998</a:t>
            </a:r>
            <a:endParaRPr lang="en" sz="1800" dirty="0"/>
          </a:p>
        </p:txBody>
      </p:sp>
      <p:sp>
        <p:nvSpPr>
          <p:cNvPr id="36" name="Shape 244"/>
          <p:cNvSpPr txBox="1">
            <a:spLocks/>
          </p:cNvSpPr>
          <p:nvPr/>
        </p:nvSpPr>
        <p:spPr>
          <a:xfrm>
            <a:off x="5791200" y="1652700"/>
            <a:ext cx="2353199" cy="5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" sz="1400" dirty="0" smtClean="0"/>
              <a:t>Microsoft Goes Public </a:t>
            </a: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9012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 amt="65000"/>
          </a:blip>
          <a:srcRect t="27605" b="2760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-5410200" y="-552450"/>
            <a:ext cx="8453100" cy="157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Founder </a:t>
            </a:r>
            <a:endParaRPr lang="e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84" y="799876"/>
            <a:ext cx="2895600" cy="283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47750"/>
            <a:ext cx="4876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William (Bill) H. Gates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Born: October  28, 1955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Attended Lakeside School where he discovered his interest in software and started programing computers at the age 13.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In 1973, he attended Harvard and developed  a version of programing language BASIC for the first PC.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June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27, 2008,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he transitioned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out of a day-to-day role in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the company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to spend more time on his global health and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education work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at the Bill &amp; Melinda Gates Foundation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5307119" y="1367856"/>
            <a:ext cx="3308643" cy="2519214"/>
            <a:chOff x="6803275" y="419418"/>
            <a:chExt cx="2212049" cy="2513019"/>
          </a:xfrm>
        </p:grpSpPr>
        <p:pic>
          <p:nvPicPr>
            <p:cNvPr id="104" name="Shape 1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4"/>
              <a:ext cx="2212049" cy="2504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Shape 105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2" y="419418"/>
              <a:ext cx="1077272" cy="3826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Shape 106"/>
            <p:cNvSpPr txBox="1"/>
            <p:nvPr/>
          </p:nvSpPr>
          <p:spPr>
            <a:xfrm>
              <a:off x="6944800" y="1087117"/>
              <a:ext cx="1643118" cy="16011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800"/>
                </a:spcAft>
                <a:buClr>
                  <a:schemeClr val="dk2"/>
                </a:buClr>
                <a:buFont typeface="Arial"/>
                <a:buNone/>
              </a:pPr>
              <a:r>
                <a:rPr lang="en" b="1" dirty="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Clr>
                  <a:schemeClr val="dk2"/>
                </a:buClr>
                <a:buSzPct val="91666"/>
                <a:buFont typeface="Arial"/>
                <a:buNone/>
              </a:pPr>
              <a:r>
                <a:rPr lang="en" sz="1200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In this example, we’re leading off </a:t>
              </a:r>
              <a:r>
                <a:rPr lang="en" sz="1200" dirty="0" smtClean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ide</a:t>
              </a:r>
              <a:r>
                <a:rPr lang="en" sz="1200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.</a:t>
              </a:r>
            </a:p>
          </p:txBody>
        </p:sp>
      </p:grp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83100" y="712151"/>
            <a:ext cx="8631599" cy="102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New Products </a:t>
            </a:r>
            <a:endParaRPr lang="en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657350"/>
            <a:ext cx="3429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Lumia </a:t>
            </a:r>
            <a:r>
              <a:rPr lang="en-US" sz="2400" b="1" dirty="0"/>
              <a:t>950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Lumia </a:t>
            </a:r>
            <a:r>
              <a:rPr lang="en-US" sz="2400" b="1" dirty="0"/>
              <a:t>950 XL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Surface </a:t>
            </a:r>
            <a:r>
              <a:rPr lang="en-US" sz="2400" b="1" dirty="0"/>
              <a:t>Pro 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Microsoft </a:t>
            </a:r>
            <a:r>
              <a:rPr lang="en-US" sz="2400" b="1" dirty="0"/>
              <a:t>Band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28750"/>
            <a:ext cx="3174133" cy="251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117003"/>
            <a:ext cx="4254600" cy="481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1082318" y="286377"/>
            <a:ext cx="2071999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228600" y="819150"/>
            <a:ext cx="4191000" cy="7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Microsoft Band</a:t>
            </a:r>
            <a:endParaRPr lang="en" sz="3000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4294967295"/>
          </p:nvPr>
        </p:nvSpPr>
        <p:spPr>
          <a:xfrm>
            <a:off x="152400" y="1504950"/>
            <a:ext cx="3432899" cy="33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Activity Tracker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Char char="•"/>
            </a:pPr>
            <a:r>
              <a:rPr lang="en" sz="1200" b="1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  Heart Rate, Calorie Counter, Sleep 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Compatable with Android and I</a:t>
            </a:r>
            <a:r>
              <a:rPr lang="en-US" sz="1200" b="1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lang="en" sz="1200" b="1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hones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Char char="•"/>
            </a:pPr>
            <a:r>
              <a:rPr lang="en" sz="1200" b="1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Bluetooth, text, calendar, call alerts</a:t>
            </a:r>
            <a:endParaRPr lang="en" sz="1200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00" y="1386151"/>
            <a:ext cx="4352925" cy="22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0275" y="3562350"/>
            <a:ext cx="517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https://www.microsoft.com/microsoft-band/en-us/features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52400" y="285750"/>
            <a:ext cx="8622299" cy="132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>
                <a:solidFill>
                  <a:schemeClr val="accent5"/>
                </a:solidFill>
              </a:rPr>
              <a:t>Competitors </a:t>
            </a:r>
            <a:r>
              <a:rPr lang="en-US" sz="2400" dirty="0" smtClean="0"/>
              <a:t>(what </a:t>
            </a:r>
            <a:r>
              <a:rPr lang="en-US" sz="2400" dirty="0"/>
              <a:t>they are </a:t>
            </a:r>
            <a:r>
              <a:rPr lang="en-US" sz="2400" dirty="0" smtClean="0"/>
              <a:t>doing?</a:t>
            </a:r>
            <a:r>
              <a:rPr lang="en" sz="2400" b="0" dirty="0" smtClean="0"/>
              <a:t>)</a:t>
            </a:r>
            <a:endParaRPr lang="en" sz="2400" b="0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5029200" y="1170187"/>
            <a:ext cx="4127512" cy="2814928"/>
            <a:chOff x="6803275" y="419418"/>
            <a:chExt cx="2212049" cy="2513019"/>
          </a:xfrm>
        </p:grpSpPr>
        <p:pic>
          <p:nvPicPr>
            <p:cNvPr id="113" name="Shape 1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4"/>
              <a:ext cx="2212049" cy="2504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Shape 114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2" y="419418"/>
              <a:ext cx="1077272" cy="3826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Shape 115"/>
            <p:cNvSpPr txBox="1"/>
            <p:nvPr/>
          </p:nvSpPr>
          <p:spPr>
            <a:xfrm>
              <a:off x="6944800" y="684230"/>
              <a:ext cx="2022873" cy="2003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800"/>
                </a:spcAft>
                <a:buClr>
                  <a:schemeClr val="dk2"/>
                </a:buClr>
                <a:buFont typeface="Arial"/>
                <a:buNone/>
              </a:pPr>
              <a:r>
                <a:rPr lang="en" b="1" dirty="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" sz="1200" dirty="0" smtClean="0">
                  <a:solidFill>
                    <a:schemeClr val="bg2"/>
                  </a:solidFill>
                  <a:latin typeface="+mj-lt"/>
                  <a:ea typeface="Raleway"/>
                  <a:cs typeface="Raleway"/>
                  <a:sym typeface="Raleway"/>
                </a:rPr>
                <a:t>Sofware Products, operatiing systems recives pressure from compeititon (Forturne 100)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" sz="1200" dirty="0" smtClean="0">
                  <a:solidFill>
                    <a:schemeClr val="bg2"/>
                  </a:solidFill>
                  <a:latin typeface="+mj-lt"/>
                  <a:ea typeface="Raleway"/>
                  <a:cs typeface="Raleway"/>
                  <a:sym typeface="Raleway"/>
                </a:rPr>
                <a:t>Software Consumer Needs and Habiits for Devices </a:t>
              </a:r>
              <a:endParaRPr lang="en" sz="1200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bg2"/>
                  </a:solidFill>
                  <a:latin typeface="+mj-lt"/>
                </a:rPr>
                <a:t>Xbox </a:t>
              </a:r>
              <a:r>
                <a:rPr lang="en-US" sz="1200" dirty="0">
                  <a:solidFill>
                    <a:schemeClr val="bg2"/>
                  </a:solidFill>
                  <a:latin typeface="+mj-lt"/>
                </a:rPr>
                <a:t>gaming and </a:t>
              </a:r>
              <a:r>
                <a:rPr lang="en-US" sz="1200" dirty="0" smtClean="0">
                  <a:solidFill>
                    <a:schemeClr val="bg2"/>
                  </a:solidFill>
                  <a:latin typeface="+mj-lt"/>
                </a:rPr>
                <a:t>entertainment business </a:t>
              </a:r>
              <a:r>
                <a:rPr lang="en-US" sz="1200" dirty="0">
                  <a:solidFill>
                    <a:schemeClr val="bg2"/>
                  </a:solidFill>
                  <a:latin typeface="+mj-lt"/>
                </a:rPr>
                <a:t>competes with console platforms</a:t>
              </a:r>
              <a:endParaRPr lang="en" sz="1200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0" y="1352550"/>
            <a:ext cx="4495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Apple </a:t>
            </a:r>
            <a:r>
              <a:rPr lang="en-US" sz="1800" dirty="0" smtClean="0">
                <a:latin typeface="+mn-lt"/>
              </a:rPr>
              <a:t>Inc.		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+mn-lt"/>
              </a:rPr>
              <a:t>Google Inc.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+mn-lt"/>
              </a:rPr>
              <a:t>Samsung </a:t>
            </a:r>
            <a:r>
              <a:rPr lang="en-US" sz="1800" dirty="0">
                <a:latin typeface="+mn-lt"/>
              </a:rPr>
              <a:t>Electronics Co., Ltd</a:t>
            </a:r>
            <a:r>
              <a:rPr lang="en-US" sz="1800" dirty="0" smtClean="0">
                <a:latin typeface="+mn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+mn-lt"/>
              </a:rPr>
              <a:t>Gaming Systems</a:t>
            </a:r>
          </a:p>
          <a:p>
            <a:r>
              <a:rPr lang="en-US" sz="1800" dirty="0" smtClean="0">
                <a:latin typeface="+mn-lt"/>
              </a:rPr>
              <a:t>       Nintendo and Sony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endParaRPr lang="en-US" sz="1800" dirty="0" smtClean="0">
              <a:latin typeface="+mn-lt"/>
            </a:endParaRPr>
          </a:p>
          <a:p>
            <a:pPr lvl="5"/>
            <a:endParaRPr lang="en-US" sz="20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226695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940470"/>
            <a:ext cx="4924425" cy="186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 amt="65000"/>
          </a:blip>
          <a:srcRect t="27605" b="27609"/>
          <a:stretch/>
        </p:blipFill>
        <p:spPr>
          <a:xfrm>
            <a:off x="-9525" y="190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152400" y="-416250"/>
            <a:ext cx="8453100" cy="157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dirty="0" smtClean="0"/>
              <a:t>Historical Revenue  </a:t>
            </a:r>
            <a:endParaRPr lang="en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23950"/>
            <a:ext cx="6095999" cy="378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731</Words>
  <Application>Microsoft Office PowerPoint</Application>
  <PresentationFormat>On-screen Show (16:9)</PresentationFormat>
  <Paragraphs>167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Lato</vt:lpstr>
      <vt:lpstr>Wingdings</vt:lpstr>
      <vt:lpstr>Playfair Display</vt:lpstr>
      <vt:lpstr>Raleway</vt:lpstr>
      <vt:lpstr>blue-gold</vt:lpstr>
      <vt:lpstr>Microsoft Corporation</vt:lpstr>
      <vt:lpstr>Agenda</vt:lpstr>
      <vt:lpstr>History </vt:lpstr>
      <vt:lpstr>History </vt:lpstr>
      <vt:lpstr>Founder </vt:lpstr>
      <vt:lpstr>New Products </vt:lpstr>
      <vt:lpstr>PowerPoint Presentation</vt:lpstr>
      <vt:lpstr>Competitors (what they are doing?)</vt:lpstr>
      <vt:lpstr>Historical Revenue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Corporation</dc:title>
  <dc:creator>jcarvreal</dc:creator>
  <cp:lastModifiedBy>kls</cp:lastModifiedBy>
  <cp:revision>37</cp:revision>
  <dcterms:modified xsi:type="dcterms:W3CDTF">2016-11-29T16:49:31Z</dcterms:modified>
</cp:coreProperties>
</file>