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4a" ContentType="audio/unknown"/>
  <Override PartName="/ppt/notesSlides/notesSlide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5EE"/>
          </a:solidFill>
        </a:fill>
      </a:tcStyle>
    </a:wholeTbl>
    <a:band2H>
      <a:tcTxStyle b="def" i="def"/>
      <a:tcStyle>
        <a:tcBdr/>
        <a:fill>
          <a:solidFill>
            <a:srgbClr val="EEF2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2D7"/>
          </a:solidFill>
        </a:fill>
      </a:tcStyle>
    </a:wholeTbl>
    <a:band2H>
      <a:tcTxStyle b="def" i="def"/>
      <a:tcStyle>
        <a:tcBdr/>
        <a:fill>
          <a:solidFill>
            <a:srgbClr val="F0F1EC"/>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A"/>
          </a:solidFill>
        </a:fill>
      </a:tcStyle>
    </a:wholeTbl>
    <a:band2H>
      <a:tcTxStyle b="def" i="def"/>
      <a:tcStyle>
        <a:tcBdr/>
        <a:fill>
          <a:solidFill>
            <a:srgbClr val="EEEDED"/>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ph type="sldImg"/>
          </p:nvPr>
        </p:nvSpPr>
        <p:spPr>
          <a:xfrm>
            <a:off x="1143000" y="685800"/>
            <a:ext cx="4572000" cy="3429000"/>
          </a:xfrm>
          <a:prstGeom prst="rect">
            <a:avLst/>
          </a:prstGeom>
        </p:spPr>
        <p:txBody>
          <a:bodyPr/>
          <a:lstStyle/>
          <a:p>
            <a:pPr/>
          </a:p>
        </p:txBody>
      </p:sp>
      <p:sp>
        <p:nvSpPr>
          <p:cNvPr id="123" name="Shape 12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Euphemia"/>
      </a:defRPr>
    </a:lvl1pPr>
    <a:lvl2pPr indent="228600" latinLnBrk="0">
      <a:defRPr sz="1200">
        <a:latin typeface="+mj-lt"/>
        <a:ea typeface="+mj-ea"/>
        <a:cs typeface="+mj-cs"/>
        <a:sym typeface="Euphemia"/>
      </a:defRPr>
    </a:lvl2pPr>
    <a:lvl3pPr indent="457200" latinLnBrk="0">
      <a:defRPr sz="1200">
        <a:latin typeface="+mj-lt"/>
        <a:ea typeface="+mj-ea"/>
        <a:cs typeface="+mj-cs"/>
        <a:sym typeface="Euphemia"/>
      </a:defRPr>
    </a:lvl3pPr>
    <a:lvl4pPr indent="685800" latinLnBrk="0">
      <a:defRPr sz="1200">
        <a:latin typeface="+mj-lt"/>
        <a:ea typeface="+mj-ea"/>
        <a:cs typeface="+mj-cs"/>
        <a:sym typeface="Euphemia"/>
      </a:defRPr>
    </a:lvl4pPr>
    <a:lvl5pPr indent="914400" latinLnBrk="0">
      <a:defRPr sz="1200">
        <a:latin typeface="+mj-lt"/>
        <a:ea typeface="+mj-ea"/>
        <a:cs typeface="+mj-cs"/>
        <a:sym typeface="Euphemia"/>
      </a:defRPr>
    </a:lvl5pPr>
    <a:lvl6pPr indent="1143000" latinLnBrk="0">
      <a:defRPr sz="1200">
        <a:latin typeface="+mj-lt"/>
        <a:ea typeface="+mj-ea"/>
        <a:cs typeface="+mj-cs"/>
        <a:sym typeface="Euphemia"/>
      </a:defRPr>
    </a:lvl6pPr>
    <a:lvl7pPr indent="1371600" latinLnBrk="0">
      <a:defRPr sz="1200">
        <a:latin typeface="+mj-lt"/>
        <a:ea typeface="+mj-ea"/>
        <a:cs typeface="+mj-cs"/>
        <a:sym typeface="Euphemia"/>
      </a:defRPr>
    </a:lvl7pPr>
    <a:lvl8pPr indent="1600200" latinLnBrk="0">
      <a:defRPr sz="1200">
        <a:latin typeface="+mj-lt"/>
        <a:ea typeface="+mj-ea"/>
        <a:cs typeface="+mj-cs"/>
        <a:sym typeface="Euphemia"/>
      </a:defRPr>
    </a:lvl8pPr>
    <a:lvl9pPr indent="1828800" latinLnBrk="0">
      <a:defRPr sz="1200">
        <a:latin typeface="+mj-lt"/>
        <a:ea typeface="+mj-ea"/>
        <a:cs typeface="+mj-cs"/>
        <a:sym typeface="Euphemia"/>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Hi and welcome to a discussion of Women as a Cultural Group: Counseling and psychosocial impact.  </a:t>
            </a:r>
          </a:p>
          <a:p>
            <a:pPr/>
          </a:p>
          <a:p>
            <a:pPr/>
            <a:r>
              <a:t>The video clip from Indestructible Man from 1956 is a comical reminder of the role of women at the time…white, upper middle class, traditionally feminine beautiful women that is…(Russell and Dwiggins, 1956).</a:t>
            </a:r>
          </a:p>
          <a:p>
            <a:pPr/>
          </a:p>
          <a:p>
            <a:pPr/>
            <a:r>
              <a:t>With the changing tides of the 1960’s, the feminist movement began the advancement of equality for women in the United States. This revolution sought to bring a more equitable balance of power and resources, as well as neutralize the effects of dominantly patriarchal society (Evans, Kincade, Marbley, Seems, 2005). </a:t>
            </a:r>
          </a:p>
          <a:p>
            <a:pPr/>
          </a:p>
          <a:p>
            <a:pPr/>
            <a:r>
              <a:t>The awareness that women are an oppressed group was exposed largely by white, middle class, educated women, and unfortunately, women of color were not included in the early years of feminist development. (Evans, Kincade, Marbley, Seems, 2005).</a:t>
            </a:r>
          </a:p>
          <a:p>
            <a:pPr/>
          </a:p>
          <a:p>
            <a:pPr/>
            <a:r>
              <a:t>The basic premise feminism is that a shift toward an egalitarian society would be necessary to lift many of the challenges women face in oppressive patriarchal situations. From the feminist movement, feminist therapeutic theories and practices evolved to meet the specific needs of women as an oppressed cultural group (Evans, Kincade, Marbley, Seems, 2005).</a:t>
            </a:r>
          </a:p>
          <a:p>
            <a:pPr/>
          </a:p>
          <a:p>
            <a:pPr/>
            <a:r>
              <a:t>During the 1990’s, feminist theory evolved to encompass racial, ethnic and class considerations, and has worked to be inclusive of gender over the past decade, as well. (Evans, Kincade, Marbley, Seems, 2005).</a:t>
            </a:r>
          </a:p>
          <a:p>
            <a:pPr/>
          </a:p>
          <a:p>
            <a:pPr/>
            <a:r>
              <a:t>Numerous studies on direct and in-direct sexism have been published, including one in 2015 by Drs. Bradley-Geist, Rivera, and Geringer. These ladies found that even sexism that a woman witnesses as a by-stander can profoundly affect her self-esteem and can even affect her future career decisions (Bradley-Geist, Rivera, Geringer, 2015). </a:t>
            </a:r>
          </a:p>
          <a:p>
            <a:pPr/>
          </a:p>
          <a:p>
            <a:pPr/>
            <a:r>
              <a:t>There is no shortage of literature supporting the detrimental effects of sexism, misogyny, and oppression on the lives of women throughout the world.</a:t>
            </a:r>
          </a:p>
          <a:p>
            <a:pPr/>
          </a:p>
          <a:p>
            <a:pPr/>
            <a:r>
              <a:t>Sexist norms are linked to a myriad of social and psychological issues for women. From sexual victimization and hiring discrimination to limited income potential and body shaming, there are many reasons that it is critical to examine the needs of women as a distinct cultural group when preparing for the helping professions (Schwartz, J.P. and Lindley, L.D., 2009).</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In the 1960’s, the feminist movement began the advancement of equality for women throughout the world. This revolution sought to bring a more equitable balance of power and resources, as well as neutralize the effects of patriarchal society (Evans, Kincade, Marbley, Seems, 2005). </a:t>
            </a:r>
          </a:p>
          <a:p>
            <a:pPr/>
          </a:p>
          <a:p>
            <a:pPr/>
            <a:r>
              <a:t>The awareness that women are an oppressed group was exposed largely by white, middle to upper class, educated women, and women of color were unfortunately not included in the early years of the feminist movement. (Evans, Kincade, Marbley, Seems, 2005).</a:t>
            </a:r>
          </a:p>
          <a:p>
            <a:pPr/>
          </a:p>
          <a:p>
            <a:pPr/>
            <a:r>
              <a:t>The basic premise is that a shift toward an egalitarian society would be necessary to lift many of the challenges women face in an oppressive patriarchal situation. From this feminist movement, feminist therapeutic theories and practices evolved to meet the specific needs of women as an oppressed cultural group (Evans, Kincade, Marbley, Seems, 2005).</a:t>
            </a:r>
          </a:p>
          <a:p>
            <a:pPr/>
          </a:p>
          <a:p>
            <a:pPr/>
            <a:r>
              <a:t>During the 1990’s, feminist theory evolved to encompass racial, ethnic and class considerations, and has worked to be inclusive of gender over the past decade, as well. (Evans, Kincade, Marbley, Seems, 2005).</a:t>
            </a:r>
          </a:p>
          <a:p>
            <a:pPr/>
          </a:p>
          <a:p>
            <a:pPr/>
            <a:r>
              <a:t>Even in numerous recent studies on direct and in-direct sexism, including one in 2015 by Dr. Jill Bradley-Geist, Dr. Ivy Rivera, and Dr. Susan Geringer, simply sexism that a woman witnesses as a by-stander can profoundly affect her self-esteem and can even affect her future career decisions (Bradley-Geist, Rivera, Geringer, 2015). </a:t>
            </a:r>
          </a:p>
          <a:p>
            <a:pPr/>
          </a:p>
          <a:p>
            <a:pPr/>
            <a:r>
              <a:t>There is no shortage of literature supporting the detrimental effects of sexism, misogyny, and oppression on the lives of women.</a:t>
            </a:r>
          </a:p>
          <a:p>
            <a:pPr/>
          </a:p>
          <a:p>
            <a:pPr/>
            <a:r>
              <a:t>Sexist norms are linked to a myriad of social and psychological challenges for women. From sexual victimization and hiring discrimination to limited income potential and body shaming, there are many reasons that it is critical to examine the needs of women as a distinct cultural group when preparing for the helping professions (Schwartz, J.P. and Lindley, L.D., 2009).</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with Photo">
    <p:spTree>
      <p:nvGrpSpPr>
        <p:cNvPr id="1" name=""/>
        <p:cNvGrpSpPr/>
        <p:nvPr/>
      </p:nvGrpSpPr>
      <p:grpSpPr>
        <a:xfrm>
          <a:off x="0" y="0"/>
          <a:ext cx="0" cy="0"/>
          <a:chOff x="0" y="0"/>
          <a:chExt cx="0" cy="0"/>
        </a:xfrm>
      </p:grpSpPr>
      <p:sp>
        <p:nvSpPr>
          <p:cNvPr id="13" name="Shape 13"/>
          <p:cNvSpPr/>
          <p:nvPr/>
        </p:nvSpPr>
        <p:spPr>
          <a:xfrm flipH="1" flipV="1">
            <a:off x="0" y="2975260"/>
            <a:ext cx="12188825" cy="17850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73"/>
                </a:lnTo>
                <a:cubicBezTo>
                  <a:pt x="18467" y="19513"/>
                  <a:pt x="14774" y="18327"/>
                  <a:pt x="10820" y="18327"/>
                </a:cubicBezTo>
                <a:cubicBezTo>
                  <a:pt x="6849" y="18327"/>
                  <a:pt x="3142" y="19523"/>
                  <a:pt x="0" y="21600"/>
                </a:cubicBezTo>
                <a:close/>
              </a:path>
            </a:pathLst>
          </a:custGeom>
          <a:solidFill>
            <a:srgbClr val="B39D94"/>
          </a:solidFill>
          <a:ln w="12700">
            <a:miter lim="400000"/>
          </a:ln>
        </p:spPr>
        <p:txBody>
          <a:bodyPr lIns="45719" rIns="45719" anchor="ctr"/>
          <a:lstStyle/>
          <a:p>
            <a:pPr algn="ctr">
              <a:defRPr>
                <a:solidFill>
                  <a:srgbClr val="FFFFFF"/>
                </a:solidFill>
              </a:defRPr>
            </a:pPr>
          </a:p>
        </p:txBody>
      </p:sp>
      <p:sp>
        <p:nvSpPr>
          <p:cNvPr id="14" name="Shape 14"/>
          <p:cNvSpPr/>
          <p:nvPr/>
        </p:nvSpPr>
        <p:spPr>
          <a:xfrm flipH="1" flipV="1">
            <a:off x="-1" y="3076711"/>
            <a:ext cx="12188826" cy="38294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8559" y="20371"/>
                  <a:pt x="14851" y="19544"/>
                  <a:pt x="10847" y="19322"/>
                </a:cubicBezTo>
                <a:cubicBezTo>
                  <a:pt x="6810" y="19097"/>
                  <a:pt x="3067" y="19520"/>
                  <a:pt x="0" y="20427"/>
                </a:cubicBezTo>
                <a:cubicBezTo>
                  <a:pt x="0" y="13618"/>
                  <a:pt x="0" y="6809"/>
                  <a:pt x="0" y="0"/>
                </a:cubicBezTo>
                <a:lnTo>
                  <a:pt x="21600" y="0"/>
                </a:lnTo>
                <a:cubicBezTo>
                  <a:pt x="21600" y="7200"/>
                  <a:pt x="21600" y="14400"/>
                  <a:pt x="21600" y="21600"/>
                </a:cubicBezTo>
                <a:close/>
              </a:path>
            </a:pathLst>
          </a:custGeom>
          <a:solidFill>
            <a:srgbClr val="594740"/>
          </a:solidFill>
          <a:ln w="12700">
            <a:miter lim="400000"/>
          </a:ln>
        </p:spPr>
        <p:txBody>
          <a:bodyPr lIns="45719" rIns="45719" anchor="ctr"/>
          <a:lstStyle/>
          <a:p>
            <a:pPr algn="ctr">
              <a:defRPr>
                <a:solidFill>
                  <a:srgbClr val="FFFFFF"/>
                </a:solidFill>
              </a:defRPr>
            </a:pPr>
          </a:p>
        </p:txBody>
      </p:sp>
      <p:sp>
        <p:nvSpPr>
          <p:cNvPr id="15" name="Shape 15"/>
          <p:cNvSpPr/>
          <p:nvPr>
            <p:ph type="body" sz="quarter" idx="1"/>
          </p:nvPr>
        </p:nvSpPr>
        <p:spPr>
          <a:xfrm>
            <a:off x="1501775" y="5638800"/>
            <a:ext cx="7335837" cy="1219200"/>
          </a:xfrm>
          <a:prstGeom prst="rect">
            <a:avLst/>
          </a:prstGeom>
          <a:extLst>
            <a:ext uri="{C572A759-6A51-4108-AA02-DFA0A04FC94B}">
              <ma14:wrappingTextBoxFlag xmlns:ma14="http://schemas.microsoft.com/office/mac/drawingml/2011/main" val="1"/>
            </a:ext>
          </a:extLst>
        </p:spPr>
        <p:txBody>
          <a:bodyPr/>
          <a:lstStyle>
            <a:lvl1pPr marL="0" indent="0">
              <a:spcBef>
                <a:spcPts val="0"/>
              </a:spcBef>
              <a:buSzTx/>
              <a:buFontTx/>
              <a:buNone/>
              <a:defRPr>
                <a:solidFill>
                  <a:schemeClr val="accent1"/>
                </a:solidFill>
              </a:defRPr>
            </a:lvl1pPr>
          </a:lstStyle>
          <a:p>
            <a:pPr/>
            <a:r>
              <a:t>Click to edit Master subtitle style</a:t>
            </a:r>
          </a:p>
        </p:txBody>
      </p:sp>
      <p:sp>
        <p:nvSpPr>
          <p:cNvPr id="16" name="Shape 16"/>
          <p:cNvSpPr/>
          <p:nvPr>
            <p:ph type="title"/>
          </p:nvPr>
        </p:nvSpPr>
        <p:spPr>
          <a:xfrm>
            <a:off x="1522412" y="3581400"/>
            <a:ext cx="9144001" cy="1908446"/>
          </a:xfrm>
          <a:prstGeom prst="rect">
            <a:avLst/>
          </a:prstGeom>
        </p:spPr>
        <p:txBody>
          <a:bodyPr/>
          <a:lstStyle>
            <a:lvl1pPr>
              <a:lnSpc>
                <a:spcPct val="85000"/>
              </a:lnSpc>
              <a:defRPr sz="6600"/>
            </a:lvl1pPr>
          </a:lstStyle>
          <a:p>
            <a:pPr/>
            <a:r>
              <a:t>Click to edit Master title style</a:t>
            </a:r>
          </a:p>
        </p:txBody>
      </p:sp>
      <p:pic>
        <p:nvPicPr>
          <p:cNvPr id="17" name="image2.png"/>
          <p:cNvPicPr>
            <a:picLocks noChangeAspect="1"/>
          </p:cNvPicPr>
          <p:nvPr/>
        </p:nvPicPr>
        <p:blipFill>
          <a:blip r:embed="rId2">
            <a:extLst/>
          </a:blip>
          <a:stretch>
            <a:fillRect/>
          </a:stretch>
        </p:blipFill>
        <p:spPr>
          <a:xfrm>
            <a:off x="4827" y="0"/>
            <a:ext cx="12188954" cy="2499594"/>
          </a:xfrm>
          <a:prstGeom prst="rect">
            <a:avLst/>
          </a:prstGeom>
          <a:ln w="12700">
            <a:miter lim="400000"/>
          </a:ln>
        </p:spPr>
      </p:pic>
      <p:sp>
        <p:nvSpPr>
          <p:cNvPr id="18" name="Shape 18"/>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4" name="Shape 104"/>
          <p:cNvSpPr/>
          <p:nvPr>
            <p:ph type="body" idx="1"/>
          </p:nvPr>
        </p:nvSpPr>
        <p:spPr>
          <a:xfrm>
            <a:off x="1522413" y="1905000"/>
            <a:ext cx="9144001" cy="4267200"/>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05" name="Shape 105"/>
          <p:cNvSpPr/>
          <p:nvPr>
            <p:ph type="title"/>
          </p:nvPr>
        </p:nvSpPr>
        <p:spPr>
          <a:prstGeom prst="rect">
            <a:avLst/>
          </a:prstGeom>
        </p:spPr>
        <p:txBody>
          <a:bodyPr/>
          <a:lstStyle/>
          <a:p>
            <a:pPr/>
            <a:r>
              <a:t>Click to edit Master title style</a:t>
            </a:r>
          </a:p>
        </p:txBody>
      </p:sp>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13" name="Shape 113"/>
          <p:cNvSpPr/>
          <p:nvPr/>
        </p:nvSpPr>
        <p:spPr>
          <a:xfrm flipV="1">
            <a:off x="0" y="6095999"/>
            <a:ext cx="12188826"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142" y="16735"/>
                  <a:pt x="6849" y="13932"/>
                  <a:pt x="10820" y="13932"/>
                </a:cubicBezTo>
                <a:cubicBezTo>
                  <a:pt x="14774" y="13932"/>
                  <a:pt x="18467" y="16712"/>
                  <a:pt x="21600" y="21537"/>
                </a:cubicBezTo>
                <a:lnTo>
                  <a:pt x="21600" y="0"/>
                </a:lnTo>
                <a:lnTo>
                  <a:pt x="0" y="0"/>
                </a:lnTo>
                <a:close/>
              </a:path>
            </a:pathLst>
          </a:custGeom>
          <a:solidFill>
            <a:srgbClr val="3C302B">
              <a:alpha val="70000"/>
            </a:srgbClr>
          </a:solidFill>
          <a:ln w="12700">
            <a:miter lim="400000"/>
          </a:ln>
        </p:spPr>
        <p:txBody>
          <a:bodyPr lIns="45719" rIns="45719" anchor="ctr"/>
          <a:lstStyle/>
          <a:p>
            <a:pPr algn="ctr">
              <a:defRPr>
                <a:solidFill>
                  <a:srgbClr val="FFFFFF"/>
                </a:solidFill>
              </a:defRPr>
            </a:pPr>
          </a:p>
        </p:txBody>
      </p:sp>
      <p:sp>
        <p:nvSpPr>
          <p:cNvPr id="114" name="Shape 114"/>
          <p:cNvSpPr/>
          <p:nvPr>
            <p:ph type="title"/>
          </p:nvPr>
        </p:nvSpPr>
        <p:spPr>
          <a:xfrm>
            <a:off x="9294811" y="1755924"/>
            <a:ext cx="1371603" cy="4416276"/>
          </a:xfrm>
          <a:prstGeom prst="rect">
            <a:avLst/>
          </a:prstGeom>
        </p:spPr>
        <p:txBody>
          <a:bodyPr/>
          <a:lstStyle>
            <a:lvl1pPr>
              <a:defRPr>
                <a:solidFill>
                  <a:srgbClr val="FFFFFF"/>
                </a:solidFill>
              </a:defRPr>
            </a:lvl1pPr>
          </a:lstStyle>
          <a:p>
            <a:pPr/>
            <a:r>
              <a:t>Click to edit Master title style</a:t>
            </a:r>
          </a:p>
        </p:txBody>
      </p:sp>
      <p:sp>
        <p:nvSpPr>
          <p:cNvPr id="115" name="Shape 115"/>
          <p:cNvSpPr/>
          <p:nvPr>
            <p:ph type="body" idx="1"/>
          </p:nvPr>
        </p:nvSpPr>
        <p:spPr>
          <a:xfrm>
            <a:off x="1522412" y="1752600"/>
            <a:ext cx="7620001" cy="4406361"/>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Shape 25"/>
          <p:cNvSpPr/>
          <p:nvPr>
            <p:ph type="body" idx="1"/>
          </p:nvPr>
        </p:nvSpPr>
        <p:spPr>
          <a:xfrm>
            <a:off x="1522413" y="1905000"/>
            <a:ext cx="9144001" cy="4267200"/>
          </a:xfrm>
          <a:prstGeom prst="rect">
            <a:avLst/>
          </a:prstGeom>
          <a:extLst>
            <a:ext uri="{C572A759-6A51-4108-AA02-DFA0A04FC94B}">
              <ma14:wrappingTextBoxFlag xmlns:ma14="http://schemas.microsoft.com/office/mac/drawingml/2011/main" val="1"/>
            </a:ext>
          </a:extLst>
        </p:spPr>
        <p:txBody>
          <a:bodyPr/>
          <a:lstStyle/>
          <a:p>
            <a:pPr/>
            <a:r>
              <a:t>Edit Master text styles</a:t>
            </a:r>
          </a:p>
          <a:p>
            <a:pPr lvl="1"/>
            <a:r>
              <a:t>Second level</a:t>
            </a:r>
          </a:p>
          <a:p>
            <a:pPr lvl="2"/>
            <a:r>
              <a:t>Third level</a:t>
            </a:r>
          </a:p>
          <a:p>
            <a:pPr lvl="3"/>
            <a:r>
              <a:t>Fourth level</a:t>
            </a:r>
          </a:p>
          <a:p>
            <a:pPr lvl="4"/>
            <a:r>
              <a:t>Fifth level</a:t>
            </a:r>
          </a:p>
        </p:txBody>
      </p:sp>
      <p:sp>
        <p:nvSpPr>
          <p:cNvPr id="26" name="Shape 26"/>
          <p:cNvSpPr/>
          <p:nvPr>
            <p:ph type="title"/>
          </p:nvPr>
        </p:nvSpPr>
        <p:spPr>
          <a:prstGeom prst="rect">
            <a:avLst/>
          </a:prstGeom>
        </p:spPr>
        <p:txBody>
          <a:bodyPr/>
          <a:lstStyle/>
          <a:p>
            <a:pPr/>
            <a:r>
              <a:t>Click to edit Master title style</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4" name="Shape 34"/>
          <p:cNvSpPr/>
          <p:nvPr/>
        </p:nvSpPr>
        <p:spPr>
          <a:xfrm flipH="1">
            <a:off x="1" y="789992"/>
            <a:ext cx="12188827" cy="5080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458" y="730"/>
                  <a:pt x="14751" y="1150"/>
                  <a:pt x="10780" y="1150"/>
                </a:cubicBezTo>
                <a:cubicBezTo>
                  <a:pt x="6826" y="1150"/>
                  <a:pt x="3133" y="733"/>
                  <a:pt x="0" y="9"/>
                </a:cubicBezTo>
                <a:lnTo>
                  <a:pt x="0" y="21600"/>
                </a:lnTo>
                <a:cubicBezTo>
                  <a:pt x="3142" y="20870"/>
                  <a:pt x="6849" y="20450"/>
                  <a:pt x="10820" y="20450"/>
                </a:cubicBezTo>
                <a:cubicBezTo>
                  <a:pt x="14774" y="20450"/>
                  <a:pt x="18467" y="20867"/>
                  <a:pt x="21600" y="21591"/>
                </a:cubicBezTo>
                <a:lnTo>
                  <a:pt x="21600" y="15107"/>
                </a:lnTo>
                <a:lnTo>
                  <a:pt x="21600" y="15107"/>
                </a:lnTo>
                <a:lnTo>
                  <a:pt x="21600" y="6360"/>
                </a:lnTo>
                <a:lnTo>
                  <a:pt x="21600" y="6360"/>
                </a:lnTo>
                <a:close/>
              </a:path>
            </a:pathLst>
          </a:custGeom>
          <a:solidFill>
            <a:srgbClr val="E5DEDB">
              <a:alpha val="70000"/>
            </a:srgbClr>
          </a:solidFill>
          <a:ln w="12700">
            <a:miter lim="400000"/>
          </a:ln>
        </p:spPr>
        <p:txBody>
          <a:bodyPr lIns="45719" rIns="45719" anchor="ctr"/>
          <a:lstStyle/>
          <a:p>
            <a:pPr algn="ctr">
              <a:defRPr>
                <a:solidFill>
                  <a:srgbClr val="FFFFFF"/>
                </a:solidFill>
              </a:defRPr>
            </a:pPr>
          </a:p>
        </p:txBody>
      </p:sp>
      <p:sp>
        <p:nvSpPr>
          <p:cNvPr id="35" name="Shape 35"/>
          <p:cNvSpPr/>
          <p:nvPr/>
        </p:nvSpPr>
        <p:spPr>
          <a:xfrm flipH="1">
            <a:off x="1" y="792216"/>
            <a:ext cx="12188827" cy="5078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0" y="21600"/>
                </a:lnTo>
                <a:lnTo>
                  <a:pt x="0" y="17447"/>
                </a:lnTo>
                <a:lnTo>
                  <a:pt x="0" y="17447"/>
                </a:lnTo>
                <a:lnTo>
                  <a:pt x="0" y="20524"/>
                </a:lnTo>
                <a:cubicBezTo>
                  <a:pt x="3067" y="19841"/>
                  <a:pt x="6810" y="19522"/>
                  <a:pt x="10847" y="19691"/>
                </a:cubicBezTo>
                <a:cubicBezTo>
                  <a:pt x="14851" y="19859"/>
                  <a:pt x="18559" y="20482"/>
                  <a:pt x="21600" y="21409"/>
                </a:cubicBezTo>
                <a:lnTo>
                  <a:pt x="21600" y="15104"/>
                </a:lnTo>
                <a:lnTo>
                  <a:pt x="21600" y="15104"/>
                </a:lnTo>
                <a:lnTo>
                  <a:pt x="21600" y="6354"/>
                </a:lnTo>
                <a:lnTo>
                  <a:pt x="21600" y="6354"/>
                </a:lnTo>
                <a:lnTo>
                  <a:pt x="21600" y="1080"/>
                </a:lnTo>
                <a:cubicBezTo>
                  <a:pt x="18533" y="1764"/>
                  <a:pt x="14790" y="2083"/>
                  <a:pt x="10753" y="1914"/>
                </a:cubicBezTo>
                <a:cubicBezTo>
                  <a:pt x="6749" y="1746"/>
                  <a:pt x="3041" y="1123"/>
                  <a:pt x="0" y="196"/>
                </a:cubicBezTo>
                <a:lnTo>
                  <a:pt x="0" y="4158"/>
                </a:lnTo>
                <a:lnTo>
                  <a:pt x="0" y="4158"/>
                </a:lnTo>
                <a:close/>
              </a:path>
            </a:pathLst>
          </a:custGeom>
          <a:solidFill>
            <a:srgbClr val="775F55"/>
          </a:solidFill>
          <a:ln w="12700">
            <a:miter lim="400000"/>
          </a:ln>
        </p:spPr>
        <p:txBody>
          <a:bodyPr lIns="45719" rIns="45719" anchor="ctr"/>
          <a:lstStyle/>
          <a:p>
            <a:pPr algn="ctr">
              <a:defRPr>
                <a:solidFill>
                  <a:srgbClr val="FFFFFF"/>
                </a:solidFill>
              </a:defRPr>
            </a:pPr>
          </a:p>
        </p:txBody>
      </p:sp>
      <p:sp>
        <p:nvSpPr>
          <p:cNvPr id="36" name="Shape 36"/>
          <p:cNvSpPr/>
          <p:nvPr>
            <p:ph type="title"/>
          </p:nvPr>
        </p:nvSpPr>
        <p:spPr>
          <a:xfrm>
            <a:off x="1522412" y="1371600"/>
            <a:ext cx="9144001" cy="2743200"/>
          </a:xfrm>
          <a:prstGeom prst="rect">
            <a:avLst/>
          </a:prstGeom>
        </p:spPr>
        <p:txBody>
          <a:bodyPr/>
          <a:lstStyle>
            <a:lvl1pPr>
              <a:lnSpc>
                <a:spcPct val="85000"/>
              </a:lnSpc>
              <a:defRPr sz="6000"/>
            </a:lvl1pPr>
          </a:lstStyle>
          <a:p>
            <a:pPr/>
            <a:r>
              <a:t>Click to edit Master title style</a:t>
            </a:r>
          </a:p>
        </p:txBody>
      </p:sp>
      <p:sp>
        <p:nvSpPr>
          <p:cNvPr id="37" name="Shape 37"/>
          <p:cNvSpPr/>
          <p:nvPr>
            <p:ph type="body" sz="quarter" idx="1"/>
          </p:nvPr>
        </p:nvSpPr>
        <p:spPr>
          <a:xfrm>
            <a:off x="1522413" y="4267201"/>
            <a:ext cx="7315199" cy="1066801"/>
          </a:xfrm>
          <a:prstGeom prst="rect">
            <a:avLst/>
          </a:prstGeom>
          <a:extLst>
            <a:ext uri="{C572A759-6A51-4108-AA02-DFA0A04FC94B}">
              <ma14:wrappingTextBoxFlag xmlns:ma14="http://schemas.microsoft.com/office/mac/drawingml/2011/main" val="1"/>
            </a:ext>
          </a:extLst>
        </p:spPr>
        <p:txBody>
          <a:bodyPr/>
          <a:lstStyle>
            <a:lvl1pPr marL="0" indent="0">
              <a:spcBef>
                <a:spcPts val="600"/>
              </a:spcBef>
              <a:buSzTx/>
              <a:buFontTx/>
              <a:buNone/>
              <a:defRPr sz="2400">
                <a:solidFill>
                  <a:schemeClr val="accent1"/>
                </a:solidFill>
              </a:defRPr>
            </a:lvl1pPr>
          </a:lstStyle>
          <a:p>
            <a:pPr/>
            <a:r>
              <a:t>Edit Master text styles</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5" name="Shape 45"/>
          <p:cNvSpPr/>
          <p:nvPr>
            <p:ph type="title"/>
          </p:nvPr>
        </p:nvSpPr>
        <p:spPr>
          <a:xfrm>
            <a:off x="227013" y="274638"/>
            <a:ext cx="10439401" cy="1096963"/>
          </a:xfrm>
          <a:prstGeom prst="rect">
            <a:avLst/>
          </a:prstGeom>
        </p:spPr>
        <p:txBody>
          <a:bodyPr/>
          <a:lstStyle/>
          <a:p>
            <a:pPr/>
            <a:r>
              <a:t>Click to edit Master title style</a:t>
            </a:r>
          </a:p>
        </p:txBody>
      </p:sp>
      <p:sp>
        <p:nvSpPr>
          <p:cNvPr id="46" name="Shape 46"/>
          <p:cNvSpPr/>
          <p:nvPr>
            <p:ph type="body" sz="half" idx="1"/>
          </p:nvPr>
        </p:nvSpPr>
        <p:spPr>
          <a:xfrm>
            <a:off x="1522412" y="1905000"/>
            <a:ext cx="4419600" cy="4267200"/>
          </a:xfrm>
          <a:prstGeom prst="rect">
            <a:avLst/>
          </a:prstGeom>
          <a:extLst>
            <a:ext uri="{C572A759-6A51-4108-AA02-DFA0A04FC94B}">
              <ma14:wrappingTextBoxFlag xmlns:ma14="http://schemas.microsoft.com/office/mac/drawingml/2011/main" val="1"/>
            </a:ext>
          </a:extLst>
        </p:spPr>
        <p:txBody>
          <a:bodyPr/>
          <a:lstStyle>
            <a:lvl3pPr marL="731519" indent="-228600"/>
            <a:lvl4pPr marL="947057" indent="-261257"/>
            <a:lvl5pPr marL="1129937" indent="-261257"/>
          </a:lstStyle>
          <a:p>
            <a:pPr/>
            <a:r>
              <a:t>Edit Master text styles</a:t>
            </a:r>
          </a:p>
          <a:p>
            <a:pPr lvl="1"/>
            <a:r>
              <a:t>Second level</a:t>
            </a:r>
          </a:p>
          <a:p>
            <a:pPr lvl="2"/>
            <a:r>
              <a:t>Third level</a:t>
            </a:r>
          </a:p>
          <a:p>
            <a:pPr lvl="3"/>
            <a:r>
              <a:t>Fourth level</a:t>
            </a:r>
          </a:p>
          <a:p>
            <a:pPr lvl="4"/>
            <a:r>
              <a:t>Fifth level</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4" name="Shape 54"/>
          <p:cNvSpPr/>
          <p:nvPr>
            <p:ph type="title"/>
          </p:nvPr>
        </p:nvSpPr>
        <p:spPr>
          <a:xfrm>
            <a:off x="227013" y="274638"/>
            <a:ext cx="10439401" cy="1096963"/>
          </a:xfrm>
          <a:prstGeom prst="rect">
            <a:avLst/>
          </a:prstGeom>
        </p:spPr>
        <p:txBody>
          <a:bodyPr/>
          <a:lstStyle/>
          <a:p>
            <a:pPr/>
            <a:r>
              <a:t>Click to edit Master title style</a:t>
            </a:r>
          </a:p>
        </p:txBody>
      </p:sp>
      <p:sp>
        <p:nvSpPr>
          <p:cNvPr id="55" name="Shape 55"/>
          <p:cNvSpPr/>
          <p:nvPr>
            <p:ph type="body" sz="quarter" idx="1"/>
          </p:nvPr>
        </p:nvSpPr>
        <p:spPr>
          <a:xfrm>
            <a:off x="1522412" y="1905000"/>
            <a:ext cx="4416554" cy="685800"/>
          </a:xfrm>
          <a:prstGeom prst="rect">
            <a:avLst/>
          </a:prstGeom>
          <a:extLst>
            <a:ext uri="{C572A759-6A51-4108-AA02-DFA0A04FC94B}">
              <ma14:wrappingTextBoxFlag xmlns:ma14="http://schemas.microsoft.com/office/mac/drawingml/2011/main" val="1"/>
            </a:ext>
          </a:extLst>
        </p:spPr>
        <p:txBody>
          <a:bodyPr anchor="ctr"/>
          <a:lstStyle>
            <a:lvl1pPr marL="0" indent="0">
              <a:spcBef>
                <a:spcPts val="0"/>
              </a:spcBef>
              <a:buSzTx/>
              <a:buFontTx/>
              <a:buNone/>
              <a:defRPr b="1"/>
            </a:lvl1pPr>
          </a:lstStyle>
          <a:p>
            <a:pPr/>
            <a:r>
              <a:t>Edit Master text styles</a:t>
            </a:r>
          </a:p>
        </p:txBody>
      </p:sp>
      <p:sp>
        <p:nvSpPr>
          <p:cNvPr id="56" name="Shape 56"/>
          <p:cNvSpPr/>
          <p:nvPr>
            <p:ph type="body" sz="quarter" idx="13"/>
          </p:nvPr>
        </p:nvSpPr>
        <p:spPr>
          <a:xfrm>
            <a:off x="6191753" y="1905000"/>
            <a:ext cx="4416553" cy="685800"/>
          </a:xfrm>
          <a:prstGeom prst="rect">
            <a:avLst/>
          </a:prstGeom>
        </p:spPr>
        <p:txBody>
          <a:bodyPr anchor="ctr"/>
          <a:lstStyle/>
          <a:p>
            <a:pPr marL="0" indent="0">
              <a:spcBef>
                <a:spcPts val="0"/>
              </a:spcBef>
              <a:buSzTx/>
              <a:buFontTx/>
              <a:buNone/>
              <a:defRPr b="1"/>
            </a:pP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a:r>
              <a:t>Click to edit Master title style</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72" name="Shape 72"/>
          <p:cNvSpPr/>
          <p:nvPr/>
        </p:nvSpPr>
        <p:spPr>
          <a:xfrm flipV="1">
            <a:off x="0" y="6095999"/>
            <a:ext cx="12188826"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142" y="16735"/>
                  <a:pt x="6849" y="13932"/>
                  <a:pt x="10820" y="13932"/>
                </a:cubicBezTo>
                <a:cubicBezTo>
                  <a:pt x="14774" y="13932"/>
                  <a:pt x="18467" y="16712"/>
                  <a:pt x="21600" y="21537"/>
                </a:cubicBezTo>
                <a:lnTo>
                  <a:pt x="21600" y="0"/>
                </a:lnTo>
                <a:lnTo>
                  <a:pt x="0" y="0"/>
                </a:lnTo>
                <a:close/>
              </a:path>
            </a:pathLst>
          </a:custGeom>
          <a:solidFill>
            <a:srgbClr val="3C302B">
              <a:alpha val="70000"/>
            </a:srgbClr>
          </a:solidFill>
          <a:ln w="12700">
            <a:miter lim="400000"/>
          </a:ln>
        </p:spPr>
        <p:txBody>
          <a:bodyPr lIns="45719" rIns="45719" anchor="ctr"/>
          <a:lstStyle/>
          <a:p>
            <a:pPr algn="ctr">
              <a:defRPr>
                <a:solidFill>
                  <a:srgbClr val="FFFFFF"/>
                </a:solidFill>
              </a:defRPr>
            </a:pP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80" name="Shape 80"/>
          <p:cNvSpPr/>
          <p:nvPr/>
        </p:nvSpPr>
        <p:spPr>
          <a:xfrm>
            <a:off x="7466013" y="0"/>
            <a:ext cx="4722807" cy="6353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0733"/>
                </a:lnTo>
                <a:cubicBezTo>
                  <a:pt x="15182" y="21193"/>
                  <a:pt x="7853" y="21497"/>
                  <a:pt x="0" y="21600"/>
                </a:cubicBezTo>
                <a:close/>
              </a:path>
            </a:pathLst>
          </a:custGeom>
          <a:solidFill>
            <a:srgbClr val="594740"/>
          </a:solidFill>
          <a:ln w="12700">
            <a:miter lim="400000"/>
          </a:ln>
        </p:spPr>
        <p:txBody>
          <a:bodyPr lIns="45719" rIns="45719" anchor="ctr"/>
          <a:lstStyle/>
          <a:p>
            <a:pPr algn="ctr">
              <a:defRPr>
                <a:solidFill>
                  <a:srgbClr val="FFFFFF"/>
                </a:solidFill>
              </a:defRPr>
            </a:pPr>
          </a:p>
        </p:txBody>
      </p:sp>
      <p:sp>
        <p:nvSpPr>
          <p:cNvPr id="81" name="Shape 81"/>
          <p:cNvSpPr/>
          <p:nvPr/>
        </p:nvSpPr>
        <p:spPr>
          <a:xfrm flipV="1">
            <a:off x="0" y="6095999"/>
            <a:ext cx="12188826"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142" y="16735"/>
                  <a:pt x="6849" y="13932"/>
                  <a:pt x="10820" y="13932"/>
                </a:cubicBezTo>
                <a:cubicBezTo>
                  <a:pt x="14774" y="13932"/>
                  <a:pt x="18467" y="16712"/>
                  <a:pt x="21600" y="21537"/>
                </a:cubicBezTo>
                <a:lnTo>
                  <a:pt x="21600" y="0"/>
                </a:lnTo>
                <a:lnTo>
                  <a:pt x="0" y="0"/>
                </a:lnTo>
                <a:close/>
              </a:path>
            </a:pathLst>
          </a:custGeom>
          <a:solidFill>
            <a:srgbClr val="3C302B">
              <a:alpha val="70000"/>
            </a:srgbClr>
          </a:solidFill>
          <a:ln w="12700">
            <a:miter lim="400000"/>
          </a:ln>
        </p:spPr>
        <p:txBody>
          <a:bodyPr lIns="45719" rIns="45719" anchor="ctr"/>
          <a:lstStyle/>
          <a:p>
            <a:pPr algn="ctr">
              <a:defRPr>
                <a:solidFill>
                  <a:srgbClr val="FFFFFF"/>
                </a:solidFill>
              </a:defRPr>
            </a:pPr>
          </a:p>
        </p:txBody>
      </p:sp>
      <p:sp>
        <p:nvSpPr>
          <p:cNvPr id="82" name="Shape 82"/>
          <p:cNvSpPr/>
          <p:nvPr>
            <p:ph type="body" idx="1"/>
          </p:nvPr>
        </p:nvSpPr>
        <p:spPr>
          <a:xfrm>
            <a:off x="608012" y="457200"/>
            <a:ext cx="6324600" cy="5334000"/>
          </a:xfrm>
          <a:prstGeom prst="rect">
            <a:avLst/>
          </a:prstGeom>
          <a:extLst>
            <a:ext uri="{C572A759-6A51-4108-AA02-DFA0A04FC94B}">
              <ma14:wrappingTextBoxFlag xmlns:ma14="http://schemas.microsoft.com/office/mac/drawingml/2011/main" val="1"/>
            </a:ext>
          </a:extLst>
        </p:spPr>
        <p:txBody>
          <a:bodyPr/>
          <a:lstStyle>
            <a:lvl3pPr marL="731519" indent="-228600"/>
            <a:lvl4pPr marL="947057" indent="-261257"/>
            <a:lvl5pPr marL="1129937" indent="-261257"/>
          </a:lstStyle>
          <a:p>
            <a:pPr/>
            <a:r>
              <a:t>Edit Master text styles</a:t>
            </a:r>
          </a:p>
          <a:p>
            <a:pPr lvl="1"/>
            <a:r>
              <a:t>Second level</a:t>
            </a:r>
          </a:p>
          <a:p>
            <a:pPr lvl="2"/>
            <a:r>
              <a:t>Third level</a:t>
            </a:r>
          </a:p>
          <a:p>
            <a:pPr lvl="3"/>
            <a:r>
              <a:t>Fourth level</a:t>
            </a:r>
          </a:p>
          <a:p>
            <a:pPr lvl="4"/>
            <a:r>
              <a:t>Fifth level</a:t>
            </a:r>
          </a:p>
        </p:txBody>
      </p:sp>
      <p:sp>
        <p:nvSpPr>
          <p:cNvPr id="83" name="Shape 83"/>
          <p:cNvSpPr/>
          <p:nvPr>
            <p:ph type="body" sz="quarter" idx="13"/>
          </p:nvPr>
        </p:nvSpPr>
        <p:spPr>
          <a:xfrm>
            <a:off x="7923211" y="3962400"/>
            <a:ext cx="3781440" cy="1828800"/>
          </a:xfrm>
          <a:prstGeom prst="rect">
            <a:avLst/>
          </a:prstGeom>
        </p:spPr>
        <p:txBody>
          <a:bodyPr/>
          <a:lstStyle/>
          <a:p>
            <a:pPr marL="0" indent="0">
              <a:spcBef>
                <a:spcPts val="1200"/>
              </a:spcBef>
              <a:buSzTx/>
              <a:buFontTx/>
              <a:buNone/>
              <a:defRPr sz="1800">
                <a:solidFill>
                  <a:srgbClr val="FFFFFF"/>
                </a:solidFill>
              </a:defRPr>
            </a:pPr>
          </a:p>
        </p:txBody>
      </p:sp>
      <p:sp>
        <p:nvSpPr>
          <p:cNvPr id="84" name="Shape 84"/>
          <p:cNvSpPr/>
          <p:nvPr>
            <p:ph type="title"/>
          </p:nvPr>
        </p:nvSpPr>
        <p:spPr>
          <a:xfrm>
            <a:off x="7923211" y="457200"/>
            <a:ext cx="3781440" cy="3276600"/>
          </a:xfrm>
          <a:prstGeom prst="rect">
            <a:avLst/>
          </a:prstGeom>
        </p:spPr>
        <p:txBody>
          <a:bodyPr/>
          <a:lstStyle>
            <a:lvl1pPr>
              <a:defRPr sz="4000">
                <a:solidFill>
                  <a:srgbClr val="FFFFFF"/>
                </a:solidFill>
              </a:defRPr>
            </a:lvl1pPr>
          </a:lstStyle>
          <a:p>
            <a:pPr/>
            <a:r>
              <a:t>Click to edit Master title style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92" name="Shape 92"/>
          <p:cNvSpPr/>
          <p:nvPr/>
        </p:nvSpPr>
        <p:spPr>
          <a:xfrm>
            <a:off x="7466013" y="0"/>
            <a:ext cx="4722807" cy="6353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0733"/>
                </a:lnTo>
                <a:cubicBezTo>
                  <a:pt x="15182" y="21193"/>
                  <a:pt x="7853" y="21497"/>
                  <a:pt x="0" y="21600"/>
                </a:cubicBezTo>
                <a:close/>
              </a:path>
            </a:pathLst>
          </a:custGeom>
          <a:solidFill>
            <a:srgbClr val="594740"/>
          </a:solidFill>
          <a:ln w="12700">
            <a:miter lim="400000"/>
          </a:ln>
        </p:spPr>
        <p:txBody>
          <a:bodyPr lIns="45719" rIns="45719" anchor="ctr"/>
          <a:lstStyle/>
          <a:p>
            <a:pPr algn="ctr">
              <a:defRPr>
                <a:solidFill>
                  <a:srgbClr val="FFFFFF"/>
                </a:solidFill>
              </a:defRPr>
            </a:pPr>
          </a:p>
        </p:txBody>
      </p:sp>
      <p:sp>
        <p:nvSpPr>
          <p:cNvPr id="93" name="Shape 93"/>
          <p:cNvSpPr/>
          <p:nvPr/>
        </p:nvSpPr>
        <p:spPr>
          <a:xfrm flipV="1">
            <a:off x="0" y="6095999"/>
            <a:ext cx="12188826"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142" y="16735"/>
                  <a:pt x="6849" y="13932"/>
                  <a:pt x="10820" y="13932"/>
                </a:cubicBezTo>
                <a:cubicBezTo>
                  <a:pt x="14774" y="13932"/>
                  <a:pt x="18467" y="16712"/>
                  <a:pt x="21600" y="21537"/>
                </a:cubicBezTo>
                <a:lnTo>
                  <a:pt x="21600" y="0"/>
                </a:lnTo>
                <a:lnTo>
                  <a:pt x="0" y="0"/>
                </a:lnTo>
                <a:close/>
              </a:path>
            </a:pathLst>
          </a:custGeom>
          <a:solidFill>
            <a:srgbClr val="3C302B">
              <a:alpha val="70000"/>
            </a:srgbClr>
          </a:solidFill>
          <a:ln w="12700">
            <a:miter lim="400000"/>
          </a:ln>
        </p:spPr>
        <p:txBody>
          <a:bodyPr lIns="45719" rIns="45719" anchor="ctr"/>
          <a:lstStyle/>
          <a:p>
            <a:pPr algn="ctr">
              <a:defRPr>
                <a:solidFill>
                  <a:srgbClr val="FFFFFF"/>
                </a:solidFill>
              </a:defRPr>
            </a:pPr>
          </a:p>
        </p:txBody>
      </p:sp>
      <p:sp>
        <p:nvSpPr>
          <p:cNvPr id="94" name="Shape 94"/>
          <p:cNvSpPr/>
          <p:nvPr>
            <p:ph type="pic" idx="13"/>
          </p:nvPr>
        </p:nvSpPr>
        <p:spPr>
          <a:xfrm>
            <a:off x="-3027" y="0"/>
            <a:ext cx="7469040" cy="6366494"/>
          </a:xfrm>
          <a:prstGeom prst="rect">
            <a:avLst/>
          </a:prstGeom>
        </p:spPr>
        <p:txBody>
          <a:bodyPr lIns="91439" rIns="91439">
            <a:noAutofit/>
          </a:bodyPr>
          <a:lstStyle/>
          <a:p>
            <a:pPr/>
          </a:p>
        </p:txBody>
      </p:sp>
      <p:sp>
        <p:nvSpPr>
          <p:cNvPr id="95" name="Shape 95"/>
          <p:cNvSpPr/>
          <p:nvPr>
            <p:ph type="body" sz="quarter" idx="1"/>
          </p:nvPr>
        </p:nvSpPr>
        <p:spPr>
          <a:xfrm>
            <a:off x="7923210" y="3962400"/>
            <a:ext cx="3781440" cy="1828800"/>
          </a:xfrm>
          <a:prstGeom prst="rect">
            <a:avLst/>
          </a:prstGeom>
          <a:extLst>
            <a:ext uri="{C572A759-6A51-4108-AA02-DFA0A04FC94B}">
              <ma14:wrappingTextBoxFlag xmlns:ma14="http://schemas.microsoft.com/office/mac/drawingml/2011/main" val="1"/>
            </a:ext>
          </a:extLst>
        </p:spPr>
        <p:txBody>
          <a:bodyPr/>
          <a:lstStyle>
            <a:lvl1pPr marL="0" indent="0">
              <a:spcBef>
                <a:spcPts val="1200"/>
              </a:spcBef>
              <a:buSzTx/>
              <a:buFontTx/>
              <a:buNone/>
              <a:defRPr sz="1800">
                <a:solidFill>
                  <a:srgbClr val="FFFFFF"/>
                </a:solidFill>
              </a:defRPr>
            </a:lvl1pPr>
          </a:lstStyle>
          <a:p>
            <a:pPr/>
            <a:r>
              <a:t>Edit Master text styles</a:t>
            </a:r>
          </a:p>
        </p:txBody>
      </p:sp>
      <p:sp>
        <p:nvSpPr>
          <p:cNvPr id="96" name="Shape 96"/>
          <p:cNvSpPr/>
          <p:nvPr>
            <p:ph type="title"/>
          </p:nvPr>
        </p:nvSpPr>
        <p:spPr>
          <a:xfrm>
            <a:off x="7923210" y="457200"/>
            <a:ext cx="3781440" cy="3276600"/>
          </a:xfrm>
          <a:prstGeom prst="rect">
            <a:avLst/>
          </a:prstGeom>
        </p:spPr>
        <p:txBody>
          <a:bodyPr/>
          <a:lstStyle>
            <a:lvl1pPr>
              <a:defRPr sz="4000">
                <a:solidFill>
                  <a:srgbClr val="FFFFFF"/>
                </a:solidFill>
              </a:defRPr>
            </a:lvl1pPr>
          </a:lstStyle>
          <a:p>
            <a:pPr/>
            <a:r>
              <a:t>Click to edit Master title style</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F897C"/>
            </a:gs>
            <a:gs pos="100000">
              <a:srgbClr val="4F3327"/>
            </a:gs>
          </a:gsLst>
          <a:path path="circle">
            <a:fillToRect l="50000" t="50000" r="50000" b="50000"/>
          </a:path>
        </a:gradFill>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2">
            <a:extLst/>
          </a:blip>
          <a:stretch>
            <a:fillRect/>
          </a:stretch>
        </p:blipFill>
        <p:spPr>
          <a:xfrm>
            <a:off x="1460" y="0"/>
            <a:ext cx="12188953" cy="1510923"/>
          </a:xfrm>
          <a:prstGeom prst="rect">
            <a:avLst/>
          </a:prstGeom>
          <a:ln w="12700">
            <a:miter lim="400000"/>
          </a:ln>
        </p:spPr>
      </p:pic>
      <p:sp>
        <p:nvSpPr>
          <p:cNvPr id="3" name="Shape 3"/>
          <p:cNvSpPr/>
          <p:nvPr/>
        </p:nvSpPr>
        <p:spPr>
          <a:xfrm>
            <a:off x="0" y="6354410"/>
            <a:ext cx="12188826" cy="503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20" y="0"/>
                </a:moveTo>
                <a:cubicBezTo>
                  <a:pt x="14774" y="0"/>
                  <a:pt x="18467" y="4206"/>
                  <a:pt x="21600" y="11507"/>
                </a:cubicBezTo>
                <a:lnTo>
                  <a:pt x="21600" y="21600"/>
                </a:lnTo>
                <a:lnTo>
                  <a:pt x="0" y="21600"/>
                </a:lnTo>
                <a:lnTo>
                  <a:pt x="0" y="11602"/>
                </a:lnTo>
                <a:cubicBezTo>
                  <a:pt x="3142" y="4241"/>
                  <a:pt x="6849" y="0"/>
                  <a:pt x="10820" y="0"/>
                </a:cubicBezTo>
                <a:close/>
              </a:path>
            </a:pathLst>
          </a:custGeom>
          <a:solidFill>
            <a:srgbClr val="594740"/>
          </a:solidFill>
          <a:ln w="12700">
            <a:miter lim="400000"/>
          </a:ln>
        </p:spPr>
        <p:txBody>
          <a:bodyPr lIns="45719" rIns="45719" anchor="ctr"/>
          <a:lstStyle/>
          <a:p>
            <a:pPr algn="ctr">
              <a:defRPr>
                <a:solidFill>
                  <a:srgbClr val="FFFFFF"/>
                </a:solidFill>
              </a:defRPr>
            </a:pPr>
          </a:p>
        </p:txBody>
      </p:sp>
      <p:sp>
        <p:nvSpPr>
          <p:cNvPr id="4" name="Shape 4"/>
          <p:cNvSpPr/>
          <p:nvPr>
            <p:ph type="title"/>
          </p:nvPr>
        </p:nvSpPr>
        <p:spPr>
          <a:xfrm>
            <a:off x="227011" y="274638"/>
            <a:ext cx="10439404" cy="109696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Click to edit Master title style</a:t>
            </a:r>
          </a:p>
        </p:txBody>
      </p:sp>
      <p:sp>
        <p:nvSpPr>
          <p:cNvPr id="5" name="Shape 5"/>
          <p:cNvSpPr/>
          <p:nvPr>
            <p:ph type="body" idx="1"/>
          </p:nvPr>
        </p:nvSpPr>
        <p:spPr>
          <a:xfrm>
            <a:off x="608965" y="1600200"/>
            <a:ext cx="10961370" cy="5257800"/>
          </a:xfrm>
          <a:prstGeom prst="rect">
            <a:avLst/>
          </a:prstGeom>
          <a:ln w="12700">
            <a:miter lim="400000"/>
          </a:ln>
        </p:spPr>
        <p:txBody>
          <a:bodyPr lIns="45719" rIns="45719">
            <a:normAutofit fontScale="100000" lnSpcReduction="0"/>
          </a:bodyPr>
          <a:lstStyle/>
          <a:p>
            <a:pPr/>
          </a:p>
        </p:txBody>
      </p:sp>
      <p:sp>
        <p:nvSpPr>
          <p:cNvPr id="6" name="Shape 6"/>
          <p:cNvSpPr/>
          <p:nvPr>
            <p:ph type="sldNum" sz="quarter" idx="2"/>
          </p:nvPr>
        </p:nvSpPr>
        <p:spPr>
          <a:xfrm>
            <a:off x="10429072" y="6563042"/>
            <a:ext cx="237342" cy="231141"/>
          </a:xfrm>
          <a:prstGeom prst="rect">
            <a:avLst/>
          </a:prstGeom>
          <a:ln w="12700">
            <a:miter lim="400000"/>
          </a:ln>
        </p:spPr>
        <p:txBody>
          <a:bodyPr wrap="none" lIns="45719" rIns="45719" anchor="ctr">
            <a:spAutoFit/>
          </a:bodyPr>
          <a:lstStyle>
            <a:lvl1pPr algn="r">
              <a:defRPr sz="1000">
                <a:solidFill>
                  <a:srgbClr val="EBDDC3"/>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3200" u="none">
          <a:ln>
            <a:noFill/>
          </a:ln>
          <a:solidFill>
            <a:schemeClr val="accent1"/>
          </a:solidFill>
          <a:uFillTx/>
          <a:latin typeface="Calibri"/>
          <a:ea typeface="Calibri"/>
          <a:cs typeface="Calibri"/>
          <a:sym typeface="Calibri"/>
        </a:defRPr>
      </a:lvl9pPr>
    </p:titleStyle>
    <p:bodyStyle>
      <a:lvl1pPr marL="228600" marR="0" indent="-228600" algn="l" defTabSz="914400" rtl="0" latinLnBrk="0">
        <a:lnSpc>
          <a:spcPct val="90000"/>
        </a:lnSpc>
        <a:spcBef>
          <a:spcPts val="1800"/>
        </a:spcBef>
        <a:spcAft>
          <a:spcPts val="0"/>
        </a:spcAft>
        <a:buClrTx/>
        <a:buSzPct val="80000"/>
        <a:buFont typeface="Wingdings"/>
        <a:buChar char="▪"/>
        <a:tabLst/>
        <a:defRPr b="0" baseline="0" cap="none" i="0" spc="0" strike="noStrike" sz="2000" u="none">
          <a:ln>
            <a:noFill/>
          </a:ln>
          <a:solidFill>
            <a:srgbClr val="EBDDC3"/>
          </a:solidFill>
          <a:uFillTx/>
          <a:latin typeface="Calibri"/>
          <a:ea typeface="Calibri"/>
          <a:cs typeface="Calibri"/>
          <a:sym typeface="Calibri"/>
        </a:defRPr>
      </a:lvl1pPr>
      <a:lvl2pPr marL="527790" marR="0" indent="-248708" algn="l" defTabSz="914400" rtl="0" latinLnBrk="0">
        <a:lnSpc>
          <a:spcPct val="90000"/>
        </a:lnSpc>
        <a:spcBef>
          <a:spcPts val="1800"/>
        </a:spcBef>
        <a:spcAft>
          <a:spcPts val="0"/>
        </a:spcAft>
        <a:buClrTx/>
        <a:buSzPct val="90000"/>
        <a:buFont typeface="Wingdings"/>
        <a:buChar char="–"/>
        <a:tabLst/>
        <a:defRPr b="0" baseline="0" cap="none" i="0" spc="0" strike="noStrike" sz="2000" u="none">
          <a:ln>
            <a:noFill/>
          </a:ln>
          <a:solidFill>
            <a:srgbClr val="EBDDC3"/>
          </a:solidFill>
          <a:uFillTx/>
          <a:latin typeface="Calibri"/>
          <a:ea typeface="Calibri"/>
          <a:cs typeface="Calibri"/>
          <a:sym typeface="Calibri"/>
        </a:defRPr>
      </a:lvl2pPr>
      <a:lvl3pPr marL="706119" marR="0" indent="-203200" algn="l" defTabSz="914400" rtl="0" latinLnBrk="0">
        <a:lnSpc>
          <a:spcPct val="90000"/>
        </a:lnSpc>
        <a:spcBef>
          <a:spcPts val="1800"/>
        </a:spcBef>
        <a:spcAft>
          <a:spcPts val="0"/>
        </a:spcAft>
        <a:buClrTx/>
        <a:buSzPct val="80000"/>
        <a:buFont typeface="Wingdings"/>
        <a:buChar char="▪"/>
        <a:tabLst/>
        <a:defRPr b="0" baseline="0" cap="none" i="0" spc="0" strike="noStrike" sz="2000" u="none">
          <a:ln>
            <a:noFill/>
          </a:ln>
          <a:solidFill>
            <a:srgbClr val="EBDDC3"/>
          </a:solidFill>
          <a:uFillTx/>
          <a:latin typeface="Calibri"/>
          <a:ea typeface="Calibri"/>
          <a:cs typeface="Calibri"/>
          <a:sym typeface="Calibri"/>
        </a:defRPr>
      </a:lvl3pPr>
      <a:lvl4pPr marL="889000" marR="0" indent="-203200" algn="l" defTabSz="914400" rtl="0" latinLnBrk="0">
        <a:lnSpc>
          <a:spcPct val="90000"/>
        </a:lnSpc>
        <a:spcBef>
          <a:spcPts val="1800"/>
        </a:spcBef>
        <a:spcAft>
          <a:spcPts val="0"/>
        </a:spcAft>
        <a:buClrTx/>
        <a:buSzPct val="90000"/>
        <a:buFont typeface="Wingdings"/>
        <a:buChar char="–"/>
        <a:tabLst/>
        <a:defRPr b="0" baseline="0" cap="none" i="0" spc="0" strike="noStrike" sz="2000" u="none">
          <a:ln>
            <a:noFill/>
          </a:ln>
          <a:solidFill>
            <a:srgbClr val="EBDDC3"/>
          </a:solidFill>
          <a:uFillTx/>
          <a:latin typeface="Calibri"/>
          <a:ea typeface="Calibri"/>
          <a:cs typeface="Calibri"/>
          <a:sym typeface="Calibri"/>
        </a:defRPr>
      </a:lvl4pPr>
      <a:lvl5pPr marL="1071880" marR="0" indent="-203200" algn="l" defTabSz="914400" rtl="0" latinLnBrk="0">
        <a:lnSpc>
          <a:spcPct val="90000"/>
        </a:lnSpc>
        <a:spcBef>
          <a:spcPts val="1800"/>
        </a:spcBef>
        <a:spcAft>
          <a:spcPts val="0"/>
        </a:spcAft>
        <a:buClrTx/>
        <a:buSzPct val="80000"/>
        <a:buFont typeface="Wingdings"/>
        <a:buChar char="▪"/>
        <a:tabLst/>
        <a:defRPr b="0" baseline="0" cap="none" i="0" spc="0" strike="noStrike" sz="2000" u="none">
          <a:ln>
            <a:noFill/>
          </a:ln>
          <a:solidFill>
            <a:srgbClr val="EBDDC3"/>
          </a:solidFill>
          <a:uFillTx/>
          <a:latin typeface="Calibri"/>
          <a:ea typeface="Calibri"/>
          <a:cs typeface="Calibri"/>
          <a:sym typeface="Calibri"/>
        </a:defRPr>
      </a:lvl5pPr>
      <a:lvl6pPr marL="1254759" marR="0" indent="-203200" algn="l" defTabSz="914400" rtl="0" latinLnBrk="0">
        <a:lnSpc>
          <a:spcPct val="90000"/>
        </a:lnSpc>
        <a:spcBef>
          <a:spcPts val="1800"/>
        </a:spcBef>
        <a:spcAft>
          <a:spcPts val="0"/>
        </a:spcAft>
        <a:buClrTx/>
        <a:buSzPct val="90000"/>
        <a:buFont typeface="Wingdings"/>
        <a:buChar char="–"/>
        <a:tabLst/>
        <a:defRPr b="0" baseline="0" cap="none" i="0" spc="0" strike="noStrike" sz="2000" u="none">
          <a:ln>
            <a:noFill/>
          </a:ln>
          <a:solidFill>
            <a:srgbClr val="EBDDC3"/>
          </a:solidFill>
          <a:uFillTx/>
          <a:latin typeface="Calibri"/>
          <a:ea typeface="Calibri"/>
          <a:cs typeface="Calibri"/>
          <a:sym typeface="Calibri"/>
        </a:defRPr>
      </a:lvl6pPr>
      <a:lvl7pPr marL="1437639" marR="0" indent="-203200" algn="l" defTabSz="914400" rtl="0" latinLnBrk="0">
        <a:lnSpc>
          <a:spcPct val="90000"/>
        </a:lnSpc>
        <a:spcBef>
          <a:spcPts val="1800"/>
        </a:spcBef>
        <a:spcAft>
          <a:spcPts val="0"/>
        </a:spcAft>
        <a:buClrTx/>
        <a:buSzPct val="80000"/>
        <a:buFont typeface="Wingdings"/>
        <a:buChar char="▪"/>
        <a:tabLst/>
        <a:defRPr b="0" baseline="0" cap="none" i="0" spc="0" strike="noStrike" sz="2000" u="none">
          <a:ln>
            <a:noFill/>
          </a:ln>
          <a:solidFill>
            <a:srgbClr val="EBDDC3"/>
          </a:solidFill>
          <a:uFillTx/>
          <a:latin typeface="Calibri"/>
          <a:ea typeface="Calibri"/>
          <a:cs typeface="Calibri"/>
          <a:sym typeface="Calibri"/>
        </a:defRPr>
      </a:lvl7pPr>
      <a:lvl8pPr marL="1620519" marR="0" indent="-203200" algn="l" defTabSz="914400" rtl="0" latinLnBrk="0">
        <a:lnSpc>
          <a:spcPct val="90000"/>
        </a:lnSpc>
        <a:spcBef>
          <a:spcPts val="1800"/>
        </a:spcBef>
        <a:spcAft>
          <a:spcPts val="0"/>
        </a:spcAft>
        <a:buClrTx/>
        <a:buSzPct val="90000"/>
        <a:buFont typeface="Wingdings"/>
        <a:buChar char="–"/>
        <a:tabLst/>
        <a:defRPr b="0" baseline="0" cap="none" i="0" spc="0" strike="noStrike" sz="2000" u="none">
          <a:ln>
            <a:noFill/>
          </a:ln>
          <a:solidFill>
            <a:srgbClr val="EBDDC3"/>
          </a:solidFill>
          <a:uFillTx/>
          <a:latin typeface="Calibri"/>
          <a:ea typeface="Calibri"/>
          <a:cs typeface="Calibri"/>
          <a:sym typeface="Calibri"/>
        </a:defRPr>
      </a:lvl8pPr>
      <a:lvl9pPr marL="1803400" marR="0" indent="-203200" algn="l" defTabSz="914400" rtl="0" latinLnBrk="0">
        <a:lnSpc>
          <a:spcPct val="90000"/>
        </a:lnSpc>
        <a:spcBef>
          <a:spcPts val="1800"/>
        </a:spcBef>
        <a:spcAft>
          <a:spcPts val="0"/>
        </a:spcAft>
        <a:buClrTx/>
        <a:buSzPct val="80000"/>
        <a:buFont typeface="Wingdings"/>
        <a:buChar char="▪"/>
        <a:tabLst/>
        <a:defRPr b="0" baseline="0" cap="none" i="0" spc="0" strike="noStrike" sz="2000" u="none">
          <a:ln>
            <a:noFill/>
          </a:ln>
          <a:solidFill>
            <a:srgbClr val="EBDDC3"/>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22000">
              <a:srgbClr val="AF897C"/>
            </a:gs>
            <a:gs pos="100000">
              <a:srgbClr val="4F3327"/>
            </a:gs>
          </a:gsLst>
          <a:path path="circle">
            <a:fillToRect l="50000" t="50000" r="50000" b="50000"/>
          </a:path>
        </a:gradFill>
      </p:bgPr>
    </p:bg>
    <p:spTree>
      <p:nvGrpSpPr>
        <p:cNvPr id="1" name=""/>
        <p:cNvGrpSpPr/>
        <p:nvPr/>
      </p:nvGrpSpPr>
      <p:grpSpPr>
        <a:xfrm>
          <a:off x="0" y="0"/>
          <a:ext cx="0" cy="0"/>
          <a:chOff x="0" y="0"/>
          <a:chExt cx="0" cy="0"/>
        </a:xfrm>
      </p:grpSpPr>
      <p:sp>
        <p:nvSpPr>
          <p:cNvPr id="125" name="Shape 125"/>
          <p:cNvSpPr/>
          <p:nvPr>
            <p:ph type="subTitle" sz="quarter" idx="1"/>
          </p:nvPr>
        </p:nvSpPr>
        <p:spPr>
          <a:xfrm>
            <a:off x="1370011" y="5410200"/>
            <a:ext cx="9545639" cy="609600"/>
          </a:xfrm>
          <a:prstGeom prst="rect">
            <a:avLst/>
          </a:prstGeom>
        </p:spPr>
        <p:txBody>
          <a:bodyPr/>
          <a:lstStyle/>
          <a:p>
            <a:pPr algn="ctr" defTabSz="896111">
              <a:lnSpc>
                <a:spcPct val="81000"/>
              </a:lnSpc>
              <a:defRPr sz="1960">
                <a:solidFill>
                  <a:srgbClr val="D5D1D1"/>
                </a:solidFill>
              </a:defRPr>
            </a:pPr>
            <a:r>
              <a:t>Jenny Govert &amp; Seetha Lakshmanan</a:t>
            </a:r>
          </a:p>
          <a:p>
            <a:pPr algn="ctr" defTabSz="896111">
              <a:lnSpc>
                <a:spcPct val="81000"/>
              </a:lnSpc>
              <a:defRPr sz="1960">
                <a:solidFill>
                  <a:srgbClr val="D5D1D1"/>
                </a:solidFill>
              </a:defRPr>
            </a:pPr>
            <a:r>
              <a:t>November 2016</a:t>
            </a:r>
          </a:p>
        </p:txBody>
      </p:sp>
      <p:sp>
        <p:nvSpPr>
          <p:cNvPr id="126" name="Shape 126"/>
          <p:cNvSpPr/>
          <p:nvPr>
            <p:ph type="ctrTitle"/>
          </p:nvPr>
        </p:nvSpPr>
        <p:spPr>
          <a:xfrm>
            <a:off x="961229" y="3886199"/>
            <a:ext cx="10363201" cy="1298848"/>
          </a:xfrm>
          <a:prstGeom prst="rect">
            <a:avLst/>
          </a:prstGeom>
        </p:spPr>
        <p:txBody>
          <a:bodyPr/>
          <a:lstStyle/>
          <a:p>
            <a:pPr algn="ctr" defTabSz="576072">
              <a:defRPr sz="3024">
                <a:solidFill>
                  <a:srgbClr val="D5D1D1"/>
                </a:solidFill>
              </a:defRPr>
            </a:pPr>
            <a:br/>
            <a:r>
              <a:t>Women as a Cultural Group: </a:t>
            </a:r>
            <a:br/>
            <a:r>
              <a:t>Counseling and psychosocial impact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body" idx="1"/>
          </p:nvPr>
        </p:nvSpPr>
        <p:spPr>
          <a:prstGeom prst="rect">
            <a:avLst/>
          </a:prstGeom>
        </p:spPr>
        <p:txBody>
          <a:bodyPr/>
          <a:lstStyle/>
          <a:p>
            <a:pPr marL="347661" indent="-342900"/>
            <a:r>
              <a:t>What are the evidenced-based, best practices to use in your approach to and in treatment with this group?</a:t>
            </a:r>
          </a:p>
          <a:p>
            <a:pPr marL="347661" indent="-342900"/>
            <a:r>
              <a:t>What biases, judgements or prejudices might counselors/psychologists need to address to avoid discriminating against or unethically treating members of this group?  </a:t>
            </a:r>
          </a:p>
          <a:p>
            <a:pPr/>
            <a:r>
              <a:t>JENNY</a:t>
            </a:r>
          </a:p>
        </p:txBody>
      </p:sp>
      <p:sp>
        <p:nvSpPr>
          <p:cNvPr id="163" name="Shape 163"/>
          <p:cNvSpPr/>
          <p:nvPr>
            <p:ph type="title"/>
          </p:nvPr>
        </p:nvSpPr>
        <p:spPr>
          <a:xfrm>
            <a:off x="227011" y="274638"/>
            <a:ext cx="10439404" cy="1096963"/>
          </a:xfrm>
          <a:prstGeom prst="rect">
            <a:avLst/>
          </a:prstGeom>
        </p:spPr>
        <p:txBody>
          <a:bodyPr/>
          <a:lstStyle>
            <a:lvl1pPr>
              <a:defRPr>
                <a:solidFill>
                  <a:srgbClr val="726868"/>
                </a:solidFill>
              </a:defRPr>
            </a:lvl1pPr>
          </a:lstStyle>
          <a:p>
            <a:pPr/>
            <a:r>
              <a:t>Clinical and Research Implications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
          </p:nvPr>
        </p:nvSpPr>
        <p:spPr>
          <a:xfrm>
            <a:off x="608012" y="457200"/>
            <a:ext cx="6324601" cy="5334000"/>
          </a:xfrm>
          <a:prstGeom prst="rect">
            <a:avLst/>
          </a:prstGeom>
        </p:spPr>
        <p:txBody>
          <a:bodyPr/>
          <a:lstStyle/>
          <a:p>
            <a:pPr marL="0" indent="0">
              <a:buSzTx/>
              <a:buNone/>
              <a:defRPr>
                <a:solidFill>
                  <a:srgbClr val="FFFFFF"/>
                </a:solidFill>
              </a:defRPr>
            </a:pPr>
            <a:r>
              <a:t>After developing the section with both class resources and peer reviewed scholarly articles from ProQuest for the preceding slide, record a video of yourself.  The 4-6 minute video is up to you: present the material from the slide, discuss implications, etc. </a:t>
            </a:r>
          </a:p>
          <a:p>
            <a:pPr marL="0" indent="0">
              <a:buSzTx/>
              <a:buNone/>
              <a:defRPr>
                <a:solidFill>
                  <a:srgbClr val="FFFFFF"/>
                </a:solidFill>
              </a:defRPr>
            </a:pPr>
            <a:r>
              <a:t>JENNY</a:t>
            </a:r>
          </a:p>
        </p:txBody>
      </p:sp>
      <p:sp>
        <p:nvSpPr>
          <p:cNvPr id="166" name="Shape 166"/>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67" name="Shape 167"/>
          <p:cNvSpPr/>
          <p:nvPr>
            <p:ph type="title"/>
          </p:nvPr>
        </p:nvSpPr>
        <p:spPr>
          <a:xfrm>
            <a:off x="7923211" y="457200"/>
            <a:ext cx="3781440" cy="3276600"/>
          </a:xfrm>
          <a:prstGeom prst="rect">
            <a:avLst/>
          </a:prstGeom>
        </p:spPr>
        <p:txBody>
          <a:bodyPr/>
          <a:lstStyle/>
          <a:p>
            <a:pPr/>
            <a:r>
              <a:t>Clinical &amp; Research Implications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body" idx="1"/>
          </p:nvPr>
        </p:nvSpPr>
        <p:spPr>
          <a:prstGeom prst="rect">
            <a:avLst/>
          </a:prstGeom>
        </p:spPr>
        <p:txBody>
          <a:bodyPr/>
          <a:lstStyle/>
          <a:p>
            <a:pPr marL="347661" indent="-342900"/>
            <a:r>
              <a:t>Please identify at least two measures (micro and macro level) you would take to promote social justice and advocacy for this group? </a:t>
            </a:r>
          </a:p>
          <a:p>
            <a:pPr marL="347661" indent="-342900"/>
            <a:r>
              <a:t>JENNY</a:t>
            </a:r>
          </a:p>
        </p:txBody>
      </p:sp>
      <p:sp>
        <p:nvSpPr>
          <p:cNvPr id="170" name="Shape 170"/>
          <p:cNvSpPr/>
          <p:nvPr>
            <p:ph type="title"/>
          </p:nvPr>
        </p:nvSpPr>
        <p:spPr>
          <a:xfrm>
            <a:off x="227011" y="274638"/>
            <a:ext cx="10439404" cy="1096963"/>
          </a:xfrm>
          <a:prstGeom prst="rect">
            <a:avLst/>
          </a:prstGeom>
        </p:spPr>
        <p:txBody>
          <a:bodyPr/>
          <a:lstStyle>
            <a:lvl1pPr>
              <a:defRPr>
                <a:solidFill>
                  <a:srgbClr val="726868"/>
                </a:solidFill>
              </a:defRPr>
            </a:lvl1pPr>
          </a:lstStyle>
          <a:p>
            <a:pPr/>
            <a:r>
              <a:t>Social Justice &amp; Advocacy for Women: The counselor’s role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body" idx="1"/>
          </p:nvPr>
        </p:nvSpPr>
        <p:spPr>
          <a:xfrm>
            <a:off x="608012" y="457200"/>
            <a:ext cx="6324601" cy="5334000"/>
          </a:xfrm>
          <a:prstGeom prst="rect">
            <a:avLst/>
          </a:prstGeom>
        </p:spPr>
        <p:txBody>
          <a:bodyPr/>
          <a:lstStyle/>
          <a:p>
            <a:pPr marL="0" indent="0">
              <a:buSzTx/>
              <a:buNone/>
              <a:defRPr>
                <a:solidFill>
                  <a:srgbClr val="FFFFFF"/>
                </a:solidFill>
              </a:defRPr>
            </a:pPr>
            <a:r>
              <a:t>After developing the section with both class resources and peer reviewed scholarly articles from ProQuest for the preceding slide, record a video of yourself.  The 4-6 minute video is up to you: present the material from the slide, discuss implications, etc. </a:t>
            </a:r>
          </a:p>
          <a:p>
            <a:pPr marL="0" indent="0">
              <a:buSzTx/>
              <a:buNone/>
              <a:defRPr>
                <a:solidFill>
                  <a:srgbClr val="FFFFFF"/>
                </a:solidFill>
              </a:defRPr>
            </a:pPr>
            <a:r>
              <a:t>JENNY</a:t>
            </a:r>
          </a:p>
        </p:txBody>
      </p:sp>
      <p:sp>
        <p:nvSpPr>
          <p:cNvPr id="173" name="Shape 173"/>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74" name="Shape 174"/>
          <p:cNvSpPr/>
          <p:nvPr>
            <p:ph type="title"/>
          </p:nvPr>
        </p:nvSpPr>
        <p:spPr>
          <a:xfrm>
            <a:off x="7923211" y="457200"/>
            <a:ext cx="3781440" cy="3276600"/>
          </a:xfrm>
          <a:prstGeom prst="rect">
            <a:avLst/>
          </a:prstGeom>
        </p:spPr>
        <p:txBody>
          <a:bodyPr/>
          <a:lstStyle/>
          <a:p>
            <a:pPr/>
            <a:r>
              <a:t>Social Justice &amp; Advocacy for Women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body" idx="1"/>
          </p:nvPr>
        </p:nvSpPr>
        <p:spPr>
          <a:prstGeom prst="rect">
            <a:avLst/>
          </a:prstGeom>
        </p:spPr>
        <p:txBody>
          <a:bodyPr/>
          <a:lstStyle/>
          <a:p>
            <a:pPr marL="347661" indent="-342900"/>
            <a:r>
              <a:t>JENNY &amp; SEETHA </a:t>
            </a:r>
            <a:r>
              <a:rPr>
                <a:solidFill>
                  <a:srgbClr val="FFFFFF"/>
                </a:solidFill>
              </a:rPr>
              <a:t>after completing the presentation content</a:t>
            </a:r>
          </a:p>
        </p:txBody>
      </p:sp>
      <p:sp>
        <p:nvSpPr>
          <p:cNvPr id="177" name="Shape 177"/>
          <p:cNvSpPr/>
          <p:nvPr>
            <p:ph type="title"/>
          </p:nvPr>
        </p:nvSpPr>
        <p:spPr>
          <a:xfrm>
            <a:off x="227011" y="274638"/>
            <a:ext cx="10439404" cy="1096963"/>
          </a:xfrm>
          <a:prstGeom prst="rect">
            <a:avLst/>
          </a:prstGeom>
        </p:spPr>
        <p:txBody>
          <a:bodyPr/>
          <a:lstStyle>
            <a:lvl1pPr>
              <a:defRPr>
                <a:solidFill>
                  <a:srgbClr val="726868"/>
                </a:solidFill>
              </a:defRPr>
            </a:lvl1pPr>
          </a:lstStyle>
          <a:p>
            <a:pPr/>
            <a:r>
              <a:t>Summary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body" idx="1"/>
          </p:nvPr>
        </p:nvSpPr>
        <p:spPr>
          <a:prstGeom prst="rect">
            <a:avLst/>
          </a:prstGeom>
        </p:spPr>
        <p:txBody>
          <a:bodyPr/>
          <a:lstStyle/>
          <a:p>
            <a:pPr/>
            <a:r>
              <a:t>APA Format references here </a:t>
            </a:r>
          </a:p>
          <a:p>
            <a:pPr/>
            <a:r>
              <a:t>JENNY &amp; SEETHA</a:t>
            </a:r>
          </a:p>
        </p:txBody>
      </p:sp>
      <p:sp>
        <p:nvSpPr>
          <p:cNvPr id="180" name="Shape 180"/>
          <p:cNvSpPr/>
          <p:nvPr>
            <p:ph type="title"/>
          </p:nvPr>
        </p:nvSpPr>
        <p:spPr>
          <a:xfrm>
            <a:off x="204158" y="228599"/>
            <a:ext cx="10439404" cy="1096964"/>
          </a:xfrm>
          <a:prstGeom prst="rect">
            <a:avLst/>
          </a:prstGeom>
        </p:spPr>
        <p:txBody>
          <a:bodyPr/>
          <a:lstStyle>
            <a:lvl1pPr>
              <a:defRPr>
                <a:solidFill>
                  <a:srgbClr val="726868"/>
                </a:solidFill>
              </a:defRPr>
            </a:lvl1pPr>
          </a:lstStyle>
          <a:p>
            <a:pPr/>
            <a:r>
              <a:t>References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body" idx="1"/>
          </p:nvPr>
        </p:nvSpPr>
        <p:spPr>
          <a:prstGeom prst="rect">
            <a:avLst/>
          </a:prstGeom>
        </p:spPr>
        <p:txBody>
          <a:bodyPr/>
          <a:lstStyle/>
          <a:p>
            <a:pPr/>
            <a:r>
              <a:t>Continued page of APA Format references here </a:t>
            </a:r>
          </a:p>
          <a:p>
            <a:pPr/>
            <a:r>
              <a:t>JENNY &amp; SEETHA</a:t>
            </a:r>
          </a:p>
        </p:txBody>
      </p:sp>
      <p:sp>
        <p:nvSpPr>
          <p:cNvPr id="183" name="Shape 183"/>
          <p:cNvSpPr/>
          <p:nvPr>
            <p:ph type="title"/>
          </p:nvPr>
        </p:nvSpPr>
        <p:spPr>
          <a:xfrm>
            <a:off x="204158" y="228599"/>
            <a:ext cx="10439404" cy="1096964"/>
          </a:xfrm>
          <a:prstGeom prst="rect">
            <a:avLst/>
          </a:prstGeom>
        </p:spPr>
        <p:txBody>
          <a:bodyPr/>
          <a:lstStyle/>
          <a:p>
            <a:pPr>
              <a:defRPr>
                <a:solidFill>
                  <a:srgbClr val="726868"/>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xfrm>
            <a:off x="227013" y="457200"/>
            <a:ext cx="7543801" cy="5334000"/>
          </a:xfrm>
          <a:prstGeom prst="rect">
            <a:avLst/>
          </a:prstGeom>
        </p:spPr>
        <p:txBody>
          <a:bodyPr/>
          <a:lstStyle/>
          <a:p>
            <a:pPr marL="0" indent="0">
              <a:buSzTx/>
              <a:buNone/>
              <a:defRPr sz="2800">
                <a:solidFill>
                  <a:srgbClr val="FFFFFF"/>
                </a:solidFill>
              </a:defRPr>
            </a:pPr>
          </a:p>
          <a:p>
            <a:pPr marL="0" indent="0">
              <a:buSzTx/>
              <a:buNone/>
              <a:defRPr sz="2800">
                <a:solidFill>
                  <a:srgbClr val="FFFFFF"/>
                </a:solidFill>
              </a:defRPr>
            </a:pPr>
            <a:r>
              <a:t>	</a:t>
            </a:r>
            <a:r>
              <a:rPr sz="4000"/>
              <a:t>Outline</a:t>
            </a:r>
            <a:endParaRPr sz="4000"/>
          </a:p>
          <a:p>
            <a:pPr lvl="2" marL="685800" indent="-182880">
              <a:spcBef>
                <a:spcPts val="800"/>
              </a:spcBef>
              <a:defRPr sz="2800">
                <a:solidFill>
                  <a:srgbClr val="FFFFFF"/>
                </a:solidFill>
              </a:defRPr>
            </a:pPr>
            <a:r>
              <a:t>Women as a Cultural Group Introduction</a:t>
            </a:r>
            <a:endParaRPr sz="1600"/>
          </a:p>
          <a:p>
            <a:pPr lvl="2" marL="685800" indent="-182880">
              <a:spcBef>
                <a:spcPts val="800"/>
              </a:spcBef>
              <a:defRPr sz="2800">
                <a:solidFill>
                  <a:srgbClr val="FFFFFF"/>
                </a:solidFill>
              </a:defRPr>
            </a:pPr>
            <a:r>
              <a:t>Characteristics and Strengths of Women</a:t>
            </a:r>
            <a:endParaRPr sz="1600"/>
          </a:p>
          <a:p>
            <a:pPr lvl="2" marL="685800" indent="-182880">
              <a:spcBef>
                <a:spcPts val="800"/>
              </a:spcBef>
              <a:defRPr sz="2800">
                <a:solidFill>
                  <a:srgbClr val="FFFFFF"/>
                </a:solidFill>
              </a:defRPr>
            </a:pPr>
            <a:r>
              <a:t>Specific Challenges for Women</a:t>
            </a:r>
            <a:endParaRPr sz="1600"/>
          </a:p>
          <a:p>
            <a:pPr lvl="2" marL="685800" indent="-182880">
              <a:spcBef>
                <a:spcPts val="800"/>
              </a:spcBef>
              <a:defRPr sz="2800">
                <a:solidFill>
                  <a:srgbClr val="FFFFFF"/>
                </a:solidFill>
              </a:defRPr>
            </a:pPr>
            <a:r>
              <a:t>Clinical and Research Implications</a:t>
            </a:r>
            <a:endParaRPr sz="1600"/>
          </a:p>
          <a:p>
            <a:pPr lvl="2" marL="685800" indent="-182880">
              <a:spcBef>
                <a:spcPts val="800"/>
              </a:spcBef>
              <a:defRPr sz="2800">
                <a:solidFill>
                  <a:srgbClr val="FFFFFF"/>
                </a:solidFill>
              </a:defRPr>
            </a:pPr>
            <a:r>
              <a:t>Social Justice &amp; Advocacy for Women: </a:t>
            </a:r>
            <a:endParaRPr sz="1600"/>
          </a:p>
          <a:p>
            <a:pPr lvl="2" marL="0" indent="461962">
              <a:spcBef>
                <a:spcPts val="800"/>
              </a:spcBef>
              <a:buSzTx/>
              <a:buNone/>
              <a:defRPr sz="2800">
                <a:solidFill>
                  <a:srgbClr val="FFFFFF"/>
                </a:solidFill>
              </a:defRPr>
            </a:pPr>
            <a:r>
              <a:t>    The counselor’s role</a:t>
            </a:r>
            <a:endParaRPr sz="1600"/>
          </a:p>
          <a:p>
            <a:pPr lvl="2" marL="685800" indent="-182880">
              <a:spcBef>
                <a:spcPts val="800"/>
              </a:spcBef>
              <a:defRPr sz="2800">
                <a:solidFill>
                  <a:srgbClr val="FFFFFF"/>
                </a:solidFill>
              </a:defRPr>
            </a:pPr>
            <a:r>
              <a:t>Summary</a:t>
            </a:r>
          </a:p>
        </p:txBody>
      </p:sp>
      <p:sp>
        <p:nvSpPr>
          <p:cNvPr id="129" name="Shape 129"/>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30" name="Shape 130"/>
          <p:cNvSpPr/>
          <p:nvPr>
            <p:ph type="title"/>
          </p:nvPr>
        </p:nvSpPr>
        <p:spPr>
          <a:xfrm>
            <a:off x="7923211" y="457200"/>
            <a:ext cx="3781440" cy="3276600"/>
          </a:xfrm>
          <a:prstGeom prst="rect">
            <a:avLst/>
          </a:prstGeom>
        </p:spPr>
        <p:txBody>
          <a:bodyPr/>
          <a:lstStyle/>
          <a:p>
            <a:pPr/>
            <a:r>
              <a:t>Women as a Cultural Group</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3.png"/>
          <p:cNvPicPr>
            <a:picLocks noChangeAspect="1"/>
          </p:cNvPicPr>
          <p:nvPr/>
        </p:nvPicPr>
        <p:blipFill>
          <a:blip r:embed="rId2">
            <a:extLst/>
          </a:blip>
          <a:stretch>
            <a:fillRect/>
          </a:stretch>
        </p:blipFill>
        <p:spPr>
          <a:xfrm>
            <a:off x="1484312" y="1851025"/>
            <a:ext cx="4572001" cy="2571750"/>
          </a:xfrm>
          <a:prstGeom prst="rect">
            <a:avLst/>
          </a:prstGeom>
          <a:ln w="76200" cap="sq">
            <a:solidFill>
              <a:srgbClr val="292929"/>
            </a:solidFill>
            <a:miter/>
          </a:ln>
          <a:effectLst>
            <a:reflection blurRad="0" stA="28000" stPos="0" endA="0" endPos="40000" dist="0" dir="5400000" fadeDir="5400000" sx="100000" sy="-100000" kx="0" ky="0" algn="bl" rotWithShape="0"/>
          </a:effectLst>
        </p:spPr>
      </p:pic>
      <p:sp>
        <p:nvSpPr>
          <p:cNvPr id="133" name="Shape 133"/>
          <p:cNvSpPr/>
          <p:nvPr>
            <p:ph type="body" sz="quarter" idx="1"/>
          </p:nvPr>
        </p:nvSpPr>
        <p:spPr>
          <a:xfrm>
            <a:off x="7923211" y="3962400"/>
            <a:ext cx="3781440" cy="1828800"/>
          </a:xfrm>
          <a:prstGeom prst="rect">
            <a:avLst/>
          </a:prstGeom>
        </p:spPr>
        <p:txBody>
          <a:bodyPr/>
          <a:lstStyle>
            <a:lvl1pPr marL="0" indent="0">
              <a:spcBef>
                <a:spcPts val="1200"/>
              </a:spcBef>
              <a:buSzTx/>
              <a:buNone/>
              <a:defRPr sz="1800">
                <a:solidFill>
                  <a:srgbClr val="FFFFFF"/>
                </a:solidFill>
              </a:defRPr>
            </a:lvl1pPr>
          </a:lstStyle>
          <a:p>
            <a:pPr/>
            <a:r>
              <a:t>The Indestructible Man (1956)</a:t>
            </a:r>
          </a:p>
        </p:txBody>
      </p:sp>
      <p:sp>
        <p:nvSpPr>
          <p:cNvPr id="134" name="Shape 134"/>
          <p:cNvSpPr/>
          <p:nvPr>
            <p:ph type="title"/>
          </p:nvPr>
        </p:nvSpPr>
        <p:spPr>
          <a:xfrm>
            <a:off x="7923211" y="457200"/>
            <a:ext cx="3781440" cy="3276600"/>
          </a:xfrm>
          <a:prstGeom prst="rect">
            <a:avLst/>
          </a:prstGeom>
        </p:spPr>
        <p:txBody>
          <a:bodyPr/>
          <a:lstStyle/>
          <a:p>
            <a:pPr/>
            <a:r>
              <a:t>Women as a Cultural Group</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body" idx="1"/>
          </p:nvPr>
        </p:nvSpPr>
        <p:spPr>
          <a:xfrm>
            <a:off x="1522414" y="1905000"/>
            <a:ext cx="9448798" cy="3657600"/>
          </a:xfrm>
          <a:prstGeom prst="rect">
            <a:avLst/>
          </a:prstGeom>
        </p:spPr>
        <p:txBody>
          <a:bodyPr/>
          <a:lstStyle/>
          <a:p>
            <a:pPr/>
            <a:r>
              <a:t>In the 1960’s, the feminist movement began the advancement of equality of women (Evans, Kincade, Marbley, &amp; Seems, 2005).</a:t>
            </a:r>
          </a:p>
          <a:p>
            <a:pPr/>
            <a:r>
              <a:t>Since the 1990’s, feminist theory evolved to encompass racial, ethnic and class considerations, and gender (Evans, Kincade, Marbley, &amp; Seems, 2005).</a:t>
            </a:r>
          </a:p>
          <a:p>
            <a:pPr/>
            <a:r>
              <a:t>Direct and in-direct sexism remains frequent, and is likely to affect a woman’s self-esteem and career choices (Bradley-Geist, Rivera, &amp; Geringer, 2015).</a:t>
            </a:r>
          </a:p>
          <a:p>
            <a:pPr/>
            <a:r>
              <a:t>It is important to consider woman as a distinct cultural group, since sexist norms are linked to many social and psychological challenges for women (Schwartz &amp; Lindley, 2009).</a:t>
            </a:r>
          </a:p>
        </p:txBody>
      </p:sp>
      <p:sp>
        <p:nvSpPr>
          <p:cNvPr id="137" name="Shape 137"/>
          <p:cNvSpPr/>
          <p:nvPr>
            <p:ph type="title"/>
          </p:nvPr>
        </p:nvSpPr>
        <p:spPr>
          <a:xfrm>
            <a:off x="227011" y="274638"/>
            <a:ext cx="10439404" cy="1096963"/>
          </a:xfrm>
          <a:prstGeom prst="rect">
            <a:avLst/>
          </a:prstGeom>
        </p:spPr>
        <p:txBody>
          <a:bodyPr/>
          <a:lstStyle>
            <a:lvl1pPr>
              <a:defRPr>
                <a:solidFill>
                  <a:srgbClr val="726868"/>
                </a:solidFill>
              </a:defRPr>
            </a:lvl1pPr>
          </a:lstStyle>
          <a:p>
            <a:pPr/>
            <a:r>
              <a:t>Women as a Cultural Group</a:t>
            </a:r>
          </a:p>
        </p:txBody>
      </p:sp>
      <p:pic>
        <p:nvPicPr>
          <p:cNvPr id="138" name="media1.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684212" y="3276600"/>
            <a:ext cx="571501" cy="571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29269024" fill="hold"/>
                                        <p:tgtEl>
                                          <p:spTgt spid="138"/>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80000">
                <p:cTn id="7" fill="hold" display="0">
                  <p:stCondLst>
                    <p:cond delay="indefinite"/>
                  </p:stCondLst>
                </p:cTn>
                <p:tgtEl>
                  <p:spTgt spid="13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xfrm>
            <a:off x="608012" y="457200"/>
            <a:ext cx="6324601" cy="5334000"/>
          </a:xfrm>
          <a:prstGeom prst="rect">
            <a:avLst/>
          </a:prstGeom>
        </p:spPr>
        <p:txBody>
          <a:bodyPr/>
          <a:lstStyle/>
          <a:p>
            <a:pPr marL="0" indent="0">
              <a:buSzTx/>
              <a:buNone/>
              <a:defRPr>
                <a:solidFill>
                  <a:srgbClr val="FFFFFF"/>
                </a:solidFill>
              </a:defRPr>
            </a:pPr>
          </a:p>
        </p:txBody>
      </p:sp>
      <p:sp>
        <p:nvSpPr>
          <p:cNvPr id="143" name="Shape 143"/>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44" name="Shape 144"/>
          <p:cNvSpPr/>
          <p:nvPr>
            <p:ph type="title"/>
          </p:nvPr>
        </p:nvSpPr>
        <p:spPr>
          <a:xfrm>
            <a:off x="7923211" y="457200"/>
            <a:ext cx="3781440" cy="3276600"/>
          </a:xfrm>
          <a:prstGeom prst="rect">
            <a:avLst/>
          </a:prstGeom>
        </p:spPr>
        <p:txBody>
          <a:bodyPr/>
          <a:lstStyle/>
          <a:p>
            <a:pPr/>
            <a:r>
              <a:t>Women as a Cultural Group</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a:r>
              <a:t>specific characteristics</a:t>
            </a:r>
          </a:p>
          <a:p>
            <a:pPr/>
            <a:r>
              <a:t>values</a:t>
            </a:r>
          </a:p>
          <a:p>
            <a:pPr/>
            <a:r>
              <a:t>Strengths</a:t>
            </a:r>
          </a:p>
          <a:p>
            <a:pPr/>
            <a:r>
              <a:t>SEETHA</a:t>
            </a:r>
          </a:p>
          <a:p>
            <a:pPr/>
            <a:r>
              <a:t>(Each page with APA citations which will be listed on the References Slide)</a:t>
            </a:r>
          </a:p>
        </p:txBody>
      </p:sp>
      <p:sp>
        <p:nvSpPr>
          <p:cNvPr id="149" name="Shape 149"/>
          <p:cNvSpPr/>
          <p:nvPr>
            <p:ph type="title"/>
          </p:nvPr>
        </p:nvSpPr>
        <p:spPr>
          <a:xfrm>
            <a:off x="227011" y="274638"/>
            <a:ext cx="10439404" cy="1096963"/>
          </a:xfrm>
          <a:prstGeom prst="rect">
            <a:avLst/>
          </a:prstGeom>
        </p:spPr>
        <p:txBody>
          <a:bodyPr/>
          <a:lstStyle>
            <a:lvl1pPr>
              <a:defRPr>
                <a:solidFill>
                  <a:srgbClr val="726868"/>
                </a:solidFill>
              </a:defRPr>
            </a:lvl1pPr>
          </a:lstStyle>
          <a:p>
            <a:pPr/>
            <a:r>
              <a:t>Characteristics and Strengths of Women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body" idx="1"/>
          </p:nvPr>
        </p:nvSpPr>
        <p:spPr>
          <a:xfrm>
            <a:off x="608012" y="457200"/>
            <a:ext cx="6324601" cy="5334000"/>
          </a:xfrm>
          <a:prstGeom prst="rect">
            <a:avLst/>
          </a:prstGeom>
        </p:spPr>
        <p:txBody>
          <a:bodyPr/>
          <a:lstStyle/>
          <a:p>
            <a:pPr marL="0" indent="0">
              <a:buSzTx/>
              <a:buNone/>
              <a:defRPr>
                <a:solidFill>
                  <a:srgbClr val="FFFFFF"/>
                </a:solidFill>
              </a:defRPr>
            </a:pPr>
            <a:r>
              <a:t>This is the area for the imbedded voice recording</a:t>
            </a:r>
          </a:p>
          <a:p>
            <a:pPr marL="0" indent="0">
              <a:buSzTx/>
              <a:buNone/>
              <a:defRPr>
                <a:solidFill>
                  <a:srgbClr val="FFFFFF"/>
                </a:solidFill>
              </a:defRPr>
            </a:pPr>
            <a:r>
              <a:t>After developing the section with both class resources and peer reviewed scholarly articles from ProQuest for the preceding slide, record a voice recording to imbed here.  The 4-6 voice recording is up to you: present the material from the slide, discuss implications, etc. </a:t>
            </a:r>
          </a:p>
          <a:p>
            <a:pPr marL="0" indent="0">
              <a:buSzTx/>
              <a:buNone/>
              <a:defRPr>
                <a:solidFill>
                  <a:srgbClr val="FFFFFF"/>
                </a:solidFill>
              </a:defRPr>
            </a:pPr>
            <a:r>
              <a:t>SEETHA</a:t>
            </a:r>
          </a:p>
        </p:txBody>
      </p:sp>
      <p:sp>
        <p:nvSpPr>
          <p:cNvPr id="152" name="Shape 152"/>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53" name="Shape 153"/>
          <p:cNvSpPr/>
          <p:nvPr>
            <p:ph type="title"/>
          </p:nvPr>
        </p:nvSpPr>
        <p:spPr>
          <a:xfrm>
            <a:off x="7923211" y="457200"/>
            <a:ext cx="3781440" cy="3276600"/>
          </a:xfrm>
          <a:prstGeom prst="rect">
            <a:avLst/>
          </a:prstGeom>
        </p:spPr>
        <p:txBody>
          <a:bodyPr/>
          <a:lstStyle/>
          <a:p>
            <a:pPr/>
            <a:r>
              <a:t>Characteristics and Strengths of Women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
          </p:nvPr>
        </p:nvSpPr>
        <p:spPr>
          <a:prstGeom prst="rect">
            <a:avLst/>
          </a:prstGeom>
        </p:spPr>
        <p:txBody>
          <a:bodyPr/>
          <a:lstStyle/>
          <a:p>
            <a:pPr/>
            <a:r>
              <a:t>What are the challenges this group faces and how do they impact the health and wellness of members within this group </a:t>
            </a:r>
          </a:p>
          <a:p>
            <a:pPr/>
            <a:r>
              <a:t>Physical</a:t>
            </a:r>
          </a:p>
          <a:p>
            <a:pPr/>
            <a:r>
              <a:t>Emotional</a:t>
            </a:r>
          </a:p>
          <a:p>
            <a:pPr/>
            <a:r>
              <a:t>Social factors</a:t>
            </a:r>
          </a:p>
        </p:txBody>
      </p:sp>
      <p:sp>
        <p:nvSpPr>
          <p:cNvPr id="156" name="Shape 156"/>
          <p:cNvSpPr/>
          <p:nvPr>
            <p:ph type="title"/>
          </p:nvPr>
        </p:nvSpPr>
        <p:spPr>
          <a:xfrm>
            <a:off x="227011" y="274638"/>
            <a:ext cx="10439404" cy="1096963"/>
          </a:xfrm>
          <a:prstGeom prst="rect">
            <a:avLst/>
          </a:prstGeom>
        </p:spPr>
        <p:txBody>
          <a:bodyPr/>
          <a:lstStyle>
            <a:lvl1pPr>
              <a:defRPr>
                <a:solidFill>
                  <a:srgbClr val="726868"/>
                </a:solidFill>
              </a:defRPr>
            </a:lvl1pPr>
          </a:lstStyle>
          <a:p>
            <a:pPr/>
            <a:r>
              <a:t>Specific Challenges for Women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body" idx="1"/>
          </p:nvPr>
        </p:nvSpPr>
        <p:spPr>
          <a:xfrm>
            <a:off x="608012" y="457200"/>
            <a:ext cx="6324601" cy="5334000"/>
          </a:xfrm>
          <a:prstGeom prst="rect">
            <a:avLst/>
          </a:prstGeom>
        </p:spPr>
        <p:txBody>
          <a:bodyPr/>
          <a:lstStyle/>
          <a:p>
            <a:pPr marL="0" indent="0">
              <a:buSzTx/>
              <a:buNone/>
              <a:defRPr>
                <a:solidFill>
                  <a:srgbClr val="FFFFFF"/>
                </a:solidFill>
              </a:defRPr>
            </a:pPr>
            <a:r>
              <a:t>After developing the section with both class resources and peer reviewed scholarly articles from ProQuest for the preceding slide, create a voice recording imbedded in this section The 4-6 minute voice recording is up to you: present the material from the slide, discuss implications, etc. </a:t>
            </a:r>
          </a:p>
          <a:p>
            <a:pPr marL="0" indent="0">
              <a:buSzTx/>
              <a:buNone/>
              <a:defRPr>
                <a:solidFill>
                  <a:srgbClr val="FFFFFF"/>
                </a:solidFill>
              </a:defRPr>
            </a:pPr>
            <a:r>
              <a:t>SEETHA</a:t>
            </a:r>
          </a:p>
        </p:txBody>
      </p:sp>
      <p:sp>
        <p:nvSpPr>
          <p:cNvPr id="159" name="Shape 159"/>
          <p:cNvSpPr/>
          <p:nvPr>
            <p:ph type="body" idx="13"/>
          </p:nvPr>
        </p:nvSpPr>
        <p:spPr>
          <a:prstGeom prst="rect">
            <a:avLst/>
          </a:prstGeom>
        </p:spPr>
        <p:txBody>
          <a:bodyPr/>
          <a:lstStyle/>
          <a:p>
            <a:pPr marL="0" indent="0">
              <a:spcBef>
                <a:spcPts val="1200"/>
              </a:spcBef>
              <a:buSzTx/>
              <a:buFontTx/>
              <a:buNone/>
              <a:defRPr sz="1800">
                <a:solidFill>
                  <a:srgbClr val="FFFFFF"/>
                </a:solidFill>
              </a:defRPr>
            </a:pPr>
          </a:p>
        </p:txBody>
      </p:sp>
      <p:sp>
        <p:nvSpPr>
          <p:cNvPr id="160" name="Shape 160"/>
          <p:cNvSpPr/>
          <p:nvPr>
            <p:ph type="title"/>
          </p:nvPr>
        </p:nvSpPr>
        <p:spPr>
          <a:xfrm>
            <a:off x="7923211" y="457200"/>
            <a:ext cx="3781440" cy="3276600"/>
          </a:xfrm>
          <a:prstGeom prst="rect">
            <a:avLst/>
          </a:prstGeom>
        </p:spPr>
        <p:txBody>
          <a:bodyPr/>
          <a:lstStyle/>
          <a:p>
            <a:pPr/>
            <a:r>
              <a:t>Specific Challenges for Women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omen's History Month presentation">
  <a:themeElements>
    <a:clrScheme name="Women's History Month presentation">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Women's History Month presentation">
      <a:majorFont>
        <a:latin typeface="Euphemia"/>
        <a:ea typeface="Euphemia"/>
        <a:cs typeface="Euphemia"/>
      </a:majorFont>
      <a:minorFont>
        <a:latin typeface="Helvetica"/>
        <a:ea typeface="Helvetica"/>
        <a:cs typeface="Helvetica"/>
      </a:minorFont>
    </a:fontScheme>
    <a:fmtScheme name="Women's History Month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7195B2"/>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7195B2"/>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omen's History Month presentation">
  <a:themeElements>
    <a:clrScheme name="Women's History Month presentation">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Women's History Month presentation">
      <a:majorFont>
        <a:latin typeface="Euphemia"/>
        <a:ea typeface="Euphemia"/>
        <a:cs typeface="Euphemia"/>
      </a:majorFont>
      <a:minorFont>
        <a:latin typeface="Helvetica"/>
        <a:ea typeface="Helvetica"/>
        <a:cs typeface="Helvetica"/>
      </a:minorFont>
    </a:fontScheme>
    <a:fmtScheme name="Women's History Month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7195B2"/>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7195B2"/>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