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76" r:id="rId2"/>
    <p:sldId id="258" r:id="rId3"/>
    <p:sldId id="259" r:id="rId4"/>
    <p:sldId id="260" r:id="rId5"/>
    <p:sldId id="261" r:id="rId6"/>
    <p:sldId id="264" r:id="rId7"/>
    <p:sldId id="265" r:id="rId8"/>
    <p:sldId id="266" r:id="rId9"/>
    <p:sldId id="267" r:id="rId10"/>
    <p:sldId id="277" r:id="rId11"/>
    <p:sldId id="268" r:id="rId12"/>
    <p:sldId id="269" r:id="rId13"/>
    <p:sldId id="271" r:id="rId14"/>
    <p:sldId id="272" r:id="rId15"/>
    <p:sldId id="273" r:id="rId16"/>
    <p:sldId id="274" r:id="rId17"/>
    <p:sldId id="27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38" autoAdjust="0"/>
    <p:restoredTop sz="94660"/>
  </p:normalViewPr>
  <p:slideViewPr>
    <p:cSldViewPr snapToGrid="0">
      <p:cViewPr varScale="1">
        <p:scale>
          <a:sx n="56" d="100"/>
          <a:sy n="56" d="100"/>
        </p:scale>
        <p:origin x="-472" y="-11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51B288-9A05-4BE9-B553-4418DE82D83C}" type="datetimeFigureOut">
              <a:rPr lang="en-US" smtClean="0"/>
              <a:pPr/>
              <a:t>4/3/17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ADD918-DED5-4B16-9920-F1868387ECA7}" type="slidenum">
              <a:rPr lang="en-US" smtClean="0"/>
              <a:pPr/>
              <a:t>‹#›</a:t>
            </a:fld>
            <a:endParaRPr lang="en-US"/>
          </a:p>
        </p:txBody>
      </p:sp>
    </p:spTree>
    <p:extLst>
      <p:ext uri="{BB962C8B-B14F-4D97-AF65-F5344CB8AC3E}">
        <p14:creationId xmlns:p14="http://schemas.microsoft.com/office/powerpoint/2010/main" val="2239555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Besides jetting technology, the company also uses chemical binding agents, powdered materials and integrated software for printing directly from the computer model.</a:t>
            </a:r>
          </a:p>
          <a:p>
            <a:r>
              <a:rPr lang="en-US" dirty="0" smtClean="0"/>
              <a:t>The company’s mode of production gives the traditional manufacturers the opportunity to lower the risks of trial and error, reduce costs and also to create the opportunities needed for design innovation.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4ADD918-DED5-4B16-9920-F1868387ECA7}" type="slidenum">
              <a:rPr lang="en-US" smtClean="0"/>
              <a:pPr/>
              <a:t>2</a:t>
            </a:fld>
            <a:endParaRPr lang="en-US"/>
          </a:p>
        </p:txBody>
      </p:sp>
    </p:spTree>
    <p:extLst>
      <p:ext uri="{BB962C8B-B14F-4D97-AF65-F5344CB8AC3E}">
        <p14:creationId xmlns:p14="http://schemas.microsoft.com/office/powerpoint/2010/main" val="3137616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Considering the entire industry, manufacturing is the regarded as the big thing. </a:t>
            </a:r>
          </a:p>
          <a:p>
            <a:r>
              <a:rPr lang="en-US" dirty="0" smtClean="0"/>
              <a:t>As a general picture, the worldwide manufacturers are spending an estimated 323 billion dollars annually on IT expenditures. This shows that IT is increasingly becoming an integral part of the manufacturing business, headed for a digital transformation.</a:t>
            </a:r>
            <a:endParaRPr lang="en-US" dirty="0"/>
          </a:p>
        </p:txBody>
      </p:sp>
      <p:sp>
        <p:nvSpPr>
          <p:cNvPr id="4" name="Slide Number Placeholder 3"/>
          <p:cNvSpPr>
            <a:spLocks noGrp="1"/>
          </p:cNvSpPr>
          <p:nvPr>
            <p:ph type="sldNum" sz="quarter" idx="10"/>
          </p:nvPr>
        </p:nvSpPr>
        <p:spPr/>
        <p:txBody>
          <a:bodyPr/>
          <a:lstStyle/>
          <a:p>
            <a:fld id="{B4ADD918-DED5-4B16-9920-F1868387ECA7}" type="slidenum">
              <a:rPr lang="en-US" smtClean="0"/>
              <a:pPr/>
              <a:t>3</a:t>
            </a:fld>
            <a:endParaRPr lang="en-US"/>
          </a:p>
        </p:txBody>
      </p:sp>
    </p:spTree>
    <p:extLst>
      <p:ext uri="{BB962C8B-B14F-4D97-AF65-F5344CB8AC3E}">
        <p14:creationId xmlns:p14="http://schemas.microsoft.com/office/powerpoint/2010/main" val="1279749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digital business transformation and the application of platform technologies and innovation accelerators are changing how manufacturers design, make, and deliver their products. </a:t>
            </a:r>
          </a:p>
          <a:p>
            <a:r>
              <a:rPr lang="en-US" dirty="0" smtClean="0"/>
              <a:t>Cyber IQ in manufacturing</a:t>
            </a:r>
            <a:r>
              <a:rPr lang="en-US" baseline="0" dirty="0" smtClean="0"/>
              <a:t> </a:t>
            </a:r>
            <a:r>
              <a:rPr lang="en-US" dirty="0" smtClean="0"/>
              <a:t>has influenced the work process and the connection of the business to its customers and suppliers.</a:t>
            </a:r>
          </a:p>
          <a:p>
            <a:endParaRPr lang="en-US" dirty="0"/>
          </a:p>
        </p:txBody>
      </p:sp>
      <p:sp>
        <p:nvSpPr>
          <p:cNvPr id="4" name="Slide Number Placeholder 3"/>
          <p:cNvSpPr>
            <a:spLocks noGrp="1"/>
          </p:cNvSpPr>
          <p:nvPr>
            <p:ph type="sldNum" sz="quarter" idx="10"/>
          </p:nvPr>
        </p:nvSpPr>
        <p:spPr/>
        <p:txBody>
          <a:bodyPr/>
          <a:lstStyle/>
          <a:p>
            <a:fld id="{B4ADD918-DED5-4B16-9920-F1868387ECA7}" type="slidenum">
              <a:rPr lang="en-US" smtClean="0"/>
              <a:pPr/>
              <a:t>4</a:t>
            </a:fld>
            <a:endParaRPr lang="en-US"/>
          </a:p>
        </p:txBody>
      </p:sp>
    </p:spTree>
    <p:extLst>
      <p:ext uri="{BB962C8B-B14F-4D97-AF65-F5344CB8AC3E}">
        <p14:creationId xmlns:p14="http://schemas.microsoft.com/office/powerpoint/2010/main" val="1645418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3D Systems and </a:t>
            </a:r>
            <a:r>
              <a:rPr lang="en-US" dirty="0" err="1" smtClean="0"/>
              <a:t>Stratasys</a:t>
            </a:r>
            <a:r>
              <a:rPr lang="en-US" dirty="0" smtClean="0"/>
              <a:t> are not in the sand mold business but are more focused on capitalizing on the growing popularity of 3D printing  while </a:t>
            </a:r>
            <a:r>
              <a:rPr lang="en-US" dirty="0" err="1" smtClean="0"/>
              <a:t>ExOne</a:t>
            </a:r>
            <a:r>
              <a:rPr lang="en-US" dirty="0" smtClean="0"/>
              <a:t> has now turned to the sand mold business, because it believes this sector is underserved.  This new focus </a:t>
            </a:r>
            <a:r>
              <a:rPr lang="en-US" dirty="0" err="1" smtClean="0"/>
              <a:t>coul</a:t>
            </a:r>
            <a:r>
              <a:rPr lang="en-US" dirty="0" smtClean="0"/>
              <a:t> help </a:t>
            </a:r>
            <a:r>
              <a:rPr lang="en-US" dirty="0" err="1" smtClean="0"/>
              <a:t>Exone</a:t>
            </a:r>
            <a:r>
              <a:rPr lang="en-US" dirty="0" smtClean="0"/>
              <a:t> get better earnings in the long-term, as it rules out competition. </a:t>
            </a:r>
            <a:endParaRPr lang="en-US" dirty="0"/>
          </a:p>
        </p:txBody>
      </p:sp>
      <p:sp>
        <p:nvSpPr>
          <p:cNvPr id="4" name="Slide Number Placeholder 3"/>
          <p:cNvSpPr>
            <a:spLocks noGrp="1"/>
          </p:cNvSpPr>
          <p:nvPr>
            <p:ph type="sldNum" sz="quarter" idx="10"/>
          </p:nvPr>
        </p:nvSpPr>
        <p:spPr/>
        <p:txBody>
          <a:bodyPr/>
          <a:lstStyle/>
          <a:p>
            <a:fld id="{B4ADD918-DED5-4B16-9920-F1868387ECA7}" type="slidenum">
              <a:rPr lang="en-US" smtClean="0"/>
              <a:pPr/>
              <a:t>5</a:t>
            </a:fld>
            <a:endParaRPr lang="en-US"/>
          </a:p>
        </p:txBody>
      </p:sp>
    </p:spTree>
    <p:extLst>
      <p:ext uri="{BB962C8B-B14F-4D97-AF65-F5344CB8AC3E}">
        <p14:creationId xmlns:p14="http://schemas.microsoft.com/office/powerpoint/2010/main" val="4603561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First, there is no brand power and therefore new entrants can decide to enter into the market and compete based on a technological advancement.</a:t>
            </a:r>
          </a:p>
          <a:p>
            <a:r>
              <a:rPr lang="en-US" dirty="0" smtClean="0"/>
              <a:t>1.  Distribution channels for the products are straightforward because the entrants can sell their products online instead of establishing expensive storefronts.</a:t>
            </a:r>
          </a:p>
          <a:p>
            <a:r>
              <a:rPr lang="en-US" dirty="0" smtClean="0"/>
              <a:t>2. The 3D printers that </a:t>
            </a:r>
            <a:r>
              <a:rPr lang="en-US" dirty="0" err="1" smtClean="0"/>
              <a:t>ExOne</a:t>
            </a:r>
            <a:r>
              <a:rPr lang="en-US" dirty="0" smtClean="0"/>
              <a:t> uses have two critical areas, the sand which is the input and the software running the machine. Suppliers of the sand lack the power because there is a high number of sellers and the prices are transparent.</a:t>
            </a:r>
          </a:p>
          <a:p>
            <a:r>
              <a:rPr lang="en-US" dirty="0" smtClean="0"/>
              <a:t>The software used is developed and owned by the company itself. In the case of </a:t>
            </a:r>
            <a:r>
              <a:rPr lang="en-US" dirty="0" err="1" smtClean="0"/>
              <a:t>ExOne</a:t>
            </a:r>
            <a:r>
              <a:rPr lang="en-US" dirty="0" smtClean="0"/>
              <a:t>, the software was developed as a joint effort between college student and the in-house engineers.</a:t>
            </a:r>
            <a:endParaRPr lang="en-US" dirty="0"/>
          </a:p>
        </p:txBody>
      </p:sp>
      <p:sp>
        <p:nvSpPr>
          <p:cNvPr id="4" name="Slide Number Placeholder 3"/>
          <p:cNvSpPr>
            <a:spLocks noGrp="1"/>
          </p:cNvSpPr>
          <p:nvPr>
            <p:ph type="sldNum" sz="quarter" idx="10"/>
          </p:nvPr>
        </p:nvSpPr>
        <p:spPr/>
        <p:txBody>
          <a:bodyPr/>
          <a:lstStyle/>
          <a:p>
            <a:fld id="{B4ADD918-DED5-4B16-9920-F1868387ECA7}" type="slidenum">
              <a:rPr lang="en-US" smtClean="0"/>
              <a:pPr/>
              <a:t>8</a:t>
            </a:fld>
            <a:endParaRPr lang="en-US"/>
          </a:p>
        </p:txBody>
      </p:sp>
    </p:spTree>
    <p:extLst>
      <p:ext uri="{BB962C8B-B14F-4D97-AF65-F5344CB8AC3E}">
        <p14:creationId xmlns:p14="http://schemas.microsoft.com/office/powerpoint/2010/main" val="38772428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 A material-sensitive buyer will require a machine to print a specific material such as steel, in which case only a few of the companies can provide such equipment while this gets lower for non-material sensitive buyers who can create more competition among the companies by demanding lower prices and high quality items.</a:t>
            </a:r>
          </a:p>
          <a:p>
            <a:endParaRPr lang="en-US" dirty="0"/>
          </a:p>
        </p:txBody>
      </p:sp>
      <p:sp>
        <p:nvSpPr>
          <p:cNvPr id="4" name="Slide Number Placeholder 3"/>
          <p:cNvSpPr>
            <a:spLocks noGrp="1"/>
          </p:cNvSpPr>
          <p:nvPr>
            <p:ph type="sldNum" sz="quarter" idx="10"/>
          </p:nvPr>
        </p:nvSpPr>
        <p:spPr/>
        <p:txBody>
          <a:bodyPr/>
          <a:lstStyle/>
          <a:p>
            <a:fld id="{B4ADD918-DED5-4B16-9920-F1868387ECA7}" type="slidenum">
              <a:rPr lang="en-US" smtClean="0"/>
              <a:pPr/>
              <a:t>9</a:t>
            </a:fld>
            <a:endParaRPr lang="en-US"/>
          </a:p>
        </p:txBody>
      </p:sp>
    </p:spTree>
    <p:extLst>
      <p:ext uri="{BB962C8B-B14F-4D97-AF65-F5344CB8AC3E}">
        <p14:creationId xmlns:p14="http://schemas.microsoft.com/office/powerpoint/2010/main" val="1440898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total weight</a:t>
            </a:r>
            <a:r>
              <a:rPr lang="en-US" baseline="0" dirty="0" smtClean="0"/>
              <a:t> score of 2.6 is an indication that the business’ ability to respond to external factors is slightly less than average. </a:t>
            </a:r>
            <a:endParaRPr lang="en-US" dirty="0"/>
          </a:p>
        </p:txBody>
      </p:sp>
      <p:sp>
        <p:nvSpPr>
          <p:cNvPr id="4" name="Slide Number Placeholder 3"/>
          <p:cNvSpPr>
            <a:spLocks noGrp="1"/>
          </p:cNvSpPr>
          <p:nvPr>
            <p:ph type="sldNum" sz="quarter" idx="10"/>
          </p:nvPr>
        </p:nvSpPr>
        <p:spPr/>
        <p:txBody>
          <a:bodyPr/>
          <a:lstStyle/>
          <a:p>
            <a:fld id="{B4ADD918-DED5-4B16-9920-F1868387ECA7}" type="slidenum">
              <a:rPr lang="en-US" smtClean="0"/>
              <a:pPr/>
              <a:t>11</a:t>
            </a:fld>
            <a:endParaRPr lang="en-US"/>
          </a:p>
        </p:txBody>
      </p:sp>
    </p:spTree>
    <p:extLst>
      <p:ext uri="{BB962C8B-B14F-4D97-AF65-F5344CB8AC3E}">
        <p14:creationId xmlns:p14="http://schemas.microsoft.com/office/powerpoint/2010/main" val="15901731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Internet of Things</a:t>
            </a:r>
            <a:r>
              <a:rPr lang="en-US" baseline="0" dirty="0" smtClean="0"/>
              <a:t> refers to the expanding ability of the web to link the sensors, machines, humans and computers so as to reach higher levels of collection, monitoring, processing and analysis.</a:t>
            </a:r>
          </a:p>
          <a:p>
            <a:r>
              <a:rPr lang="en-US" baseline="0" dirty="0" smtClean="0"/>
              <a:t>Augmented reality refers to the practice f giving real-time information and guidance at the point of use of a product or a service. The user simply has to follow the graphics, audio, text and virtual enhancements as they perform the tasks.</a:t>
            </a:r>
            <a:endParaRPr lang="en-US" dirty="0"/>
          </a:p>
        </p:txBody>
      </p:sp>
      <p:sp>
        <p:nvSpPr>
          <p:cNvPr id="4" name="Slide Number Placeholder 3"/>
          <p:cNvSpPr>
            <a:spLocks noGrp="1"/>
          </p:cNvSpPr>
          <p:nvPr>
            <p:ph type="sldNum" sz="quarter" idx="10"/>
          </p:nvPr>
        </p:nvSpPr>
        <p:spPr/>
        <p:txBody>
          <a:bodyPr/>
          <a:lstStyle/>
          <a:p>
            <a:fld id="{B4ADD918-DED5-4B16-9920-F1868387ECA7}" type="slidenum">
              <a:rPr lang="en-US" smtClean="0"/>
              <a:pPr/>
              <a:t>16</a:t>
            </a:fld>
            <a:endParaRPr lang="en-US"/>
          </a:p>
        </p:txBody>
      </p:sp>
    </p:spTree>
    <p:extLst>
      <p:ext uri="{BB962C8B-B14F-4D97-AF65-F5344CB8AC3E}">
        <p14:creationId xmlns:p14="http://schemas.microsoft.com/office/powerpoint/2010/main" val="3956733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C9026CB-958F-4AE7-BAF0-C861DF8985C3}" type="datetimeFigureOut">
              <a:rPr lang="en-US" smtClean="0"/>
              <a:pPr/>
              <a:t>4/3/17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0F92BB1-F458-4EA8-9F22-4B20BF5373E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9026CB-958F-4AE7-BAF0-C861DF8985C3}" type="datetimeFigureOut">
              <a:rPr lang="en-US" smtClean="0"/>
              <a:pPr/>
              <a:t>4/3/17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92BB1-F458-4EA8-9F22-4B20BF5373E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9026CB-958F-4AE7-BAF0-C861DF8985C3}" type="datetimeFigureOut">
              <a:rPr lang="en-US" smtClean="0"/>
              <a:pPr/>
              <a:t>4/3/17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92BB1-F458-4EA8-9F22-4B20BF5373E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9026CB-958F-4AE7-BAF0-C861DF8985C3}" type="datetimeFigureOut">
              <a:rPr lang="en-US" smtClean="0"/>
              <a:pPr/>
              <a:t>4/3/17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92BB1-F458-4EA8-9F22-4B20BF5373E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C9026CB-958F-4AE7-BAF0-C861DF8985C3}" type="datetimeFigureOut">
              <a:rPr lang="en-US" smtClean="0"/>
              <a:pPr/>
              <a:t>4/3/17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92BB1-F458-4EA8-9F22-4B20BF5373E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C9026CB-958F-4AE7-BAF0-C861DF8985C3}" type="datetimeFigureOut">
              <a:rPr lang="en-US" smtClean="0"/>
              <a:pPr/>
              <a:t>4/3/17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92BB1-F458-4EA8-9F22-4B20BF5373E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C9026CB-958F-4AE7-BAF0-C861DF8985C3}" type="datetimeFigureOut">
              <a:rPr lang="en-US" smtClean="0"/>
              <a:pPr/>
              <a:t>4/3/17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F92BB1-F458-4EA8-9F22-4B20BF5373E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C9026CB-958F-4AE7-BAF0-C861DF8985C3}" type="datetimeFigureOut">
              <a:rPr lang="en-US" smtClean="0"/>
              <a:pPr/>
              <a:t>4/3/17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F92BB1-F458-4EA8-9F22-4B20BF5373E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9026CB-958F-4AE7-BAF0-C861DF8985C3}" type="datetimeFigureOut">
              <a:rPr lang="en-US" smtClean="0"/>
              <a:pPr/>
              <a:t>4/3/17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F92BB1-F458-4EA8-9F22-4B20BF5373E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C9026CB-958F-4AE7-BAF0-C861DF8985C3}" type="datetimeFigureOut">
              <a:rPr lang="en-US" smtClean="0"/>
              <a:pPr/>
              <a:t>4/3/17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92BB1-F458-4EA8-9F22-4B20BF5373E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C9026CB-958F-4AE7-BAF0-C861DF8985C3}" type="datetimeFigureOut">
              <a:rPr lang="en-US" smtClean="0"/>
              <a:pPr/>
              <a:t>4/3/17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70F92BB1-F458-4EA8-9F22-4B20BF5373E4}" type="slidenum">
              <a:rPr lang="en-US" smtClean="0"/>
              <a:pPr/>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C9026CB-958F-4AE7-BAF0-C861DF8985C3}" type="datetimeFigureOut">
              <a:rPr lang="en-US" smtClean="0"/>
              <a:pPr/>
              <a:t>4/3/17</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0F92BB1-F458-4EA8-9F22-4B20BF5373E4}" type="slidenum">
              <a:rPr lang="en-US" smtClean="0"/>
              <a:pPr/>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COMPANY AND INDUSTRY ANALYSIS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83530578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Porter’s Five Forces</a:t>
            </a:r>
            <a:endParaRPr lang="en-US" dirty="0"/>
          </a:p>
        </p:txBody>
      </p:sp>
      <p:sp>
        <p:nvSpPr>
          <p:cNvPr id="3" name="Content Placeholder 2"/>
          <p:cNvSpPr>
            <a:spLocks noGrp="1"/>
          </p:cNvSpPr>
          <p:nvPr>
            <p:ph idx="1"/>
          </p:nvPr>
        </p:nvSpPr>
        <p:spPr/>
        <p:txBody>
          <a:bodyPr/>
          <a:lstStyle/>
          <a:p>
            <a:pPr marL="0" indent="0">
              <a:buNone/>
            </a:pPr>
            <a:r>
              <a:rPr lang="en-US" b="1" dirty="0" smtClean="0"/>
              <a:t>5. Rivalry (high)</a:t>
            </a:r>
          </a:p>
          <a:p>
            <a:r>
              <a:rPr lang="en-US" dirty="0"/>
              <a:t>There is high concentration of companies similar in size to 3D systems company</a:t>
            </a:r>
          </a:p>
          <a:p>
            <a:r>
              <a:rPr lang="en-US" dirty="0"/>
              <a:t>Rivals are more competitive and determined to stay put due to high exit cost</a:t>
            </a:r>
          </a:p>
          <a:p>
            <a:pPr marL="0" indent="0">
              <a:buNone/>
            </a:pPr>
            <a:endParaRPr lang="en-US" dirty="0"/>
          </a:p>
        </p:txBody>
      </p:sp>
    </p:spTree>
    <p:extLst>
      <p:ext uri="{BB962C8B-B14F-4D97-AF65-F5344CB8AC3E}">
        <p14:creationId xmlns:p14="http://schemas.microsoft.com/office/powerpoint/2010/main" val="61845875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External Factor Evaluation</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68679795"/>
              </p:ext>
            </p:extLst>
          </p:nvPr>
        </p:nvGraphicFramePr>
        <p:xfrm>
          <a:off x="609600" y="1935163"/>
          <a:ext cx="10972800" cy="5461000"/>
        </p:xfrm>
        <a:graphic>
          <a:graphicData uri="http://schemas.openxmlformats.org/drawingml/2006/table">
            <a:tbl>
              <a:tblPr firstRow="1" bandRow="1">
                <a:tableStyleId>{073A0DAA-6AF3-43AB-8588-CEC1D06C72B9}</a:tableStyleId>
              </a:tblPr>
              <a:tblGrid>
                <a:gridCol w="498411"/>
                <a:gridCol w="3890709"/>
                <a:gridCol w="2194560"/>
                <a:gridCol w="2194560"/>
                <a:gridCol w="2194560"/>
              </a:tblGrid>
              <a:tr h="370840">
                <a:tc>
                  <a:txBody>
                    <a:bodyPr/>
                    <a:lstStyle/>
                    <a:p>
                      <a:endParaRPr lang="en-US" dirty="0"/>
                    </a:p>
                  </a:txBody>
                  <a:tcPr marL="95416" marR="95416"/>
                </a:tc>
                <a:tc>
                  <a:txBody>
                    <a:bodyPr/>
                    <a:lstStyle/>
                    <a:p>
                      <a:r>
                        <a:rPr lang="en-US" dirty="0" smtClean="0"/>
                        <a:t>Opportunities</a:t>
                      </a:r>
                      <a:endParaRPr lang="en-US" dirty="0"/>
                    </a:p>
                  </a:txBody>
                  <a:tcPr marL="95416" marR="95416"/>
                </a:tc>
                <a:tc>
                  <a:txBody>
                    <a:bodyPr/>
                    <a:lstStyle/>
                    <a:p>
                      <a:r>
                        <a:rPr lang="en-US" dirty="0" smtClean="0"/>
                        <a:t>Weight</a:t>
                      </a:r>
                      <a:endParaRPr lang="en-US" dirty="0"/>
                    </a:p>
                  </a:txBody>
                  <a:tcPr marL="95416" marR="95416"/>
                </a:tc>
                <a:tc>
                  <a:txBody>
                    <a:bodyPr/>
                    <a:lstStyle/>
                    <a:p>
                      <a:r>
                        <a:rPr lang="en-US" dirty="0" smtClean="0"/>
                        <a:t>Rating</a:t>
                      </a:r>
                      <a:endParaRPr lang="en-US" dirty="0"/>
                    </a:p>
                  </a:txBody>
                  <a:tcPr marL="95416" marR="95416"/>
                </a:tc>
                <a:tc>
                  <a:txBody>
                    <a:bodyPr/>
                    <a:lstStyle/>
                    <a:p>
                      <a:r>
                        <a:rPr lang="en-US" dirty="0" smtClean="0"/>
                        <a:t>Weighted Score</a:t>
                      </a:r>
                      <a:endParaRPr lang="en-US" dirty="0"/>
                    </a:p>
                  </a:txBody>
                  <a:tcPr marL="95416" marR="95416"/>
                </a:tc>
              </a:tr>
              <a:tr h="370840">
                <a:tc>
                  <a:txBody>
                    <a:bodyPr/>
                    <a:lstStyle/>
                    <a:p>
                      <a:r>
                        <a:rPr lang="en-US" dirty="0" smtClean="0"/>
                        <a:t>1</a:t>
                      </a:r>
                      <a:endParaRPr lang="en-US" dirty="0"/>
                    </a:p>
                  </a:txBody>
                  <a:tcPr marL="95416" marR="95416"/>
                </a:tc>
                <a:tc>
                  <a:txBody>
                    <a:bodyPr/>
                    <a:lstStyle/>
                    <a:p>
                      <a:r>
                        <a:rPr lang="en-US" dirty="0" smtClean="0"/>
                        <a:t>Development of new products</a:t>
                      </a:r>
                      <a:endParaRPr lang="en-US" dirty="0"/>
                    </a:p>
                  </a:txBody>
                  <a:tcPr marL="95416" marR="95416"/>
                </a:tc>
                <a:tc>
                  <a:txBody>
                    <a:bodyPr/>
                    <a:lstStyle/>
                    <a:p>
                      <a:r>
                        <a:rPr lang="en-US" dirty="0" smtClean="0"/>
                        <a:t>10%</a:t>
                      </a:r>
                      <a:endParaRPr lang="en-US" dirty="0"/>
                    </a:p>
                  </a:txBody>
                  <a:tcPr marL="95416" marR="95416"/>
                </a:tc>
                <a:tc>
                  <a:txBody>
                    <a:bodyPr/>
                    <a:lstStyle/>
                    <a:p>
                      <a:r>
                        <a:rPr lang="en-US" dirty="0" smtClean="0"/>
                        <a:t>1</a:t>
                      </a:r>
                      <a:endParaRPr lang="en-US" dirty="0"/>
                    </a:p>
                  </a:txBody>
                  <a:tcPr marL="95416" marR="95416"/>
                </a:tc>
                <a:tc>
                  <a:txBody>
                    <a:bodyPr/>
                    <a:lstStyle/>
                    <a:p>
                      <a:r>
                        <a:rPr lang="en-US" dirty="0" smtClean="0"/>
                        <a:t>0.10</a:t>
                      </a:r>
                      <a:endParaRPr lang="en-US" dirty="0"/>
                    </a:p>
                  </a:txBody>
                  <a:tcPr marL="95416" marR="95416"/>
                </a:tc>
              </a:tr>
              <a:tr h="370840">
                <a:tc>
                  <a:txBody>
                    <a:bodyPr/>
                    <a:lstStyle/>
                    <a:p>
                      <a:r>
                        <a:rPr lang="en-US" dirty="0" smtClean="0"/>
                        <a:t>2</a:t>
                      </a:r>
                      <a:endParaRPr lang="en-US" dirty="0"/>
                    </a:p>
                  </a:txBody>
                  <a:tcPr marL="95416" marR="95416"/>
                </a:tc>
                <a:tc>
                  <a:txBody>
                    <a:bodyPr/>
                    <a:lstStyle/>
                    <a:p>
                      <a:r>
                        <a:rPr lang="en-US" dirty="0" smtClean="0"/>
                        <a:t>Emerging new</a:t>
                      </a:r>
                      <a:r>
                        <a:rPr lang="en-US" baseline="0" dirty="0" smtClean="0"/>
                        <a:t> markets</a:t>
                      </a:r>
                      <a:endParaRPr lang="en-US" dirty="0"/>
                    </a:p>
                  </a:txBody>
                  <a:tcPr marL="95416" marR="95416"/>
                </a:tc>
                <a:tc>
                  <a:txBody>
                    <a:bodyPr/>
                    <a:lstStyle/>
                    <a:p>
                      <a:r>
                        <a:rPr lang="en-US" dirty="0" smtClean="0"/>
                        <a:t>5%</a:t>
                      </a:r>
                      <a:endParaRPr lang="en-US" dirty="0"/>
                    </a:p>
                  </a:txBody>
                  <a:tcPr marL="95416" marR="95416"/>
                </a:tc>
                <a:tc>
                  <a:txBody>
                    <a:bodyPr/>
                    <a:lstStyle/>
                    <a:p>
                      <a:r>
                        <a:rPr lang="en-US" dirty="0" smtClean="0"/>
                        <a:t>3</a:t>
                      </a:r>
                      <a:endParaRPr lang="en-US" dirty="0"/>
                    </a:p>
                  </a:txBody>
                  <a:tcPr marL="95416" marR="95416"/>
                </a:tc>
                <a:tc>
                  <a:txBody>
                    <a:bodyPr/>
                    <a:lstStyle/>
                    <a:p>
                      <a:r>
                        <a:rPr lang="en-US" dirty="0" smtClean="0"/>
                        <a:t>0.15</a:t>
                      </a:r>
                      <a:endParaRPr lang="en-US" dirty="0"/>
                    </a:p>
                  </a:txBody>
                  <a:tcPr marL="95416" marR="95416"/>
                </a:tc>
              </a:tr>
              <a:tr h="370840">
                <a:tc>
                  <a:txBody>
                    <a:bodyPr/>
                    <a:lstStyle/>
                    <a:p>
                      <a:r>
                        <a:rPr lang="en-US" dirty="0" smtClean="0"/>
                        <a:t>3</a:t>
                      </a:r>
                      <a:endParaRPr lang="en-US" dirty="0"/>
                    </a:p>
                  </a:txBody>
                  <a:tcPr marL="95416" marR="95416"/>
                </a:tc>
                <a:tc>
                  <a:txBody>
                    <a:bodyPr/>
                    <a:lstStyle/>
                    <a:p>
                      <a:r>
                        <a:rPr lang="en-US" dirty="0" smtClean="0"/>
                        <a:t>New Markets</a:t>
                      </a:r>
                      <a:endParaRPr lang="en-US" dirty="0"/>
                    </a:p>
                  </a:txBody>
                  <a:tcPr marL="95416" marR="95416"/>
                </a:tc>
                <a:tc>
                  <a:txBody>
                    <a:bodyPr/>
                    <a:lstStyle/>
                    <a:p>
                      <a:r>
                        <a:rPr lang="en-US" dirty="0" smtClean="0"/>
                        <a:t>8%</a:t>
                      </a:r>
                      <a:endParaRPr lang="en-US" dirty="0"/>
                    </a:p>
                  </a:txBody>
                  <a:tcPr marL="95416" marR="95416"/>
                </a:tc>
                <a:tc>
                  <a:txBody>
                    <a:bodyPr/>
                    <a:lstStyle/>
                    <a:p>
                      <a:r>
                        <a:rPr lang="en-US" dirty="0" smtClean="0"/>
                        <a:t>2</a:t>
                      </a:r>
                      <a:endParaRPr lang="en-US" dirty="0"/>
                    </a:p>
                  </a:txBody>
                  <a:tcPr marL="95416" marR="95416"/>
                </a:tc>
                <a:tc>
                  <a:txBody>
                    <a:bodyPr/>
                    <a:lstStyle/>
                    <a:p>
                      <a:r>
                        <a:rPr lang="en-US" dirty="0" smtClean="0"/>
                        <a:t>0.16</a:t>
                      </a:r>
                      <a:endParaRPr lang="en-US" dirty="0"/>
                    </a:p>
                  </a:txBody>
                  <a:tcPr marL="95416" marR="95416"/>
                </a:tc>
              </a:tr>
              <a:tr h="370840">
                <a:tc>
                  <a:txBody>
                    <a:bodyPr/>
                    <a:lstStyle/>
                    <a:p>
                      <a:r>
                        <a:rPr lang="en-US" dirty="0" smtClean="0"/>
                        <a:t>4</a:t>
                      </a:r>
                      <a:endParaRPr lang="en-US" dirty="0"/>
                    </a:p>
                  </a:txBody>
                  <a:tcPr marL="95416" marR="95416"/>
                </a:tc>
                <a:tc>
                  <a:txBody>
                    <a:bodyPr/>
                    <a:lstStyle/>
                    <a:p>
                      <a:r>
                        <a:rPr lang="en-US" dirty="0" smtClean="0"/>
                        <a:t>Increased demand</a:t>
                      </a:r>
                      <a:endParaRPr lang="en-US" dirty="0"/>
                    </a:p>
                  </a:txBody>
                  <a:tcPr marL="95416" marR="95416"/>
                </a:tc>
                <a:tc>
                  <a:txBody>
                    <a:bodyPr/>
                    <a:lstStyle/>
                    <a:p>
                      <a:r>
                        <a:rPr lang="en-US" dirty="0" smtClean="0"/>
                        <a:t>15%</a:t>
                      </a:r>
                      <a:endParaRPr lang="en-US" dirty="0"/>
                    </a:p>
                  </a:txBody>
                  <a:tcPr marL="95416" marR="95416"/>
                </a:tc>
                <a:tc>
                  <a:txBody>
                    <a:bodyPr/>
                    <a:lstStyle/>
                    <a:p>
                      <a:r>
                        <a:rPr lang="en-US" dirty="0" smtClean="0"/>
                        <a:t>1</a:t>
                      </a:r>
                      <a:endParaRPr lang="en-US" dirty="0"/>
                    </a:p>
                  </a:txBody>
                  <a:tcPr marL="95416" marR="95416"/>
                </a:tc>
                <a:tc>
                  <a:txBody>
                    <a:bodyPr/>
                    <a:lstStyle/>
                    <a:p>
                      <a:r>
                        <a:rPr lang="en-US" dirty="0" smtClean="0"/>
                        <a:t>0.15</a:t>
                      </a:r>
                      <a:endParaRPr lang="en-US" dirty="0"/>
                    </a:p>
                  </a:txBody>
                  <a:tcPr marL="95416" marR="95416"/>
                </a:tc>
              </a:tr>
              <a:tr h="370840">
                <a:tc>
                  <a:txBody>
                    <a:bodyPr/>
                    <a:lstStyle/>
                    <a:p>
                      <a:r>
                        <a:rPr lang="en-US" dirty="0" smtClean="0"/>
                        <a:t>5</a:t>
                      </a:r>
                      <a:endParaRPr lang="en-US" dirty="0"/>
                    </a:p>
                  </a:txBody>
                  <a:tcPr marL="95416" marR="95416"/>
                </a:tc>
                <a:tc>
                  <a:txBody>
                    <a:bodyPr/>
                    <a:lstStyle/>
                    <a:p>
                      <a:r>
                        <a:rPr lang="en-US" dirty="0" smtClean="0"/>
                        <a:t>Globa</a:t>
                      </a:r>
                      <a:r>
                        <a:rPr lang="en-US" baseline="0" dirty="0" smtClean="0"/>
                        <a:t>l reach</a:t>
                      </a:r>
                      <a:endParaRPr lang="en-US" dirty="0"/>
                    </a:p>
                  </a:txBody>
                  <a:tcPr marL="95416" marR="95416"/>
                </a:tc>
                <a:tc>
                  <a:txBody>
                    <a:bodyPr/>
                    <a:lstStyle/>
                    <a:p>
                      <a:r>
                        <a:rPr lang="en-US" dirty="0" smtClean="0"/>
                        <a:t>5%</a:t>
                      </a:r>
                      <a:endParaRPr lang="en-US" dirty="0"/>
                    </a:p>
                  </a:txBody>
                  <a:tcPr marL="95416" marR="95416"/>
                </a:tc>
                <a:tc>
                  <a:txBody>
                    <a:bodyPr/>
                    <a:lstStyle/>
                    <a:p>
                      <a:r>
                        <a:rPr lang="en-US" dirty="0" smtClean="0"/>
                        <a:t>2</a:t>
                      </a:r>
                      <a:endParaRPr lang="en-US" dirty="0"/>
                    </a:p>
                  </a:txBody>
                  <a:tcPr marL="95416" marR="95416"/>
                </a:tc>
                <a:tc>
                  <a:txBody>
                    <a:bodyPr/>
                    <a:lstStyle/>
                    <a:p>
                      <a:r>
                        <a:rPr lang="en-US" dirty="0" smtClean="0"/>
                        <a:t>0.10</a:t>
                      </a:r>
                      <a:endParaRPr lang="en-US" dirty="0"/>
                    </a:p>
                  </a:txBody>
                  <a:tcPr marL="95416" marR="95416"/>
                </a:tc>
              </a:tr>
              <a:tr h="370840">
                <a:tc>
                  <a:txBody>
                    <a:bodyPr/>
                    <a:lstStyle/>
                    <a:p>
                      <a:endParaRPr lang="en-US"/>
                    </a:p>
                  </a:txBody>
                  <a:tcPr marL="95416" marR="95416"/>
                </a:tc>
                <a:tc>
                  <a:txBody>
                    <a:bodyPr/>
                    <a:lstStyle/>
                    <a:p>
                      <a:r>
                        <a:rPr lang="en-US" dirty="0" smtClean="0"/>
                        <a:t>Threats</a:t>
                      </a:r>
                      <a:endParaRPr lang="en-US" dirty="0"/>
                    </a:p>
                  </a:txBody>
                  <a:tcPr marL="95416" marR="95416"/>
                </a:tc>
                <a:tc>
                  <a:txBody>
                    <a:bodyPr/>
                    <a:lstStyle/>
                    <a:p>
                      <a:endParaRPr lang="en-US"/>
                    </a:p>
                  </a:txBody>
                  <a:tcPr marL="95416" marR="95416"/>
                </a:tc>
                <a:tc>
                  <a:txBody>
                    <a:bodyPr/>
                    <a:lstStyle/>
                    <a:p>
                      <a:endParaRPr lang="en-US"/>
                    </a:p>
                  </a:txBody>
                  <a:tcPr marL="95416" marR="95416"/>
                </a:tc>
                <a:tc>
                  <a:txBody>
                    <a:bodyPr/>
                    <a:lstStyle/>
                    <a:p>
                      <a:endParaRPr lang="en-US"/>
                    </a:p>
                  </a:txBody>
                  <a:tcPr marL="95416" marR="95416"/>
                </a:tc>
              </a:tr>
              <a:tr h="370840">
                <a:tc>
                  <a:txBody>
                    <a:bodyPr/>
                    <a:lstStyle/>
                    <a:p>
                      <a:r>
                        <a:rPr lang="en-US" dirty="0" smtClean="0"/>
                        <a:t>1</a:t>
                      </a:r>
                      <a:endParaRPr lang="en-US" dirty="0"/>
                    </a:p>
                  </a:txBody>
                  <a:tcPr marL="95416" marR="95416"/>
                </a:tc>
                <a:tc>
                  <a:txBody>
                    <a:bodyPr/>
                    <a:lstStyle/>
                    <a:p>
                      <a:r>
                        <a:rPr lang="en-US" dirty="0" smtClean="0"/>
                        <a:t>Increasing</a:t>
                      </a:r>
                      <a:r>
                        <a:rPr lang="en-US" baseline="0" dirty="0" smtClean="0"/>
                        <a:t> competition</a:t>
                      </a:r>
                      <a:endParaRPr lang="en-US" dirty="0"/>
                    </a:p>
                  </a:txBody>
                  <a:tcPr marL="95416" marR="95416"/>
                </a:tc>
                <a:tc>
                  <a:txBody>
                    <a:bodyPr/>
                    <a:lstStyle/>
                    <a:p>
                      <a:r>
                        <a:rPr lang="en-US" dirty="0" smtClean="0"/>
                        <a:t>16%</a:t>
                      </a:r>
                      <a:endParaRPr lang="en-US" dirty="0"/>
                    </a:p>
                  </a:txBody>
                  <a:tcPr marL="95416" marR="95416"/>
                </a:tc>
                <a:tc>
                  <a:txBody>
                    <a:bodyPr/>
                    <a:lstStyle/>
                    <a:p>
                      <a:r>
                        <a:rPr lang="en-US" dirty="0" smtClean="0"/>
                        <a:t>3</a:t>
                      </a:r>
                      <a:endParaRPr lang="en-US" dirty="0"/>
                    </a:p>
                  </a:txBody>
                  <a:tcPr marL="95416" marR="95416"/>
                </a:tc>
                <a:tc>
                  <a:txBody>
                    <a:bodyPr/>
                    <a:lstStyle/>
                    <a:p>
                      <a:r>
                        <a:rPr lang="en-US" dirty="0" smtClean="0"/>
                        <a:t>0.48</a:t>
                      </a:r>
                      <a:endParaRPr lang="en-US" dirty="0"/>
                    </a:p>
                  </a:txBody>
                  <a:tcPr marL="95416" marR="95416"/>
                </a:tc>
              </a:tr>
              <a:tr h="370840">
                <a:tc>
                  <a:txBody>
                    <a:bodyPr/>
                    <a:lstStyle/>
                    <a:p>
                      <a:r>
                        <a:rPr lang="en-US" dirty="0" smtClean="0"/>
                        <a:t>2</a:t>
                      </a:r>
                      <a:endParaRPr lang="en-US" dirty="0"/>
                    </a:p>
                  </a:txBody>
                  <a:tcPr marL="95416" marR="95416"/>
                </a:tc>
                <a:tc>
                  <a:txBody>
                    <a:bodyPr/>
                    <a:lstStyle/>
                    <a:p>
                      <a:r>
                        <a:rPr lang="en-US" dirty="0" smtClean="0"/>
                        <a:t>Government oversight</a:t>
                      </a:r>
                      <a:endParaRPr lang="en-US" dirty="0"/>
                    </a:p>
                  </a:txBody>
                  <a:tcPr marL="95416" marR="95416"/>
                </a:tc>
                <a:tc>
                  <a:txBody>
                    <a:bodyPr/>
                    <a:lstStyle/>
                    <a:p>
                      <a:r>
                        <a:rPr lang="en-US" dirty="0" smtClean="0"/>
                        <a:t>10%</a:t>
                      </a:r>
                      <a:endParaRPr lang="en-US" dirty="0"/>
                    </a:p>
                  </a:txBody>
                  <a:tcPr marL="95416" marR="95416"/>
                </a:tc>
                <a:tc>
                  <a:txBody>
                    <a:bodyPr/>
                    <a:lstStyle/>
                    <a:p>
                      <a:r>
                        <a:rPr lang="en-US" dirty="0" smtClean="0"/>
                        <a:t>2</a:t>
                      </a:r>
                      <a:endParaRPr lang="en-US" dirty="0"/>
                    </a:p>
                  </a:txBody>
                  <a:tcPr marL="95416" marR="95416"/>
                </a:tc>
                <a:tc>
                  <a:txBody>
                    <a:bodyPr/>
                    <a:lstStyle/>
                    <a:p>
                      <a:r>
                        <a:rPr lang="en-US" dirty="0" smtClean="0"/>
                        <a:t>0.20</a:t>
                      </a:r>
                      <a:endParaRPr lang="en-US" dirty="0"/>
                    </a:p>
                  </a:txBody>
                  <a:tcPr marL="95416" marR="95416"/>
                </a:tc>
              </a:tr>
              <a:tr h="370840">
                <a:tc>
                  <a:txBody>
                    <a:bodyPr/>
                    <a:lstStyle/>
                    <a:p>
                      <a:r>
                        <a:rPr lang="en-US" dirty="0" smtClean="0"/>
                        <a:t>3</a:t>
                      </a:r>
                      <a:endParaRPr lang="en-US" dirty="0"/>
                    </a:p>
                  </a:txBody>
                  <a:tcPr marL="95416" marR="95416"/>
                </a:tc>
                <a:tc>
                  <a:txBody>
                    <a:bodyPr/>
                    <a:lstStyle/>
                    <a:p>
                      <a:r>
                        <a:rPr lang="en-US" dirty="0" smtClean="0"/>
                        <a:t>Increasing Taxation </a:t>
                      </a:r>
                      <a:endParaRPr lang="en-US" dirty="0"/>
                    </a:p>
                  </a:txBody>
                  <a:tcPr marL="95416" marR="95416"/>
                </a:tc>
                <a:tc>
                  <a:txBody>
                    <a:bodyPr/>
                    <a:lstStyle/>
                    <a:p>
                      <a:r>
                        <a:rPr lang="en-US" dirty="0" smtClean="0"/>
                        <a:t>11%</a:t>
                      </a:r>
                      <a:endParaRPr lang="en-US" dirty="0"/>
                    </a:p>
                  </a:txBody>
                  <a:tcPr marL="95416" marR="95416"/>
                </a:tc>
                <a:tc>
                  <a:txBody>
                    <a:bodyPr/>
                    <a:lstStyle/>
                    <a:p>
                      <a:r>
                        <a:rPr lang="en-US" dirty="0" smtClean="0"/>
                        <a:t>4</a:t>
                      </a:r>
                      <a:endParaRPr lang="en-US" dirty="0"/>
                    </a:p>
                  </a:txBody>
                  <a:tcPr marL="95416" marR="95416"/>
                </a:tc>
                <a:tc>
                  <a:txBody>
                    <a:bodyPr/>
                    <a:lstStyle/>
                    <a:p>
                      <a:r>
                        <a:rPr lang="en-US" dirty="0" smtClean="0"/>
                        <a:t>0.44</a:t>
                      </a:r>
                      <a:endParaRPr lang="en-US" dirty="0"/>
                    </a:p>
                  </a:txBody>
                  <a:tcPr marL="95416" marR="95416"/>
                </a:tc>
              </a:tr>
              <a:tr h="370840">
                <a:tc>
                  <a:txBody>
                    <a:bodyPr/>
                    <a:lstStyle/>
                    <a:p>
                      <a:r>
                        <a:rPr lang="en-US" dirty="0" smtClean="0"/>
                        <a:t>4</a:t>
                      </a:r>
                      <a:endParaRPr lang="en-US" dirty="0"/>
                    </a:p>
                  </a:txBody>
                  <a:tcPr marL="95416" marR="95416"/>
                </a:tc>
                <a:tc>
                  <a:txBody>
                    <a:bodyPr/>
                    <a:lstStyle/>
                    <a:p>
                      <a:r>
                        <a:rPr lang="en-US" dirty="0" smtClean="0"/>
                        <a:t>Increasing interest rates</a:t>
                      </a:r>
                      <a:endParaRPr lang="en-US" dirty="0"/>
                    </a:p>
                  </a:txBody>
                  <a:tcPr marL="95416" marR="95416"/>
                </a:tc>
                <a:tc>
                  <a:txBody>
                    <a:bodyPr/>
                    <a:lstStyle/>
                    <a:p>
                      <a:r>
                        <a:rPr lang="en-US" dirty="0" smtClean="0"/>
                        <a:t>12%</a:t>
                      </a:r>
                      <a:endParaRPr lang="en-US" dirty="0"/>
                    </a:p>
                  </a:txBody>
                  <a:tcPr marL="95416" marR="95416"/>
                </a:tc>
                <a:tc>
                  <a:txBody>
                    <a:bodyPr/>
                    <a:lstStyle/>
                    <a:p>
                      <a:r>
                        <a:rPr lang="en-US" dirty="0" smtClean="0"/>
                        <a:t>3</a:t>
                      </a:r>
                      <a:endParaRPr lang="en-US" dirty="0"/>
                    </a:p>
                  </a:txBody>
                  <a:tcPr marL="95416" marR="95416"/>
                </a:tc>
                <a:tc>
                  <a:txBody>
                    <a:bodyPr/>
                    <a:lstStyle/>
                    <a:p>
                      <a:r>
                        <a:rPr lang="en-US" dirty="0" smtClean="0"/>
                        <a:t>0.36</a:t>
                      </a:r>
                      <a:endParaRPr lang="en-US" dirty="0"/>
                    </a:p>
                  </a:txBody>
                  <a:tcPr marL="95416" marR="95416"/>
                </a:tc>
              </a:tr>
              <a:tr h="370840">
                <a:tc>
                  <a:txBody>
                    <a:bodyPr/>
                    <a:lstStyle/>
                    <a:p>
                      <a:r>
                        <a:rPr lang="en-US" dirty="0" smtClean="0"/>
                        <a:t>5</a:t>
                      </a:r>
                      <a:endParaRPr lang="en-US" dirty="0"/>
                    </a:p>
                  </a:txBody>
                  <a:tcPr marL="95416" marR="95416"/>
                </a:tc>
                <a:tc>
                  <a:txBody>
                    <a:bodyPr/>
                    <a:lstStyle/>
                    <a:p>
                      <a:r>
                        <a:rPr lang="en-US" dirty="0" smtClean="0"/>
                        <a:t>Declining margins</a:t>
                      </a:r>
                      <a:endParaRPr lang="en-US" dirty="0"/>
                    </a:p>
                  </a:txBody>
                  <a:tcPr marL="95416" marR="95416"/>
                </a:tc>
                <a:tc>
                  <a:txBody>
                    <a:bodyPr/>
                    <a:lstStyle/>
                    <a:p>
                      <a:r>
                        <a:rPr lang="en-US" dirty="0" smtClean="0"/>
                        <a:t>8%</a:t>
                      </a:r>
                      <a:endParaRPr lang="en-US" dirty="0"/>
                    </a:p>
                  </a:txBody>
                  <a:tcPr marL="95416" marR="95416"/>
                </a:tc>
                <a:tc>
                  <a:txBody>
                    <a:bodyPr/>
                    <a:lstStyle/>
                    <a:p>
                      <a:r>
                        <a:rPr lang="en-US" dirty="0" smtClean="0"/>
                        <a:t>4</a:t>
                      </a:r>
                      <a:endParaRPr lang="en-US" dirty="0"/>
                    </a:p>
                  </a:txBody>
                  <a:tcPr marL="95416" marR="95416"/>
                </a:tc>
                <a:tc>
                  <a:txBody>
                    <a:bodyPr/>
                    <a:lstStyle/>
                    <a:p>
                      <a:r>
                        <a:rPr lang="en-US" dirty="0" smtClean="0"/>
                        <a:t>0.32</a:t>
                      </a:r>
                      <a:endParaRPr lang="en-US" dirty="0"/>
                    </a:p>
                  </a:txBody>
                  <a:tcPr marL="95416" marR="95416"/>
                </a:tc>
              </a:tr>
              <a:tr h="370840">
                <a:tc>
                  <a:txBody>
                    <a:bodyPr/>
                    <a:lstStyle/>
                    <a:p>
                      <a:endParaRPr lang="en-US"/>
                    </a:p>
                  </a:txBody>
                  <a:tcPr marL="95416" marR="95416"/>
                </a:tc>
                <a:tc>
                  <a:txBody>
                    <a:bodyPr/>
                    <a:lstStyle/>
                    <a:p>
                      <a:r>
                        <a:rPr lang="en-US" dirty="0" smtClean="0"/>
                        <a:t>Poor(1), Below average(2),</a:t>
                      </a:r>
                      <a:r>
                        <a:rPr lang="en-US" baseline="0" dirty="0" smtClean="0"/>
                        <a:t> above average(3),  Superior(4)</a:t>
                      </a:r>
                      <a:endParaRPr lang="en-US" dirty="0"/>
                    </a:p>
                  </a:txBody>
                  <a:tcPr marL="95416" marR="95416"/>
                </a:tc>
                <a:tc>
                  <a:txBody>
                    <a:bodyPr/>
                    <a:lstStyle/>
                    <a:p>
                      <a:endParaRPr lang="en-US"/>
                    </a:p>
                  </a:txBody>
                  <a:tcPr marL="95416" marR="95416"/>
                </a:tc>
                <a:tc>
                  <a:txBody>
                    <a:bodyPr/>
                    <a:lstStyle/>
                    <a:p>
                      <a:endParaRPr lang="en-US"/>
                    </a:p>
                  </a:txBody>
                  <a:tcPr marL="95416" marR="95416"/>
                </a:tc>
                <a:tc>
                  <a:txBody>
                    <a:bodyPr/>
                    <a:lstStyle/>
                    <a:p>
                      <a:endParaRPr lang="en-US"/>
                    </a:p>
                  </a:txBody>
                  <a:tcPr marL="95416" marR="95416"/>
                </a:tc>
              </a:tr>
              <a:tr h="370840">
                <a:tc>
                  <a:txBody>
                    <a:bodyPr/>
                    <a:lstStyle/>
                    <a:p>
                      <a:endParaRPr lang="en-US"/>
                    </a:p>
                  </a:txBody>
                  <a:tcPr marL="95416" marR="95416"/>
                </a:tc>
                <a:tc>
                  <a:txBody>
                    <a:bodyPr/>
                    <a:lstStyle/>
                    <a:p>
                      <a:r>
                        <a:rPr lang="en-US" dirty="0" smtClean="0"/>
                        <a:t>TOTAL WEIGHTED SCORE</a:t>
                      </a:r>
                      <a:endParaRPr lang="en-US" dirty="0"/>
                    </a:p>
                  </a:txBody>
                  <a:tcPr marL="95416" marR="95416"/>
                </a:tc>
                <a:tc>
                  <a:txBody>
                    <a:bodyPr/>
                    <a:lstStyle/>
                    <a:p>
                      <a:r>
                        <a:rPr lang="en-US" dirty="0" smtClean="0"/>
                        <a:t>100%</a:t>
                      </a:r>
                      <a:endParaRPr lang="en-US" dirty="0"/>
                    </a:p>
                  </a:txBody>
                  <a:tcPr marL="95416" marR="95416"/>
                </a:tc>
                <a:tc>
                  <a:txBody>
                    <a:bodyPr/>
                    <a:lstStyle/>
                    <a:p>
                      <a:endParaRPr lang="en-US"/>
                    </a:p>
                  </a:txBody>
                  <a:tcPr marL="95416" marR="95416"/>
                </a:tc>
                <a:tc>
                  <a:txBody>
                    <a:bodyPr/>
                    <a:lstStyle/>
                    <a:p>
                      <a:r>
                        <a:rPr lang="en-US" dirty="0" smtClean="0"/>
                        <a:t>2.46</a:t>
                      </a:r>
                      <a:endParaRPr lang="en-US" dirty="0"/>
                    </a:p>
                  </a:txBody>
                  <a:tcPr marL="95416" marR="95416"/>
                </a:tc>
              </a:tr>
            </a:tbl>
          </a:graphicData>
        </a:graphic>
      </p:graphicFrame>
    </p:spTree>
    <p:extLst>
      <p:ext uri="{BB962C8B-B14F-4D97-AF65-F5344CB8AC3E}">
        <p14:creationId xmlns:p14="http://schemas.microsoft.com/office/powerpoint/2010/main" val="60759595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PESTLE ANALYSIS</a:t>
            </a:r>
            <a:endParaRPr lang="en-US" b="1"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t>Political factors</a:t>
            </a:r>
            <a:endParaRPr lang="en-US" b="1" dirty="0"/>
          </a:p>
          <a:p>
            <a:r>
              <a:rPr lang="en-US" dirty="0" smtClean="0"/>
              <a:t>Government support for development</a:t>
            </a:r>
          </a:p>
          <a:p>
            <a:r>
              <a:rPr lang="en-US" dirty="0" smtClean="0"/>
              <a:t>Political stability</a:t>
            </a:r>
          </a:p>
          <a:p>
            <a:pPr marL="0" indent="0">
              <a:buNone/>
            </a:pPr>
            <a:r>
              <a:rPr lang="en-US" b="1" dirty="0" smtClean="0"/>
              <a:t>Economic factors</a:t>
            </a:r>
          </a:p>
          <a:p>
            <a:r>
              <a:rPr lang="en-US" dirty="0"/>
              <a:t>Growing one-use income of people in developing country economies</a:t>
            </a:r>
          </a:p>
          <a:p>
            <a:r>
              <a:rPr lang="en-US" dirty="0" smtClean="0"/>
              <a:t>Potential </a:t>
            </a:r>
            <a:r>
              <a:rPr lang="en-US" dirty="0"/>
              <a:t>economic recession of a couple markets, for instance, </a:t>
            </a:r>
            <a:r>
              <a:rPr lang="en-US" dirty="0" smtClean="0"/>
              <a:t>China (Wang, </a:t>
            </a:r>
            <a:r>
              <a:rPr lang="en-US" dirty="0" err="1" smtClean="0"/>
              <a:t>Michitaka</a:t>
            </a:r>
            <a:r>
              <a:rPr lang="en-US" dirty="0" smtClean="0"/>
              <a:t> and Xing, p.17)</a:t>
            </a:r>
          </a:p>
          <a:p>
            <a:pPr lvl="0"/>
            <a:r>
              <a:rPr lang="en-US" dirty="0"/>
              <a:t>Economic solidity in developed markets</a:t>
            </a:r>
          </a:p>
          <a:p>
            <a:pPr marL="0" indent="0">
              <a:buNone/>
            </a:pPr>
            <a:r>
              <a:rPr lang="en-US" b="1" dirty="0" smtClean="0"/>
              <a:t>Social factors</a:t>
            </a:r>
          </a:p>
          <a:p>
            <a:r>
              <a:rPr lang="en-US" dirty="0" smtClean="0"/>
              <a:t>Existing and widening crevice between the rich and the poor that could stagnate on-use income</a:t>
            </a:r>
          </a:p>
          <a:p>
            <a:r>
              <a:rPr lang="en-US" dirty="0" smtClean="0"/>
              <a:t>Increase in consumer economies in many parts of the world.</a:t>
            </a:r>
          </a:p>
          <a:p>
            <a:endParaRPr lang="en-US" dirty="0" smtClean="0"/>
          </a:p>
          <a:p>
            <a:endParaRPr lang="en-US" dirty="0"/>
          </a:p>
        </p:txBody>
      </p:sp>
    </p:spTree>
    <p:extLst>
      <p:ext uri="{BB962C8B-B14F-4D97-AF65-F5344CB8AC3E}">
        <p14:creationId xmlns:p14="http://schemas.microsoft.com/office/powerpoint/2010/main" val="232634193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PESTLE ANALYSIS</a:t>
            </a:r>
            <a:endParaRPr lang="en-US" b="1"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t>Technological Factors</a:t>
            </a:r>
          </a:p>
          <a:p>
            <a:r>
              <a:rPr lang="en-US" dirty="0" smtClean="0"/>
              <a:t>Increased of IT efficiency</a:t>
            </a:r>
          </a:p>
          <a:p>
            <a:r>
              <a:rPr lang="en-US" dirty="0" smtClean="0"/>
              <a:t>Constantly changing IT products</a:t>
            </a:r>
          </a:p>
          <a:p>
            <a:pPr marL="0" indent="0">
              <a:buNone/>
            </a:pPr>
            <a:r>
              <a:rPr lang="en-US" b="1" dirty="0" smtClean="0"/>
              <a:t>Environmental Factors</a:t>
            </a:r>
          </a:p>
          <a:p>
            <a:r>
              <a:rPr lang="en-US" dirty="0"/>
              <a:t>Increasing enthusiasm for projects intended to boost nature </a:t>
            </a:r>
            <a:endParaRPr lang="en-US" dirty="0" smtClean="0"/>
          </a:p>
          <a:p>
            <a:r>
              <a:rPr lang="en-US" dirty="0"/>
              <a:t>More accentuation is being laid on business manageability that </a:t>
            </a:r>
            <a:r>
              <a:rPr lang="en-US" dirty="0" smtClean="0"/>
              <a:t>positively </a:t>
            </a:r>
            <a:r>
              <a:rPr lang="en-US" dirty="0"/>
              <a:t>affect its </a:t>
            </a:r>
            <a:r>
              <a:rPr lang="en-US" dirty="0" smtClean="0"/>
              <a:t>image </a:t>
            </a:r>
            <a:r>
              <a:rPr lang="en-US" dirty="0"/>
              <a:t>to </a:t>
            </a:r>
            <a:r>
              <a:rPr lang="en-US" dirty="0" smtClean="0"/>
              <a:t>clients (Daniels, p.8).</a:t>
            </a:r>
          </a:p>
          <a:p>
            <a:pPr marL="0" indent="0">
              <a:buNone/>
            </a:pPr>
            <a:r>
              <a:rPr lang="en-US" b="1" dirty="0" smtClean="0"/>
              <a:t>Legal factors</a:t>
            </a:r>
          </a:p>
          <a:p>
            <a:r>
              <a:rPr lang="en-US" dirty="0" smtClean="0"/>
              <a:t>Increasing regulations of products is an </a:t>
            </a:r>
            <a:r>
              <a:rPr lang="en-US" dirty="0"/>
              <a:t>open door </a:t>
            </a:r>
            <a:r>
              <a:rPr lang="en-US" dirty="0" smtClean="0"/>
              <a:t>for 3D systems company to strengthen efforts against counterfeit sales.</a:t>
            </a:r>
          </a:p>
          <a:p>
            <a:r>
              <a:rPr lang="en-US" dirty="0" smtClean="0"/>
              <a:t>Easier import and export regulations that present progress opportunities, to deliver to various regions </a:t>
            </a:r>
            <a:r>
              <a:rPr lang="en-US" dirty="0"/>
              <a:t>abroad.</a:t>
            </a:r>
          </a:p>
        </p:txBody>
      </p:sp>
    </p:spTree>
    <p:extLst>
      <p:ext uri="{BB962C8B-B14F-4D97-AF65-F5344CB8AC3E}">
        <p14:creationId xmlns:p14="http://schemas.microsoft.com/office/powerpoint/2010/main" val="26042564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Corporate Performance Management (CPM)</a:t>
            </a:r>
            <a:endParaRPr lang="en-US" b="1" dirty="0"/>
          </a:p>
        </p:txBody>
      </p:sp>
      <p:sp>
        <p:nvSpPr>
          <p:cNvPr id="3" name="Content Placeholder 2"/>
          <p:cNvSpPr>
            <a:spLocks noGrp="1"/>
          </p:cNvSpPr>
          <p:nvPr>
            <p:ph idx="1"/>
          </p:nvPr>
        </p:nvSpPr>
        <p:spPr/>
        <p:txBody>
          <a:bodyPr>
            <a:normAutofit/>
          </a:bodyPr>
          <a:lstStyle/>
          <a:p>
            <a:pPr marL="0" indent="0">
              <a:buNone/>
            </a:pPr>
            <a:r>
              <a:rPr lang="en-US" dirty="0" smtClean="0"/>
              <a:t>Corporate Performance Management is measured by having a close look at the levels of automation, reporting, business intelligence, strategy and reporting. Indicators of these at 3D systems company include:</a:t>
            </a:r>
          </a:p>
          <a:p>
            <a:r>
              <a:rPr lang="en-US" dirty="0" smtClean="0"/>
              <a:t>There have been improved sales, more so of indirect machines</a:t>
            </a:r>
          </a:p>
          <a:p>
            <a:r>
              <a:rPr lang="en-US" dirty="0" smtClean="0"/>
              <a:t>Improving customer satisfaction</a:t>
            </a:r>
          </a:p>
          <a:p>
            <a:r>
              <a:rPr lang="en-US" dirty="0" smtClean="0"/>
              <a:t>Technological enhancements of machines through beta testing to be translated to the indirect machines to surge their adoption rates.</a:t>
            </a:r>
          </a:p>
          <a:p>
            <a:r>
              <a:rPr lang="en-US" dirty="0" smtClean="0"/>
              <a:t>Availability of finer inputs. </a:t>
            </a:r>
            <a:endParaRPr lang="en-US" dirty="0"/>
          </a:p>
        </p:txBody>
      </p:sp>
    </p:spTree>
    <p:extLst>
      <p:ext uri="{BB962C8B-B14F-4D97-AF65-F5344CB8AC3E}">
        <p14:creationId xmlns:p14="http://schemas.microsoft.com/office/powerpoint/2010/main" val="208190931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Operational Technology (OT)</a:t>
            </a:r>
            <a:endParaRPr lang="en-US" b="1" dirty="0"/>
          </a:p>
        </p:txBody>
      </p:sp>
      <p:sp>
        <p:nvSpPr>
          <p:cNvPr id="3" name="Content Placeholder 2"/>
          <p:cNvSpPr>
            <a:spLocks noGrp="1"/>
          </p:cNvSpPr>
          <p:nvPr>
            <p:ph idx="1"/>
          </p:nvPr>
        </p:nvSpPr>
        <p:spPr/>
        <p:txBody>
          <a:bodyPr>
            <a:normAutofit/>
          </a:bodyPr>
          <a:lstStyle/>
          <a:p>
            <a:pPr marL="0" indent="0">
              <a:buNone/>
            </a:pPr>
            <a:r>
              <a:rPr lang="en-US" dirty="0" smtClean="0"/>
              <a:t>Operational technology refers to the building blocks that a company or an organization will need to support its digital business for automation.</a:t>
            </a:r>
          </a:p>
          <a:p>
            <a:r>
              <a:rPr lang="en-US" dirty="0"/>
              <a:t>3D Systems Company uses </a:t>
            </a:r>
            <a:r>
              <a:rPr lang="en-US" dirty="0" smtClean="0"/>
              <a:t>stereo lithography </a:t>
            </a:r>
            <a:r>
              <a:rPr lang="en-US" dirty="0"/>
              <a:t>technology which proprietary processes to fabricate physical objects using </a:t>
            </a:r>
            <a:r>
              <a:rPr lang="en-US" dirty="0" smtClean="0"/>
              <a:t>photo polymerization (Hashmi et al., p.13). </a:t>
            </a:r>
          </a:p>
          <a:p>
            <a:r>
              <a:rPr lang="en-US" dirty="0"/>
              <a:t>The technology takes digital input from 3D data to create 3D parts through an additive, layer-by-layer process. </a:t>
            </a:r>
          </a:p>
          <a:p>
            <a:endParaRPr lang="en-US" dirty="0" smtClean="0"/>
          </a:p>
          <a:p>
            <a:pPr marL="0" indent="0">
              <a:buNone/>
            </a:pPr>
            <a:endParaRPr lang="en-US" dirty="0"/>
          </a:p>
        </p:txBody>
      </p:sp>
    </p:spTree>
    <p:extLst>
      <p:ext uri="{BB962C8B-B14F-4D97-AF65-F5344CB8AC3E}">
        <p14:creationId xmlns:p14="http://schemas.microsoft.com/office/powerpoint/2010/main" val="29997843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Trends </a:t>
            </a:r>
            <a:endParaRPr lang="en-US" b="1" dirty="0"/>
          </a:p>
        </p:txBody>
      </p:sp>
      <p:sp>
        <p:nvSpPr>
          <p:cNvPr id="3" name="Content Placeholder 2"/>
          <p:cNvSpPr>
            <a:spLocks noGrp="1"/>
          </p:cNvSpPr>
          <p:nvPr>
            <p:ph idx="1"/>
          </p:nvPr>
        </p:nvSpPr>
        <p:spPr/>
        <p:txBody>
          <a:bodyPr>
            <a:normAutofit fontScale="92500"/>
          </a:bodyPr>
          <a:lstStyle/>
          <a:p>
            <a:r>
              <a:rPr lang="en-US" dirty="0" smtClean="0"/>
              <a:t>Manufacturers in the industry, including 3D systems company, are continually embracing technological advancements to improve their plants’ productivity to keep up with the competition brought about by their rivals and to maintain a favorable superiority with their customers.</a:t>
            </a:r>
          </a:p>
          <a:p>
            <a:r>
              <a:rPr lang="en-US" dirty="0" smtClean="0"/>
              <a:t>These activities are in readiness for a data-driven factory in the future, where the external and internal activities in the company will be connected on a single platform (Chua, Leong, and Lim, p.11).</a:t>
            </a:r>
          </a:p>
          <a:p>
            <a:r>
              <a:rPr lang="en-US" dirty="0" smtClean="0"/>
              <a:t>There will be high sharing of information regarding concepts , installation and performance amongst the designers, customers and the operators.</a:t>
            </a:r>
          </a:p>
          <a:p>
            <a:r>
              <a:rPr lang="en-US" dirty="0" smtClean="0"/>
              <a:t>Certain technologies being used to drive these changes include; robotics, augmented reality, and 3D printing.</a:t>
            </a:r>
            <a:endParaRPr lang="en-US" dirty="0"/>
          </a:p>
        </p:txBody>
      </p:sp>
    </p:spTree>
    <p:extLst>
      <p:ext uri="{BB962C8B-B14F-4D97-AF65-F5344CB8AC3E}">
        <p14:creationId xmlns:p14="http://schemas.microsoft.com/office/powerpoint/2010/main" val="390480599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solidFill>
                  <a:srgbClr val="000000"/>
                </a:solidFill>
              </a:rPr>
              <a:t>"Chapter 4:Managing Firm Resources" (unknown) Strategic Management, Saylor book.</a:t>
            </a:r>
            <a:r>
              <a:rPr lang="en-US">
                <a:solidFill>
                  <a:srgbClr val="000000"/>
                </a:solidFill>
              </a:rPr>
              <a:t> </a:t>
            </a:r>
            <a:endParaRPr lang="en-US" dirty="0" smtClean="0">
              <a:solidFill>
                <a:srgbClr val="000000"/>
              </a:solidFill>
            </a:endParaRPr>
          </a:p>
          <a:p>
            <a:pPr marL="0" indent="0">
              <a:buNone/>
            </a:pPr>
            <a:r>
              <a:rPr lang="en-US" dirty="0" err="1" smtClean="0"/>
              <a:t>Hashmi</a:t>
            </a:r>
            <a:r>
              <a:rPr lang="en-US" dirty="0" smtClean="0"/>
              <a:t>, </a:t>
            </a:r>
            <a:r>
              <a:rPr lang="en-US" dirty="0" err="1" smtClean="0"/>
              <a:t>Saleem</a:t>
            </a:r>
            <a:r>
              <a:rPr lang="en-US" dirty="0" smtClean="0"/>
              <a:t>, </a:t>
            </a:r>
            <a:r>
              <a:rPr lang="en-US" dirty="0" err="1" smtClean="0"/>
              <a:t>Gilmar</a:t>
            </a:r>
            <a:r>
              <a:rPr lang="en-US" dirty="0" smtClean="0"/>
              <a:t> F. </a:t>
            </a:r>
            <a:r>
              <a:rPr lang="en-US" dirty="0" err="1" smtClean="0"/>
              <a:t>Batalha</a:t>
            </a:r>
            <a:r>
              <a:rPr lang="en-US" dirty="0" smtClean="0"/>
              <a:t>, Tyne C. J. Van, and B S. </a:t>
            </a:r>
            <a:r>
              <a:rPr lang="en-US" dirty="0" err="1" smtClean="0"/>
              <a:t>Yilbas</a:t>
            </a:r>
            <a:r>
              <a:rPr lang="en-US" dirty="0" smtClean="0"/>
              <a:t>. Comprehensive Materials Processing. Oxford: Elsevier, 2014. </a:t>
            </a:r>
          </a:p>
          <a:p>
            <a:pPr marL="0" indent="0">
              <a:buNone/>
            </a:pPr>
            <a:r>
              <a:rPr lang="en-US" dirty="0" smtClean="0"/>
              <a:t>Chua, Chee K, </a:t>
            </a:r>
            <a:r>
              <a:rPr lang="en-US" dirty="0" err="1" smtClean="0"/>
              <a:t>Kah</a:t>
            </a:r>
            <a:r>
              <a:rPr lang="en-US" dirty="0" smtClean="0"/>
              <a:t> F. Leong, and C S. Lim. Rapid Prototyping: Principles and Applications. Singapore: World Scientific, 2010.</a:t>
            </a:r>
          </a:p>
          <a:p>
            <a:pPr marL="0" indent="0">
              <a:buNone/>
            </a:pPr>
            <a:r>
              <a:rPr lang="en-US" dirty="0" smtClean="0"/>
              <a:t>Daniels, Aubrey C. Performance Management: Changing Behavior That Drives Organizational Effectiveness. , 2014. </a:t>
            </a:r>
          </a:p>
          <a:p>
            <a:pPr marL="0" indent="0">
              <a:buNone/>
            </a:pPr>
            <a:r>
              <a:rPr lang="en-US" dirty="0" smtClean="0"/>
              <a:t>Wang, Jing, </a:t>
            </a:r>
            <a:r>
              <a:rPr lang="en-US" dirty="0" err="1" smtClean="0"/>
              <a:t>Michitaka</a:t>
            </a:r>
            <a:r>
              <a:rPr lang="en-US" dirty="0" smtClean="0"/>
              <a:t> </a:t>
            </a:r>
            <a:r>
              <a:rPr lang="en-US" dirty="0" err="1" smtClean="0"/>
              <a:t>Kosaka</a:t>
            </a:r>
            <a:r>
              <a:rPr lang="en-US" dirty="0" smtClean="0"/>
              <a:t>, and </a:t>
            </a:r>
            <a:r>
              <a:rPr lang="en-US" dirty="0" err="1" smtClean="0"/>
              <a:t>Ke</a:t>
            </a:r>
            <a:r>
              <a:rPr lang="en-US" dirty="0" smtClean="0"/>
              <a:t> Xing. Manufacturing </a:t>
            </a:r>
            <a:r>
              <a:rPr lang="en-US" dirty="0" err="1" smtClean="0"/>
              <a:t>Servitization</a:t>
            </a:r>
            <a:r>
              <a:rPr lang="en-US" dirty="0" smtClean="0"/>
              <a:t> in the Asia-Pacific. , 2016.</a:t>
            </a:r>
          </a:p>
          <a:p>
            <a:pPr marL="0" indent="0">
              <a:buNone/>
            </a:pPr>
            <a:r>
              <a:rPr lang="en-US" dirty="0" smtClean="0"/>
              <a:t>Nee, Andrew Y. C. Handbook of Manufacturing Engineering and Technology. , 2015. </a:t>
            </a:r>
          </a:p>
          <a:p>
            <a:endParaRPr lang="en-US" dirty="0"/>
          </a:p>
        </p:txBody>
      </p:sp>
    </p:spTree>
    <p:extLst>
      <p:ext uri="{BB962C8B-B14F-4D97-AF65-F5344CB8AC3E}">
        <p14:creationId xmlns:p14="http://schemas.microsoft.com/office/powerpoint/2010/main" val="267322315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3D systems Company</a:t>
            </a:r>
            <a:endParaRPr lang="en-US" b="1" dirty="0"/>
          </a:p>
        </p:txBody>
      </p:sp>
      <p:sp>
        <p:nvSpPr>
          <p:cNvPr id="3" name="Content Placeholder 2"/>
          <p:cNvSpPr>
            <a:spLocks noGrp="1"/>
          </p:cNvSpPr>
          <p:nvPr>
            <p:ph idx="1"/>
          </p:nvPr>
        </p:nvSpPr>
        <p:spPr/>
        <p:txBody>
          <a:bodyPr>
            <a:normAutofit/>
          </a:bodyPr>
          <a:lstStyle/>
          <a:p>
            <a:r>
              <a:rPr lang="en-US" dirty="0" smtClean="0"/>
              <a:t>3D systems company helps </a:t>
            </a:r>
            <a:r>
              <a:rPr lang="en-US" dirty="0"/>
              <a:t>product designers and engineers </a:t>
            </a:r>
            <a:r>
              <a:rPr lang="en-US" dirty="0" smtClean="0"/>
              <a:t>bring </a:t>
            </a:r>
            <a:r>
              <a:rPr lang="en-US" dirty="0"/>
              <a:t>concepts to </a:t>
            </a:r>
            <a:r>
              <a:rPr lang="en-US" dirty="0" smtClean="0"/>
              <a:t>life. The company create </a:t>
            </a:r>
            <a:r>
              <a:rPr lang="en-US" dirty="0"/>
              <a:t>3-D prototypes of everything </a:t>
            </a:r>
            <a:r>
              <a:rPr lang="en-US" dirty="0" smtClean="0"/>
              <a:t>from simple staff like </a:t>
            </a:r>
            <a:r>
              <a:rPr lang="en-US" dirty="0"/>
              <a:t>toys to </a:t>
            </a:r>
            <a:r>
              <a:rPr lang="en-US" dirty="0" smtClean="0"/>
              <a:t>complex ones like airplane parts to industrial customers in a variety of market segments (Chua, Leong, and Lim, p8). </a:t>
            </a:r>
          </a:p>
          <a:p>
            <a:r>
              <a:rPr lang="en-US" dirty="0"/>
              <a:t>The company's Stereo Lithography apparatuses (SLAs) rapidly produce 3D objects by laser sculpting plastic in a process called solid imaging. </a:t>
            </a:r>
          </a:p>
          <a:p>
            <a:pPr marL="0" indent="0">
              <a:buNone/>
            </a:pPr>
            <a:endParaRPr lang="en-US" dirty="0"/>
          </a:p>
        </p:txBody>
      </p:sp>
    </p:spTree>
    <p:extLst>
      <p:ext uri="{BB962C8B-B14F-4D97-AF65-F5344CB8AC3E}">
        <p14:creationId xmlns:p14="http://schemas.microsoft.com/office/powerpoint/2010/main" val="36309954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Industry Analysis</a:t>
            </a:r>
            <a:endParaRPr lang="en-US" b="1" dirty="0"/>
          </a:p>
        </p:txBody>
      </p:sp>
      <p:sp>
        <p:nvSpPr>
          <p:cNvPr id="3" name="Content Placeholder 2"/>
          <p:cNvSpPr>
            <a:spLocks noGrp="1"/>
          </p:cNvSpPr>
          <p:nvPr>
            <p:ph idx="1"/>
          </p:nvPr>
        </p:nvSpPr>
        <p:spPr/>
        <p:txBody>
          <a:bodyPr/>
          <a:lstStyle/>
          <a:p>
            <a:r>
              <a:rPr lang="en-US" dirty="0"/>
              <a:t>I</a:t>
            </a:r>
            <a:r>
              <a:rPr lang="en-US" dirty="0" smtClean="0"/>
              <a:t>nitiatives to influence manufacturing </a:t>
            </a:r>
            <a:r>
              <a:rPr lang="en-US" dirty="0"/>
              <a:t>are being </a:t>
            </a:r>
            <a:r>
              <a:rPr lang="en-US" dirty="0" smtClean="0"/>
              <a:t>created by countries </a:t>
            </a:r>
            <a:r>
              <a:rPr lang="en-US" dirty="0"/>
              <a:t>and regional blocs </a:t>
            </a:r>
            <a:r>
              <a:rPr lang="en-US" dirty="0" smtClean="0"/>
              <a:t>through policies that encourage manufacturing in readiness of the next generation of talents (Wang, </a:t>
            </a:r>
            <a:r>
              <a:rPr lang="en-US" dirty="0" err="1" smtClean="0"/>
              <a:t>Michitaka</a:t>
            </a:r>
            <a:r>
              <a:rPr lang="en-US" dirty="0" smtClean="0"/>
              <a:t> and Xing, p.15)</a:t>
            </a:r>
          </a:p>
          <a:p>
            <a:r>
              <a:rPr lang="en-US" dirty="0"/>
              <a:t>The growth of small-scale artisans to manufacturers is unstoppable. It has been fostered by the unlimited access to resources. </a:t>
            </a:r>
          </a:p>
          <a:p>
            <a:r>
              <a:rPr lang="en-US" dirty="0"/>
              <a:t>Advances in technology has brought about economies of scale has created a change of environment so that both the large scale and the small scale value chains gain considerable success (Chua, Leong, and Lim, p.10).</a:t>
            </a:r>
          </a:p>
        </p:txBody>
      </p:sp>
    </p:spTree>
    <p:extLst>
      <p:ext uri="{BB962C8B-B14F-4D97-AF65-F5344CB8AC3E}">
        <p14:creationId xmlns:p14="http://schemas.microsoft.com/office/powerpoint/2010/main" val="342766476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Industry Analysis</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Drivers of Change</a:t>
            </a:r>
          </a:p>
          <a:p>
            <a:r>
              <a:rPr lang="en-US" dirty="0"/>
              <a:t>Application of platform technologies and digital business transformation is the major driver of the interaction between manufacturing and technology accelerating the digital transformation (Nee, p.21).</a:t>
            </a:r>
          </a:p>
          <a:p>
            <a:r>
              <a:rPr lang="en-US" dirty="0"/>
              <a:t>Another driver is the cyber- IQ which improves interaction of people and machines by combining cognitive and a network of information with massive datasets and advanced analytics. </a:t>
            </a:r>
          </a:p>
        </p:txBody>
      </p:sp>
    </p:spTree>
    <p:extLst>
      <p:ext uri="{BB962C8B-B14F-4D97-AF65-F5344CB8AC3E}">
        <p14:creationId xmlns:p14="http://schemas.microsoft.com/office/powerpoint/2010/main" val="89309247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3D Systems company Competitors</a:t>
            </a:r>
            <a:endParaRPr lang="en-US" b="1" dirty="0"/>
          </a:p>
        </p:txBody>
      </p:sp>
      <p:sp>
        <p:nvSpPr>
          <p:cNvPr id="3" name="Content Placeholder 2"/>
          <p:cNvSpPr>
            <a:spLocks noGrp="1"/>
          </p:cNvSpPr>
          <p:nvPr>
            <p:ph idx="1"/>
          </p:nvPr>
        </p:nvSpPr>
        <p:spPr/>
        <p:txBody>
          <a:bodyPr/>
          <a:lstStyle/>
          <a:p>
            <a:pPr marL="0" indent="0">
              <a:buNone/>
            </a:pPr>
            <a:r>
              <a:rPr lang="en-US" dirty="0" smtClean="0"/>
              <a:t>Top competitors for include:</a:t>
            </a:r>
          </a:p>
          <a:p>
            <a:r>
              <a:rPr lang="en-US" dirty="0" err="1"/>
              <a:t>Voxeljet</a:t>
            </a:r>
            <a:r>
              <a:rPr lang="en-US" dirty="0"/>
              <a:t> AG</a:t>
            </a:r>
          </a:p>
          <a:p>
            <a:r>
              <a:rPr lang="en-US" dirty="0" err="1" smtClean="0"/>
              <a:t>Stratasys</a:t>
            </a:r>
            <a:r>
              <a:rPr lang="en-US" dirty="0" smtClean="0"/>
              <a:t> Limited</a:t>
            </a:r>
          </a:p>
          <a:p>
            <a:r>
              <a:rPr lang="en-US" dirty="0" smtClean="0"/>
              <a:t> </a:t>
            </a:r>
            <a:r>
              <a:rPr lang="en-US" dirty="0" err="1" smtClean="0"/>
              <a:t>ExOne</a:t>
            </a:r>
            <a:r>
              <a:rPr lang="en-US" dirty="0" smtClean="0"/>
              <a:t> company </a:t>
            </a:r>
          </a:p>
          <a:p>
            <a:pPr marL="0" indent="0">
              <a:buNone/>
            </a:pPr>
            <a:r>
              <a:rPr lang="en-US" dirty="0" smtClean="0"/>
              <a:t> all of which deal with 3D products (Nee, p.20).</a:t>
            </a:r>
          </a:p>
        </p:txBody>
      </p:sp>
    </p:spTree>
    <p:extLst>
      <p:ext uri="{BB962C8B-B14F-4D97-AF65-F5344CB8AC3E}">
        <p14:creationId xmlns:p14="http://schemas.microsoft.com/office/powerpoint/2010/main" val="148252670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SWOT Analysis</a:t>
            </a:r>
            <a:endParaRPr lang="en-US" b="1" dirty="0"/>
          </a:p>
        </p:txBody>
      </p:sp>
      <p:sp>
        <p:nvSpPr>
          <p:cNvPr id="3" name="Text Placeholder 2"/>
          <p:cNvSpPr>
            <a:spLocks noGrp="1"/>
          </p:cNvSpPr>
          <p:nvPr>
            <p:ph type="body" idx="1"/>
          </p:nvPr>
        </p:nvSpPr>
        <p:spPr/>
        <p:txBody>
          <a:bodyPr/>
          <a:lstStyle/>
          <a:p>
            <a:r>
              <a:rPr lang="en-US" dirty="0" smtClean="0"/>
              <a:t>Strengths</a:t>
            </a:r>
            <a:endParaRPr lang="en-US" dirty="0"/>
          </a:p>
        </p:txBody>
      </p:sp>
      <p:sp>
        <p:nvSpPr>
          <p:cNvPr id="5" name="Text Placeholder 4"/>
          <p:cNvSpPr>
            <a:spLocks noGrp="1"/>
          </p:cNvSpPr>
          <p:nvPr>
            <p:ph type="body" sz="half" idx="3"/>
          </p:nvPr>
        </p:nvSpPr>
        <p:spPr/>
        <p:txBody>
          <a:bodyPr/>
          <a:lstStyle/>
          <a:p>
            <a:r>
              <a:rPr lang="en-US" dirty="0" smtClean="0"/>
              <a:t>Weaknesses</a:t>
            </a:r>
            <a:endParaRPr lang="en-US" dirty="0"/>
          </a:p>
        </p:txBody>
      </p:sp>
      <p:sp>
        <p:nvSpPr>
          <p:cNvPr id="4" name="Content Placeholder 3"/>
          <p:cNvSpPr>
            <a:spLocks noGrp="1"/>
          </p:cNvSpPr>
          <p:nvPr>
            <p:ph sz="quarter" idx="2"/>
          </p:nvPr>
        </p:nvSpPr>
        <p:spPr/>
        <p:txBody>
          <a:bodyPr/>
          <a:lstStyle/>
          <a:p>
            <a:r>
              <a:rPr lang="en-US" dirty="0" smtClean="0"/>
              <a:t>High sales growth rate</a:t>
            </a:r>
          </a:p>
          <a:p>
            <a:r>
              <a:rPr lang="en-US" dirty="0"/>
              <a:t>High </a:t>
            </a:r>
            <a:r>
              <a:rPr lang="en-US" dirty="0" smtClean="0"/>
              <a:t>profits</a:t>
            </a:r>
          </a:p>
          <a:p>
            <a:r>
              <a:rPr lang="en-US" dirty="0"/>
              <a:t>Barriers to </a:t>
            </a:r>
            <a:r>
              <a:rPr lang="en-US" dirty="0" smtClean="0"/>
              <a:t>entry</a:t>
            </a:r>
          </a:p>
          <a:p>
            <a:r>
              <a:rPr lang="en-US" dirty="0" smtClean="0"/>
              <a:t>Skilled Workforce</a:t>
            </a:r>
          </a:p>
          <a:p>
            <a:r>
              <a:rPr lang="en-US" dirty="0" smtClean="0"/>
              <a:t>Monetary assistance from the government</a:t>
            </a:r>
          </a:p>
          <a:p>
            <a:endParaRPr lang="en-US" dirty="0"/>
          </a:p>
        </p:txBody>
      </p:sp>
      <p:sp>
        <p:nvSpPr>
          <p:cNvPr id="6" name="Content Placeholder 5"/>
          <p:cNvSpPr>
            <a:spLocks noGrp="1"/>
          </p:cNvSpPr>
          <p:nvPr>
            <p:ph sz="quarter" idx="4"/>
          </p:nvPr>
        </p:nvSpPr>
        <p:spPr/>
        <p:txBody>
          <a:bodyPr/>
          <a:lstStyle/>
          <a:p>
            <a:r>
              <a:rPr lang="en-US" dirty="0" smtClean="0"/>
              <a:t>High costs</a:t>
            </a:r>
          </a:p>
          <a:p>
            <a:r>
              <a:rPr lang="en-US" dirty="0"/>
              <a:t>Low debt </a:t>
            </a:r>
            <a:r>
              <a:rPr lang="en-US" dirty="0" smtClean="0"/>
              <a:t>rating</a:t>
            </a:r>
          </a:p>
          <a:p>
            <a:r>
              <a:rPr lang="en-US" dirty="0" smtClean="0"/>
              <a:t>Low productivity</a:t>
            </a:r>
          </a:p>
          <a:p>
            <a:r>
              <a:rPr lang="en-US" dirty="0"/>
              <a:t>Much </a:t>
            </a:r>
            <a:r>
              <a:rPr lang="en-US" dirty="0" smtClean="0"/>
              <a:t>competition</a:t>
            </a:r>
          </a:p>
          <a:p>
            <a:r>
              <a:rPr lang="en-US" dirty="0" smtClean="0"/>
              <a:t>Low investments in development and research</a:t>
            </a:r>
          </a:p>
          <a:p>
            <a:endParaRPr lang="en-US" dirty="0"/>
          </a:p>
        </p:txBody>
      </p:sp>
    </p:spTree>
    <p:extLst>
      <p:ext uri="{BB962C8B-B14F-4D97-AF65-F5344CB8AC3E}">
        <p14:creationId xmlns:p14="http://schemas.microsoft.com/office/powerpoint/2010/main" val="210118304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SWOT Analysis</a:t>
            </a:r>
            <a:endParaRPr lang="en-US" b="1" dirty="0"/>
          </a:p>
        </p:txBody>
      </p:sp>
      <p:sp>
        <p:nvSpPr>
          <p:cNvPr id="3" name="Text Placeholder 2"/>
          <p:cNvSpPr>
            <a:spLocks noGrp="1"/>
          </p:cNvSpPr>
          <p:nvPr>
            <p:ph type="body" idx="1"/>
          </p:nvPr>
        </p:nvSpPr>
        <p:spPr/>
        <p:txBody>
          <a:bodyPr/>
          <a:lstStyle/>
          <a:p>
            <a:r>
              <a:rPr lang="en-US" dirty="0" smtClean="0"/>
              <a:t>Opportunities</a:t>
            </a:r>
            <a:endParaRPr lang="en-US" dirty="0"/>
          </a:p>
        </p:txBody>
      </p:sp>
      <p:sp>
        <p:nvSpPr>
          <p:cNvPr id="5" name="Text Placeholder 4"/>
          <p:cNvSpPr>
            <a:spLocks noGrp="1"/>
          </p:cNvSpPr>
          <p:nvPr>
            <p:ph type="body" sz="half" idx="3"/>
          </p:nvPr>
        </p:nvSpPr>
        <p:spPr/>
        <p:txBody>
          <a:bodyPr/>
          <a:lstStyle/>
          <a:p>
            <a:r>
              <a:rPr lang="en-US" dirty="0" smtClean="0"/>
              <a:t>Threats</a:t>
            </a:r>
            <a:endParaRPr lang="en-US" dirty="0"/>
          </a:p>
        </p:txBody>
      </p:sp>
      <p:sp>
        <p:nvSpPr>
          <p:cNvPr id="4" name="Content Placeholder 3"/>
          <p:cNvSpPr>
            <a:spLocks noGrp="1"/>
          </p:cNvSpPr>
          <p:nvPr>
            <p:ph sz="quarter" idx="2"/>
          </p:nvPr>
        </p:nvSpPr>
        <p:spPr/>
        <p:txBody>
          <a:bodyPr/>
          <a:lstStyle/>
          <a:p>
            <a:r>
              <a:rPr lang="en-US" dirty="0"/>
              <a:t>Increasing demand</a:t>
            </a:r>
          </a:p>
          <a:p>
            <a:r>
              <a:rPr lang="en-US" dirty="0"/>
              <a:t>Increasing incomes </a:t>
            </a:r>
          </a:p>
          <a:p>
            <a:r>
              <a:rPr lang="en-US" dirty="0"/>
              <a:t>New Markets</a:t>
            </a:r>
          </a:p>
          <a:p>
            <a:r>
              <a:rPr lang="en-US" dirty="0" smtClean="0"/>
              <a:t>Development of new products and services</a:t>
            </a:r>
          </a:p>
          <a:p>
            <a:r>
              <a:rPr lang="en-US" dirty="0" smtClean="0"/>
              <a:t>Global reach of the business</a:t>
            </a:r>
          </a:p>
          <a:p>
            <a:endParaRPr lang="en-US" dirty="0"/>
          </a:p>
        </p:txBody>
      </p:sp>
      <p:sp>
        <p:nvSpPr>
          <p:cNvPr id="6" name="Content Placeholder 5"/>
          <p:cNvSpPr>
            <a:spLocks noGrp="1"/>
          </p:cNvSpPr>
          <p:nvPr>
            <p:ph sz="quarter" idx="4"/>
          </p:nvPr>
        </p:nvSpPr>
        <p:spPr/>
        <p:txBody>
          <a:bodyPr/>
          <a:lstStyle/>
          <a:p>
            <a:r>
              <a:rPr lang="en-US" dirty="0"/>
              <a:t>Government regulations</a:t>
            </a:r>
          </a:p>
          <a:p>
            <a:r>
              <a:rPr lang="en-US" dirty="0" smtClean="0"/>
              <a:t>Increased cost of labor</a:t>
            </a:r>
          </a:p>
          <a:p>
            <a:r>
              <a:rPr lang="en-US" dirty="0"/>
              <a:t>High competition</a:t>
            </a:r>
          </a:p>
          <a:p>
            <a:r>
              <a:rPr lang="en-US" dirty="0" smtClean="0"/>
              <a:t>Rising cost of raw materials</a:t>
            </a:r>
          </a:p>
          <a:p>
            <a:r>
              <a:rPr lang="en-US" dirty="0"/>
              <a:t>Increased rate of </a:t>
            </a:r>
            <a:r>
              <a:rPr lang="en-US" dirty="0" smtClean="0"/>
              <a:t>interest</a:t>
            </a:r>
            <a:endParaRPr lang="en-US" dirty="0"/>
          </a:p>
        </p:txBody>
      </p:sp>
    </p:spTree>
    <p:extLst>
      <p:ext uri="{BB962C8B-B14F-4D97-AF65-F5344CB8AC3E}">
        <p14:creationId xmlns:p14="http://schemas.microsoft.com/office/powerpoint/2010/main" val="275241146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Porter’s Five Forces</a:t>
            </a:r>
            <a:endParaRPr lang="en-US" b="1" dirty="0"/>
          </a:p>
        </p:txBody>
      </p:sp>
      <p:sp>
        <p:nvSpPr>
          <p:cNvPr id="3" name="Content Placeholder 2"/>
          <p:cNvSpPr>
            <a:spLocks noGrp="1"/>
          </p:cNvSpPr>
          <p:nvPr>
            <p:ph idx="1"/>
          </p:nvPr>
        </p:nvSpPr>
        <p:spPr/>
        <p:txBody>
          <a:bodyPr>
            <a:normAutofit/>
          </a:bodyPr>
          <a:lstStyle/>
          <a:p>
            <a:pPr marL="514350" indent="-514350">
              <a:buAutoNum type="arabicPeriod"/>
            </a:pPr>
            <a:r>
              <a:rPr lang="en-US" b="1" dirty="0" smtClean="0"/>
              <a:t>Threat of New Entry </a:t>
            </a:r>
            <a:r>
              <a:rPr lang="en-US" b="1" dirty="0"/>
              <a:t>(</a:t>
            </a:r>
            <a:r>
              <a:rPr lang="en-US" b="1" dirty="0" smtClean="0"/>
              <a:t>medium)</a:t>
            </a:r>
          </a:p>
          <a:p>
            <a:r>
              <a:rPr lang="en-US" dirty="0" smtClean="0"/>
              <a:t>No trademark power </a:t>
            </a:r>
          </a:p>
          <a:p>
            <a:r>
              <a:rPr lang="en-US" dirty="0" smtClean="0"/>
              <a:t>Straightforward supply channels.</a:t>
            </a:r>
          </a:p>
          <a:p>
            <a:r>
              <a:rPr lang="en-US" dirty="0" smtClean="0"/>
              <a:t>Intellectual assets protection.</a:t>
            </a:r>
          </a:p>
          <a:p>
            <a:r>
              <a:rPr lang="en-US" dirty="0" smtClean="0"/>
              <a:t>The need for nonstop expensive improvements</a:t>
            </a:r>
          </a:p>
          <a:p>
            <a:pPr marL="0" indent="0">
              <a:buNone/>
            </a:pPr>
            <a:r>
              <a:rPr lang="en-US" b="1" dirty="0" smtClean="0"/>
              <a:t>2. Power of suppliers (low)</a:t>
            </a:r>
          </a:p>
          <a:p>
            <a:r>
              <a:rPr lang="en-US" dirty="0"/>
              <a:t>Relatively low prices and easily available input materials</a:t>
            </a:r>
          </a:p>
          <a:p>
            <a:r>
              <a:rPr lang="en-US" dirty="0" smtClean="0"/>
              <a:t> The </a:t>
            </a:r>
            <a:r>
              <a:rPr lang="en-US" dirty="0"/>
              <a:t>cost </a:t>
            </a:r>
            <a:r>
              <a:rPr lang="en-US" dirty="0" smtClean="0"/>
              <a:t>low of the software</a:t>
            </a:r>
            <a:endParaRPr lang="en-US" dirty="0"/>
          </a:p>
        </p:txBody>
      </p:sp>
    </p:spTree>
    <p:extLst>
      <p:ext uri="{BB962C8B-B14F-4D97-AF65-F5344CB8AC3E}">
        <p14:creationId xmlns:p14="http://schemas.microsoft.com/office/powerpoint/2010/main" val="165873665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Porter’s Five Forces</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3. Power of Buyers (medium to high)</a:t>
            </a:r>
          </a:p>
          <a:p>
            <a:r>
              <a:rPr lang="en-US" dirty="0"/>
              <a:t>The few 3D printer buyers have a bargaining power</a:t>
            </a:r>
          </a:p>
          <a:p>
            <a:r>
              <a:rPr lang="en-US" dirty="0"/>
              <a:t>The buyer could be material-sensitive creating a variation of the buyer power for 3D systems company</a:t>
            </a:r>
          </a:p>
          <a:p>
            <a:pPr marL="0" indent="0">
              <a:buNone/>
            </a:pPr>
            <a:r>
              <a:rPr lang="en-US" b="1" dirty="0" smtClean="0"/>
              <a:t>4. Threat of substitute (medium)</a:t>
            </a:r>
          </a:p>
          <a:p>
            <a:r>
              <a:rPr lang="en-US" dirty="0"/>
              <a:t>Though there are many substitutes for the 3D printing business, the problem lies with the quite high switching cost once the purchase is made (Daniels, p.5) .</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127087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453</TotalTime>
  <Words>1621</Words>
  <Application>Microsoft Macintosh PowerPoint</Application>
  <PresentationFormat>Custom</PresentationFormat>
  <Paragraphs>189</Paragraphs>
  <Slides>17</Slides>
  <Notes>8</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COMPANY AND INDUSTRY ANALYSIS</vt:lpstr>
      <vt:lpstr>3D systems Company</vt:lpstr>
      <vt:lpstr>Industry Analysis</vt:lpstr>
      <vt:lpstr>Industry Analysis</vt:lpstr>
      <vt:lpstr>3D Systems company Competitors</vt:lpstr>
      <vt:lpstr>SWOT Analysis</vt:lpstr>
      <vt:lpstr>SWOT Analysis</vt:lpstr>
      <vt:lpstr>Porter’s Five Forces</vt:lpstr>
      <vt:lpstr>Porter’s Five Forces</vt:lpstr>
      <vt:lpstr>Porter’s Five Forces</vt:lpstr>
      <vt:lpstr>External Factor Evaluation</vt:lpstr>
      <vt:lpstr>PESTLE ANALYSIS</vt:lpstr>
      <vt:lpstr>PESTLE ANALYSIS</vt:lpstr>
      <vt:lpstr>Corporate Performance Management (CPM)</vt:lpstr>
      <vt:lpstr>Operational Technology (OT)</vt:lpstr>
      <vt:lpstr>Trends </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faith</dc:creator>
  <cp:lastModifiedBy>Nhi  Dai</cp:lastModifiedBy>
  <cp:revision>48</cp:revision>
  <dcterms:created xsi:type="dcterms:W3CDTF">2016-11-10T20:01:45Z</dcterms:created>
  <dcterms:modified xsi:type="dcterms:W3CDTF">2017-04-04T05:07:57Z</dcterms:modified>
</cp:coreProperties>
</file>