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5"/>
  </p:notesMasterIdLst>
  <p:handoutMasterIdLst>
    <p:handoutMasterId r:id="rId36"/>
  </p:handoutMasterIdLst>
  <p:sldIdLst>
    <p:sldId id="256" r:id="rId2"/>
    <p:sldId id="257" r:id="rId3"/>
    <p:sldId id="258" r:id="rId4"/>
    <p:sldId id="264" r:id="rId5"/>
    <p:sldId id="259" r:id="rId6"/>
    <p:sldId id="260" r:id="rId7"/>
    <p:sldId id="261" r:id="rId8"/>
    <p:sldId id="262" r:id="rId9"/>
    <p:sldId id="263" r:id="rId10"/>
    <p:sldId id="265" r:id="rId11"/>
    <p:sldId id="267" r:id="rId12"/>
    <p:sldId id="268" r:id="rId13"/>
    <p:sldId id="269" r:id="rId14"/>
    <p:sldId id="270" r:id="rId15"/>
    <p:sldId id="271" r:id="rId16"/>
    <p:sldId id="272" r:id="rId17"/>
    <p:sldId id="273" r:id="rId18"/>
    <p:sldId id="274" r:id="rId19"/>
    <p:sldId id="275" r:id="rId20"/>
    <p:sldId id="279" r:id="rId21"/>
    <p:sldId id="277" r:id="rId22"/>
    <p:sldId id="278" r:id="rId23"/>
    <p:sldId id="280" r:id="rId24"/>
    <p:sldId id="281" r:id="rId25"/>
    <p:sldId id="282" r:id="rId26"/>
    <p:sldId id="283" r:id="rId27"/>
    <p:sldId id="284" r:id="rId28"/>
    <p:sldId id="285" r:id="rId29"/>
    <p:sldId id="286" r:id="rId30"/>
    <p:sldId id="287" r:id="rId31"/>
    <p:sldId id="288" r:id="rId32"/>
    <p:sldId id="289" r:id="rId33"/>
    <p:sldId id="290"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2176"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80" d="100"/>
          <a:sy n="80" d="100"/>
        </p:scale>
        <p:origin x="-618" y="226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handoutMaster" Target="handoutMasters/handout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6C3435B-6C6B-4592-A06E-80994A0568F9}" type="datetimeFigureOut">
              <a:rPr lang="en-US" smtClean="0"/>
              <a:pPr/>
              <a:t>20‏/10‏/16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D3B1722-3C2A-43C7-91A2-10A888630B22}" type="slidenum">
              <a:rPr lang="en-US" smtClean="0"/>
              <a:pPr/>
              <a:t>‹#›</a:t>
            </a:fld>
            <a:endParaRPr lang="en-US" dirty="0"/>
          </a:p>
        </p:txBody>
      </p:sp>
    </p:spTree>
    <p:extLst>
      <p:ext uri="{BB962C8B-B14F-4D97-AF65-F5344CB8AC3E}">
        <p14:creationId xmlns:p14="http://schemas.microsoft.com/office/powerpoint/2010/main" val="493510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A78BD6-F5DE-4FF2-B3C9-58DB2E21043F}" type="datetimeFigureOut">
              <a:rPr lang="en-US" smtClean="0"/>
              <a:pPr/>
              <a:t>20‏/10‏/16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FCC6F3-C0E9-4340-A745-590E36D7D138}" type="slidenum">
              <a:rPr lang="en-US" smtClean="0"/>
              <a:pPr/>
              <a:t>‹#›</a:t>
            </a:fld>
            <a:endParaRPr lang="en-US" dirty="0"/>
          </a:p>
        </p:txBody>
      </p:sp>
    </p:spTree>
    <p:extLst>
      <p:ext uri="{BB962C8B-B14F-4D97-AF65-F5344CB8AC3E}">
        <p14:creationId xmlns:p14="http://schemas.microsoft.com/office/powerpoint/2010/main" val="4111283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FFCC6F3-C0E9-4340-A745-590E36D7D138}"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E09B8F-7EA2-4B4B-AB11-BCC0876B309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418DD06-FE06-4D44-9FF8-0690B91D8C48}" type="datetimeFigureOut">
              <a:rPr lang="en-US" smtClean="0"/>
              <a:pPr/>
              <a:t>20‏/10‏/16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75E09B8F-7EA2-4B4B-AB11-BCC0876B309C}"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418DD06-FE06-4D44-9FF8-0690B91D8C48}" type="datetimeFigureOut">
              <a:rPr lang="en-US" smtClean="0"/>
              <a:pPr/>
              <a:t>20‏/10‏/16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5E09B8F-7EA2-4B4B-AB11-BCC0876B309C}"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8000" dirty="0" smtClean="0"/>
              <a:t>Assessment Guided</a:t>
            </a:r>
            <a:r>
              <a:rPr lang="en-US" dirty="0" smtClean="0"/>
              <a:t/>
            </a:r>
            <a:br>
              <a:rPr lang="en-US" dirty="0" smtClean="0"/>
            </a:br>
            <a:r>
              <a:rPr lang="en-US" sz="8900" dirty="0" smtClean="0"/>
              <a:t>Instruction</a:t>
            </a:r>
            <a:r>
              <a:rPr lang="en-US" dirty="0" smtClean="0"/>
              <a:t> </a:t>
            </a:r>
            <a:endParaRPr lang="en-US" dirty="0"/>
          </a:p>
        </p:txBody>
      </p:sp>
      <p:sp>
        <p:nvSpPr>
          <p:cNvPr id="3" name="Subtitle 2"/>
          <p:cNvSpPr>
            <a:spLocks noGrp="1"/>
          </p:cNvSpPr>
          <p:nvPr>
            <p:ph type="subTitle" idx="1"/>
          </p:nvPr>
        </p:nvSpPr>
        <p:spPr>
          <a:xfrm>
            <a:off x="533400" y="3962400"/>
            <a:ext cx="7854696" cy="1752600"/>
          </a:xfrm>
        </p:spPr>
        <p:txBody>
          <a:bodyPr>
            <a:normAutofit/>
          </a:bodyPr>
          <a:lstStyle/>
          <a:p>
            <a:endParaRPr lang="en-US" dirty="0" smtClean="0"/>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pPr algn="ctr"/>
            <a:r>
              <a:rPr lang="en-US" sz="7200" dirty="0" smtClean="0"/>
              <a:t>Use</a:t>
            </a:r>
            <a:endParaRPr lang="en-US" sz="7200" dirty="0"/>
          </a:p>
        </p:txBody>
      </p:sp>
      <p:sp>
        <p:nvSpPr>
          <p:cNvPr id="3" name="Content Placeholder 2"/>
          <p:cNvSpPr>
            <a:spLocks noGrp="1"/>
          </p:cNvSpPr>
          <p:nvPr>
            <p:ph idx="1"/>
          </p:nvPr>
        </p:nvSpPr>
        <p:spPr>
          <a:xfrm>
            <a:off x="381000" y="1295400"/>
            <a:ext cx="8305800" cy="5105400"/>
          </a:xfrm>
        </p:spPr>
        <p:txBody>
          <a:bodyPr>
            <a:noAutofit/>
          </a:bodyPr>
          <a:lstStyle/>
          <a:p>
            <a:r>
              <a:rPr lang="en-US" sz="3000" b="1" dirty="0" smtClean="0"/>
              <a:t>Diagnosis:  </a:t>
            </a:r>
            <a:r>
              <a:rPr lang="en-US" sz="3000" dirty="0" smtClean="0"/>
              <a:t>Identify student strengths and weaknesses  </a:t>
            </a:r>
          </a:p>
          <a:p>
            <a:r>
              <a:rPr lang="en-US" sz="3000" b="1" dirty="0" smtClean="0"/>
              <a:t>Grading:  </a:t>
            </a:r>
            <a:r>
              <a:rPr lang="en-US" sz="3000" dirty="0" smtClean="0"/>
              <a:t>Based on measurement-driven information.</a:t>
            </a:r>
          </a:p>
          <a:p>
            <a:r>
              <a:rPr lang="en-US" sz="3000" dirty="0" smtClean="0"/>
              <a:t>Although most teachers must adhere to grading scales and definitions, there is a great amount of variability in what teachers use to determine grades, how they use the process of grading to motivate students, and the standards they use to judge the quality of student work.</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7200" dirty="0" smtClean="0"/>
              <a:t>Use</a:t>
            </a:r>
            <a:endParaRPr lang="en-US" sz="7200" dirty="0"/>
          </a:p>
        </p:txBody>
      </p:sp>
      <p:sp>
        <p:nvSpPr>
          <p:cNvPr id="3" name="Content Placeholder 2"/>
          <p:cNvSpPr>
            <a:spLocks noGrp="1"/>
          </p:cNvSpPr>
          <p:nvPr>
            <p:ph idx="1"/>
          </p:nvPr>
        </p:nvSpPr>
        <p:spPr/>
        <p:txBody>
          <a:bodyPr/>
          <a:lstStyle/>
          <a:p>
            <a:endParaRPr lang="en-US" dirty="0" smtClean="0"/>
          </a:p>
          <a:p>
            <a:r>
              <a:rPr lang="en-US" sz="3600" b="1" dirty="0" smtClean="0"/>
              <a:t>Instruction</a:t>
            </a:r>
            <a:r>
              <a:rPr lang="en-US" sz="3600" dirty="0" smtClean="0"/>
              <a:t>:  Teachers constantly make instructional decisions, and good teachers are aware that they must continuously assess how students are doing in order to adjust their instruction appropriately.</a:t>
            </a:r>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856488"/>
          </a:xfrm>
        </p:spPr>
        <p:txBody>
          <a:bodyPr/>
          <a:lstStyle/>
          <a:p>
            <a:pPr algn="ctr"/>
            <a:r>
              <a:rPr lang="en-US" dirty="0" smtClean="0"/>
              <a:t>Trends in Assessment</a:t>
            </a:r>
            <a:endParaRPr lang="en-US" dirty="0"/>
          </a:p>
        </p:txBody>
      </p:sp>
      <p:sp>
        <p:nvSpPr>
          <p:cNvPr id="3" name="Content Placeholder 2"/>
          <p:cNvSpPr>
            <a:spLocks noGrp="1"/>
          </p:cNvSpPr>
          <p:nvPr>
            <p:ph idx="1"/>
          </p:nvPr>
        </p:nvSpPr>
        <p:spPr>
          <a:xfrm>
            <a:off x="381000" y="1371600"/>
            <a:ext cx="8305800" cy="4953000"/>
          </a:xfrm>
        </p:spPr>
        <p:txBody>
          <a:bodyPr>
            <a:normAutofit fontScale="25000" lnSpcReduction="20000"/>
          </a:bodyPr>
          <a:lstStyle/>
          <a:p>
            <a:endParaRPr lang="en-US" sz="12800" dirty="0" smtClean="0"/>
          </a:p>
          <a:p>
            <a:r>
              <a:rPr lang="en-US" sz="12800" dirty="0" smtClean="0"/>
              <a:t>Authentic Instruction and Assessment focus on knowledge, thinking, and skills exhibited in real-life settings out side school that produce the student’s best, rather than typical performance.</a:t>
            </a:r>
          </a:p>
          <a:p>
            <a:pPr>
              <a:buNone/>
            </a:pPr>
            <a:endParaRPr lang="en-US" sz="12800" dirty="0" smtClean="0"/>
          </a:p>
          <a:p>
            <a:r>
              <a:rPr lang="en-US" sz="12800" dirty="0" smtClean="0"/>
              <a:t>This results in greater student motivation and achievement  	</a:t>
            </a:r>
          </a:p>
          <a:p>
            <a:endParaRPr lang="en-US" sz="5500" dirty="0" smtClean="0"/>
          </a:p>
          <a:p>
            <a:endParaRPr lang="en-US" sz="5500" dirty="0" smtClean="0"/>
          </a:p>
          <a:p>
            <a:endParaRPr lang="en-US" sz="5500" dirty="0" smtClean="0"/>
          </a:p>
          <a:p>
            <a:pPr algn="r">
              <a:buNone/>
            </a:pPr>
            <a:r>
              <a:rPr lang="en-US" sz="8000" dirty="0" smtClean="0"/>
              <a:t>( Wiggins, 1993,1998</a:t>
            </a:r>
            <a:r>
              <a:rPr lang="en-US" sz="7200" dirty="0" smtClean="0"/>
              <a:t>)	</a:t>
            </a: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Authentic Instruction and Assessment Emphasize the following:</a:t>
            </a:r>
            <a:endParaRPr lang="en-US" sz="4000" dirty="0"/>
          </a:p>
        </p:txBody>
      </p:sp>
      <p:sp>
        <p:nvSpPr>
          <p:cNvPr id="3" name="Content Placeholder 2"/>
          <p:cNvSpPr>
            <a:spLocks noGrp="1"/>
          </p:cNvSpPr>
          <p:nvPr>
            <p:ph idx="1"/>
          </p:nvPr>
        </p:nvSpPr>
        <p:spPr/>
        <p:txBody>
          <a:bodyPr/>
          <a:lstStyle/>
          <a:p>
            <a:endParaRPr lang="en-US" dirty="0" smtClean="0"/>
          </a:p>
          <a:p>
            <a:r>
              <a:rPr lang="en-US" sz="3200" dirty="0" smtClean="0"/>
              <a:t>Students are assessed on what was taught and practiced in ways that are consistent with assessment methods.</a:t>
            </a:r>
          </a:p>
          <a:p>
            <a:endParaRPr lang="en-US" sz="3200" dirty="0" smtClean="0"/>
          </a:p>
          <a:p>
            <a:r>
              <a:rPr lang="en-US" sz="3200" dirty="0" smtClean="0"/>
              <a:t>The focus is on solving problems and accomplishing tasks like those done by professionals in the field.</a:t>
            </a:r>
            <a:endParaRPr lang="en-US" sz="3200"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Authentic Instruction and Assessment Emphasize the following:</a:t>
            </a:r>
            <a:endParaRPr lang="en-US" sz="4000" dirty="0"/>
          </a:p>
        </p:txBody>
      </p:sp>
      <p:sp>
        <p:nvSpPr>
          <p:cNvPr id="3" name="Content Placeholder 2"/>
          <p:cNvSpPr>
            <a:spLocks noGrp="1"/>
          </p:cNvSpPr>
          <p:nvPr>
            <p:ph idx="1"/>
          </p:nvPr>
        </p:nvSpPr>
        <p:spPr/>
        <p:txBody>
          <a:bodyPr/>
          <a:lstStyle/>
          <a:p>
            <a:endParaRPr lang="en-US" dirty="0" smtClean="0"/>
          </a:p>
          <a:p>
            <a:r>
              <a:rPr lang="en-US" sz="2800" dirty="0" smtClean="0"/>
              <a:t>Standards or criteria for success are public, shared with the students.</a:t>
            </a:r>
          </a:p>
          <a:p>
            <a:endParaRPr lang="en-US" sz="2800" dirty="0" smtClean="0"/>
          </a:p>
          <a:p>
            <a:r>
              <a:rPr lang="en-US" sz="2800" dirty="0" smtClean="0"/>
              <a:t>Assessment occurs over time to provide meaningful feedback so students can improve.</a:t>
            </a:r>
          </a:p>
          <a:p>
            <a:endParaRPr lang="en-US" sz="2800" dirty="0" smtClean="0"/>
          </a:p>
          <a:p>
            <a:r>
              <a:rPr lang="en-US" sz="2800" dirty="0" smtClean="0"/>
              <a:t>Learning and assessment contexts are similar to real life</a:t>
            </a:r>
            <a:r>
              <a:rPr lang="en-US" dirty="0" smtClean="0"/>
              <a:t>.			</a:t>
            </a:r>
            <a:endParaRPr lang="en-US" dirty="0"/>
          </a:p>
        </p:txBody>
      </p:sp>
      <p:sp>
        <p:nvSpPr>
          <p:cNvPr id="4" name="TextBox 3"/>
          <p:cNvSpPr txBox="1"/>
          <p:nvPr/>
        </p:nvSpPr>
        <p:spPr>
          <a:xfrm>
            <a:off x="4800600" y="6248400"/>
            <a:ext cx="2711063" cy="369332"/>
          </a:xfrm>
          <a:prstGeom prst="rect">
            <a:avLst/>
          </a:prstGeom>
          <a:noFill/>
        </p:spPr>
        <p:txBody>
          <a:bodyPr wrap="none" rtlCol="0">
            <a:spAutoFit/>
          </a:bodyPr>
          <a:lstStyle/>
          <a:p>
            <a:r>
              <a:rPr lang="en-US" dirty="0" smtClean="0"/>
              <a:t>(Borich &amp; Tombari, 2004)</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Student Involved classroom Assessment</a:t>
            </a:r>
            <a:endParaRPr lang="en-US" dirty="0"/>
          </a:p>
        </p:txBody>
      </p:sp>
      <p:sp>
        <p:nvSpPr>
          <p:cNvPr id="3" name="Content Placeholder 2"/>
          <p:cNvSpPr>
            <a:spLocks noGrp="1"/>
          </p:cNvSpPr>
          <p:nvPr>
            <p:ph idx="1"/>
          </p:nvPr>
        </p:nvSpPr>
        <p:spPr/>
        <p:txBody>
          <a:bodyPr>
            <a:normAutofit fontScale="77500" lnSpcReduction="20000"/>
          </a:bodyPr>
          <a:lstStyle/>
          <a:p>
            <a:r>
              <a:rPr lang="en-US" sz="3400" dirty="0" smtClean="0"/>
              <a:t>Involve students in all aspects of assessments</a:t>
            </a:r>
          </a:p>
          <a:p>
            <a:endParaRPr lang="en-US" sz="3400" dirty="0" smtClean="0"/>
          </a:p>
          <a:p>
            <a:r>
              <a:rPr lang="en-US" sz="3400" dirty="0" smtClean="0"/>
              <a:t>Engaging students in developing assessment exercises, creating scoring criteria, applying criteria to student products, and self-assessment all help student understand how their own performance is evaluated.</a:t>
            </a:r>
          </a:p>
          <a:p>
            <a:pPr>
              <a:buNone/>
            </a:pPr>
            <a:endParaRPr lang="en-US" sz="3400" dirty="0" smtClean="0"/>
          </a:p>
          <a:p>
            <a:r>
              <a:rPr lang="en-US" sz="3400" dirty="0" smtClean="0"/>
              <a:t>This understanding facilitates student motivation and achievement.</a:t>
            </a:r>
          </a:p>
          <a:p>
            <a:pPr>
              <a:buNone/>
            </a:pPr>
            <a:endParaRPr lang="en-US" dirty="0" smtClean="0"/>
          </a:p>
          <a:p>
            <a:pPr lvl="8" algn="r">
              <a:buNone/>
            </a:pPr>
            <a:r>
              <a:rPr lang="en-US" dirty="0" smtClean="0"/>
              <a:t>(</a:t>
            </a:r>
            <a:r>
              <a:rPr lang="en-US" sz="2400" dirty="0" smtClean="0"/>
              <a:t>Stiggins, 2002)</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Characteristics of Assessment </a:t>
            </a:r>
            <a:br>
              <a:rPr lang="en-US" sz="4000" dirty="0" smtClean="0"/>
            </a:br>
            <a:r>
              <a:rPr lang="en-US" sz="4000" i="1" dirty="0" smtClean="0"/>
              <a:t>OF Learning, FOR Learning</a:t>
            </a:r>
            <a:endParaRPr lang="en-US" sz="4000" i="1" dirty="0"/>
          </a:p>
        </p:txBody>
      </p:sp>
      <p:sp>
        <p:nvSpPr>
          <p:cNvPr id="3" name="Content Placeholder 2"/>
          <p:cNvSpPr>
            <a:spLocks noGrp="1"/>
          </p:cNvSpPr>
          <p:nvPr>
            <p:ph idx="1"/>
          </p:nvPr>
        </p:nvSpPr>
        <p:spPr/>
        <p:txBody>
          <a:bodyPr numCol="2"/>
          <a:lstStyle/>
          <a:p>
            <a:r>
              <a:rPr lang="en-US" sz="2400" b="1" dirty="0" smtClean="0"/>
              <a:t>Assessment of Learning</a:t>
            </a:r>
          </a:p>
          <a:p>
            <a:r>
              <a:rPr lang="en-US" sz="2400" dirty="0" smtClean="0"/>
              <a:t>Summative</a:t>
            </a:r>
          </a:p>
          <a:p>
            <a:r>
              <a:rPr lang="en-US" sz="2400" dirty="0" smtClean="0"/>
              <a:t>Certify Learning</a:t>
            </a:r>
          </a:p>
          <a:p>
            <a:endParaRPr lang="en-US" sz="2400" dirty="0" smtClean="0"/>
          </a:p>
          <a:p>
            <a:r>
              <a:rPr lang="en-US" sz="2400" dirty="0" smtClean="0"/>
              <a:t>Conducted at the end of a unit</a:t>
            </a:r>
          </a:p>
          <a:p>
            <a:r>
              <a:rPr lang="en-US" sz="2400" dirty="0" smtClean="0"/>
              <a:t>Uses normative scoring guidelines</a:t>
            </a:r>
          </a:p>
          <a:p>
            <a:r>
              <a:rPr lang="en-US" sz="2400" dirty="0" smtClean="0"/>
              <a:t>Used to report to parents</a:t>
            </a:r>
          </a:p>
          <a:p>
            <a:pPr>
              <a:buNone/>
            </a:pPr>
            <a:endParaRPr lang="en-US" sz="2000" dirty="0" smtClean="0"/>
          </a:p>
          <a:p>
            <a:pPr>
              <a:buNone/>
            </a:pPr>
            <a:r>
              <a:rPr lang="en-US" sz="2400" b="1" dirty="0" smtClean="0"/>
              <a:t>Assessment for Learning</a:t>
            </a:r>
          </a:p>
          <a:p>
            <a:r>
              <a:rPr lang="en-US" sz="2400" dirty="0" smtClean="0"/>
              <a:t>Formative</a:t>
            </a:r>
          </a:p>
          <a:p>
            <a:r>
              <a:rPr lang="en-US" sz="2400" dirty="0" smtClean="0"/>
              <a:t>Describes needs for future learning</a:t>
            </a:r>
          </a:p>
          <a:p>
            <a:r>
              <a:rPr lang="en-US" sz="2400" dirty="0" smtClean="0"/>
              <a:t>Conducted during a unit of instruction; ongoing</a:t>
            </a:r>
          </a:p>
          <a:p>
            <a:r>
              <a:rPr lang="en-US" sz="2400" dirty="0" smtClean="0"/>
              <a:t>Allows teachers to modify instruction</a:t>
            </a:r>
          </a:p>
          <a:p>
            <a:r>
              <a:rPr lang="en-US" sz="2400" dirty="0" smtClean="0"/>
              <a:t>Used to give feedback to students</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Assessment  AS  Learning</a:t>
            </a:r>
            <a:endParaRPr lang="en-US" dirty="0"/>
          </a:p>
        </p:txBody>
      </p:sp>
      <p:sp>
        <p:nvSpPr>
          <p:cNvPr id="3" name="Content Placeholder 2"/>
          <p:cNvSpPr>
            <a:spLocks noGrp="1"/>
          </p:cNvSpPr>
          <p:nvPr>
            <p:ph idx="1"/>
          </p:nvPr>
        </p:nvSpPr>
        <p:spPr/>
        <p:txBody>
          <a:bodyPr>
            <a:normAutofit fontScale="92500" lnSpcReduction="10000"/>
          </a:bodyPr>
          <a:lstStyle/>
          <a:p>
            <a:r>
              <a:rPr lang="en-US" sz="2900" dirty="0" smtClean="0"/>
              <a:t>Nature of assessment encourages students in learning</a:t>
            </a:r>
          </a:p>
          <a:p>
            <a:r>
              <a:rPr lang="en-US" sz="2900" dirty="0" smtClean="0"/>
              <a:t>Fosters student self-monitoring of learning</a:t>
            </a:r>
          </a:p>
          <a:p>
            <a:r>
              <a:rPr lang="en-US" sz="2900" dirty="0" smtClean="0"/>
              <a:t>Conducted during a unit of instruction</a:t>
            </a:r>
          </a:p>
          <a:p>
            <a:r>
              <a:rPr lang="en-US" sz="2900" dirty="0" smtClean="0"/>
              <a:t>Emphasized student knowledge of criteria used to evaluate learning</a:t>
            </a:r>
          </a:p>
          <a:p>
            <a:r>
              <a:rPr lang="en-US" sz="2900" dirty="0" smtClean="0"/>
              <a:t>Students selects corrective instruction</a:t>
            </a:r>
          </a:p>
          <a:p>
            <a:r>
              <a:rPr lang="en-US" sz="2900" dirty="0" smtClean="0"/>
              <a:t>Enhances student motivation</a:t>
            </a:r>
          </a:p>
          <a:p>
            <a:r>
              <a:rPr lang="en-US" sz="2900" dirty="0" smtClean="0"/>
              <a:t>Testing teaches students (Data Folders)</a:t>
            </a:r>
          </a:p>
          <a:p>
            <a:pPr algn="r">
              <a:buNone/>
            </a:pPr>
            <a:r>
              <a:rPr lang="en-US" sz="2000" dirty="0" smtClean="0"/>
              <a:t>(Earl, L.M., 2003)</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dirty="0" smtClean="0"/>
              <a:t>Assessment Standards for Teachers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Choose assessments methods appropriate for instructional decisions</a:t>
            </a:r>
          </a:p>
          <a:p>
            <a:pPr marL="514350" indent="-514350">
              <a:buFont typeface="+mj-lt"/>
              <a:buAutoNum type="arabicPeriod"/>
            </a:pPr>
            <a:r>
              <a:rPr lang="en-US" dirty="0" smtClean="0"/>
              <a:t>Develop assessment methods appropriate for instructional decisions</a:t>
            </a:r>
          </a:p>
          <a:p>
            <a:pPr marL="514350" indent="-514350">
              <a:buFont typeface="+mj-lt"/>
              <a:buAutoNum type="arabicPeriod"/>
            </a:pPr>
            <a:r>
              <a:rPr lang="en-US" dirty="0" smtClean="0"/>
              <a:t>Administer, Score and Interpret the results of both externally produced and teacher produced methods</a:t>
            </a:r>
          </a:p>
          <a:p>
            <a:pPr marL="514350" indent="-514350">
              <a:buFont typeface="+mj-lt"/>
              <a:buAutoNum type="arabicPeriod"/>
            </a:pPr>
            <a:r>
              <a:rPr lang="en-US" dirty="0" smtClean="0"/>
              <a:t>Use assessment results when making decisions about individual students, planning, teaching, developing curriculum, and making recommendations for school improvement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Assessment Standards for Teachers</a:t>
            </a:r>
            <a:endParaRPr lang="en-US" dirty="0"/>
          </a:p>
        </p:txBody>
      </p:sp>
      <p:sp>
        <p:nvSpPr>
          <p:cNvPr id="3" name="Content Placeholder 2"/>
          <p:cNvSpPr>
            <a:spLocks noGrp="1"/>
          </p:cNvSpPr>
          <p:nvPr>
            <p:ph idx="1"/>
          </p:nvPr>
        </p:nvSpPr>
        <p:spPr/>
        <p:txBody>
          <a:bodyPr>
            <a:normAutofit lnSpcReduction="10000"/>
          </a:bodyPr>
          <a:lstStyle/>
          <a:p>
            <a:pPr marL="514350" indent="-514350">
              <a:lnSpc>
                <a:spcPct val="150000"/>
              </a:lnSpc>
              <a:buFont typeface="+mj-lt"/>
              <a:buAutoNum type="arabicPeriod" startAt="5"/>
            </a:pPr>
            <a:r>
              <a:rPr lang="en-US" dirty="0" smtClean="0"/>
              <a:t>Developing valid pupil grading procedures</a:t>
            </a:r>
          </a:p>
          <a:p>
            <a:pPr marL="514350" indent="-514350">
              <a:lnSpc>
                <a:spcPct val="150000"/>
              </a:lnSpc>
              <a:buFont typeface="+mj-lt"/>
              <a:buAutoNum type="arabicPeriod" startAt="5"/>
            </a:pPr>
            <a:r>
              <a:rPr lang="en-US" dirty="0" smtClean="0"/>
              <a:t>Communicating assessment results to students, parents and other lay audiences, and other educators</a:t>
            </a:r>
          </a:p>
          <a:p>
            <a:pPr marL="514350" indent="-514350">
              <a:lnSpc>
                <a:spcPct val="150000"/>
              </a:lnSpc>
              <a:buFont typeface="+mj-lt"/>
              <a:buAutoNum type="arabicPeriod" startAt="5"/>
            </a:pPr>
            <a:r>
              <a:rPr lang="en-US" dirty="0" smtClean="0"/>
              <a:t>Recognize unethical, illegal, and otherwise inappropriate assessment methods and uses of assessment information</a:t>
            </a:r>
          </a:p>
          <a:p>
            <a:pPr marL="514350" indent="-514350">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35480"/>
            <a:ext cx="8229600" cy="4389120"/>
          </a:xfrm>
        </p:spPr>
        <p:txBody>
          <a:bodyPr>
            <a:normAutofit fontScale="92500" lnSpcReduction="20000"/>
          </a:bodyPr>
          <a:lstStyle/>
          <a:p>
            <a:pPr algn="ctr">
              <a:lnSpc>
                <a:spcPct val="150000"/>
              </a:lnSpc>
            </a:pPr>
            <a:r>
              <a:rPr lang="en-US" sz="4000" dirty="0" smtClean="0"/>
              <a:t>Why do we assess?</a:t>
            </a:r>
          </a:p>
          <a:p>
            <a:pPr algn="ctr">
              <a:lnSpc>
                <a:spcPct val="150000"/>
              </a:lnSpc>
            </a:pPr>
            <a:r>
              <a:rPr lang="en-US" sz="4000" dirty="0" smtClean="0"/>
              <a:t>To give Feedback to Students</a:t>
            </a:r>
          </a:p>
          <a:p>
            <a:pPr algn="ctr">
              <a:lnSpc>
                <a:spcPct val="150000"/>
              </a:lnSpc>
            </a:pPr>
            <a:r>
              <a:rPr lang="en-US" sz="4000" dirty="0" smtClean="0"/>
              <a:t>To Inform Parents</a:t>
            </a:r>
          </a:p>
          <a:p>
            <a:pPr algn="ctr">
              <a:lnSpc>
                <a:spcPct val="150000"/>
              </a:lnSpc>
            </a:pPr>
            <a:r>
              <a:rPr lang="en-US" sz="4000" dirty="0" smtClean="0"/>
              <a:t>To check Student Progress</a:t>
            </a:r>
          </a:p>
          <a:p>
            <a:pPr algn="ctr">
              <a:lnSpc>
                <a:spcPct val="150000"/>
              </a:lnSpc>
            </a:pPr>
            <a:r>
              <a:rPr lang="en-US" sz="4000" dirty="0" smtClean="0"/>
              <a:t>To Guide our Teaching</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High Quality </a:t>
            </a:r>
            <a:br>
              <a:rPr lang="en-US" dirty="0" smtClean="0"/>
            </a:br>
            <a:r>
              <a:rPr lang="en-US" dirty="0" smtClean="0"/>
              <a:t>Classroom Assessments</a:t>
            </a:r>
            <a:endParaRPr lang="en-US" dirty="0"/>
          </a:p>
        </p:txBody>
      </p:sp>
      <p:sp>
        <p:nvSpPr>
          <p:cNvPr id="3" name="Content Placeholder 2"/>
          <p:cNvSpPr>
            <a:spLocks noGrp="1"/>
          </p:cNvSpPr>
          <p:nvPr>
            <p:ph idx="1"/>
          </p:nvPr>
        </p:nvSpPr>
        <p:spPr/>
        <p:txBody>
          <a:bodyPr/>
          <a:lstStyle/>
          <a:p>
            <a:r>
              <a:rPr lang="en-US" dirty="0" smtClean="0"/>
              <a:t>Clear and Appropriate Learning Targets</a:t>
            </a:r>
          </a:p>
          <a:p>
            <a:r>
              <a:rPr lang="en-US" dirty="0" smtClean="0"/>
              <a:t>Appropriateness of Assessment Methods</a:t>
            </a:r>
          </a:p>
          <a:p>
            <a:r>
              <a:rPr lang="en-US" dirty="0" smtClean="0"/>
              <a:t>Validity</a:t>
            </a:r>
          </a:p>
          <a:p>
            <a:r>
              <a:rPr lang="en-US" dirty="0" smtClean="0"/>
              <a:t>Reliability</a:t>
            </a:r>
          </a:p>
          <a:p>
            <a:r>
              <a:rPr lang="en-US" dirty="0" smtClean="0"/>
              <a:t>Fairness</a:t>
            </a:r>
          </a:p>
          <a:p>
            <a:r>
              <a:rPr lang="en-US" dirty="0" smtClean="0"/>
              <a:t>Positive Consequences</a:t>
            </a:r>
          </a:p>
          <a:p>
            <a:r>
              <a:rPr lang="en-US" dirty="0" smtClean="0"/>
              <a:t>Alignment</a:t>
            </a:r>
          </a:p>
          <a:p>
            <a:r>
              <a:rPr lang="en-US" dirty="0" smtClean="0"/>
              <a:t>Practicality and Efficiency</a:t>
            </a:r>
          </a:p>
          <a:p>
            <a:pPr lvl="8" algn="r">
              <a:buNone/>
            </a:pPr>
            <a:r>
              <a:rPr lang="en-US" dirty="0" smtClean="0"/>
              <a:t>(</a:t>
            </a:r>
            <a:r>
              <a:rPr lang="en-US" sz="1800" dirty="0" smtClean="0"/>
              <a:t>McMillan, 2007)</a:t>
            </a:r>
          </a:p>
          <a:p>
            <a:pPr>
              <a:buNone/>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smtClean="0"/>
              <a:t>Clear and Appropriate</a:t>
            </a:r>
            <a:br>
              <a:rPr lang="en-US" dirty="0" smtClean="0"/>
            </a:br>
            <a:r>
              <a:rPr lang="en-US" dirty="0" smtClean="0"/>
              <a:t> Learning Targets</a:t>
            </a:r>
            <a:endParaRPr lang="en-US" dirty="0"/>
          </a:p>
        </p:txBody>
      </p:sp>
      <p:sp>
        <p:nvSpPr>
          <p:cNvPr id="3" name="Content Placeholder 2"/>
          <p:cNvSpPr>
            <a:spLocks noGrp="1"/>
          </p:cNvSpPr>
          <p:nvPr>
            <p:ph idx="1"/>
          </p:nvPr>
        </p:nvSpPr>
        <p:spPr/>
        <p:txBody>
          <a:bodyPr/>
          <a:lstStyle/>
          <a:p>
            <a:r>
              <a:rPr lang="en-US" dirty="0" smtClean="0"/>
              <a:t>Objectives include both what students know and can do and the criteria for judging student performance.</a:t>
            </a:r>
          </a:p>
          <a:p>
            <a:endParaRPr lang="en-US" dirty="0" smtClean="0"/>
          </a:p>
          <a:p>
            <a:r>
              <a:rPr lang="en-US" dirty="0" smtClean="0"/>
              <a:t>Level of difficulty (Bloom’s Taxonomy)</a:t>
            </a:r>
          </a:p>
          <a:p>
            <a:r>
              <a:rPr lang="en-US" dirty="0" smtClean="0"/>
              <a:t>May need to be adjusted for high and low students</a:t>
            </a:r>
          </a:p>
          <a:p>
            <a:r>
              <a:rPr lang="en-US" dirty="0" smtClean="0"/>
              <a:t>Students are aware of the objectives: </a:t>
            </a:r>
          </a:p>
          <a:p>
            <a:r>
              <a:rPr lang="en-US" dirty="0" smtClean="0"/>
              <a:t>(I can statements)</a:t>
            </a:r>
          </a:p>
          <a:p>
            <a:pPr>
              <a:buNone/>
            </a:pPr>
            <a:endParaRPr lang="en-US" dirty="0" smtClean="0"/>
          </a:p>
          <a:p>
            <a:pPr>
              <a:buNone/>
            </a:pPr>
            <a:r>
              <a:rPr lang="en-US" dirty="0" smtClean="0"/>
              <a:t>I can identify prefixes and suffixes of words.</a:t>
            </a:r>
          </a:p>
          <a:p>
            <a:pPr>
              <a:buNone/>
            </a:pPr>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pPr algn="ctr"/>
            <a:r>
              <a:rPr lang="en-US" dirty="0" smtClean="0"/>
              <a:t>Appropriateness of </a:t>
            </a:r>
            <a:br>
              <a:rPr lang="en-US" dirty="0" smtClean="0"/>
            </a:br>
            <a:r>
              <a:rPr lang="en-US" dirty="0" smtClean="0"/>
              <a:t>Assessment Methods</a:t>
            </a:r>
          </a:p>
        </p:txBody>
      </p:sp>
      <p:sp>
        <p:nvSpPr>
          <p:cNvPr id="3" name="Content Placeholder 2"/>
          <p:cNvSpPr>
            <a:spLocks noGrp="1"/>
          </p:cNvSpPr>
          <p:nvPr>
            <p:ph idx="1"/>
          </p:nvPr>
        </p:nvSpPr>
        <p:spPr>
          <a:xfrm>
            <a:off x="533400" y="1447800"/>
            <a:ext cx="8153400" cy="4800600"/>
          </a:xfrm>
        </p:spPr>
        <p:txBody>
          <a:bodyPr>
            <a:noAutofit/>
          </a:bodyPr>
          <a:lstStyle/>
          <a:p>
            <a:pPr>
              <a:lnSpc>
                <a:spcPct val="120000"/>
              </a:lnSpc>
            </a:pPr>
            <a:r>
              <a:rPr lang="en-US" sz="2400" b="1" dirty="0" smtClean="0"/>
              <a:t>Selected Response</a:t>
            </a:r>
          </a:p>
          <a:p>
            <a:pPr>
              <a:lnSpc>
                <a:spcPct val="120000"/>
              </a:lnSpc>
              <a:buNone/>
            </a:pPr>
            <a:r>
              <a:rPr lang="en-US" sz="2400" dirty="0" smtClean="0"/>
              <a:t>Multiple Choice, Matching, True/False</a:t>
            </a:r>
          </a:p>
          <a:p>
            <a:pPr>
              <a:lnSpc>
                <a:spcPct val="120000"/>
              </a:lnSpc>
            </a:pPr>
            <a:r>
              <a:rPr lang="en-US" sz="2400" b="1" dirty="0" smtClean="0"/>
              <a:t>Constructed Response</a:t>
            </a:r>
          </a:p>
          <a:p>
            <a:pPr>
              <a:lnSpc>
                <a:spcPct val="120000"/>
              </a:lnSpc>
              <a:buNone/>
            </a:pPr>
            <a:r>
              <a:rPr lang="en-US" sz="2400" dirty="0" smtClean="0"/>
              <a:t>Short Answer completion, Label a diagram, Paper,</a:t>
            </a:r>
          </a:p>
          <a:p>
            <a:pPr>
              <a:lnSpc>
                <a:spcPct val="120000"/>
              </a:lnSpc>
              <a:buNone/>
            </a:pPr>
            <a:r>
              <a:rPr lang="en-US" sz="2400" dirty="0" smtClean="0"/>
              <a:t>Project, Web page, Debate, Essay items, Interviews</a:t>
            </a:r>
          </a:p>
          <a:p>
            <a:pPr>
              <a:lnSpc>
                <a:spcPct val="120000"/>
              </a:lnSpc>
            </a:pPr>
            <a:r>
              <a:rPr lang="en-US" sz="2400" b="1" dirty="0" smtClean="0"/>
              <a:t>Teacher Observation</a:t>
            </a:r>
          </a:p>
          <a:p>
            <a:pPr>
              <a:lnSpc>
                <a:spcPct val="120000"/>
              </a:lnSpc>
              <a:buNone/>
            </a:pPr>
            <a:r>
              <a:rPr lang="en-US" sz="2400" dirty="0" smtClean="0"/>
              <a:t>Formal, Informal</a:t>
            </a:r>
          </a:p>
          <a:p>
            <a:pPr>
              <a:lnSpc>
                <a:spcPct val="120000"/>
              </a:lnSpc>
            </a:pPr>
            <a:r>
              <a:rPr lang="en-US" sz="2400" b="1" dirty="0" smtClean="0"/>
              <a:t>Student Self-Assessment</a:t>
            </a:r>
          </a:p>
          <a:p>
            <a:pPr>
              <a:lnSpc>
                <a:spcPct val="120000"/>
              </a:lnSpc>
              <a:buNone/>
            </a:pPr>
            <a:r>
              <a:rPr lang="en-US" sz="2400" dirty="0" smtClean="0"/>
              <a:t>Portfolios, Conferences, Self-reflection, Attitude Survey, Rubrics</a:t>
            </a:r>
          </a:p>
          <a:p>
            <a:pPr>
              <a:buNone/>
            </a:pPr>
            <a:r>
              <a:rPr lang="en-US" sz="1800" dirty="0" smtClean="0"/>
              <a:t>	</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1143000"/>
          </a:xfrm>
        </p:spPr>
        <p:txBody>
          <a:bodyPr/>
          <a:lstStyle/>
          <a:p>
            <a:pPr algn="ctr"/>
            <a:r>
              <a:rPr lang="en-US" dirty="0" smtClean="0"/>
              <a:t>Validity</a:t>
            </a:r>
            <a:endParaRPr lang="en-US" dirty="0"/>
          </a:p>
        </p:txBody>
      </p:sp>
      <p:sp>
        <p:nvSpPr>
          <p:cNvPr id="3" name="Content Placeholder 2"/>
          <p:cNvSpPr>
            <a:spLocks noGrp="1"/>
          </p:cNvSpPr>
          <p:nvPr>
            <p:ph idx="1"/>
          </p:nvPr>
        </p:nvSpPr>
        <p:spPr>
          <a:xfrm>
            <a:off x="381000" y="1600200"/>
            <a:ext cx="8229600" cy="4389120"/>
          </a:xfrm>
        </p:spPr>
        <p:txBody>
          <a:bodyPr>
            <a:noAutofit/>
          </a:bodyPr>
          <a:lstStyle/>
          <a:p>
            <a:r>
              <a:rPr lang="en-US" sz="2400" dirty="0" smtClean="0"/>
              <a:t>A characteristic that refers to the appropriateness of the inferences, uses, and consequences that result from the assessment. Does a test measure what it is supposed to measure?</a:t>
            </a:r>
          </a:p>
          <a:p>
            <a:r>
              <a:rPr lang="en-US" sz="2400" dirty="0" smtClean="0"/>
              <a:t>Concerned with the soundness, trustworthiness, or legitimacy of the claims or inferences that are made on the basis of obtained scores.</a:t>
            </a:r>
          </a:p>
          <a:p>
            <a:r>
              <a:rPr lang="en-US" sz="2400" b="1" dirty="0" smtClean="0"/>
              <a:t>Content Related Evidence: </a:t>
            </a:r>
            <a:r>
              <a:rPr lang="en-US" sz="2400" dirty="0" smtClean="0"/>
              <a:t>The extent to which the assessment is representative of the domain of interest</a:t>
            </a:r>
          </a:p>
          <a:p>
            <a:r>
              <a:rPr lang="en-US" sz="2400" b="1" dirty="0" smtClean="0"/>
              <a:t>Criterion Related Evidence: </a:t>
            </a:r>
            <a:r>
              <a:rPr lang="en-US" sz="2400" dirty="0" smtClean="0"/>
              <a:t>The relationship between an assessment  and another measure of the same trait.</a:t>
            </a: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Reliability</a:t>
            </a:r>
            <a:endParaRPr lang="en-US" dirty="0"/>
          </a:p>
        </p:txBody>
      </p:sp>
      <p:sp>
        <p:nvSpPr>
          <p:cNvPr id="3" name="Content Placeholder 2"/>
          <p:cNvSpPr>
            <a:spLocks noGrp="1"/>
          </p:cNvSpPr>
          <p:nvPr>
            <p:ph idx="1"/>
          </p:nvPr>
        </p:nvSpPr>
        <p:spPr/>
        <p:txBody>
          <a:bodyPr>
            <a:normAutofit fontScale="92500" lnSpcReduction="20000"/>
          </a:bodyPr>
          <a:lstStyle/>
          <a:p>
            <a:r>
              <a:rPr lang="en-US" sz="3000" dirty="0" smtClean="0"/>
              <a:t>Characteristic concerned with the consistency, stability, and dependability of the scores.</a:t>
            </a:r>
          </a:p>
          <a:p>
            <a:endParaRPr lang="en-US" sz="3000" dirty="0" smtClean="0"/>
          </a:p>
          <a:p>
            <a:r>
              <a:rPr lang="en-US" sz="3000" dirty="0" smtClean="0"/>
              <a:t>Does the test measure what it is supposed to measure consistently. (Time after time</a:t>
            </a:r>
            <a:r>
              <a:rPr lang="en-US" dirty="0" smtClean="0"/>
              <a:t>)</a:t>
            </a:r>
          </a:p>
          <a:p>
            <a:endParaRPr lang="en-US" dirty="0" smtClean="0"/>
          </a:p>
          <a:p>
            <a:r>
              <a:rPr lang="en-US" b="1" dirty="0" smtClean="0"/>
              <a:t>Stability</a:t>
            </a:r>
            <a:r>
              <a:rPr lang="en-US" dirty="0" smtClean="0"/>
              <a:t>: Same assessment to the same group of individuals with a time interval between the assessments.</a:t>
            </a:r>
          </a:p>
          <a:p>
            <a:r>
              <a:rPr lang="en-US" b="1" dirty="0" smtClean="0"/>
              <a:t>Equivalence</a:t>
            </a:r>
            <a:r>
              <a:rPr lang="en-US" dirty="0" smtClean="0"/>
              <a:t>: Two forms of the same assessment given at about the same time.</a:t>
            </a:r>
          </a:p>
          <a:p>
            <a:r>
              <a:rPr lang="en-US" b="1" dirty="0" smtClean="0"/>
              <a:t>Rater Consistency</a:t>
            </a:r>
            <a:r>
              <a:rPr lang="en-US" dirty="0" smtClean="0"/>
              <a:t>: Agreement between 2 or more scorers on the same performance.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Fairness</a:t>
            </a:r>
            <a:endParaRPr lang="en-US" dirty="0"/>
          </a:p>
        </p:txBody>
      </p:sp>
      <p:sp>
        <p:nvSpPr>
          <p:cNvPr id="3" name="Content Placeholder 2"/>
          <p:cNvSpPr>
            <a:spLocks noGrp="1"/>
          </p:cNvSpPr>
          <p:nvPr>
            <p:ph idx="1"/>
          </p:nvPr>
        </p:nvSpPr>
        <p:spPr/>
        <p:txBody>
          <a:bodyPr/>
          <a:lstStyle/>
          <a:p>
            <a:r>
              <a:rPr lang="en-US" dirty="0" smtClean="0"/>
              <a:t>A Fair Assessment is one that provides all students an equal opportunity to demonstrate achievement and yields scores that are comparably valid from one person to another.</a:t>
            </a:r>
          </a:p>
          <a:p>
            <a:endParaRPr lang="en-US" dirty="0" smtClean="0"/>
          </a:p>
          <a:p>
            <a:r>
              <a:rPr lang="en-US" dirty="0" smtClean="0"/>
              <a:t>Fair assessments are unbiased and nondiscriminatory, uninfluenced by irrelevant or subjective factors.</a:t>
            </a:r>
          </a:p>
          <a:p>
            <a:pPr>
              <a:buNone/>
            </a:pPr>
            <a:r>
              <a:rPr lang="en-US" dirty="0" smtClean="0"/>
              <a:t>(Race, gender, ethnic background, handicapping condition, or other factors unrelated to what is being assessed)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Key Components of Fairness	</a:t>
            </a:r>
            <a:endParaRPr lang="en-US" dirty="0"/>
          </a:p>
        </p:txBody>
      </p:sp>
      <p:sp>
        <p:nvSpPr>
          <p:cNvPr id="3" name="Content Placeholder 2"/>
          <p:cNvSpPr>
            <a:spLocks noGrp="1"/>
          </p:cNvSpPr>
          <p:nvPr>
            <p:ph idx="1"/>
          </p:nvPr>
        </p:nvSpPr>
        <p:spPr/>
        <p:txBody>
          <a:bodyPr>
            <a:normAutofit lnSpcReduction="10000"/>
          </a:bodyPr>
          <a:lstStyle/>
          <a:p>
            <a:pPr>
              <a:lnSpc>
                <a:spcPct val="150000"/>
              </a:lnSpc>
            </a:pPr>
            <a:r>
              <a:rPr lang="en-US" dirty="0" smtClean="0"/>
              <a:t>Student Knowledge of learning targets and assessments</a:t>
            </a:r>
          </a:p>
          <a:p>
            <a:pPr>
              <a:lnSpc>
                <a:spcPct val="150000"/>
              </a:lnSpc>
            </a:pPr>
            <a:r>
              <a:rPr lang="en-US" dirty="0" smtClean="0"/>
              <a:t>Opportunity to learn</a:t>
            </a:r>
          </a:p>
          <a:p>
            <a:pPr>
              <a:lnSpc>
                <a:spcPct val="150000"/>
              </a:lnSpc>
            </a:pPr>
            <a:r>
              <a:rPr lang="en-US" dirty="0" smtClean="0"/>
              <a:t>Prerequisite knowledge and skills</a:t>
            </a:r>
          </a:p>
          <a:p>
            <a:pPr>
              <a:lnSpc>
                <a:spcPct val="150000"/>
              </a:lnSpc>
            </a:pPr>
            <a:r>
              <a:rPr lang="en-US" dirty="0" smtClean="0"/>
              <a:t>Avoiding student stereotyping</a:t>
            </a:r>
          </a:p>
          <a:p>
            <a:pPr>
              <a:lnSpc>
                <a:spcPct val="150000"/>
              </a:lnSpc>
            </a:pPr>
            <a:r>
              <a:rPr lang="en-US" dirty="0" smtClean="0"/>
              <a:t>Avoiding bias in assessment tasks and procedures</a:t>
            </a:r>
          </a:p>
          <a:p>
            <a:pPr>
              <a:lnSpc>
                <a:spcPct val="150000"/>
              </a:lnSpc>
            </a:pPr>
            <a:r>
              <a:rPr lang="en-US" dirty="0" smtClean="0"/>
              <a:t>Accommodating special needs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Positive Consequences</a:t>
            </a:r>
            <a:endParaRPr lang="en-US" dirty="0"/>
          </a:p>
        </p:txBody>
      </p:sp>
      <p:sp>
        <p:nvSpPr>
          <p:cNvPr id="3" name="Content Placeholder 2"/>
          <p:cNvSpPr>
            <a:spLocks noGrp="1"/>
          </p:cNvSpPr>
          <p:nvPr>
            <p:ph idx="1"/>
          </p:nvPr>
        </p:nvSpPr>
        <p:spPr/>
        <p:txBody>
          <a:bodyPr>
            <a:normAutofit fontScale="70000" lnSpcReduction="20000"/>
          </a:bodyPr>
          <a:lstStyle/>
          <a:p>
            <a:r>
              <a:rPr lang="en-US" sz="3300" dirty="0" smtClean="0"/>
              <a:t>The nature of classroom assessments has important consequences for teaching and learning.</a:t>
            </a:r>
          </a:p>
          <a:p>
            <a:endParaRPr lang="en-US" dirty="0" smtClean="0"/>
          </a:p>
          <a:p>
            <a:r>
              <a:rPr lang="en-US" sz="3400" dirty="0" smtClean="0"/>
              <a:t>How will the assessment affect student motivation?</a:t>
            </a:r>
          </a:p>
          <a:p>
            <a:r>
              <a:rPr lang="en-US" sz="3400" dirty="0" smtClean="0"/>
              <a:t>Will students be more or less likely to be meaningfully involved?</a:t>
            </a:r>
          </a:p>
          <a:p>
            <a:r>
              <a:rPr lang="en-US" sz="3400" dirty="0" smtClean="0"/>
              <a:t>Will their motivation be intrinsic or extrinsic?</a:t>
            </a:r>
          </a:p>
          <a:p>
            <a:r>
              <a:rPr lang="en-US" sz="3400" dirty="0" smtClean="0"/>
              <a:t>How will the assessment affect how and what students study?</a:t>
            </a:r>
          </a:p>
          <a:p>
            <a:r>
              <a:rPr lang="en-US" sz="3400" dirty="0" smtClean="0"/>
              <a:t>Will the results allow me to provide students with individualized feedback?</a:t>
            </a:r>
          </a:p>
          <a:p>
            <a:r>
              <a:rPr lang="en-US" sz="3400" dirty="0" smtClean="0"/>
              <a:t>How much time will the assessment take away from instruction</a:t>
            </a:r>
            <a:r>
              <a:rPr lang="en-US" sz="3100" dirty="0" smtClean="0"/>
              <a:t>?</a:t>
            </a:r>
          </a:p>
          <a:p>
            <a:pPr>
              <a:buNone/>
            </a:pPr>
            <a:endParaRPr lang="en-US" dirty="0" smtClean="0"/>
          </a:p>
          <a:p>
            <a:pPr>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Motivational Consequences that Result from Different Assessment Practices</a:t>
            </a:r>
            <a:endParaRPr lang="en-US" sz="4000" dirty="0"/>
          </a:p>
        </p:txBody>
      </p:sp>
      <p:sp>
        <p:nvSpPr>
          <p:cNvPr id="3" name="Content Placeholder 2"/>
          <p:cNvSpPr>
            <a:spLocks noGrp="1"/>
          </p:cNvSpPr>
          <p:nvPr>
            <p:ph idx="1"/>
          </p:nvPr>
        </p:nvSpPr>
        <p:spPr/>
        <p:txBody>
          <a:bodyPr numCol="2">
            <a:normAutofit/>
          </a:bodyPr>
          <a:lstStyle/>
          <a:p>
            <a:pPr algn="ctr">
              <a:buNone/>
            </a:pPr>
            <a:r>
              <a:rPr lang="en-US" b="1" dirty="0" smtClean="0"/>
              <a:t>Decreases	</a:t>
            </a:r>
          </a:p>
          <a:p>
            <a:r>
              <a:rPr lang="en-US" dirty="0" smtClean="0"/>
              <a:t>Are irrelevant to students’ lives</a:t>
            </a:r>
          </a:p>
          <a:p>
            <a:r>
              <a:rPr lang="en-US" dirty="0" smtClean="0"/>
              <a:t>Are summative</a:t>
            </a:r>
          </a:p>
          <a:p>
            <a:r>
              <a:rPr lang="en-US" dirty="0" smtClean="0"/>
              <a:t>Are closed-ended</a:t>
            </a:r>
          </a:p>
          <a:p>
            <a:r>
              <a:rPr lang="en-US" dirty="0" smtClean="0"/>
              <a:t>Use feedback to manage students</a:t>
            </a:r>
          </a:p>
          <a:p>
            <a:r>
              <a:rPr lang="en-US" dirty="0" smtClean="0"/>
              <a:t>Display student performance publicly</a:t>
            </a:r>
          </a:p>
          <a:p>
            <a:pPr algn="ctr">
              <a:buNone/>
            </a:pPr>
            <a:r>
              <a:rPr lang="en-US" b="1" dirty="0" smtClean="0"/>
              <a:t>Increases</a:t>
            </a:r>
          </a:p>
          <a:p>
            <a:r>
              <a:rPr lang="en-US" dirty="0" smtClean="0"/>
              <a:t>Are relevant to students’ lives</a:t>
            </a:r>
          </a:p>
          <a:p>
            <a:r>
              <a:rPr lang="en-US" dirty="0" smtClean="0"/>
              <a:t>Are Formative</a:t>
            </a:r>
          </a:p>
          <a:p>
            <a:r>
              <a:rPr lang="en-US" dirty="0" smtClean="0"/>
              <a:t>Are open-ended</a:t>
            </a:r>
          </a:p>
          <a:p>
            <a:r>
              <a:rPr lang="en-US" dirty="0" smtClean="0"/>
              <a:t>Use immediate and specific feedback</a:t>
            </a:r>
          </a:p>
          <a:p>
            <a:r>
              <a:rPr lang="en-US" dirty="0" smtClean="0"/>
              <a:t>Are designed around students interests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Motivational Consequences that Result from Different Assessment Practices</a:t>
            </a:r>
            <a:endParaRPr lang="en-US" sz="4000" dirty="0"/>
          </a:p>
        </p:txBody>
      </p:sp>
      <p:sp>
        <p:nvSpPr>
          <p:cNvPr id="3" name="Content Placeholder 2"/>
          <p:cNvSpPr>
            <a:spLocks noGrp="1"/>
          </p:cNvSpPr>
          <p:nvPr>
            <p:ph idx="1"/>
          </p:nvPr>
        </p:nvSpPr>
        <p:spPr/>
        <p:txBody>
          <a:bodyPr numCol="2">
            <a:normAutofit lnSpcReduction="10000"/>
          </a:bodyPr>
          <a:lstStyle/>
          <a:p>
            <a:pPr algn="ctr">
              <a:buNone/>
            </a:pPr>
            <a:r>
              <a:rPr lang="en-US" b="1" dirty="0" smtClean="0"/>
              <a:t>Decreases</a:t>
            </a:r>
          </a:p>
          <a:p>
            <a:r>
              <a:rPr lang="en-US" dirty="0" smtClean="0"/>
              <a:t>Emphasizes quantity rather than quality</a:t>
            </a:r>
          </a:p>
          <a:p>
            <a:r>
              <a:rPr lang="en-US" dirty="0" smtClean="0"/>
              <a:t>Compare students to each other</a:t>
            </a:r>
          </a:p>
          <a:p>
            <a:r>
              <a:rPr lang="en-US" dirty="0" smtClean="0"/>
              <a:t>Use tasks only some students will be successful</a:t>
            </a:r>
          </a:p>
          <a:p>
            <a:r>
              <a:rPr lang="en-US" dirty="0" smtClean="0"/>
              <a:t>Use long-term goals</a:t>
            </a:r>
          </a:p>
          <a:p>
            <a:r>
              <a:rPr lang="en-US" dirty="0" smtClean="0"/>
              <a:t>Emphasize end products</a:t>
            </a:r>
          </a:p>
          <a:p>
            <a:pPr algn="ctr">
              <a:buNone/>
            </a:pPr>
            <a:r>
              <a:rPr lang="en-US" b="1" dirty="0" smtClean="0"/>
              <a:t>Increases</a:t>
            </a:r>
          </a:p>
          <a:p>
            <a:r>
              <a:rPr lang="en-US" dirty="0" smtClean="0"/>
              <a:t>Show how mistakes are essential to learning</a:t>
            </a:r>
          </a:p>
          <a:p>
            <a:r>
              <a:rPr lang="en-US" dirty="0" smtClean="0"/>
              <a:t>Are meaningful and authentic</a:t>
            </a:r>
          </a:p>
          <a:p>
            <a:r>
              <a:rPr lang="en-US" dirty="0" smtClean="0"/>
              <a:t>Use tasks that are challenging but attainable</a:t>
            </a:r>
          </a:p>
          <a:p>
            <a:r>
              <a:rPr lang="en-US" dirty="0" smtClean="0"/>
              <a:t>Use short-term goals</a:t>
            </a:r>
          </a:p>
          <a:p>
            <a:r>
              <a:rPr lang="en-US" dirty="0" smtClean="0"/>
              <a:t>Emphasize progress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pPr algn="ctr"/>
            <a:r>
              <a:rPr lang="en-US" sz="3200" dirty="0" smtClean="0"/>
              <a:t>Who is our Audience?</a:t>
            </a:r>
          </a:p>
          <a:p>
            <a:pPr algn="ctr">
              <a:lnSpc>
                <a:spcPct val="200000"/>
              </a:lnSpc>
            </a:pPr>
            <a:r>
              <a:rPr lang="en-US" sz="3200" dirty="0" smtClean="0"/>
              <a:t>Parents</a:t>
            </a:r>
          </a:p>
          <a:p>
            <a:pPr algn="ctr">
              <a:lnSpc>
                <a:spcPct val="200000"/>
              </a:lnSpc>
            </a:pPr>
            <a:r>
              <a:rPr lang="en-US" sz="3200" dirty="0" smtClean="0"/>
              <a:t>Students</a:t>
            </a:r>
          </a:p>
          <a:p>
            <a:pPr algn="ctr">
              <a:lnSpc>
                <a:spcPct val="200000"/>
              </a:lnSpc>
            </a:pPr>
            <a:r>
              <a:rPr lang="en-US" sz="3200" dirty="0" smtClean="0"/>
              <a:t>Administrators</a:t>
            </a:r>
          </a:p>
          <a:p>
            <a:pPr algn="ctr">
              <a:lnSpc>
                <a:spcPct val="200000"/>
              </a:lnSpc>
            </a:pPr>
            <a:r>
              <a:rPr lang="en-US" sz="3200" dirty="0" smtClean="0"/>
              <a:t>Public</a:t>
            </a:r>
          </a:p>
          <a:p>
            <a:endParaRPr lang="en-US" dirty="0" smtClean="0"/>
          </a:p>
          <a:p>
            <a:pPr algn="ct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Alignment</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The degree of agreement among the components of Standards, Tests, Curriculum, and Instruction</a:t>
            </a:r>
            <a:r>
              <a:rPr lang="en-US" dirty="0" smtClean="0"/>
              <a:t>.</a:t>
            </a:r>
          </a:p>
          <a:p>
            <a:pPr>
              <a:buNone/>
            </a:pPr>
            <a:endParaRPr lang="en-US" dirty="0" smtClean="0"/>
          </a:p>
          <a:p>
            <a:r>
              <a:rPr lang="en-US" dirty="0" smtClean="0"/>
              <a:t>Does the test’s content match the content in the standards?</a:t>
            </a:r>
          </a:p>
          <a:p>
            <a:r>
              <a:rPr lang="en-US" dirty="0" smtClean="0"/>
              <a:t>Do the tests and standards cover a comparable range or breadth of knowledge across the standards?</a:t>
            </a:r>
          </a:p>
          <a:p>
            <a:r>
              <a:rPr lang="en-US" dirty="0" smtClean="0"/>
              <a:t>Does the level of cognitive demand or challenge called for in the standards match that required for students to do well on the assessment?	</a:t>
            </a:r>
          </a:p>
          <a:p>
            <a:r>
              <a:rPr lang="en-US" sz="1300" dirty="0" smtClean="0"/>
              <a:t>National Research Council, (2001)</a:t>
            </a:r>
            <a:endParaRPr lang="en-US" sz="1300" dirty="0"/>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Practicality and Efficiency</a:t>
            </a:r>
          </a:p>
        </p:txBody>
      </p:sp>
      <p:sp>
        <p:nvSpPr>
          <p:cNvPr id="3" name="Content Placeholder 2"/>
          <p:cNvSpPr>
            <a:spLocks noGrp="1"/>
          </p:cNvSpPr>
          <p:nvPr>
            <p:ph idx="1"/>
          </p:nvPr>
        </p:nvSpPr>
        <p:spPr/>
        <p:txBody>
          <a:bodyPr/>
          <a:lstStyle/>
          <a:p>
            <a:pPr>
              <a:lnSpc>
                <a:spcPct val="150000"/>
              </a:lnSpc>
            </a:pPr>
            <a:r>
              <a:rPr lang="en-US" dirty="0" smtClean="0"/>
              <a:t>Teacher Familiarity with the Method</a:t>
            </a:r>
          </a:p>
          <a:p>
            <a:pPr>
              <a:lnSpc>
                <a:spcPct val="150000"/>
              </a:lnSpc>
            </a:pPr>
            <a:r>
              <a:rPr lang="en-US" dirty="0" smtClean="0"/>
              <a:t>Time Required</a:t>
            </a:r>
          </a:p>
          <a:p>
            <a:pPr>
              <a:lnSpc>
                <a:spcPct val="150000"/>
              </a:lnSpc>
            </a:pPr>
            <a:r>
              <a:rPr lang="en-US" dirty="0" smtClean="0"/>
              <a:t>Complexity  of the Administration</a:t>
            </a:r>
          </a:p>
          <a:p>
            <a:pPr>
              <a:lnSpc>
                <a:spcPct val="150000"/>
              </a:lnSpc>
            </a:pPr>
            <a:r>
              <a:rPr lang="en-US" dirty="0" smtClean="0"/>
              <a:t>Ease of Scoring</a:t>
            </a:r>
          </a:p>
          <a:p>
            <a:pPr>
              <a:lnSpc>
                <a:spcPct val="150000"/>
              </a:lnSpc>
            </a:pPr>
            <a:r>
              <a:rPr lang="en-US" dirty="0" smtClean="0"/>
              <a:t>Ease of Interpretation</a:t>
            </a:r>
          </a:p>
          <a:p>
            <a:pPr>
              <a:lnSpc>
                <a:spcPct val="150000"/>
              </a:lnSpc>
            </a:pPr>
            <a:r>
              <a:rPr lang="en-US" dirty="0" smtClean="0"/>
              <a:t>Cost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Final Thoughts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Assessment we choose should  be the best way for students to let us know what they know.</a:t>
            </a:r>
          </a:p>
          <a:p>
            <a:endParaRPr lang="en-US" dirty="0" smtClean="0"/>
          </a:p>
          <a:p>
            <a:r>
              <a:rPr lang="en-US" dirty="0" smtClean="0"/>
              <a:t>Assessment </a:t>
            </a:r>
            <a:r>
              <a:rPr lang="en-US" b="1" dirty="0" smtClean="0"/>
              <a:t>should not </a:t>
            </a:r>
            <a:r>
              <a:rPr lang="en-US" dirty="0" smtClean="0"/>
              <a:t>be a “caught ya” for what you didn’t know.</a:t>
            </a:r>
          </a:p>
          <a:p>
            <a:endParaRPr lang="en-US" dirty="0" smtClean="0"/>
          </a:p>
          <a:p>
            <a:r>
              <a:rPr lang="en-US" dirty="0" smtClean="0"/>
              <a:t>It is OK to let students know the criteria and/or content that we expect them to learn.</a:t>
            </a:r>
          </a:p>
          <a:p>
            <a:endParaRPr lang="en-US" dirty="0" smtClean="0"/>
          </a:p>
          <a:p>
            <a:r>
              <a:rPr lang="en-US" dirty="0" smtClean="0"/>
              <a:t>We should be teaching to the test </a:t>
            </a:r>
            <a:r>
              <a:rPr lang="en-US" smtClean="0"/>
              <a:t>, If </a:t>
            </a:r>
            <a:r>
              <a:rPr lang="en-US" dirty="0" smtClean="0"/>
              <a:t>we measure what we treasure.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7200" dirty="0" smtClean="0"/>
              <a:t>Assessment</a:t>
            </a:r>
            <a:endParaRPr lang="en-US" sz="7200" dirty="0"/>
          </a:p>
        </p:txBody>
      </p:sp>
      <p:sp>
        <p:nvSpPr>
          <p:cNvPr id="3" name="Content Placeholder 2"/>
          <p:cNvSpPr>
            <a:spLocks noGrp="1"/>
          </p:cNvSpPr>
          <p:nvPr>
            <p:ph idx="1"/>
          </p:nvPr>
        </p:nvSpPr>
        <p:spPr>
          <a:xfrm>
            <a:off x="381000" y="2895600"/>
            <a:ext cx="8229600" cy="4389120"/>
          </a:xfrm>
        </p:spPr>
        <p:txBody>
          <a:bodyPr>
            <a:normAutofit/>
          </a:bodyPr>
          <a:lstStyle/>
          <a:p>
            <a:r>
              <a:rPr lang="en-US" sz="4400" dirty="0" smtClean="0"/>
              <a:t>The collection, evaluation, and use of information to help teachers make decisions that improve student learning.</a:t>
            </a:r>
            <a:endParaRPr lang="en-US" sz="4400"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371600"/>
          </a:xfrm>
        </p:spPr>
        <p:txBody>
          <a:bodyPr>
            <a:normAutofit fontScale="90000"/>
          </a:bodyPr>
          <a:lstStyle/>
          <a:p>
            <a:pPr algn="ctr"/>
            <a:r>
              <a:rPr lang="en-US" dirty="0" smtClean="0"/>
              <a:t>Assessment has </a:t>
            </a:r>
            <a:br>
              <a:rPr lang="en-US" dirty="0" smtClean="0"/>
            </a:br>
            <a:r>
              <a:rPr lang="en-US" dirty="0" smtClean="0"/>
              <a:t>4 Major Components</a:t>
            </a:r>
          </a:p>
        </p:txBody>
      </p:sp>
      <p:sp>
        <p:nvSpPr>
          <p:cNvPr id="3" name="Content Placeholder 2"/>
          <p:cNvSpPr>
            <a:spLocks noGrp="1"/>
          </p:cNvSpPr>
          <p:nvPr>
            <p:ph idx="1"/>
          </p:nvPr>
        </p:nvSpPr>
        <p:spPr>
          <a:xfrm>
            <a:off x="533400" y="1981200"/>
            <a:ext cx="8229600" cy="4389120"/>
          </a:xfrm>
        </p:spPr>
        <p:txBody>
          <a:bodyPr>
            <a:normAutofit fontScale="32500" lnSpcReduction="20000"/>
          </a:bodyPr>
          <a:lstStyle/>
          <a:p>
            <a:endParaRPr lang="en-US" dirty="0" smtClean="0"/>
          </a:p>
          <a:p>
            <a:pPr>
              <a:lnSpc>
                <a:spcPct val="200000"/>
              </a:lnSpc>
            </a:pPr>
            <a:r>
              <a:rPr lang="en-US" sz="10000" dirty="0" smtClean="0"/>
              <a:t>Purpose</a:t>
            </a:r>
          </a:p>
          <a:p>
            <a:pPr>
              <a:lnSpc>
                <a:spcPct val="200000"/>
              </a:lnSpc>
            </a:pPr>
            <a:r>
              <a:rPr lang="en-US" sz="10000" dirty="0" smtClean="0"/>
              <a:t>Measurement</a:t>
            </a:r>
          </a:p>
          <a:p>
            <a:pPr>
              <a:lnSpc>
                <a:spcPct val="200000"/>
              </a:lnSpc>
            </a:pPr>
            <a:r>
              <a:rPr lang="en-US" sz="10000" dirty="0" smtClean="0"/>
              <a:t>Evaluation</a:t>
            </a:r>
          </a:p>
          <a:p>
            <a:pPr>
              <a:lnSpc>
                <a:spcPct val="200000"/>
              </a:lnSpc>
            </a:pPr>
            <a:r>
              <a:rPr lang="en-US" sz="10000" dirty="0" smtClean="0"/>
              <a:t>Use</a:t>
            </a:r>
            <a:endParaRPr lang="en-US" sz="10000" dirty="0"/>
          </a:p>
        </p:txBody>
      </p:sp>
      <p:sp>
        <p:nvSpPr>
          <p:cNvPr id="5" name="Rectangle 4"/>
          <p:cNvSpPr/>
          <p:nvPr/>
        </p:nvSpPr>
        <p:spPr>
          <a:xfrm>
            <a:off x="4419600" y="5943600"/>
            <a:ext cx="4311180" cy="584775"/>
          </a:xfrm>
          <a:prstGeom prst="rect">
            <a:avLst/>
          </a:prstGeom>
        </p:spPr>
        <p:txBody>
          <a:bodyPr wrap="square">
            <a:spAutoFit/>
          </a:bodyPr>
          <a:lstStyle/>
          <a:p>
            <a:r>
              <a:rPr lang="en-US" dirty="0" smtClean="0"/>
              <a:t>(</a:t>
            </a:r>
            <a:r>
              <a:rPr lang="en-US" sz="3200" dirty="0" smtClean="0"/>
              <a:t>James McMillan, 2007)</a:t>
            </a:r>
            <a:endParaRPr lang="en-US" sz="3200"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7200" dirty="0" smtClean="0"/>
              <a:t>Purpose</a:t>
            </a:r>
            <a:endParaRPr lang="en-US" sz="7200" dirty="0"/>
          </a:p>
        </p:txBody>
      </p:sp>
      <p:sp>
        <p:nvSpPr>
          <p:cNvPr id="3" name="Content Placeholder 2"/>
          <p:cNvSpPr>
            <a:spLocks noGrp="1"/>
          </p:cNvSpPr>
          <p:nvPr>
            <p:ph idx="1"/>
          </p:nvPr>
        </p:nvSpPr>
        <p:spPr>
          <a:xfrm>
            <a:off x="381000" y="1981200"/>
            <a:ext cx="8229600" cy="4389120"/>
          </a:xfrm>
        </p:spPr>
        <p:txBody>
          <a:bodyPr>
            <a:normAutofit/>
          </a:bodyPr>
          <a:lstStyle/>
          <a:p>
            <a:endParaRPr lang="en-US" sz="4400" dirty="0" smtClean="0"/>
          </a:p>
          <a:p>
            <a:r>
              <a:rPr lang="en-US" sz="4400" dirty="0" smtClean="0"/>
              <a:t>The first step in any assessment is to clarify the specific purpose or purposes for gathering the information.</a:t>
            </a:r>
            <a:endParaRPr lang="en-US" sz="4400"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7200" dirty="0" smtClean="0"/>
              <a:t>Measurement</a:t>
            </a:r>
            <a:endParaRPr lang="en-US" sz="7200" dirty="0"/>
          </a:p>
        </p:txBody>
      </p:sp>
      <p:sp>
        <p:nvSpPr>
          <p:cNvPr id="3" name="Content Placeholder 2"/>
          <p:cNvSpPr>
            <a:spLocks noGrp="1"/>
          </p:cNvSpPr>
          <p:nvPr>
            <p:ph idx="1"/>
          </p:nvPr>
        </p:nvSpPr>
        <p:spPr/>
        <p:txBody>
          <a:bodyPr>
            <a:normAutofit/>
          </a:bodyPr>
          <a:lstStyle/>
          <a:p>
            <a:r>
              <a:rPr lang="en-US" sz="3600" dirty="0" smtClean="0"/>
              <a:t>The systematic process of assigning numbers to a behavior  or performance.</a:t>
            </a:r>
          </a:p>
          <a:p>
            <a:pPr>
              <a:buNone/>
            </a:pPr>
            <a:endParaRPr lang="en-US" sz="3600" dirty="0" smtClean="0"/>
          </a:p>
          <a:p>
            <a:r>
              <a:rPr lang="en-US" sz="3600" dirty="0" smtClean="0"/>
              <a:t>It is used to determine how much of a trait, attribute, or characteristic an individual possesses.</a:t>
            </a:r>
            <a:endParaRPr lang="en-US" sz="3600"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7200" dirty="0" smtClean="0"/>
              <a:t>Evaluation</a:t>
            </a:r>
            <a:endParaRPr lang="en-US" sz="7200" dirty="0"/>
          </a:p>
        </p:txBody>
      </p:sp>
      <p:sp>
        <p:nvSpPr>
          <p:cNvPr id="3" name="Content Placeholder 2"/>
          <p:cNvSpPr>
            <a:spLocks noGrp="1"/>
          </p:cNvSpPr>
          <p:nvPr>
            <p:ph idx="1"/>
          </p:nvPr>
        </p:nvSpPr>
        <p:spPr/>
        <p:txBody>
          <a:bodyPr>
            <a:normAutofit/>
          </a:bodyPr>
          <a:lstStyle/>
          <a:p>
            <a:endParaRPr lang="en-US" sz="4000" dirty="0" smtClean="0"/>
          </a:p>
          <a:p>
            <a:pPr>
              <a:buNone/>
            </a:pPr>
            <a:r>
              <a:rPr lang="en-US" sz="4400" dirty="0" smtClean="0"/>
              <a:t>  Evaluation involves professional judgment of the value or worth of the measured performance.</a:t>
            </a:r>
            <a:endParaRPr lang="en-US" sz="4400"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7200" dirty="0" smtClean="0"/>
              <a:t>Use</a:t>
            </a:r>
            <a:endParaRPr lang="en-US" sz="7200" dirty="0"/>
          </a:p>
        </p:txBody>
      </p:sp>
      <p:sp>
        <p:nvSpPr>
          <p:cNvPr id="3" name="Content Placeholder 2"/>
          <p:cNvSpPr>
            <a:spLocks noGrp="1"/>
          </p:cNvSpPr>
          <p:nvPr>
            <p:ph idx="1"/>
          </p:nvPr>
        </p:nvSpPr>
        <p:spPr/>
        <p:txBody>
          <a:bodyPr>
            <a:normAutofit/>
          </a:bodyPr>
          <a:lstStyle/>
          <a:p>
            <a:r>
              <a:rPr lang="en-US" sz="3900" dirty="0" smtClean="0"/>
              <a:t>The use of test scores and other information is closely tied to the decisions teachers must make to provide effective instruction, to the purposes of assessment, and to the needs of students and parents.</a:t>
            </a:r>
          </a:p>
          <a:p>
            <a:endParaRPr lang="en-US" dirty="0" smtClean="0"/>
          </a:p>
          <a:p>
            <a:endParaRPr lang="en-US" dirty="0" smtClean="0"/>
          </a:p>
          <a:p>
            <a:endParaRPr lang="en-US" dirty="0" smtClean="0"/>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237</TotalTime>
  <Words>1376</Words>
  <Application>Microsoft Macintosh PowerPoint</Application>
  <PresentationFormat>On-screen Show (4:3)</PresentationFormat>
  <Paragraphs>218</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Flow</vt:lpstr>
      <vt:lpstr>Assessment Guided Instruction </vt:lpstr>
      <vt:lpstr>PowerPoint Presentation</vt:lpstr>
      <vt:lpstr>PowerPoint Presentation</vt:lpstr>
      <vt:lpstr>Assessment</vt:lpstr>
      <vt:lpstr>Assessment has  4 Major Components</vt:lpstr>
      <vt:lpstr>Purpose</vt:lpstr>
      <vt:lpstr>Measurement</vt:lpstr>
      <vt:lpstr>Evaluation</vt:lpstr>
      <vt:lpstr>Use</vt:lpstr>
      <vt:lpstr>Use</vt:lpstr>
      <vt:lpstr>Use</vt:lpstr>
      <vt:lpstr>Trends in Assessment</vt:lpstr>
      <vt:lpstr>Authentic Instruction and Assessment Emphasize the following:</vt:lpstr>
      <vt:lpstr>Authentic Instruction and Assessment Emphasize the following:</vt:lpstr>
      <vt:lpstr>Student Involved classroom Assessment</vt:lpstr>
      <vt:lpstr>Characteristics of Assessment  OF Learning, FOR Learning</vt:lpstr>
      <vt:lpstr>Assessment  AS  Learning</vt:lpstr>
      <vt:lpstr>Assessment Standards for Teachers</vt:lpstr>
      <vt:lpstr>Assessment Standards for Teachers</vt:lpstr>
      <vt:lpstr>High Quality  Classroom Assessments</vt:lpstr>
      <vt:lpstr> Clear and Appropriate  Learning Targets</vt:lpstr>
      <vt:lpstr>Appropriateness of  Assessment Methods</vt:lpstr>
      <vt:lpstr>Validity</vt:lpstr>
      <vt:lpstr>Reliability</vt:lpstr>
      <vt:lpstr>Fairness</vt:lpstr>
      <vt:lpstr>Key Components of Fairness </vt:lpstr>
      <vt:lpstr>Positive Consequences</vt:lpstr>
      <vt:lpstr>Motivational Consequences that Result from Different Assessment Practices</vt:lpstr>
      <vt:lpstr>Motivational Consequences that Result from Different Assessment Practices</vt:lpstr>
      <vt:lpstr>Alignment</vt:lpstr>
      <vt:lpstr>Practicality and Efficiency</vt:lpstr>
      <vt:lpstr>PowerPoint Presentation</vt:lpstr>
      <vt:lpstr>Final Thoughts</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Guided Instruction </dc:title>
  <dc:creator>Gay Lynn Shipley</dc:creator>
  <cp:lastModifiedBy>Hamed Alrashidi</cp:lastModifiedBy>
  <cp:revision>75</cp:revision>
  <dcterms:created xsi:type="dcterms:W3CDTF">2010-03-18T03:03:39Z</dcterms:created>
  <dcterms:modified xsi:type="dcterms:W3CDTF">2016-10-21T00:46:43Z</dcterms:modified>
</cp:coreProperties>
</file>