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5" r:id="rId1"/>
  </p:sldMasterIdLst>
  <p:sldIdLst>
    <p:sldId id="256" r:id="rId2"/>
    <p:sldId id="265" r:id="rId3"/>
    <p:sldId id="269"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87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7C0D03D-0028-5746-B8ED-78F21699084E}" type="datetimeFigureOut">
              <a:rPr lang="en-US" smtClean="0"/>
              <a:t>10/27/15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EAFC6-F43E-7145-958D-7D156805731F}" type="slidenum">
              <a:rPr lang="en-US" smtClean="0"/>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C0D03D-0028-5746-B8ED-78F21699084E}" type="datetimeFigureOut">
              <a:rPr lang="en-US" smtClean="0"/>
              <a:t>10/27/15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6EAFC6-F43E-7145-958D-7D156805731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US"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spcBef>
                <a:spcPts val="600"/>
              </a:spcBef>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27C0D03D-0028-5746-B8ED-78F21699084E}" type="datetimeFigureOut">
              <a:rPr lang="en-US" smtClean="0"/>
              <a:t>10/27/15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EAFC6-F43E-7145-958D-7D156805731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27C0D03D-0028-5746-B8ED-78F21699084E}" type="datetimeFigureOut">
              <a:rPr lang="en-US" smtClean="0"/>
              <a:t>10/27/15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EAFC6-F43E-7145-958D-7D156805731F}" type="slidenum">
              <a:rPr lang="en-US" smtClean="0"/>
              <a:t>‹#›</a:t>
            </a:fld>
            <a:endParaRPr lang="en-US"/>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27C0D03D-0028-5746-B8ED-78F21699084E}" type="datetimeFigureOut">
              <a:rPr lang="en-US" smtClean="0"/>
              <a:t>10/27/15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EAFC6-F43E-7145-958D-7D156805731F}" type="slidenum">
              <a:rPr lang="en-US" smtClean="0"/>
              <a:t>‹#›</a:t>
            </a:fld>
            <a:endParaRPr lang="en-US"/>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en-US" smtClean="0"/>
              <a:t>Drag picture to placeholder or click icon to add</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smtClean="0"/>
              <a:t>Drag picture to placeholder or click icon to add</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lvl5pPr>
              <a:defRPr/>
            </a:lvl5pPr>
            <a:lvl6pPr marL="1719072">
              <a:defRPr/>
            </a:lvl6pPr>
            <a:lvl7pPr marL="1719072">
              <a:defRPr/>
            </a:lvl7pPr>
            <a:lvl8pPr marL="1719072">
              <a:defRPr/>
            </a:lvl8pPr>
            <a:lvl9pPr marL="1719072">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7C0D03D-0028-5746-B8ED-78F21699084E}" type="datetimeFigureOut">
              <a:rPr lang="en-US" smtClean="0"/>
              <a:t>10/27/15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EAFC6-F43E-7145-958D-7D156805731F}"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7C0D03D-0028-5746-B8ED-78F21699084E}" type="datetimeFigureOut">
              <a:rPr lang="en-US" smtClean="0"/>
              <a:t>10/27/15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EAFC6-F43E-7145-958D-7D156805731F}"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7C0D03D-0028-5746-B8ED-78F21699084E}" type="datetimeFigureOut">
              <a:rPr lang="en-US" smtClean="0"/>
              <a:t>10/27/15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6EAFC6-F43E-7145-958D-7D156805731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7C0D03D-0028-5746-B8ED-78F21699084E}" type="datetimeFigureOut">
              <a:rPr lang="en-US" smtClean="0"/>
              <a:t>10/27/15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6EAFC6-F43E-7145-958D-7D156805731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27C0D03D-0028-5746-B8ED-78F21699084E}" type="datetimeFigureOut">
              <a:rPr lang="en-US" smtClean="0"/>
              <a:t>10/27/15</a:t>
            </a:fld>
            <a:endParaRPr lang="en-US"/>
          </a:p>
        </p:txBody>
      </p:sp>
      <p:sp>
        <p:nvSpPr>
          <p:cNvPr id="5" name="Footer Placeholder 4"/>
          <p:cNvSpPr>
            <a:spLocks noGrp="1"/>
          </p:cNvSpPr>
          <p:nvPr>
            <p:ph type="ftr" sz="quarter" idx="11"/>
          </p:nvPr>
        </p:nvSpPr>
        <p:spPr>
          <a:xfrm>
            <a:off x="7238999" y="6356350"/>
            <a:ext cx="1446213"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356EAFC6-F43E-7145-958D-7D156805731F}" type="slidenum">
              <a:rPr lang="en-US" smtClean="0"/>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marL="1946275" indent="-227013">
              <a:tabLst/>
              <a:defRPr sz="1600"/>
            </a:lvl6pPr>
            <a:lvl7pPr marL="2173288" indent="-227013">
              <a:tabLst/>
              <a:defRPr sz="1600"/>
            </a:lvl7pPr>
            <a:lvl8pPr marL="2398713" indent="-227013">
              <a:tabLst/>
              <a:defRPr sz="1600"/>
            </a:lvl8pPr>
            <a:lvl9pPr marL="2625725" indent="-227013">
              <a:tabLst/>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7C0D03D-0028-5746-B8ED-78F21699084E}" type="datetimeFigureOut">
              <a:rPr lang="en-US" smtClean="0"/>
              <a:t>10/27/15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EAFC6-F43E-7145-958D-7D156805731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7C0D03D-0028-5746-B8ED-78F21699084E}" type="datetimeFigureOut">
              <a:rPr lang="en-US" smtClean="0"/>
              <a:t>10/27/15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6EAFC6-F43E-7145-958D-7D156805731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7C0D03D-0028-5746-B8ED-78F21699084E}" type="datetimeFigureOut">
              <a:rPr lang="en-US" smtClean="0"/>
              <a:t>10/27/15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EAFC6-F43E-7145-958D-7D156805731F}" type="slidenum">
              <a:rPr lang="en-US" smtClean="0"/>
              <a:t>‹#›</a:t>
            </a:fld>
            <a:endParaRPr lang="en-US"/>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7C0D03D-0028-5746-B8ED-78F21699084E}" type="datetimeFigureOut">
              <a:rPr lang="en-US" smtClean="0"/>
              <a:t>10/27/15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EAFC6-F43E-7145-958D-7D156805731F}"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7C0D03D-0028-5746-B8ED-78F21699084E}" type="datetimeFigureOut">
              <a:rPr lang="en-US" smtClean="0"/>
              <a:t>10/27/15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6EAFC6-F43E-7145-958D-7D156805731F}"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7C0D03D-0028-5746-B8ED-78F21699084E}" type="datetimeFigureOut">
              <a:rPr lang="en-US" smtClean="0"/>
              <a:t>10/27/15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6EAFC6-F43E-7145-958D-7D156805731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27C0D03D-0028-5746-B8ED-78F21699084E}" type="datetimeFigureOut">
              <a:rPr lang="en-US" smtClean="0"/>
              <a:t>10/27/15</a:t>
            </a:fld>
            <a:endParaRPr lang="en-US"/>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356EAFC6-F43E-7145-958D-7D156805731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a:t>Health Science</a:t>
            </a:r>
            <a:br>
              <a:rPr lang="en-US" sz="5400" dirty="0"/>
            </a:br>
            <a:r>
              <a:rPr lang="en-US" sz="5400" dirty="0"/>
              <a:t> Human and Social Dimension </a:t>
            </a:r>
          </a:p>
        </p:txBody>
      </p:sp>
      <p:sp>
        <p:nvSpPr>
          <p:cNvPr id="3" name="Subtitle 2"/>
          <p:cNvSpPr>
            <a:spLocks noGrp="1"/>
          </p:cNvSpPr>
          <p:nvPr>
            <p:ph type="subTitle" idx="1"/>
          </p:nvPr>
        </p:nvSpPr>
        <p:spPr/>
        <p:txBody>
          <a:bodyPr/>
          <a:lstStyle/>
          <a:p>
            <a:r>
              <a:rPr lang="en-US" b="1" dirty="0"/>
              <a:t>Dr. M. L. Holt</a:t>
            </a:r>
          </a:p>
          <a:p>
            <a:r>
              <a:rPr lang="en-US" b="1" dirty="0" smtClean="0"/>
              <a:t>Application 9</a:t>
            </a:r>
            <a:endParaRPr lang="en-US" b="1" dirty="0"/>
          </a:p>
          <a:p>
            <a:r>
              <a:rPr lang="en-US" b="1" dirty="0"/>
              <a:t>Morgan State University</a:t>
            </a:r>
            <a:endParaRPr lang="en-US" dirty="0"/>
          </a:p>
          <a:p>
            <a:endParaRPr lang="en-US" dirty="0"/>
          </a:p>
          <a:p>
            <a:endParaRPr lang="en-US" dirty="0"/>
          </a:p>
        </p:txBody>
      </p:sp>
    </p:spTree>
    <p:extLst>
      <p:ext uri="{BB962C8B-B14F-4D97-AF65-F5344CB8AC3E}">
        <p14:creationId xmlns:p14="http://schemas.microsoft.com/office/powerpoint/2010/main" val="269742655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800" b="1" dirty="0"/>
              <a:t>The Process </a:t>
            </a:r>
            <a:endParaRPr lang="en-US" dirty="0"/>
          </a:p>
        </p:txBody>
      </p:sp>
      <p:sp>
        <p:nvSpPr>
          <p:cNvPr id="5" name="Content Placeholder 4"/>
          <p:cNvSpPr>
            <a:spLocks noGrp="1"/>
          </p:cNvSpPr>
          <p:nvPr>
            <p:ph idx="1"/>
          </p:nvPr>
        </p:nvSpPr>
        <p:spPr>
          <a:xfrm>
            <a:off x="741361" y="2489804"/>
            <a:ext cx="7945439" cy="3981743"/>
          </a:xfrm>
        </p:spPr>
        <p:txBody>
          <a:bodyPr>
            <a:noAutofit/>
          </a:bodyPr>
          <a:lstStyle/>
          <a:p>
            <a:r>
              <a:rPr lang="en-US" sz="2000" dirty="0" smtClean="0"/>
              <a:t>Read </a:t>
            </a:r>
            <a:r>
              <a:rPr lang="en-US" sz="2000" dirty="0"/>
              <a:t>over and discuss the scenario that you have been </a:t>
            </a:r>
            <a:r>
              <a:rPr lang="en-US" sz="2000" dirty="0" smtClean="0"/>
              <a:t>assigned</a:t>
            </a:r>
          </a:p>
          <a:p>
            <a:r>
              <a:rPr lang="en-US" sz="2000" dirty="0" smtClean="0"/>
              <a:t>Identify things that can be done to help the person in your scenario from each of the four </a:t>
            </a:r>
            <a:r>
              <a:rPr lang="en-US" sz="2000" dirty="0"/>
              <a:t>broad types of supportive behaviors or </a:t>
            </a:r>
            <a:r>
              <a:rPr lang="en-US" sz="2000" dirty="0" smtClean="0"/>
              <a:t>acts</a:t>
            </a:r>
            <a:endParaRPr lang="en-US" sz="2000" dirty="0"/>
          </a:p>
          <a:p>
            <a:pPr marL="806450" lvl="1" indent="-457200">
              <a:buFont typeface="+mj-lt"/>
              <a:buAutoNum type="arabicPeriod"/>
            </a:pPr>
            <a:r>
              <a:rPr lang="en-US" b="1" dirty="0"/>
              <a:t>Emotional Support</a:t>
            </a:r>
            <a:r>
              <a:rPr lang="en-US" dirty="0"/>
              <a:t>: involves the provisions of empathy, love, trust, and caring </a:t>
            </a:r>
          </a:p>
          <a:p>
            <a:pPr marL="806450" lvl="1" indent="-457200">
              <a:buFont typeface="+mj-lt"/>
              <a:buAutoNum type="arabicPeriod"/>
            </a:pPr>
            <a:r>
              <a:rPr lang="en-US" b="1" dirty="0"/>
              <a:t>Instrumental Support</a:t>
            </a:r>
            <a:r>
              <a:rPr lang="en-US" dirty="0"/>
              <a:t>: involves the provision of tangible aid and services that directly assist a person in need</a:t>
            </a:r>
          </a:p>
          <a:p>
            <a:pPr marL="806450" lvl="1" indent="-457200">
              <a:buFont typeface="+mj-lt"/>
              <a:buAutoNum type="arabicPeriod"/>
            </a:pPr>
            <a:r>
              <a:rPr lang="en-US" b="1" dirty="0"/>
              <a:t>Informational Support</a:t>
            </a:r>
            <a:r>
              <a:rPr lang="en-US" dirty="0"/>
              <a:t>:  the provision of advice, suggestions, and information that a person can use to address problems </a:t>
            </a:r>
          </a:p>
          <a:p>
            <a:pPr marL="806450" lvl="1" indent="-457200">
              <a:buFont typeface="+mj-lt"/>
              <a:buAutoNum type="arabicPeriod"/>
            </a:pPr>
            <a:r>
              <a:rPr lang="en-US" b="1" dirty="0"/>
              <a:t>Appraisal Support</a:t>
            </a:r>
            <a:r>
              <a:rPr lang="en-US" dirty="0"/>
              <a:t>: involves the provision of information that is useful for self evaluation purposes- in other words, constructive feedback and affirmation </a:t>
            </a:r>
          </a:p>
          <a:p>
            <a:pPr lvl="1"/>
            <a:endParaRPr lang="en-US" dirty="0"/>
          </a:p>
          <a:p>
            <a:endParaRPr lang="en-US" sz="2000" dirty="0"/>
          </a:p>
        </p:txBody>
      </p:sp>
    </p:spTree>
    <p:extLst>
      <p:ext uri="{BB962C8B-B14F-4D97-AF65-F5344CB8AC3E}">
        <p14:creationId xmlns:p14="http://schemas.microsoft.com/office/powerpoint/2010/main" val="2747178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Scenario</a:t>
            </a:r>
            <a:endParaRPr lang="en-US" dirty="0"/>
          </a:p>
        </p:txBody>
      </p:sp>
      <p:sp>
        <p:nvSpPr>
          <p:cNvPr id="5" name="Content Placeholder 4"/>
          <p:cNvSpPr>
            <a:spLocks noGrp="1"/>
          </p:cNvSpPr>
          <p:nvPr>
            <p:ph idx="1"/>
          </p:nvPr>
        </p:nvSpPr>
        <p:spPr>
          <a:xfrm>
            <a:off x="741361" y="2473309"/>
            <a:ext cx="7945439" cy="3981743"/>
          </a:xfrm>
        </p:spPr>
        <p:txBody>
          <a:bodyPr>
            <a:noAutofit/>
          </a:bodyPr>
          <a:lstStyle/>
          <a:p>
            <a:pPr marL="0" indent="0" algn="ctr">
              <a:buNone/>
            </a:pPr>
            <a:r>
              <a:rPr lang="en-US" sz="2800" dirty="0"/>
              <a:t>Jennifer is a new students enrolled at Morgan State. The week before midterms she gets a call from home that her father has lost his job and the bills are stacking up. Jennifer is faced with the decision of having to leave school and work full time in order to help her family to </a:t>
            </a:r>
            <a:r>
              <a:rPr lang="en-US" sz="2800" dirty="0" smtClean="0"/>
              <a:t>survive. </a:t>
            </a:r>
            <a:endParaRPr lang="en-US" sz="2800" dirty="0"/>
          </a:p>
        </p:txBody>
      </p:sp>
    </p:spTree>
    <p:extLst>
      <p:ext uri="{BB962C8B-B14F-4D97-AF65-F5344CB8AC3E}">
        <p14:creationId xmlns:p14="http://schemas.microsoft.com/office/powerpoint/2010/main" val="31262645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56</TotalTime>
  <Words>188</Words>
  <Application>Microsoft Macintosh PowerPoint</Application>
  <PresentationFormat>On-screen Show (4:3)</PresentationFormat>
  <Paragraphs>13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Genesis</vt:lpstr>
      <vt:lpstr>Health Science  Human and Social Dimension </vt:lpstr>
      <vt:lpstr>The Process </vt:lpstr>
      <vt:lpstr>Scenario</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Science  Human and Social Dimension </dc:title>
  <dc:creator>Mackessa Holt</dc:creator>
  <cp:lastModifiedBy>Mackessa Holt</cp:lastModifiedBy>
  <cp:revision>23</cp:revision>
  <dcterms:created xsi:type="dcterms:W3CDTF">2014-10-20T19:34:18Z</dcterms:created>
  <dcterms:modified xsi:type="dcterms:W3CDTF">2015-10-27T13:26:27Z</dcterms:modified>
</cp:coreProperties>
</file>