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80" r:id="rId1"/>
  </p:sldMasterIdLst>
  <p:notesMasterIdLst>
    <p:notesMasterId r:id="rId17"/>
  </p:notesMasterIdLst>
  <p:handoutMasterIdLst>
    <p:handoutMasterId r:id="rId18"/>
  </p:handoutMasterIdLst>
  <p:sldIdLst>
    <p:sldId id="257" r:id="rId2"/>
    <p:sldId id="258" r:id="rId3"/>
    <p:sldId id="270" r:id="rId4"/>
    <p:sldId id="272" r:id="rId5"/>
    <p:sldId id="274" r:id="rId6"/>
    <p:sldId id="285" r:id="rId7"/>
    <p:sldId id="286" r:id="rId8"/>
    <p:sldId id="287" r:id="rId9"/>
    <p:sldId id="288" r:id="rId10"/>
    <p:sldId id="289" r:id="rId11"/>
    <p:sldId id="275" r:id="rId12"/>
    <p:sldId id="265" r:id="rId13"/>
    <p:sldId id="276" r:id="rId14"/>
    <p:sldId id="277" r:id="rId15"/>
    <p:sldId id="278" r:id="rId16"/>
  </p:sldIdLst>
  <p:sldSz cx="9144000" cy="6858000" type="screen4x3"/>
  <p:notesSz cx="6858000" cy="9077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5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00"/>
    <a:srgbClr val="33CCCC"/>
    <a:srgbClr val="0099FF"/>
    <a:srgbClr val="000099"/>
    <a:srgbClr val="0000CC"/>
    <a:srgbClr val="0033CC"/>
    <a:srgbClr val="00006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56" autoAdjust="0"/>
    <p:restoredTop sz="98338" autoAdjust="0"/>
  </p:normalViewPr>
  <p:slideViewPr>
    <p:cSldViewPr>
      <p:cViewPr varScale="1">
        <p:scale>
          <a:sx n="74" d="100"/>
          <a:sy n="74" d="100"/>
        </p:scale>
        <p:origin x="8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"/>
    </p:cViewPr>
  </p:sorterViewPr>
  <p:notesViewPr>
    <p:cSldViewPr>
      <p:cViewPr varScale="1">
        <p:scale>
          <a:sx n="54" d="100"/>
          <a:sy n="54" d="100"/>
        </p:scale>
        <p:origin x="-1854" y="-96"/>
      </p:cViewPr>
      <p:guideLst>
        <p:guide orient="horz" pos="285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3300"/>
            <a:ext cx="2971800" cy="4540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23300"/>
            <a:ext cx="2971800" cy="4540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A77EF83-4FB7-49E1-87DC-8F52EF8EF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00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07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07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307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82625"/>
            <a:ext cx="4552950" cy="3414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307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24350"/>
            <a:ext cx="5029200" cy="40973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307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487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307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48700"/>
            <a:ext cx="2971800" cy="455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75975B0E-7566-4BF3-A537-DCA1AC89F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556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D7257E-9EE7-4D47-AA45-3D1A867EAB8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49756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03E26F-0FA1-4784-8833-5C8FF6AA667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79911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8585D0-8A07-40E2-BB1B-A6EB06AB5AEB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601942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CE41FA-84E9-4C05-8DFF-71A45735C1AE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379969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D210A5-4DAB-43B8-84B1-1EEF521CEA8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23880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A3F59D-1234-4FCF-A512-6B39B73A1FAB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0723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264249-4211-46EF-8A6F-A8C01580497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93835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3F15D1B-80E6-4615-BB67-0F1125B71BF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85860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05FAE5-DD4D-4FDE-8226-4493141EFA0C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1793621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8A91D9-6DA8-4F28-A53C-8B5E4C12405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2170954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491FD4-229E-438A-87EE-DA3F27F929A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3463864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69364C-D1DB-4B2C-B1DD-E079A86DBCC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118437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80D11A-EC5C-4D47-BDBB-C59254E207E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0973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159353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07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6E3D2A-BA4C-4685-BA61-5C72F6A0B6E4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z="1800" smtClean="0"/>
          </a:p>
        </p:txBody>
      </p:sp>
    </p:spTree>
    <p:extLst>
      <p:ext uri="{BB962C8B-B14F-4D97-AF65-F5344CB8AC3E}">
        <p14:creationId xmlns:p14="http://schemas.microsoft.com/office/powerpoint/2010/main" val="2884561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 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 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84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 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36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33400" y="6356350"/>
            <a:ext cx="81534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 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 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 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838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Northouse - Leadership: Theory and Practice, Seventh Edition © 2016 SAGE Publications, Inc.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5" r:id="rId2"/>
    <p:sldLayoutId id="2147483716" r:id="rId3"/>
    <p:sldLayoutId id="2147483717" r:id="rId4"/>
    <p:sldLayoutId id="2147483732" r:id="rId5"/>
    <p:sldLayoutId id="2147483722" r:id="rId6"/>
    <p:sldLayoutId id="2147483719" r:id="rId7"/>
    <p:sldLayoutId id="2147483739" r:id="rId8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 kern="1200">
          <a:solidFill>
            <a:schemeClr val="tx1"/>
          </a:solidFill>
          <a:latin typeface="+mj-lt"/>
          <a:ea typeface="+mj-ea"/>
          <a:cs typeface="Times New Roman" pitchFamily="18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7000"/>
        </a:buClr>
        <a:buSzPct val="85000"/>
        <a:buFont typeface="Wingdings 2" pitchFamily="18" charset="2"/>
        <a:buChar char="÷"/>
        <a:defRPr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000"/>
        </a:buClr>
        <a:buSzPct val="90000"/>
        <a:buFont typeface="Wingdings 2" pitchFamily="18" charset="2"/>
        <a:buChar char="®"/>
        <a:defRPr sz="2800" kern="1200">
          <a:solidFill>
            <a:srgbClr val="0048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0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Wingdings" pitchFamily="2" charset="2"/>
        <a:buChar char="§"/>
        <a:defRPr sz="2000" kern="1200">
          <a:solidFill>
            <a:srgbClr val="007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484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Chapter 2: Trait Approach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Different Ways to Measure EQ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+mn-lt"/>
              </a:rPr>
              <a:t>MSCEIT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: EQ as a set of mental abilities</a:t>
            </a:r>
          </a:p>
          <a:p>
            <a:pPr marL="909638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tabLst>
                <a:tab pos="457200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to perceive, facilitate, understand, and manage emotion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defRPr/>
            </a:pPr>
            <a:r>
              <a:rPr lang="en-US" sz="2400" b="1" dirty="0" err="1" smtClean="0">
                <a:solidFill>
                  <a:srgbClr val="000000"/>
                </a:solidFill>
                <a:latin typeface="+mn-lt"/>
              </a:rPr>
              <a:t>Goleman</a:t>
            </a:r>
            <a:r>
              <a:rPr lang="en-US" sz="24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(1995, 1998): EQ as a set of personal and social competencies</a:t>
            </a:r>
          </a:p>
          <a:p>
            <a:pPr marL="909638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self-awareness, confidence, self-regulation, conscientiousness, and motivation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defRPr/>
            </a:pPr>
            <a:r>
              <a:rPr lang="en-US" sz="2400" b="1" dirty="0" err="1" smtClean="0">
                <a:solidFill>
                  <a:srgbClr val="000000"/>
                </a:solidFill>
                <a:latin typeface="+mn-lt"/>
              </a:rPr>
              <a:t>Shankman</a:t>
            </a:r>
            <a:r>
              <a:rPr lang="en-US" sz="2400" b="1" dirty="0" smtClean="0">
                <a:solidFill>
                  <a:srgbClr val="000000"/>
                </a:solidFill>
                <a:latin typeface="+mn-lt"/>
              </a:rPr>
              <a:t> &amp; Allen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 (2002): EQ as awareness of three aspects of leadership</a:t>
            </a:r>
          </a:p>
          <a:p>
            <a:pPr marL="909638" eaLnBrk="1" hangingPunct="1">
              <a:spcBef>
                <a:spcPts val="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context, self, and others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latin typeface="+mj-lt"/>
              </a:rPr>
              <a:t>How Does the  Trait Approach Work?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eaLnBrk="1" hangingPunct="1">
              <a:lnSpc>
                <a:spcPct val="150000"/>
              </a:lnSpc>
              <a:buClr>
                <a:srgbClr val="0070C0"/>
              </a:buClr>
              <a:buSzPct val="90000"/>
              <a:buFont typeface="Wingdings 2" pitchFamily="18" charset="2"/>
              <a:buChar char="÷"/>
            </a:pPr>
            <a:r>
              <a:rPr lang="en-US" sz="2800" dirty="0" smtClean="0">
                <a:latin typeface="+mn-lt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Focus of Trait Approach</a:t>
            </a:r>
          </a:p>
          <a:p>
            <a:pPr algn="l" eaLnBrk="1" hangingPunct="1">
              <a:lnSpc>
                <a:spcPct val="150000"/>
              </a:lnSpc>
              <a:buClr>
                <a:srgbClr val="0070C0"/>
              </a:buClr>
              <a:buSzPct val="90000"/>
              <a:buFont typeface="Wingdings 2" pitchFamily="18" charset="2"/>
              <a:buChar char="÷"/>
            </a:pP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 Strengths</a:t>
            </a:r>
          </a:p>
          <a:p>
            <a:pPr algn="l" eaLnBrk="1" hangingPunct="1">
              <a:lnSpc>
                <a:spcPct val="150000"/>
              </a:lnSpc>
              <a:buClr>
                <a:srgbClr val="0070C0"/>
              </a:buClr>
              <a:buSzPct val="90000"/>
              <a:buFont typeface="Wingdings 2" pitchFamily="18" charset="2"/>
              <a:buChar char="÷"/>
            </a:pP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 Criticisms</a:t>
            </a:r>
          </a:p>
          <a:p>
            <a:pPr algn="l" eaLnBrk="1" hangingPunct="1">
              <a:lnSpc>
                <a:spcPct val="150000"/>
              </a:lnSpc>
              <a:buClr>
                <a:srgbClr val="0070C0"/>
              </a:buClr>
              <a:buSzPct val="90000"/>
              <a:buFont typeface="Wingdings 2" pitchFamily="18" charset="2"/>
              <a:buChar char="÷"/>
            </a:pPr>
            <a:r>
              <a:rPr lang="en-US" sz="2800" dirty="0" smtClean="0">
                <a:solidFill>
                  <a:srgbClr val="000000"/>
                </a:solidFill>
                <a:latin typeface="+mn-lt"/>
              </a:rPr>
              <a:t> Application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382000" cy="6096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solidFill>
                  <a:srgbClr val="000000"/>
                </a:solidFill>
                <a:latin typeface="+mj-lt"/>
              </a:rPr>
              <a:t>Focus of Trait Approach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2590800"/>
            <a:ext cx="3733800" cy="32004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Focuses </a:t>
            </a:r>
            <a:r>
              <a:rPr lang="en-US" sz="2400" b="1" i="1" dirty="0" smtClean="0">
                <a:solidFill>
                  <a:srgbClr val="000000"/>
                </a:solidFill>
                <a:latin typeface="+mn-lt"/>
              </a:rPr>
              <a:t>exclusively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 on leader</a:t>
            </a:r>
          </a:p>
          <a:p>
            <a:pPr lvl="1" eaLnBrk="1" hangingPunct="1">
              <a:buClr>
                <a:srgbClr val="0070C0"/>
              </a:buClr>
              <a:buSzPct val="70000"/>
              <a:defRPr/>
            </a:pPr>
            <a:r>
              <a:rPr lang="en-US" sz="2200" dirty="0" smtClean="0">
                <a:solidFill>
                  <a:srgbClr val="000000"/>
                </a:solidFill>
                <a:cs typeface="Calibri" pitchFamily="34" charset="0"/>
              </a:rPr>
              <a:t>What traits leaders exhibit</a:t>
            </a:r>
          </a:p>
          <a:p>
            <a:pPr lvl="1" eaLnBrk="1" hangingPunct="1">
              <a:buClr>
                <a:srgbClr val="0070C0"/>
              </a:buClr>
              <a:buSzPct val="70000"/>
              <a:defRPr/>
            </a:pPr>
            <a:r>
              <a:rPr lang="en-US" sz="2200" dirty="0" smtClean="0">
                <a:solidFill>
                  <a:srgbClr val="000000"/>
                </a:solidFill>
                <a:cs typeface="Calibri" pitchFamily="34" charset="0"/>
              </a:rPr>
              <a:t>Who has these traits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810000" y="2590800"/>
            <a:ext cx="5181600" cy="35814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Font typeface="Wingdings 2" pitchFamily="18" charset="2"/>
              <a:buChar char=""/>
              <a:defRPr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Organizations use personality assessments to find “right” people</a:t>
            </a:r>
          </a:p>
          <a:p>
            <a:pPr lvl="1" eaLnBrk="1" hangingPunct="1">
              <a:buClr>
                <a:srgbClr val="0070C0"/>
              </a:buClr>
              <a:buSzPct val="70000"/>
              <a:defRPr/>
            </a:pPr>
            <a:r>
              <a:rPr lang="en-US" sz="2200" b="1" i="1" dirty="0" smtClean="0">
                <a:solidFill>
                  <a:srgbClr val="000000"/>
                </a:solidFill>
              </a:rPr>
              <a:t>Assumption</a:t>
            </a:r>
            <a:r>
              <a:rPr lang="en-US" sz="2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200" dirty="0" smtClean="0">
                <a:solidFill>
                  <a:srgbClr val="000000"/>
                </a:solidFill>
              </a:rPr>
              <a:t>- will increase organizational effectiveness</a:t>
            </a:r>
          </a:p>
          <a:p>
            <a:pPr lvl="1" eaLnBrk="1" hangingPunct="1">
              <a:buClr>
                <a:srgbClr val="0070C0"/>
              </a:buClr>
              <a:buSzPct val="70000"/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Specify characteristics/traits for specific positions</a:t>
            </a:r>
          </a:p>
          <a:p>
            <a:pPr lvl="2" eaLnBrk="1" hangingPunct="1">
              <a:buClr>
                <a:srgbClr val="0070C0"/>
              </a:buClr>
              <a:defRPr/>
            </a:pPr>
            <a:r>
              <a:rPr lang="en-US" dirty="0" smtClean="0">
                <a:solidFill>
                  <a:srgbClr val="000000"/>
                </a:solidFill>
              </a:rPr>
              <a:t>Personality assessment measures  for “fit”</a:t>
            </a:r>
          </a:p>
          <a:p>
            <a:pPr lvl="2" eaLnBrk="1" hangingPunct="1">
              <a:buClr>
                <a:srgbClr val="0070C0"/>
              </a:buClr>
              <a:defRPr/>
            </a:pPr>
            <a:r>
              <a:rPr lang="en-US" dirty="0" smtClean="0">
                <a:solidFill>
                  <a:srgbClr val="000000"/>
                </a:solidFill>
              </a:rPr>
              <a:t>Instruments: LTQ, Myers-Briggs</a:t>
            </a:r>
          </a:p>
        </p:txBody>
      </p:sp>
      <p:sp>
        <p:nvSpPr>
          <p:cNvPr id="9" name="Rectangle 8"/>
          <p:cNvSpPr/>
          <p:nvPr/>
        </p:nvSpPr>
        <p:spPr>
          <a:xfrm>
            <a:off x="1447800" y="1900535"/>
            <a:ext cx="1194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  <a:latin typeface="Arial"/>
              </a:rPr>
              <a:t>Leader</a:t>
            </a:r>
            <a:endParaRPr lang="en-US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95800" y="1905000"/>
            <a:ext cx="38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  <a:latin typeface="Arial"/>
              </a:rPr>
              <a:t>Personality Assessments</a:t>
            </a:r>
            <a:endParaRPr lang="en-US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85344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Strengths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81000" y="1905000"/>
            <a:ext cx="3962400" cy="33528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defRPr/>
            </a:pPr>
            <a:r>
              <a:rPr lang="en-US" sz="2400" dirty="0" smtClean="0">
                <a:latin typeface="+mn-lt"/>
              </a:rPr>
              <a:t>Intuitively </a:t>
            </a:r>
            <a:r>
              <a:rPr lang="en-US" sz="2400" b="1" i="1" dirty="0" smtClean="0">
                <a:solidFill>
                  <a:srgbClr val="0070C0"/>
                </a:solidFill>
                <a:latin typeface="+mn-lt"/>
              </a:rPr>
              <a:t>appealing</a:t>
            </a:r>
          </a:p>
          <a:p>
            <a:pPr lvl="1" eaLnBrk="1" hangingPunct="1">
              <a:buClr>
                <a:srgbClr val="0070C0"/>
              </a:buClr>
              <a:buSzPct val="70000"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Perception that leaders are different in that they possess special traits</a:t>
            </a:r>
          </a:p>
          <a:p>
            <a:pPr lvl="1" eaLnBrk="1" hangingPunct="1">
              <a:buClr>
                <a:srgbClr val="0070C0"/>
              </a:buClr>
              <a:buSzPct val="70000"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People “need” to view leaders as gifted</a:t>
            </a:r>
          </a:p>
          <a:p>
            <a:pPr eaLnBrk="1" hangingPunct="1">
              <a:buClr>
                <a:srgbClr val="0070C0"/>
              </a:buClr>
              <a:defRPr/>
            </a:pPr>
            <a:r>
              <a:rPr lang="en-US" sz="2400" b="1" i="1" dirty="0" smtClean="0">
                <a:solidFill>
                  <a:srgbClr val="0070C0"/>
                </a:solidFill>
                <a:latin typeface="+mn-lt"/>
              </a:rPr>
              <a:t>Credibility</a:t>
            </a:r>
            <a:r>
              <a:rPr lang="en-US" sz="2400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due to a century of research support</a:t>
            </a:r>
          </a:p>
          <a:p>
            <a:pPr lvl="1" eaLnBrk="1" hangingPunct="1">
              <a:defRPr/>
            </a:pPr>
            <a:endParaRPr lang="en-US" sz="2800" dirty="0" smtClean="0">
              <a:solidFill>
                <a:srgbClr val="000099"/>
              </a:solidFill>
            </a:endParaRP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867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24400" y="1905000"/>
            <a:ext cx="4191000" cy="30480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Highlights </a:t>
            </a:r>
            <a:r>
              <a:rPr lang="en-US" sz="2400" b="1" i="1" dirty="0" smtClean="0">
                <a:solidFill>
                  <a:srgbClr val="000000"/>
                </a:solidFill>
                <a:latin typeface="+mn-lt"/>
              </a:rPr>
              <a:t>leadership component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 in the leadership process</a:t>
            </a:r>
          </a:p>
          <a:p>
            <a:pPr lvl="1" eaLnBrk="1" hangingPunct="1">
              <a:buClr>
                <a:srgbClr val="0070C0"/>
              </a:buClr>
              <a:buSzPct val="70000"/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Deeper level understanding of how leader/personality is related to leadership process</a:t>
            </a:r>
          </a:p>
          <a:p>
            <a:pPr eaLnBrk="1" hangingPunct="1">
              <a:buClr>
                <a:srgbClr val="0070C0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Provides </a:t>
            </a:r>
            <a:r>
              <a:rPr lang="en-US" sz="2400" b="1" i="1" dirty="0" smtClean="0">
                <a:solidFill>
                  <a:srgbClr val="000000"/>
                </a:solidFill>
                <a:latin typeface="+mn-lt"/>
              </a:rPr>
              <a:t>benchmarks</a:t>
            </a:r>
            <a:r>
              <a:rPr lang="en-US" sz="2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for what to look for in a leader</a:t>
            </a:r>
          </a:p>
          <a:p>
            <a:pPr eaLnBrk="1" hangingPunct="1">
              <a:defRPr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534400" cy="6096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solidFill>
                  <a:srgbClr val="000000"/>
                </a:solidFill>
                <a:latin typeface="+mj-lt"/>
              </a:rPr>
              <a:t>Criticisms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752600"/>
            <a:ext cx="3657600" cy="4191000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buClr>
                <a:srgbClr val="0070C0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Fails to </a:t>
            </a:r>
            <a:r>
              <a:rPr lang="en-US" sz="2400" b="1" i="1" dirty="0" smtClean="0">
                <a:solidFill>
                  <a:srgbClr val="000000"/>
                </a:solidFill>
                <a:latin typeface="+mn-lt"/>
              </a:rPr>
              <a:t>delimit</a:t>
            </a:r>
            <a:r>
              <a:rPr lang="en-US" sz="24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a definitive list of leadership traits</a:t>
            </a:r>
          </a:p>
          <a:p>
            <a:pPr lvl="1" eaLnBrk="1" hangingPunct="1">
              <a:spcBef>
                <a:spcPct val="30000"/>
              </a:spcBef>
              <a:buClr>
                <a:srgbClr val="0070C0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Endless lists have emerged</a:t>
            </a:r>
          </a:p>
          <a:p>
            <a:pPr eaLnBrk="1" hangingPunct="1">
              <a:spcBef>
                <a:spcPct val="30000"/>
              </a:spcBef>
              <a:buClr>
                <a:srgbClr val="0070C0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Doesn’t take into account </a:t>
            </a:r>
            <a:r>
              <a:rPr lang="en-US" sz="2400" b="1" i="1" dirty="0" smtClean="0">
                <a:solidFill>
                  <a:srgbClr val="000000"/>
                </a:solidFill>
                <a:latin typeface="+mn-lt"/>
              </a:rPr>
              <a:t>situational effects</a:t>
            </a:r>
          </a:p>
          <a:p>
            <a:pPr lvl="1" eaLnBrk="1" hangingPunct="1">
              <a:spcBef>
                <a:spcPct val="30000"/>
              </a:spcBef>
              <a:buClr>
                <a:srgbClr val="0070C0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Leaders in one situation may not be leaders in another situation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419600" y="1752600"/>
            <a:ext cx="4419600" cy="4267200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buClr>
                <a:srgbClr val="0070C0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List of most important leadership traits is </a:t>
            </a:r>
            <a:r>
              <a:rPr lang="en-US" sz="2400" b="1" i="1" dirty="0" smtClean="0">
                <a:solidFill>
                  <a:srgbClr val="000000"/>
                </a:solidFill>
                <a:latin typeface="+mn-lt"/>
              </a:rPr>
              <a:t>highly subjective</a:t>
            </a:r>
            <a:endParaRPr lang="en-US" sz="2400" i="1" dirty="0" smtClean="0">
              <a:solidFill>
                <a:srgbClr val="000000"/>
              </a:solidFill>
              <a:latin typeface="+mn-lt"/>
            </a:endParaRPr>
          </a:p>
          <a:p>
            <a:pPr lvl="1" eaLnBrk="1" hangingPunct="1">
              <a:spcBef>
                <a:spcPct val="30000"/>
              </a:spcBef>
              <a:buClr>
                <a:srgbClr val="0070C0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Much subjective experience &amp; observations serve as basis for identified leadership traits</a:t>
            </a:r>
            <a:endParaRPr lang="en-US" dirty="0" smtClean="0">
              <a:solidFill>
                <a:srgbClr val="000000"/>
              </a:solidFill>
            </a:endParaRPr>
          </a:p>
          <a:p>
            <a:pPr eaLnBrk="1" hangingPunct="1">
              <a:spcBef>
                <a:spcPct val="30000"/>
              </a:spcBef>
              <a:buClr>
                <a:srgbClr val="0070C0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Research fails to look at traits in relationship to leadership </a:t>
            </a:r>
            <a:r>
              <a:rPr lang="en-US" sz="2400" b="1" i="1" dirty="0" smtClean="0">
                <a:solidFill>
                  <a:srgbClr val="000000"/>
                </a:solidFill>
                <a:latin typeface="+mn-lt"/>
              </a:rPr>
              <a:t>outcomes</a:t>
            </a:r>
          </a:p>
          <a:p>
            <a:pPr eaLnBrk="1" hangingPunct="1">
              <a:spcBef>
                <a:spcPct val="30000"/>
              </a:spcBef>
              <a:buClr>
                <a:srgbClr val="0070C0"/>
              </a:buClr>
              <a:defRPr/>
            </a:pP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Not useful for </a:t>
            </a:r>
            <a:r>
              <a:rPr lang="en-US" sz="2400" b="1" i="1" dirty="0" smtClean="0">
                <a:solidFill>
                  <a:srgbClr val="000000"/>
                </a:solidFill>
                <a:latin typeface="+mn-lt"/>
              </a:rPr>
              <a:t>training &amp; development</a:t>
            </a:r>
            <a:r>
              <a:rPr lang="en-US" sz="2400" i="1" dirty="0" smtClean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8200"/>
            <a:ext cx="8534400" cy="6096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Application</a:t>
            </a:r>
            <a:endParaRPr lang="en-US" b="1" dirty="0" smtClean="0">
              <a:latin typeface="+mj-lt"/>
            </a:endParaRPr>
          </a:p>
        </p:txBody>
      </p:sp>
      <p:sp>
        <p:nvSpPr>
          <p:cNvPr id="410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4800600"/>
            <a:ext cx="8382000" cy="1447800"/>
          </a:xfrm>
        </p:spPr>
        <p:txBody>
          <a:bodyPr/>
          <a:lstStyle/>
          <a:p>
            <a:pPr eaLnBrk="1" hangingPunct="1">
              <a:buClr>
                <a:srgbClr val="0070C0"/>
              </a:buClr>
            </a:pPr>
            <a:r>
              <a:rPr lang="en-US" sz="2400" dirty="0" smtClean="0">
                <a:latin typeface="+mn-lt"/>
              </a:rPr>
              <a:t>Can be used by managers to assess where they stand within their organization and what is needed to strengthen their position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1739711"/>
            <a:ext cx="6324600" cy="2908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7663" indent="-347663">
              <a:buClr>
                <a:srgbClr val="0070C0"/>
              </a:buClr>
              <a:buSzPct val="85000"/>
              <a:buFont typeface="Wingdings 2" pitchFamily="18" charset="2"/>
              <a:buChar char="÷"/>
              <a:defRPr/>
            </a:pPr>
            <a:r>
              <a:rPr lang="en-US" dirty="0">
                <a:latin typeface="+mn-lt"/>
                <a:cs typeface="Calibri" pitchFamily="34" charset="0"/>
              </a:rPr>
              <a:t>Provides direction as to which traits are good to have if one aspires to a </a:t>
            </a:r>
          </a:p>
          <a:p>
            <a:pPr marL="347663" indent="-347663">
              <a:spcAft>
                <a:spcPts val="1800"/>
              </a:spcAft>
              <a:buClr>
                <a:srgbClr val="0070C0"/>
              </a:buClr>
              <a:buSzPct val="85000"/>
              <a:defRPr/>
            </a:pPr>
            <a:r>
              <a:rPr lang="en-US" dirty="0">
                <a:latin typeface="+mn-lt"/>
                <a:cs typeface="Calibri" pitchFamily="34" charset="0"/>
              </a:rPr>
              <a:t>     leadership position</a:t>
            </a:r>
          </a:p>
          <a:p>
            <a:pPr marL="347663" indent="-347663">
              <a:buClr>
                <a:srgbClr val="0070C0"/>
              </a:buClr>
              <a:buSzPct val="85000"/>
              <a:buFont typeface="Wingdings 2" pitchFamily="18" charset="2"/>
              <a:buChar char="÷"/>
              <a:defRPr/>
            </a:pPr>
            <a:r>
              <a:rPr lang="en-US" dirty="0">
                <a:latin typeface="+mn-lt"/>
                <a:cs typeface="Calibri" pitchFamily="34" charset="0"/>
              </a:rPr>
              <a:t>Through various tests and questionnaires, individuals can determine whether they have the select leadership traits and can pinpoint their strengths and weaknesses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81800" y="1633478"/>
            <a:ext cx="2133600" cy="286232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defRPr/>
            </a:pPr>
            <a:r>
              <a:rPr lang="en-US" sz="2000" b="1" dirty="0" smtClean="0"/>
              <a:t>Leadership Traits</a:t>
            </a:r>
          </a:p>
          <a:p>
            <a:pPr eaLnBrk="0" hangingPunct="0">
              <a:lnSpc>
                <a:spcPct val="150000"/>
              </a:lnSpc>
              <a:buFontTx/>
              <a:buChar char="•"/>
              <a:defRPr/>
            </a:pPr>
            <a:r>
              <a:rPr lang="en-US" sz="1600" b="1" dirty="0" smtClean="0"/>
              <a:t> </a:t>
            </a:r>
            <a:r>
              <a:rPr lang="en-US" sz="2000" b="1" dirty="0" smtClean="0"/>
              <a:t>Intelligence</a:t>
            </a:r>
          </a:p>
          <a:p>
            <a:pPr eaLnBrk="0" hangingPunct="0">
              <a:lnSpc>
                <a:spcPct val="150000"/>
              </a:lnSpc>
              <a:buFontTx/>
              <a:buChar char="•"/>
              <a:defRPr/>
            </a:pPr>
            <a:r>
              <a:rPr lang="en-US" sz="2000" b="1" dirty="0" smtClean="0"/>
              <a:t> Self-Confidence</a:t>
            </a:r>
          </a:p>
          <a:p>
            <a:pPr eaLnBrk="0" hangingPunct="0">
              <a:lnSpc>
                <a:spcPct val="150000"/>
              </a:lnSpc>
              <a:buFontTx/>
              <a:buChar char="•"/>
              <a:defRPr/>
            </a:pPr>
            <a:r>
              <a:rPr lang="en-US" sz="2000" b="1" dirty="0" smtClean="0"/>
              <a:t> Determination</a:t>
            </a:r>
          </a:p>
          <a:p>
            <a:pPr eaLnBrk="0" hangingPunct="0">
              <a:lnSpc>
                <a:spcPct val="150000"/>
              </a:lnSpc>
              <a:buFontTx/>
              <a:buChar char="•"/>
              <a:defRPr/>
            </a:pPr>
            <a:r>
              <a:rPr lang="en-US" sz="2000" b="1" dirty="0" smtClean="0"/>
              <a:t> Integrity</a:t>
            </a:r>
          </a:p>
          <a:p>
            <a:pPr eaLnBrk="0" hangingPunct="0">
              <a:lnSpc>
                <a:spcPct val="150000"/>
              </a:lnSpc>
              <a:buFontTx/>
              <a:buChar char="•"/>
              <a:defRPr/>
            </a:pPr>
            <a:r>
              <a:rPr lang="en-US" sz="2000" b="1" dirty="0" smtClean="0"/>
              <a:t> Sociability</a:t>
            </a:r>
            <a:endParaRPr lang="en-US" sz="1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latin typeface="+mj-lt"/>
              </a:rPr>
              <a:t>Overview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eaLnBrk="1" hangingPunct="1">
              <a:spcBef>
                <a:spcPts val="1200"/>
              </a:spcBef>
              <a:spcAft>
                <a:spcPts val="2400"/>
              </a:spcAft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Great Person Theories</a:t>
            </a:r>
          </a:p>
          <a:p>
            <a:pPr algn="l" eaLnBrk="1" hangingPunct="1">
              <a:spcBef>
                <a:spcPts val="1200"/>
              </a:spcBef>
              <a:spcAft>
                <a:spcPts val="2400"/>
              </a:spcAft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Historical Shifts in Trait Perspective</a:t>
            </a:r>
          </a:p>
          <a:p>
            <a:pPr marL="457200" indent="-457200" algn="l" eaLnBrk="1" hangingPunct="1">
              <a:spcBef>
                <a:spcPts val="1200"/>
              </a:spcBef>
              <a:spcAft>
                <a:spcPts val="2400"/>
              </a:spcAft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What Traits Differentiate Leaders From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</a:rPr>
              <a:t>Nonleaders</a:t>
            </a: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?</a:t>
            </a:r>
          </a:p>
          <a:p>
            <a:pPr algn="l" eaLnBrk="1" hangingPunct="1">
              <a:spcBef>
                <a:spcPts val="1200"/>
              </a:spcBef>
              <a:spcAft>
                <a:spcPts val="2400"/>
              </a:spcAft>
              <a:buClr>
                <a:srgbClr val="0070C0"/>
              </a:buClr>
              <a:buFont typeface="Wingdings 2" pitchFamily="18" charset="2"/>
              <a:buChar char="÷"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 How Does the Trait Approach Work?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66040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5344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Great Person Theories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3124200"/>
            <a:ext cx="6781799" cy="2590800"/>
          </a:xfrm>
        </p:spPr>
        <p:txBody>
          <a:bodyPr/>
          <a:lstStyle/>
          <a:p>
            <a:pPr eaLnBrk="1" hangingPunct="1">
              <a:buClr>
                <a:srgbClr val="0070C0"/>
              </a:buClr>
            </a:pPr>
            <a:r>
              <a:rPr lang="en-US" sz="2800" b="1" dirty="0" smtClean="0">
                <a:latin typeface="+mn-lt"/>
              </a:rPr>
              <a:t>“Great Man” Theories (early 1900s)</a:t>
            </a:r>
            <a:endParaRPr lang="en-US" sz="2800" dirty="0" smtClean="0">
              <a:latin typeface="+mn-lt"/>
            </a:endParaRPr>
          </a:p>
          <a:p>
            <a:pPr lvl="1" eaLnBrk="1" hangingPunct="1">
              <a:buClr>
                <a:srgbClr val="0070C0"/>
              </a:buClr>
            </a:pPr>
            <a:r>
              <a:rPr lang="en-US" dirty="0" smtClean="0">
                <a:solidFill>
                  <a:srgbClr val="0070C0"/>
                </a:solidFill>
              </a:rPr>
              <a:t>Focused on identifying innate qualities and characteristics possessed by great social, political, &amp; military leaders 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822325" y="1565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990600" y="1797050"/>
            <a:ext cx="69691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b="1" i="1" dirty="0">
                <a:solidFill>
                  <a:srgbClr val="0070C0"/>
                </a:solidFill>
                <a:latin typeface="Arial" charset="0"/>
              </a:rPr>
              <a:t>Trait Approach: </a:t>
            </a:r>
            <a:r>
              <a:rPr lang="en-US" sz="2800" dirty="0">
                <a:latin typeface="Arial" charset="0"/>
              </a:rPr>
              <a:t>one of the first systematic</a:t>
            </a:r>
          </a:p>
          <a:p>
            <a:pPr eaLnBrk="0" hangingPunct="0">
              <a:defRPr/>
            </a:pPr>
            <a:r>
              <a:rPr lang="en-US" sz="2800" dirty="0">
                <a:latin typeface="Arial" charset="0"/>
              </a:rPr>
              <a:t>attempts to study leadership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1" name="Rectangle 15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382000" cy="3810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Historical Shifts in Trait Perspective</a:t>
            </a:r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384060"/>
            <a:ext cx="7317996" cy="5016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534400" cy="5334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Major Leadership Traits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2895600"/>
            <a:ext cx="7772400" cy="3200400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+mn-lt"/>
              </a:rPr>
              <a:t>Intelligence</a:t>
            </a:r>
            <a:r>
              <a:rPr lang="en-US" sz="2400" b="1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– Verbal, perceptual, and reasoning capabilities. Ex. Steve Jobs</a:t>
            </a:r>
          </a:p>
          <a:p>
            <a:pPr eaLnBrk="1" hangingPunct="1"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+mn-lt"/>
              </a:rPr>
              <a:t>Self-Confidence</a:t>
            </a:r>
            <a:r>
              <a:rPr lang="en-US" sz="2400" dirty="0" smtClean="0">
                <a:latin typeface="+mn-lt"/>
              </a:rPr>
              <a:t> – Certainty about one’s competencies and skills. Ex. Steve Jobs</a:t>
            </a:r>
          </a:p>
          <a:p>
            <a:pPr eaLnBrk="1" hangingPunct="1"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2400" b="1" dirty="0" smtClean="0">
                <a:latin typeface="+mn-lt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+mn-lt"/>
              </a:rPr>
              <a:t>Determination</a:t>
            </a:r>
            <a:r>
              <a:rPr lang="en-US" sz="2400" dirty="0" smtClean="0">
                <a:latin typeface="+mn-lt"/>
              </a:rPr>
              <a:t> – Desire to get the job done (i.e., initiative, persistence, drive). Ex. Dr. Paul Farmer 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1712893"/>
            <a:ext cx="75866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defRPr/>
            </a:pPr>
            <a:r>
              <a:rPr lang="en-US" sz="2800" dirty="0" smtClean="0">
                <a:solidFill>
                  <a:prstClr val="black"/>
                </a:solidFill>
                <a:latin typeface="Arial"/>
              </a:rPr>
              <a:t>Traits to possess or cultivate if one seeks to be </a:t>
            </a:r>
          </a:p>
          <a:p>
            <a:pPr lvl="0" eaLnBrk="0" hangingPunct="0">
              <a:defRPr/>
            </a:pPr>
            <a:r>
              <a:rPr lang="en-US" sz="2800" dirty="0" smtClean="0">
                <a:solidFill>
                  <a:prstClr val="black"/>
                </a:solidFill>
                <a:latin typeface="Arial"/>
              </a:rPr>
              <a:t>perceived by others as a leader: </a:t>
            </a:r>
            <a:endParaRPr lang="en-US" sz="280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050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534400" cy="6858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Major Leadership Traits</a:t>
            </a:r>
          </a:p>
        </p:txBody>
      </p:sp>
      <p:sp>
        <p:nvSpPr>
          <p:cNvPr id="8195" name="Rectangle 2052"/>
          <p:cNvSpPr>
            <a:spLocks noGrp="1" noChangeArrowheads="1"/>
          </p:cNvSpPr>
          <p:nvPr>
            <p:ph sz="half" idx="1"/>
          </p:nvPr>
        </p:nvSpPr>
        <p:spPr>
          <a:xfrm>
            <a:off x="533400" y="2971800"/>
            <a:ext cx="7391400" cy="2819400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sz="3200" b="1" dirty="0" smtClean="0">
                <a:latin typeface="+mn-lt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+mn-lt"/>
              </a:rPr>
              <a:t>Integrity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– The quality of honesty and trustworthiness. Ex. Character Counts! program</a:t>
            </a:r>
          </a:p>
          <a:p>
            <a:pPr eaLnBrk="1" hangingPunct="1">
              <a:spcAft>
                <a:spcPts val="1200"/>
              </a:spcAft>
              <a:buClr>
                <a:srgbClr val="0070C0"/>
              </a:buClr>
              <a:defRPr/>
            </a:pPr>
            <a:endParaRPr lang="en-US" sz="900" dirty="0" smtClean="0">
              <a:latin typeface="+mn-lt"/>
            </a:endParaRPr>
          </a:p>
          <a:p>
            <a:pPr eaLnBrk="1" hangingPunct="1">
              <a:spcAft>
                <a:spcPts val="1200"/>
              </a:spcAft>
              <a:buClr>
                <a:srgbClr val="0070C0"/>
              </a:buClr>
              <a:defRPr/>
            </a:pPr>
            <a:r>
              <a:rPr lang="en-US" b="1" dirty="0" smtClean="0">
                <a:latin typeface="+mn-lt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+mn-lt"/>
              </a:rPr>
              <a:t>Sociability</a:t>
            </a:r>
            <a:r>
              <a:rPr lang="en-US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– Leader’s inclination to seek out pleasant social relationships. Ex. Michael Hughes, university president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2064603"/>
            <a:ext cx="76422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defRPr/>
            </a:pPr>
            <a:r>
              <a:rPr lang="en-US" dirty="0" smtClean="0">
                <a:solidFill>
                  <a:prstClr val="black"/>
                </a:solidFill>
                <a:latin typeface="+mn-lt"/>
                <a:cs typeface="Calibri" pitchFamily="34" charset="0"/>
              </a:rPr>
              <a:t>Traits to possess or cultivate if one seeks to be </a:t>
            </a:r>
          </a:p>
          <a:p>
            <a:pPr lvl="0" eaLnBrk="0" hangingPunct="0">
              <a:defRPr/>
            </a:pPr>
            <a:r>
              <a:rPr lang="en-US" dirty="0" smtClean="0">
                <a:solidFill>
                  <a:prstClr val="black"/>
                </a:solidFill>
                <a:latin typeface="+mn-lt"/>
                <a:cs typeface="Calibri" pitchFamily="34" charset="0"/>
              </a:rPr>
              <a:t>perceived by others as a leader: </a:t>
            </a:r>
            <a:endParaRPr lang="en-US" dirty="0">
              <a:solidFill>
                <a:prstClr val="black"/>
              </a:solidFill>
              <a:latin typeface="+mn-lt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1371600" y="1371600"/>
            <a:ext cx="7086600" cy="1076325"/>
          </a:xfrm>
          <a:prstGeom prst="rect">
            <a:avLst/>
          </a:prstGeom>
          <a:noFill/>
          <a:ln w="7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8675" name="Group 6"/>
          <p:cNvGrpSpPr>
            <a:grpSpLocks/>
          </p:cNvGrpSpPr>
          <p:nvPr/>
        </p:nvGrpSpPr>
        <p:grpSpPr bwMode="auto">
          <a:xfrm>
            <a:off x="1143000" y="3228975"/>
            <a:ext cx="7194550" cy="906463"/>
            <a:chOff x="0" y="1363"/>
            <a:chExt cx="4366" cy="614"/>
          </a:xfrm>
        </p:grpSpPr>
        <p:sp>
          <p:nvSpPr>
            <p:cNvPr id="59399" name="Rectangle 7"/>
            <p:cNvSpPr>
              <a:spLocks noChangeArrowheads="1"/>
            </p:cNvSpPr>
            <p:nvPr/>
          </p:nvSpPr>
          <p:spPr bwMode="auto">
            <a:xfrm>
              <a:off x="43" y="1363"/>
              <a:ext cx="4276" cy="614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 lIns="0" tIns="0" rIns="0" bIns="0" anchor="ctr"/>
            <a:lstStyle/>
            <a:p>
              <a:pPr eaLnBrk="0" hangingPunct="0">
                <a:defRPr/>
              </a:pPr>
              <a:r>
                <a:rPr lang="en-US" sz="14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</a:t>
              </a:r>
            </a:p>
          </p:txBody>
        </p:sp>
        <p:sp>
          <p:nvSpPr>
            <p:cNvPr id="28681" name="Rectangle 8"/>
            <p:cNvSpPr>
              <a:spLocks noChangeArrowheads="1"/>
            </p:cNvSpPr>
            <p:nvPr/>
          </p:nvSpPr>
          <p:spPr bwMode="auto">
            <a:xfrm>
              <a:off x="0" y="1363"/>
              <a:ext cx="4366" cy="614"/>
            </a:xfrm>
            <a:prstGeom prst="rect">
              <a:avLst/>
            </a:prstGeom>
            <a:noFill/>
            <a:ln w="7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28676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534400" cy="685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200" b="1" dirty="0" smtClean="0">
                <a:latin typeface="+mj-lt"/>
              </a:rPr>
              <a:t>5-Factor Personality Model &amp; Leadership</a:t>
            </a:r>
          </a:p>
        </p:txBody>
      </p:sp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825777"/>
            <a:ext cx="8686800" cy="4117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458200" cy="685800"/>
          </a:xfrm>
        </p:spPr>
        <p:txBody>
          <a:bodyPr/>
          <a:lstStyle/>
          <a:p>
            <a:pPr algn="ctr" eaLnBrk="1" hangingPunct="1"/>
            <a:r>
              <a:rPr lang="en-US" sz="3200" b="1" dirty="0" smtClean="0">
                <a:latin typeface="+mj-lt"/>
              </a:rPr>
              <a:t>5-Factor Personality Model &amp; Leadership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2438400"/>
            <a:ext cx="8382000" cy="3733800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000000"/>
                </a:solidFill>
                <a:latin typeface="+mn-lt"/>
              </a:rPr>
              <a:t>Results –</a:t>
            </a:r>
            <a:r>
              <a:rPr lang="en-US" sz="22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+mn-lt"/>
              </a:rPr>
              <a:t>a strong relationship between personality 	      traits and leadership</a:t>
            </a:r>
          </a:p>
          <a:p>
            <a:pPr eaLnBrk="1" hangingPunct="1">
              <a:buClr>
                <a:srgbClr val="0070C0"/>
              </a:buClr>
              <a:defRPr/>
            </a:pPr>
            <a:r>
              <a:rPr lang="en-US" sz="2200" b="1" i="1" dirty="0" smtClean="0">
                <a:solidFill>
                  <a:srgbClr val="000000"/>
                </a:solidFill>
                <a:latin typeface="+mn-lt"/>
              </a:rPr>
              <a:t>Extraversion</a:t>
            </a:r>
            <a:r>
              <a:rPr lang="en-US" sz="2200" dirty="0" smtClean="0">
                <a:solidFill>
                  <a:srgbClr val="000000"/>
                </a:solidFill>
                <a:latin typeface="+mn-lt"/>
              </a:rPr>
              <a:t> – factor most strongly associated with   leadership</a:t>
            </a:r>
          </a:p>
          <a:p>
            <a:pPr lvl="1" eaLnBrk="1" hangingPunct="1">
              <a:buClr>
                <a:srgbClr val="0070C0"/>
              </a:buClr>
              <a:defRPr/>
            </a:pPr>
            <a:r>
              <a:rPr lang="en-US" sz="2200" dirty="0" smtClean="0">
                <a:solidFill>
                  <a:srgbClr val="000000"/>
                </a:solidFill>
              </a:rPr>
              <a:t>Most important trait of effective leaders</a:t>
            </a:r>
          </a:p>
          <a:p>
            <a:pPr eaLnBrk="1" hangingPunct="1">
              <a:buClr>
                <a:srgbClr val="0070C0"/>
              </a:buClr>
              <a:defRPr/>
            </a:pPr>
            <a:r>
              <a:rPr lang="en-US" sz="2200" b="1" i="1" dirty="0" smtClean="0">
                <a:solidFill>
                  <a:srgbClr val="000000"/>
                </a:solidFill>
                <a:latin typeface="+mn-lt"/>
              </a:rPr>
              <a:t>Conscientiousness</a:t>
            </a:r>
            <a:r>
              <a:rPr lang="en-US" sz="2200" dirty="0" smtClean="0">
                <a:solidFill>
                  <a:srgbClr val="000000"/>
                </a:solidFill>
                <a:latin typeface="+mn-lt"/>
              </a:rPr>
              <a:t> – second most related factor</a:t>
            </a:r>
          </a:p>
          <a:p>
            <a:pPr eaLnBrk="1" hangingPunct="1">
              <a:buClr>
                <a:srgbClr val="0070C0"/>
              </a:buClr>
              <a:defRPr/>
            </a:pPr>
            <a:r>
              <a:rPr lang="en-US" sz="2200" b="1" i="1" dirty="0" smtClean="0">
                <a:solidFill>
                  <a:srgbClr val="000000"/>
                </a:solidFill>
                <a:latin typeface="+mn-lt"/>
              </a:rPr>
              <a:t>Openness</a:t>
            </a:r>
            <a:r>
              <a:rPr lang="en-US" sz="2200" dirty="0" smtClean="0">
                <a:solidFill>
                  <a:srgbClr val="000000"/>
                </a:solidFill>
                <a:latin typeface="+mn-lt"/>
              </a:rPr>
              <a:t> – next most related</a:t>
            </a:r>
          </a:p>
          <a:p>
            <a:pPr eaLnBrk="1" hangingPunct="1">
              <a:buClr>
                <a:srgbClr val="0070C0"/>
              </a:buClr>
              <a:defRPr/>
            </a:pPr>
            <a:r>
              <a:rPr lang="en-US" sz="2200" b="1" i="1" dirty="0" smtClean="0">
                <a:solidFill>
                  <a:srgbClr val="000000"/>
                </a:solidFill>
                <a:latin typeface="+mn-lt"/>
              </a:rPr>
              <a:t>Low</a:t>
            </a:r>
            <a:r>
              <a:rPr lang="en-US" sz="2200" i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200" b="1" i="1" dirty="0" smtClean="0">
                <a:solidFill>
                  <a:srgbClr val="000000"/>
                </a:solidFill>
                <a:latin typeface="+mn-lt"/>
              </a:rPr>
              <a:t>Neuroticism</a:t>
            </a:r>
          </a:p>
          <a:p>
            <a:pPr eaLnBrk="1" hangingPunct="1">
              <a:buClr>
                <a:srgbClr val="0070C0"/>
              </a:buClr>
              <a:defRPr/>
            </a:pPr>
            <a:r>
              <a:rPr lang="en-US" sz="2200" b="1" i="1" dirty="0" smtClean="0">
                <a:solidFill>
                  <a:srgbClr val="000000"/>
                </a:solidFill>
                <a:latin typeface="+mn-lt"/>
              </a:rPr>
              <a:t>Agreeableness</a:t>
            </a:r>
            <a:r>
              <a:rPr lang="en-US" sz="2200" dirty="0" smtClean="0">
                <a:solidFill>
                  <a:srgbClr val="000000"/>
                </a:solidFill>
                <a:latin typeface="+mn-lt"/>
              </a:rPr>
              <a:t> – only weakly related to leadership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501914"/>
            <a:ext cx="701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000" i="1" dirty="0" smtClean="0">
                <a:solidFill>
                  <a:srgbClr val="000000"/>
                </a:solidFill>
                <a:latin typeface="+mn-lt"/>
              </a:rPr>
              <a:t>Big Five &amp; Leadership Study Using Meta-Analysis </a:t>
            </a:r>
          </a:p>
          <a:p>
            <a:pPr algn="ctr" eaLnBrk="0" hangingPunct="0">
              <a:defRPr/>
            </a:pPr>
            <a:r>
              <a:rPr lang="en-US" sz="2000" i="1" dirty="0" smtClean="0">
                <a:solidFill>
                  <a:srgbClr val="000000"/>
                </a:solidFill>
                <a:latin typeface="+mn-lt"/>
              </a:rPr>
              <a:t>(Judge et al., 2002) </a:t>
            </a:r>
            <a:endParaRPr lang="en-US" sz="2000" i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458200" cy="609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3200" b="1" dirty="0" smtClean="0">
                <a:latin typeface="+mj-lt"/>
              </a:rPr>
              <a:t>Emotional Intelligence &amp; Leadership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105400" y="2743200"/>
            <a:ext cx="3276600" cy="1676400"/>
          </a:xfrm>
        </p:spPr>
        <p:txBody>
          <a:bodyPr/>
          <a:lstStyle/>
          <a:p>
            <a:pPr eaLnBrk="1" hangingPunct="1">
              <a:buClr>
                <a:srgbClr val="0070C0"/>
              </a:buClr>
            </a:pPr>
            <a:r>
              <a:rPr lang="en-US" sz="2000" b="1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people who are more sensitive to their emotions &amp; their impact on others will be more effective leaders</a:t>
            </a:r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152400" y="2362200"/>
            <a:ext cx="4648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2200" b="1" dirty="0">
                <a:solidFill>
                  <a:srgbClr val="000000"/>
                </a:solidFill>
                <a:latin typeface="Arial" charset="0"/>
              </a:rPr>
              <a:t>Ability to perceive and:</a:t>
            </a:r>
            <a:r>
              <a:rPr lang="en-US" sz="22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marL="742950" lvl="1" indent="-285750"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SzPct val="80000"/>
              <a:buFont typeface="Wingdings 2" pitchFamily="18" charset="2"/>
              <a:buChar char="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apply emotions to life’s tasks</a:t>
            </a:r>
          </a:p>
          <a:p>
            <a:pPr marL="742950" lvl="1" indent="-285750"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SzPct val="80000"/>
              <a:buFont typeface="Wingdings 2" pitchFamily="18" charset="2"/>
              <a:buChar char="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reason/understand emotions</a:t>
            </a:r>
          </a:p>
          <a:p>
            <a:pPr marL="742950" lvl="1" indent="-285750"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SzPct val="80000"/>
              <a:buFont typeface="Wingdings 2" pitchFamily="18" charset="2"/>
              <a:buChar char="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express emotions</a:t>
            </a:r>
          </a:p>
          <a:p>
            <a:pPr marL="742950" lvl="1" indent="-285750"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SzPct val="80000"/>
              <a:buFont typeface="Wingdings 2" pitchFamily="18" charset="2"/>
              <a:buChar char="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use emotions to facilitate thinking</a:t>
            </a:r>
          </a:p>
          <a:p>
            <a:pPr marL="742950" lvl="1" indent="-285750"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SzPct val="80000"/>
              <a:buFont typeface="Wingdings 2" pitchFamily="18" charset="2"/>
              <a:buChar char=""/>
              <a:defRPr/>
            </a:pPr>
            <a:r>
              <a:rPr lang="en-US" sz="2000" dirty="0">
                <a:solidFill>
                  <a:srgbClr val="000000"/>
                </a:solidFill>
                <a:latin typeface="Arial" charset="0"/>
              </a:rPr>
              <a:t>manage emotions within oneself and relationships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70856" y="1671935"/>
            <a:ext cx="1678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Definition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81600" y="1671935"/>
            <a:ext cx="342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  <a:latin typeface="+mn-lt"/>
                <a:cs typeface="Calibri" pitchFamily="34" charset="0"/>
              </a:rPr>
              <a:t>Underlying Premise </a:t>
            </a:r>
            <a:endParaRPr lang="en-US" b="1" dirty="0">
              <a:solidFill>
                <a:srgbClr val="000000"/>
              </a:solidFill>
              <a:latin typeface="+mn-lt"/>
              <a:cs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6451684"/>
            <a:ext cx="8686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Peter G. Northouse, </a:t>
            </a:r>
            <a:r>
              <a:rPr kumimoji="0" lang="en-US" sz="105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Leadership: Theory and Practice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Seventh Edition. © 2016 SAGE Publications, Inc.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Office\Templates\Business Planner Templates\Leadeship with background.pot</Template>
  <TotalTime>1453</TotalTime>
  <Words>939</Words>
  <Application>Microsoft Office PowerPoint</Application>
  <PresentationFormat>On-screen Show (4:3)</PresentationFormat>
  <Paragraphs>125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Helvetica</vt:lpstr>
      <vt:lpstr>Times New Roman</vt:lpstr>
      <vt:lpstr>Wingdings</vt:lpstr>
      <vt:lpstr>Wingdings 2</vt:lpstr>
      <vt:lpstr>2_Custom Design</vt:lpstr>
      <vt:lpstr>PowerPoint Presentation</vt:lpstr>
      <vt:lpstr>Overview</vt:lpstr>
      <vt:lpstr>Great Person Theories</vt:lpstr>
      <vt:lpstr>Historical Shifts in Trait Perspective</vt:lpstr>
      <vt:lpstr>Major Leadership Traits</vt:lpstr>
      <vt:lpstr>Major Leadership Traits</vt:lpstr>
      <vt:lpstr>5-Factor Personality Model &amp; Leadership</vt:lpstr>
      <vt:lpstr>5-Factor Personality Model &amp; Leadership</vt:lpstr>
      <vt:lpstr>Emotional Intelligence &amp; Leadership</vt:lpstr>
      <vt:lpstr>Different Ways to Measure EQ</vt:lpstr>
      <vt:lpstr>How Does the  Trait Approach Work?</vt:lpstr>
      <vt:lpstr>Focus of Trait Approach</vt:lpstr>
      <vt:lpstr>Strengths</vt:lpstr>
      <vt:lpstr>Criticisms</vt:lpstr>
      <vt:lpstr>Application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Virginia Gregory</dc:creator>
  <cp:lastModifiedBy>AsibraMinta, Lola A</cp:lastModifiedBy>
  <cp:revision>144</cp:revision>
  <dcterms:created xsi:type="dcterms:W3CDTF">2000-11-13T21:29:08Z</dcterms:created>
  <dcterms:modified xsi:type="dcterms:W3CDTF">2016-08-07T20:55:49Z</dcterms:modified>
</cp:coreProperties>
</file>