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5" r:id="rId3"/>
  </p:sldMasterIdLst>
  <p:notesMasterIdLst>
    <p:notesMasterId r:id="rId25"/>
  </p:notesMasterIdLst>
  <p:sldIdLst>
    <p:sldId id="257" r:id="rId4"/>
    <p:sldId id="282" r:id="rId5"/>
    <p:sldId id="285" r:id="rId6"/>
    <p:sldId id="322" r:id="rId7"/>
    <p:sldId id="335" r:id="rId8"/>
    <p:sldId id="337" r:id="rId9"/>
    <p:sldId id="338" r:id="rId10"/>
    <p:sldId id="339" r:id="rId11"/>
    <p:sldId id="340" r:id="rId12"/>
    <p:sldId id="353" r:id="rId13"/>
    <p:sldId id="341" r:id="rId14"/>
    <p:sldId id="342" r:id="rId15"/>
    <p:sldId id="343" r:id="rId16"/>
    <p:sldId id="344" r:id="rId17"/>
    <p:sldId id="345" r:id="rId18"/>
    <p:sldId id="346" r:id="rId19"/>
    <p:sldId id="347" r:id="rId20"/>
    <p:sldId id="348" r:id="rId21"/>
    <p:sldId id="351" r:id="rId22"/>
    <p:sldId id="349" r:id="rId23"/>
    <p:sldId id="355" r:id="rId24"/>
  </p:sldIdLst>
  <p:sldSz cx="9144000" cy="6858000" type="screen4x3"/>
  <p:notesSz cx="7302500" cy="95885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686" autoAdjust="0"/>
    <p:restoredTop sz="78214" autoAdjust="0"/>
  </p:normalViewPr>
  <p:slideViewPr>
    <p:cSldViewPr>
      <p:cViewPr varScale="1">
        <p:scale>
          <a:sx n="73" d="100"/>
          <a:sy n="73" d="100"/>
        </p:scale>
        <p:origin x="1704" y="19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notesMaster" Target="notesMasters/notesMaster1.xml"/><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slideMaster" Target="slideMasters/slide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4417" cy="481090"/>
          </a:xfrm>
          <a:prstGeom prst="rect">
            <a:avLst/>
          </a:prstGeom>
        </p:spPr>
        <p:txBody>
          <a:bodyPr vert="horz" lIns="96515" tIns="48257" rIns="96515" bIns="48257" rtlCol="0"/>
          <a:lstStyle>
            <a:lvl1pPr algn="l">
              <a:defRPr sz="1300"/>
            </a:lvl1pPr>
          </a:lstStyle>
          <a:p>
            <a:endParaRPr lang="en-US"/>
          </a:p>
        </p:txBody>
      </p:sp>
      <p:sp>
        <p:nvSpPr>
          <p:cNvPr id="3" name="Date Placeholder 2"/>
          <p:cNvSpPr>
            <a:spLocks noGrp="1"/>
          </p:cNvSpPr>
          <p:nvPr>
            <p:ph type="dt" idx="1"/>
          </p:nvPr>
        </p:nvSpPr>
        <p:spPr>
          <a:xfrm>
            <a:off x="4136393" y="0"/>
            <a:ext cx="3164417" cy="481090"/>
          </a:xfrm>
          <a:prstGeom prst="rect">
            <a:avLst/>
          </a:prstGeom>
        </p:spPr>
        <p:txBody>
          <a:bodyPr vert="horz" lIns="96515" tIns="48257" rIns="96515" bIns="48257" rtlCol="0"/>
          <a:lstStyle>
            <a:lvl1pPr algn="r">
              <a:defRPr sz="1300"/>
            </a:lvl1pPr>
          </a:lstStyle>
          <a:p>
            <a:fld id="{446697CF-1E2F-466F-8B3D-9D4214C89ADB}" type="datetimeFigureOut">
              <a:rPr lang="en-US" smtClean="0"/>
              <a:pPr/>
              <a:t>7/26/16</a:t>
            </a:fld>
            <a:endParaRPr lang="en-US"/>
          </a:p>
        </p:txBody>
      </p:sp>
      <p:sp>
        <p:nvSpPr>
          <p:cNvPr id="4" name="Slide Image Placeholder 3"/>
          <p:cNvSpPr>
            <a:spLocks noGrp="1" noRot="1" noChangeAspect="1"/>
          </p:cNvSpPr>
          <p:nvPr>
            <p:ph type="sldImg" idx="2"/>
          </p:nvPr>
        </p:nvSpPr>
        <p:spPr>
          <a:xfrm>
            <a:off x="1493838" y="1198563"/>
            <a:ext cx="4314825" cy="3235325"/>
          </a:xfrm>
          <a:prstGeom prst="rect">
            <a:avLst/>
          </a:prstGeom>
          <a:noFill/>
          <a:ln w="12700">
            <a:solidFill>
              <a:prstClr val="black"/>
            </a:solidFill>
          </a:ln>
        </p:spPr>
        <p:txBody>
          <a:bodyPr vert="horz" lIns="96515" tIns="48257" rIns="96515" bIns="48257" rtlCol="0" anchor="ctr"/>
          <a:lstStyle/>
          <a:p>
            <a:endParaRPr lang="en-US"/>
          </a:p>
        </p:txBody>
      </p:sp>
      <p:sp>
        <p:nvSpPr>
          <p:cNvPr id="5" name="Notes Placeholder 4"/>
          <p:cNvSpPr>
            <a:spLocks noGrp="1"/>
          </p:cNvSpPr>
          <p:nvPr>
            <p:ph type="body" sz="quarter" idx="3"/>
          </p:nvPr>
        </p:nvSpPr>
        <p:spPr>
          <a:xfrm>
            <a:off x="730250" y="4614466"/>
            <a:ext cx="5842000" cy="3775472"/>
          </a:xfrm>
          <a:prstGeom prst="rect">
            <a:avLst/>
          </a:prstGeom>
        </p:spPr>
        <p:txBody>
          <a:bodyPr vert="horz" lIns="96515" tIns="48257" rIns="96515" bIns="48257"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07411"/>
            <a:ext cx="3164417" cy="481089"/>
          </a:xfrm>
          <a:prstGeom prst="rect">
            <a:avLst/>
          </a:prstGeom>
        </p:spPr>
        <p:txBody>
          <a:bodyPr vert="horz" lIns="96515" tIns="48257" rIns="96515" bIns="48257" rtlCol="0" anchor="b"/>
          <a:lstStyle>
            <a:lvl1pPr algn="l">
              <a:defRPr sz="1300"/>
            </a:lvl1pPr>
          </a:lstStyle>
          <a:p>
            <a:endParaRPr lang="en-US"/>
          </a:p>
        </p:txBody>
      </p:sp>
      <p:sp>
        <p:nvSpPr>
          <p:cNvPr id="7" name="Slide Number Placeholder 6"/>
          <p:cNvSpPr>
            <a:spLocks noGrp="1"/>
          </p:cNvSpPr>
          <p:nvPr>
            <p:ph type="sldNum" sz="quarter" idx="5"/>
          </p:nvPr>
        </p:nvSpPr>
        <p:spPr>
          <a:xfrm>
            <a:off x="4136393" y="9107411"/>
            <a:ext cx="3164417" cy="481089"/>
          </a:xfrm>
          <a:prstGeom prst="rect">
            <a:avLst/>
          </a:prstGeom>
        </p:spPr>
        <p:txBody>
          <a:bodyPr vert="horz" lIns="96515" tIns="48257" rIns="96515" bIns="48257" rtlCol="0" anchor="b"/>
          <a:lstStyle>
            <a:lvl1pPr algn="r">
              <a:defRPr sz="1300"/>
            </a:lvl1pPr>
          </a:lstStyle>
          <a:p>
            <a:fld id="{C158B503-FA69-4C06-9542-D00CCC64621B}" type="slidenum">
              <a:rPr lang="en-US" smtClean="0"/>
              <a:pPr/>
              <a:t>‹#›</a:t>
            </a:fld>
            <a:endParaRPr lang="en-US"/>
          </a:p>
        </p:txBody>
      </p:sp>
    </p:spTree>
    <p:extLst>
      <p:ext uri="{BB962C8B-B14F-4D97-AF65-F5344CB8AC3E}">
        <p14:creationId xmlns:p14="http://schemas.microsoft.com/office/powerpoint/2010/main" val="30498812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AutoNum type="arabicPeriod"/>
            </a:pPr>
            <a:r>
              <a:rPr lang="en-US" dirty="0" smtClean="0"/>
              <a:t>Full</a:t>
            </a:r>
            <a:r>
              <a:rPr lang="en-US" baseline="0" dirty="0" smtClean="0"/>
              <a:t> text of SCOTUS Opinion: http://www.supremecourt.gov/opinions/14pdf/14-114_qol1.pdf</a:t>
            </a:r>
          </a:p>
          <a:p>
            <a:pPr marL="228600" indent="-228600">
              <a:buAutoNum type="arabicPeriod"/>
            </a:pPr>
            <a:r>
              <a:rPr lang="en-US" baseline="0" dirty="0" smtClean="0"/>
              <a:t>Full text of 8</a:t>
            </a:r>
            <a:r>
              <a:rPr lang="en-US" baseline="30000" dirty="0" smtClean="0"/>
              <a:t>th</a:t>
            </a:r>
            <a:r>
              <a:rPr lang="en-US" baseline="0" dirty="0" smtClean="0"/>
              <a:t> Circuit Appeals Court Decision: http://media.ca8.uscourts.gov/opndir/15/07/133528P.pdf</a:t>
            </a:r>
          </a:p>
          <a:p>
            <a:pPr marL="228600" indent="-228600">
              <a:buAutoNum type="arabicPeriod"/>
            </a:pPr>
            <a:r>
              <a:rPr lang="en-US" dirty="0" smtClean="0"/>
              <a:t>http://www.justice.gov/criminal-fraud/health-care-fraud-unit</a:t>
            </a:r>
            <a:endParaRPr lang="en-US" dirty="0"/>
          </a:p>
        </p:txBody>
      </p:sp>
      <p:sp>
        <p:nvSpPr>
          <p:cNvPr id="4" name="Slide Number Placeholder 3"/>
          <p:cNvSpPr>
            <a:spLocks noGrp="1"/>
          </p:cNvSpPr>
          <p:nvPr>
            <p:ph type="sldNum" sz="quarter" idx="10"/>
          </p:nvPr>
        </p:nvSpPr>
        <p:spPr/>
        <p:txBody>
          <a:bodyPr/>
          <a:lstStyle/>
          <a:p>
            <a:fld id="{C158B503-FA69-4C06-9542-D00CCC64621B}" type="slidenum">
              <a:rPr lang="en-US" smtClean="0"/>
              <a:pPr/>
              <a:t>4</a:t>
            </a:fld>
            <a:endParaRPr lang="en-US"/>
          </a:p>
        </p:txBody>
      </p:sp>
    </p:spTree>
    <p:extLst>
      <p:ext uri="{BB962C8B-B14F-4D97-AF65-F5344CB8AC3E}">
        <p14:creationId xmlns:p14="http://schemas.microsoft.com/office/powerpoint/2010/main" val="26306032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https://www.ftc.gov/enforcement/statutes/federal-trade-commission-act</a:t>
            </a:r>
          </a:p>
          <a:p>
            <a:pPr marL="228600" indent="-228600">
              <a:buAutoNum type="arabicPeriod"/>
            </a:pPr>
            <a:r>
              <a:rPr lang="en-US" dirty="0" smtClean="0"/>
              <a:t>http://www.stolaf.edu/people/becker/antitrust/statutes/clayton.html</a:t>
            </a:r>
          </a:p>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fld id="{C158B503-FA69-4C06-9542-D00CCC64621B}" type="slidenum">
              <a:rPr lang="en-US" smtClean="0"/>
              <a:pPr/>
              <a:t>13</a:t>
            </a:fld>
            <a:endParaRPr lang="en-US"/>
          </a:p>
        </p:txBody>
      </p:sp>
    </p:spTree>
    <p:extLst>
      <p:ext uri="{BB962C8B-B14F-4D97-AF65-F5344CB8AC3E}">
        <p14:creationId xmlns:p14="http://schemas.microsoft.com/office/powerpoint/2010/main" val="34191363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http://www.hg.org/article.asp?id=6025</a:t>
            </a:r>
          </a:p>
          <a:p>
            <a:pPr marL="228600" indent="-228600">
              <a:buAutoNum type="arabicPeriod"/>
            </a:pPr>
            <a:r>
              <a:rPr lang="en-US" dirty="0" err="1" smtClean="0"/>
              <a:t>I.d.</a:t>
            </a:r>
            <a:endParaRPr lang="en-US" dirty="0"/>
          </a:p>
        </p:txBody>
      </p:sp>
      <p:sp>
        <p:nvSpPr>
          <p:cNvPr id="4" name="Slide Number Placeholder 3"/>
          <p:cNvSpPr>
            <a:spLocks noGrp="1"/>
          </p:cNvSpPr>
          <p:nvPr>
            <p:ph type="sldNum" sz="quarter" idx="10"/>
          </p:nvPr>
        </p:nvSpPr>
        <p:spPr/>
        <p:txBody>
          <a:bodyPr/>
          <a:lstStyle/>
          <a:p>
            <a:fld id="{C158B503-FA69-4C06-9542-D00CCC64621B}" type="slidenum">
              <a:rPr lang="en-US" smtClean="0"/>
              <a:pPr/>
              <a:t>14</a:t>
            </a:fld>
            <a:endParaRPr lang="en-US"/>
          </a:p>
        </p:txBody>
      </p:sp>
    </p:spTree>
    <p:extLst>
      <p:ext uri="{BB962C8B-B14F-4D97-AF65-F5344CB8AC3E}">
        <p14:creationId xmlns:p14="http://schemas.microsoft.com/office/powerpoint/2010/main" val="35358803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 and 2. http://caselaw.findlaw.com/us-2nd-circuit/1300513.html</a:t>
            </a:r>
          </a:p>
          <a:p>
            <a:r>
              <a:rPr lang="en-US" dirty="0" smtClean="0"/>
              <a:t>3. http://www.justice.gov/file/503541/download</a:t>
            </a:r>
          </a:p>
          <a:p>
            <a:endParaRPr lang="en-US" dirty="0"/>
          </a:p>
        </p:txBody>
      </p:sp>
      <p:sp>
        <p:nvSpPr>
          <p:cNvPr id="4" name="Slide Number Placeholder 3"/>
          <p:cNvSpPr>
            <a:spLocks noGrp="1"/>
          </p:cNvSpPr>
          <p:nvPr>
            <p:ph type="sldNum" sz="quarter" idx="10"/>
          </p:nvPr>
        </p:nvSpPr>
        <p:spPr/>
        <p:txBody>
          <a:bodyPr/>
          <a:lstStyle/>
          <a:p>
            <a:fld id="{C158B503-FA69-4C06-9542-D00CCC64621B}" type="slidenum">
              <a:rPr lang="en-US" smtClean="0"/>
              <a:pPr/>
              <a:t>15</a:t>
            </a:fld>
            <a:endParaRPr lang="en-US"/>
          </a:p>
        </p:txBody>
      </p:sp>
    </p:spTree>
    <p:extLst>
      <p:ext uri="{BB962C8B-B14F-4D97-AF65-F5344CB8AC3E}">
        <p14:creationId xmlns:p14="http://schemas.microsoft.com/office/powerpoint/2010/main" val="38688083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 http://caselaw.findlaw.com/us-supreme-court/466/2.html</a:t>
            </a:r>
            <a:endParaRPr lang="en-US" dirty="0"/>
          </a:p>
        </p:txBody>
      </p:sp>
      <p:sp>
        <p:nvSpPr>
          <p:cNvPr id="4" name="Slide Number Placeholder 3"/>
          <p:cNvSpPr>
            <a:spLocks noGrp="1"/>
          </p:cNvSpPr>
          <p:nvPr>
            <p:ph type="sldNum" sz="quarter" idx="10"/>
          </p:nvPr>
        </p:nvSpPr>
        <p:spPr/>
        <p:txBody>
          <a:bodyPr/>
          <a:lstStyle/>
          <a:p>
            <a:fld id="{C158B503-FA69-4C06-9542-D00CCC64621B}" type="slidenum">
              <a:rPr lang="en-US" smtClean="0"/>
              <a:pPr/>
              <a:t>16</a:t>
            </a:fld>
            <a:endParaRPr lang="en-US"/>
          </a:p>
        </p:txBody>
      </p:sp>
    </p:spTree>
    <p:extLst>
      <p:ext uri="{BB962C8B-B14F-4D97-AF65-F5344CB8AC3E}">
        <p14:creationId xmlns:p14="http://schemas.microsoft.com/office/powerpoint/2010/main" val="39348079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http://www.modernhealthcare.com/article/20150210/NEWS/302109937</a:t>
            </a:r>
          </a:p>
          <a:p>
            <a:pPr marL="228600" indent="-228600">
              <a:buAutoNum type="arabicPeriod"/>
            </a:pPr>
            <a:r>
              <a:rPr lang="en-US" dirty="0" smtClean="0"/>
              <a:t>http://www.modernhealthcare.com/article/20150504/NEWS/150509966</a:t>
            </a:r>
            <a:endParaRPr lang="en-US" dirty="0"/>
          </a:p>
        </p:txBody>
      </p:sp>
      <p:sp>
        <p:nvSpPr>
          <p:cNvPr id="4" name="Slide Number Placeholder 3"/>
          <p:cNvSpPr>
            <a:spLocks noGrp="1"/>
          </p:cNvSpPr>
          <p:nvPr>
            <p:ph type="sldNum" sz="quarter" idx="10"/>
          </p:nvPr>
        </p:nvSpPr>
        <p:spPr/>
        <p:txBody>
          <a:bodyPr/>
          <a:lstStyle/>
          <a:p>
            <a:fld id="{C158B503-FA69-4C06-9542-D00CCC64621B}" type="slidenum">
              <a:rPr lang="en-US" smtClean="0"/>
              <a:pPr/>
              <a:t>17</a:t>
            </a:fld>
            <a:endParaRPr lang="en-US"/>
          </a:p>
        </p:txBody>
      </p:sp>
    </p:spTree>
    <p:extLst>
      <p:ext uri="{BB962C8B-B14F-4D97-AF65-F5344CB8AC3E}">
        <p14:creationId xmlns:p14="http://schemas.microsoft.com/office/powerpoint/2010/main" val="38574304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https://www.law.cornell.edu/uscode/text/42/1320a-7b</a:t>
            </a:r>
          </a:p>
          <a:p>
            <a:pPr marL="228600" indent="-228600">
              <a:buAutoNum type="arabicPeriod"/>
            </a:pPr>
            <a:r>
              <a:rPr lang="en-US" dirty="0" smtClean="0"/>
              <a:t>https://www.law.cornell.edu/cfr/text/42/1001.952</a:t>
            </a:r>
            <a:endParaRPr lang="en-US" dirty="0"/>
          </a:p>
        </p:txBody>
      </p:sp>
      <p:sp>
        <p:nvSpPr>
          <p:cNvPr id="4" name="Slide Number Placeholder 3"/>
          <p:cNvSpPr>
            <a:spLocks noGrp="1"/>
          </p:cNvSpPr>
          <p:nvPr>
            <p:ph type="sldNum" sz="quarter" idx="10"/>
          </p:nvPr>
        </p:nvSpPr>
        <p:spPr/>
        <p:txBody>
          <a:bodyPr/>
          <a:lstStyle/>
          <a:p>
            <a:fld id="{C158B503-FA69-4C06-9542-D00CCC64621B}" type="slidenum">
              <a:rPr lang="en-US" smtClean="0"/>
              <a:pPr/>
              <a:t>18</a:t>
            </a:fld>
            <a:endParaRPr lang="en-US"/>
          </a:p>
        </p:txBody>
      </p:sp>
    </p:spTree>
    <p:extLst>
      <p:ext uri="{BB962C8B-B14F-4D97-AF65-F5344CB8AC3E}">
        <p14:creationId xmlns:p14="http://schemas.microsoft.com/office/powerpoint/2010/main" val="24559484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http://www.justice.gov/opa/pr/amedisys-home-health-companies-agree-pay-150-million-resolve-false-claims-act-allegations</a:t>
            </a:r>
          </a:p>
          <a:p>
            <a:pPr marL="228600" indent="-228600">
              <a:buAutoNum type="arabicPeriod"/>
            </a:pPr>
            <a:r>
              <a:rPr lang="en-US" dirty="0" smtClean="0"/>
              <a:t>http://www.justice.gov/opa/pr/united-states-files-complaint-against-novartis-pharmaceuticals-corp-allegedly-paying</a:t>
            </a:r>
          </a:p>
          <a:p>
            <a:pPr marL="228600" indent="-228600">
              <a:buAutoNum type="arabicPeriod"/>
            </a:pPr>
            <a:r>
              <a:rPr lang="en-US" dirty="0" smtClean="0"/>
              <a:t>http://www.justice.gov/opa/pr/nation-s-largest-nursing-home-pharmacy-company-pay-124-million-settle-allegations-involving</a:t>
            </a:r>
          </a:p>
          <a:p>
            <a:pPr marL="228600" indent="-228600">
              <a:buAutoNum type="arabicPeriod"/>
            </a:pPr>
            <a:r>
              <a:rPr lang="en-US" dirty="0" smtClean="0"/>
              <a:t>http://www.modernhealthcare.com/article/20150708/BLOG/150709933</a:t>
            </a:r>
          </a:p>
          <a:p>
            <a:pPr marL="228600" indent="-228600">
              <a:buAutoNum type="arabicPeriod"/>
            </a:pPr>
            <a:r>
              <a:rPr lang="en-US" dirty="0" smtClean="0"/>
              <a:t>http://www.justice.gov/opa/pr/walgreens-pharmacy-chain-pays-79-million-resolve-false-prescription-billing-case</a:t>
            </a:r>
            <a:endParaRPr lang="en-US" dirty="0"/>
          </a:p>
        </p:txBody>
      </p:sp>
      <p:sp>
        <p:nvSpPr>
          <p:cNvPr id="4" name="Slide Number Placeholder 3"/>
          <p:cNvSpPr>
            <a:spLocks noGrp="1"/>
          </p:cNvSpPr>
          <p:nvPr>
            <p:ph type="sldNum" sz="quarter" idx="10"/>
          </p:nvPr>
        </p:nvSpPr>
        <p:spPr/>
        <p:txBody>
          <a:bodyPr/>
          <a:lstStyle/>
          <a:p>
            <a:fld id="{C158B503-FA69-4C06-9542-D00CCC64621B}" type="slidenum">
              <a:rPr lang="en-US" smtClean="0"/>
              <a:pPr/>
              <a:t>19</a:t>
            </a:fld>
            <a:endParaRPr lang="en-US"/>
          </a:p>
        </p:txBody>
      </p:sp>
    </p:spTree>
    <p:extLst>
      <p:ext uri="{BB962C8B-B14F-4D97-AF65-F5344CB8AC3E}">
        <p14:creationId xmlns:p14="http://schemas.microsoft.com/office/powerpoint/2010/main" val="27104192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https://www.law.cornell.edu/uscode/text/42/1395nn</a:t>
            </a:r>
          </a:p>
          <a:p>
            <a:pPr marL="228600" indent="-228600">
              <a:buAutoNum type="arabicPeriod"/>
            </a:pPr>
            <a:r>
              <a:rPr lang="en-US" dirty="0" smtClean="0"/>
              <a:t>https://www.cms.gov/Medicare/Fraud-and-Abuse/PhysicianSelfReferral/index.html?redirect=/PhysicianSelfReferral/95_advisory_opinions.asp</a:t>
            </a:r>
          </a:p>
          <a:p>
            <a:pPr marL="228600" indent="-228600">
              <a:buAutoNum type="arabicPeriod"/>
            </a:pPr>
            <a:r>
              <a:rPr lang="en-US" dirty="0" smtClean="0"/>
              <a:t>https://aishealth.com/sites/all/files/comp_lsta_ch400.pdf</a:t>
            </a:r>
          </a:p>
          <a:p>
            <a:pPr marL="228600" indent="-228600">
              <a:buAutoNum type="arabicPeriod"/>
            </a:pPr>
            <a:r>
              <a:rPr lang="en-US" dirty="0" smtClean="0"/>
              <a:t>http://www.federalregister.com/Browse/AuxData/1E111AB8-EBAD-4D1F-9998-F397C31BE59E</a:t>
            </a:r>
            <a:endParaRPr lang="en-US" dirty="0"/>
          </a:p>
        </p:txBody>
      </p:sp>
      <p:sp>
        <p:nvSpPr>
          <p:cNvPr id="4" name="Slide Number Placeholder 3"/>
          <p:cNvSpPr>
            <a:spLocks noGrp="1"/>
          </p:cNvSpPr>
          <p:nvPr>
            <p:ph type="sldNum" sz="quarter" idx="10"/>
          </p:nvPr>
        </p:nvSpPr>
        <p:spPr/>
        <p:txBody>
          <a:bodyPr/>
          <a:lstStyle/>
          <a:p>
            <a:fld id="{C158B503-FA69-4C06-9542-D00CCC64621B}" type="slidenum">
              <a:rPr lang="en-US" smtClean="0"/>
              <a:pPr/>
              <a:t>20</a:t>
            </a:fld>
            <a:endParaRPr lang="en-US"/>
          </a:p>
        </p:txBody>
      </p:sp>
    </p:spTree>
    <p:extLst>
      <p:ext uri="{BB962C8B-B14F-4D97-AF65-F5344CB8AC3E}">
        <p14:creationId xmlns:p14="http://schemas.microsoft.com/office/powerpoint/2010/main" val="37171640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 https://en.wikipedia.org/wiki/Sherman_Antitrust_Act#/media/File:John-Sherman-2.jpg</a:t>
            </a:r>
            <a:endParaRPr lang="en-US" dirty="0"/>
          </a:p>
        </p:txBody>
      </p:sp>
      <p:sp>
        <p:nvSpPr>
          <p:cNvPr id="4" name="Slide Number Placeholder 3"/>
          <p:cNvSpPr>
            <a:spLocks noGrp="1"/>
          </p:cNvSpPr>
          <p:nvPr>
            <p:ph type="sldNum" sz="quarter" idx="10"/>
          </p:nvPr>
        </p:nvSpPr>
        <p:spPr/>
        <p:txBody>
          <a:bodyPr/>
          <a:lstStyle/>
          <a:p>
            <a:fld id="{C158B503-FA69-4C06-9542-D00CCC64621B}" type="slidenum">
              <a:rPr lang="en-US" smtClean="0"/>
              <a:pPr/>
              <a:t>5</a:t>
            </a:fld>
            <a:endParaRPr lang="en-US"/>
          </a:p>
        </p:txBody>
      </p:sp>
    </p:spTree>
    <p:extLst>
      <p:ext uri="{BB962C8B-B14F-4D97-AF65-F5344CB8AC3E}">
        <p14:creationId xmlns:p14="http://schemas.microsoft.com/office/powerpoint/2010/main" val="40957450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http://assets.opencrs.com/rpts/R41137_20100406.pdf</a:t>
            </a:r>
          </a:p>
          <a:p>
            <a:pPr marL="228600" indent="-228600">
              <a:buAutoNum type="arabicPeriod"/>
            </a:pPr>
            <a:r>
              <a:rPr lang="en-US" dirty="0" smtClean="0"/>
              <a:t>http://kff.org/health-reform/state-indicator/state-health-insurance-marketplace-types/</a:t>
            </a:r>
          </a:p>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fld id="{C158B503-FA69-4C06-9542-D00CCC64621B}" type="slidenum">
              <a:rPr lang="en-US" smtClean="0"/>
              <a:pPr/>
              <a:t>6</a:t>
            </a:fld>
            <a:endParaRPr lang="en-US"/>
          </a:p>
        </p:txBody>
      </p:sp>
    </p:spTree>
    <p:extLst>
      <p:ext uri="{BB962C8B-B14F-4D97-AF65-F5344CB8AC3E}">
        <p14:creationId xmlns:p14="http://schemas.microsoft.com/office/powerpoint/2010/main" val="9302209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 Olivia</a:t>
            </a:r>
            <a:r>
              <a:rPr lang="en-US" baseline="0" dirty="0" smtClean="0"/>
              <a:t> Newton John did not actually endorse this parody…</a:t>
            </a:r>
            <a:endParaRPr lang="en-US" dirty="0"/>
          </a:p>
        </p:txBody>
      </p:sp>
      <p:sp>
        <p:nvSpPr>
          <p:cNvPr id="4" name="Slide Number Placeholder 3"/>
          <p:cNvSpPr>
            <a:spLocks noGrp="1"/>
          </p:cNvSpPr>
          <p:nvPr>
            <p:ph type="sldNum" sz="quarter" idx="10"/>
          </p:nvPr>
        </p:nvSpPr>
        <p:spPr/>
        <p:txBody>
          <a:bodyPr/>
          <a:lstStyle/>
          <a:p>
            <a:fld id="{C158B503-FA69-4C06-9542-D00CCC64621B}" type="slidenum">
              <a:rPr lang="en-US" smtClean="0"/>
              <a:pPr/>
              <a:t>7</a:t>
            </a:fld>
            <a:endParaRPr lang="en-US"/>
          </a:p>
        </p:txBody>
      </p:sp>
    </p:spTree>
    <p:extLst>
      <p:ext uri="{BB962C8B-B14F-4D97-AF65-F5344CB8AC3E}">
        <p14:creationId xmlns:p14="http://schemas.microsoft.com/office/powerpoint/2010/main" val="6418919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158B503-FA69-4C06-9542-D00CCC64621B}" type="slidenum">
              <a:rPr lang="en-US" smtClean="0"/>
              <a:pPr/>
              <a:t>8</a:t>
            </a:fld>
            <a:endParaRPr lang="en-US"/>
          </a:p>
        </p:txBody>
      </p:sp>
    </p:spTree>
    <p:extLst>
      <p:ext uri="{BB962C8B-B14F-4D97-AF65-F5344CB8AC3E}">
        <p14:creationId xmlns:p14="http://schemas.microsoft.com/office/powerpoint/2010/main" val="17578899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1. http://media.ca8.uscourts.gov/opndir/15/07/133528P.pdf</a:t>
            </a:r>
          </a:p>
          <a:p>
            <a:r>
              <a:rPr lang="en-US" dirty="0" smtClean="0"/>
              <a:t>2. For</a:t>
            </a:r>
            <a:r>
              <a:rPr lang="en-US" baseline="0" dirty="0" smtClean="0"/>
              <a:t> information purposes only, and not an endorsement of the blog.</a:t>
            </a:r>
            <a:endParaRPr lang="en-US" dirty="0"/>
          </a:p>
        </p:txBody>
      </p:sp>
      <p:sp>
        <p:nvSpPr>
          <p:cNvPr id="4" name="Slide Number Placeholder 3"/>
          <p:cNvSpPr>
            <a:spLocks noGrp="1"/>
          </p:cNvSpPr>
          <p:nvPr>
            <p:ph type="sldNum" sz="quarter" idx="10"/>
          </p:nvPr>
        </p:nvSpPr>
        <p:spPr/>
        <p:txBody>
          <a:bodyPr/>
          <a:lstStyle/>
          <a:p>
            <a:fld id="{C158B503-FA69-4C06-9542-D00CCC64621B}" type="slidenum">
              <a:rPr lang="en-US" smtClean="0"/>
              <a:pPr/>
              <a:t>9</a:t>
            </a:fld>
            <a:endParaRPr lang="en-US"/>
          </a:p>
        </p:txBody>
      </p:sp>
    </p:spTree>
    <p:extLst>
      <p:ext uri="{BB962C8B-B14F-4D97-AF65-F5344CB8AC3E}">
        <p14:creationId xmlns:p14="http://schemas.microsoft.com/office/powerpoint/2010/main" val="20774524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http://www.beckershospitalreview.com/legal-regulatory-issues/the-growth-of-healthcare-fraud-qui-tam-lawsuits.html</a:t>
            </a:r>
          </a:p>
          <a:p>
            <a:pPr marL="228600" indent="-228600">
              <a:buAutoNum type="arabicPeriod"/>
            </a:pPr>
            <a:r>
              <a:rPr lang="en-US" dirty="0" err="1" smtClean="0"/>
              <a:t>i.d.</a:t>
            </a:r>
            <a:r>
              <a:rPr lang="en-US" dirty="0" smtClean="0"/>
              <a:t> </a:t>
            </a:r>
          </a:p>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fld id="{C158B503-FA69-4C06-9542-D00CCC64621B}" type="slidenum">
              <a:rPr lang="en-US" smtClean="0"/>
              <a:pPr/>
              <a:t>10</a:t>
            </a:fld>
            <a:endParaRPr lang="en-US"/>
          </a:p>
        </p:txBody>
      </p:sp>
    </p:spTree>
    <p:extLst>
      <p:ext uri="{BB962C8B-B14F-4D97-AF65-F5344CB8AC3E}">
        <p14:creationId xmlns:p14="http://schemas.microsoft.com/office/powerpoint/2010/main" val="21899718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158B503-FA69-4C06-9542-D00CCC64621B}" type="slidenum">
              <a:rPr lang="en-US" smtClean="0"/>
              <a:pPr/>
              <a:t>11</a:t>
            </a:fld>
            <a:endParaRPr lang="en-US"/>
          </a:p>
        </p:txBody>
      </p:sp>
    </p:spTree>
    <p:extLst>
      <p:ext uri="{BB962C8B-B14F-4D97-AF65-F5344CB8AC3E}">
        <p14:creationId xmlns:p14="http://schemas.microsoft.com/office/powerpoint/2010/main" val="13177638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https://www.law.cornell.edu/uscode/text/15/1</a:t>
            </a:r>
          </a:p>
          <a:p>
            <a:pPr marL="228600" indent="-228600">
              <a:buAutoNum type="arabicPeriod"/>
            </a:pPr>
            <a:r>
              <a:rPr lang="en-US" dirty="0" smtClean="0"/>
              <a:t>https://www.law.cornell.edu/uscode/text/15/2</a:t>
            </a:r>
            <a:endParaRPr lang="en-US" dirty="0"/>
          </a:p>
        </p:txBody>
      </p:sp>
      <p:sp>
        <p:nvSpPr>
          <p:cNvPr id="4" name="Slide Number Placeholder 3"/>
          <p:cNvSpPr>
            <a:spLocks noGrp="1"/>
          </p:cNvSpPr>
          <p:nvPr>
            <p:ph type="sldNum" sz="quarter" idx="10"/>
          </p:nvPr>
        </p:nvSpPr>
        <p:spPr/>
        <p:txBody>
          <a:bodyPr/>
          <a:lstStyle/>
          <a:p>
            <a:fld id="{C158B503-FA69-4C06-9542-D00CCC64621B}" type="slidenum">
              <a:rPr lang="en-US" smtClean="0"/>
              <a:pPr/>
              <a:t>12</a:t>
            </a:fld>
            <a:endParaRPr lang="en-US"/>
          </a:p>
        </p:txBody>
      </p:sp>
    </p:spTree>
    <p:extLst>
      <p:ext uri="{BB962C8B-B14F-4D97-AF65-F5344CB8AC3E}">
        <p14:creationId xmlns:p14="http://schemas.microsoft.com/office/powerpoint/2010/main" val="1841899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a:defRPr/>
            </a:pPr>
            <a:fld id="{FA5D2E22-3989-4DC9-9830-B8200F2F1936}" type="datetimeFigureOut">
              <a:rPr lang="en-US" smtClean="0"/>
              <a:pPr>
                <a:defRPr/>
              </a:pPr>
              <a:t>7/26/16</a:t>
            </a:fld>
            <a:endParaRPr lang="en-US"/>
          </a:p>
        </p:txBody>
      </p:sp>
      <p:sp>
        <p:nvSpPr>
          <p:cNvPr id="5" name="Footer Placeholder 4"/>
          <p:cNvSpPr>
            <a:spLocks noGrp="1"/>
          </p:cNvSpPr>
          <p:nvPr>
            <p:ph type="ftr" sz="quarter" idx="11"/>
          </p:nvPr>
        </p:nvSpPr>
        <p:spPr>
          <a:xfrm>
            <a:off x="2396319" y="329308"/>
            <a:ext cx="3086292" cy="309201"/>
          </a:xfrm>
        </p:spPr>
        <p:txBody>
          <a:bodyPr/>
          <a:lstStyle/>
          <a:p>
            <a:pPr>
              <a:defRPr/>
            </a:pPr>
            <a:endParaRPr lang="en-US"/>
          </a:p>
        </p:txBody>
      </p:sp>
      <p:sp>
        <p:nvSpPr>
          <p:cNvPr id="6" name="Slide Number Placeholder 5"/>
          <p:cNvSpPr>
            <a:spLocks noGrp="1"/>
          </p:cNvSpPr>
          <p:nvPr>
            <p:ph type="sldNum" sz="quarter" idx="12"/>
          </p:nvPr>
        </p:nvSpPr>
        <p:spPr>
          <a:xfrm>
            <a:off x="1434703" y="798973"/>
            <a:ext cx="802005" cy="503578"/>
          </a:xfrm>
        </p:spPr>
        <p:txBody>
          <a:bodyPr/>
          <a:lstStyle/>
          <a:p>
            <a:fld id="{622BF9DE-BAB3-43B7-B48C-192F33E92D87}" type="slidenum">
              <a:rPr lang="en-US" smtClean="0"/>
              <a:pPr/>
              <a:t>‹#›</a:t>
            </a:fld>
            <a:endParaRPr lang="en-US"/>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50684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fld id="{2138D37A-80C9-41D8-8F12-8D3609A09A99}" type="datetimeFigureOut">
              <a:rPr lang="en-US" smtClean="0"/>
              <a:pPr>
                <a:defRPr/>
              </a:pPr>
              <a:t>7/26/16</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9A9A22A1-4EA7-47C8-A8D8-187252F1D7E5}" type="slidenum">
              <a:rPr lang="en-US" smtClean="0"/>
              <a:pPr/>
              <a:t>‹#›</a:t>
            </a:fld>
            <a:endParaRPr lang="en-US"/>
          </a:p>
        </p:txBody>
      </p:sp>
    </p:spTree>
    <p:extLst>
      <p:ext uri="{BB962C8B-B14F-4D97-AF65-F5344CB8AC3E}">
        <p14:creationId xmlns:p14="http://schemas.microsoft.com/office/powerpoint/2010/main" val="13395510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fld id="{A3A5536E-4A84-4DBF-AF69-73B8905CAB7C}" type="datetimeFigureOut">
              <a:rPr lang="en-US" smtClean="0"/>
              <a:pPr>
                <a:defRPr/>
              </a:pPr>
              <a:t>7/26/16</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1DD3B560-2C7F-49A1-89ED-863056EF5A8D}" type="slidenum">
              <a:rPr lang="en-US" smtClean="0"/>
              <a:pPr/>
              <a:t>‹#›</a:t>
            </a:fld>
            <a:endParaRPr lang="en-US"/>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635266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fld id="{43DC4612-34FE-466E-95DD-B42935540AA0}" type="datetimeFigureOut">
              <a:rPr lang="en-US" smtClean="0"/>
              <a:pPr>
                <a:defRPr/>
              </a:pPr>
              <a:t>7/26/16</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A99C8ABA-931A-429C-9E6D-2666DDFDB5ED}" type="slidenum">
              <a:rPr lang="en-US" smtClean="0"/>
              <a:pPr/>
              <a:t>‹#›</a:t>
            </a:fld>
            <a:endParaRPr lang="en-US"/>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38411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en-US" smtClean="0"/>
              <a:t>Click to edit Master title style</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4EEE1D0F-B9BE-4988-B1DD-C461F2844F82}" type="datetimeFigureOut">
              <a:rPr lang="en-US" smtClean="0"/>
              <a:pPr>
                <a:defRPr/>
              </a:pPr>
              <a:t>7/26/16</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12E9F40F-A459-415C-BB4F-22C2F1323274}" type="slidenum">
              <a:rPr lang="en-US" smtClean="0"/>
              <a:pPr/>
              <a:t>‹#›</a:t>
            </a:fld>
            <a:endParaRPr lang="en-US"/>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355304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a:defRPr/>
            </a:pPr>
            <a:fld id="{543BE099-F629-49C9-972A-59CA73871809}" type="datetimeFigureOut">
              <a:rPr lang="en-US" smtClean="0"/>
              <a:pPr>
                <a:defRPr/>
              </a:pPr>
              <a:t>7/26/16</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5802653B-A58C-4FA7-B847-30DCC44E3B61}" type="slidenum">
              <a:rPr lang="en-US" smtClean="0"/>
              <a:pPr/>
              <a:t>‹#›</a:t>
            </a:fld>
            <a:endParaRPr lang="en-US"/>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330817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1443491" y="2824270"/>
            <a:ext cx="3125766" cy="264445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889182" y="2821491"/>
            <a:ext cx="3125652" cy="263737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a:defRPr/>
            </a:pPr>
            <a:fld id="{0AE604A2-B627-4065-A74B-446204F608D8}" type="datetimeFigureOut">
              <a:rPr lang="en-US" smtClean="0"/>
              <a:pPr>
                <a:defRPr/>
              </a:pPr>
              <a:t>7/26/16</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fld id="{71CD94C8-04F4-4790-8764-B5A85C0EFD5F}" type="slidenum">
              <a:rPr lang="en-US" smtClean="0"/>
              <a:pPr/>
              <a:t>‹#›</a:t>
            </a:fld>
            <a:endParaRPr lang="en-US"/>
          </a:p>
        </p:txBody>
      </p:sp>
    </p:spTree>
    <p:extLst>
      <p:ext uri="{BB962C8B-B14F-4D97-AF65-F5344CB8AC3E}">
        <p14:creationId xmlns:p14="http://schemas.microsoft.com/office/powerpoint/2010/main" val="15835620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a:defRPr/>
            </a:pPr>
            <a:fld id="{D0E43BA2-E535-4CF4-91FE-327E666426CE}" type="datetimeFigureOut">
              <a:rPr lang="en-US" smtClean="0"/>
              <a:pPr>
                <a:defRPr/>
              </a:pPr>
              <a:t>7/26/16</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fld id="{C508257D-4F10-4382-AEA5-6A82EA7C8BC7}" type="slidenum">
              <a:rPr lang="en-US" smtClean="0"/>
              <a:pPr/>
              <a:t>‹#›</a:t>
            </a:fld>
            <a:endParaRPr lang="en-US"/>
          </a:p>
        </p:txBody>
      </p:sp>
    </p:spTree>
    <p:extLst>
      <p:ext uri="{BB962C8B-B14F-4D97-AF65-F5344CB8AC3E}">
        <p14:creationId xmlns:p14="http://schemas.microsoft.com/office/powerpoint/2010/main" val="1163293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4282BA4B-1696-4553-86C8-7C97F8E27A0C}" type="datetimeFigureOut">
              <a:rPr lang="en-US" smtClean="0"/>
              <a:pPr>
                <a:defRPr/>
              </a:pPr>
              <a:t>7/26/16</a:t>
            </a:fld>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fld id="{20AEFC3B-E5F9-4878-945A-AAB16CD13B17}" type="slidenum">
              <a:rPr lang="en-US" smtClean="0"/>
              <a:pPr/>
              <a:t>‹#›</a:t>
            </a:fld>
            <a:endParaRPr lang="en-US"/>
          </a:p>
        </p:txBody>
      </p:sp>
    </p:spTree>
    <p:extLst>
      <p:ext uri="{BB962C8B-B14F-4D97-AF65-F5344CB8AC3E}">
        <p14:creationId xmlns:p14="http://schemas.microsoft.com/office/powerpoint/2010/main" val="7809506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en-US" smtClean="0"/>
              <a:t>Click to edit Master title style</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EEA38E5A-EFAC-47CC-8894-AD771328445A}" type="datetimeFigureOut">
              <a:rPr lang="en-US" smtClean="0"/>
              <a:pPr>
                <a:defRPr/>
              </a:pPr>
              <a:t>7/26/16</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4D5CB5EF-CF94-4B68-970B-7E4D4BFDCC0B}" type="slidenum">
              <a:rPr lang="en-US" smtClean="0"/>
              <a:pPr/>
              <a:t>‹#›</a:t>
            </a:fld>
            <a:endParaRPr lang="en-US"/>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8602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pPr>
              <a:defRPr/>
            </a:pPr>
            <a:fld id="{733893D1-5E03-4D27-B4AE-D74CCCDDC329}" type="datetimeFigureOut">
              <a:rPr lang="en-US" smtClean="0"/>
              <a:pPr>
                <a:defRPr/>
              </a:pPr>
              <a:t>7/26/16</a:t>
            </a:fld>
            <a:endParaRPr lang="en-US"/>
          </a:p>
        </p:txBody>
      </p:sp>
      <p:sp>
        <p:nvSpPr>
          <p:cNvPr id="6" name="Footer Placeholder 5"/>
          <p:cNvSpPr>
            <a:spLocks noGrp="1"/>
          </p:cNvSpPr>
          <p:nvPr>
            <p:ph type="ftr" sz="quarter" idx="11"/>
          </p:nvPr>
        </p:nvSpPr>
        <p:spPr>
          <a:xfrm>
            <a:off x="1437530" y="318641"/>
            <a:ext cx="3251553" cy="320931"/>
          </a:xfrm>
        </p:spPr>
        <p:txBody>
          <a:bodyPr/>
          <a:lstStyle/>
          <a:p>
            <a:pPr>
              <a:defRPr/>
            </a:pPr>
            <a:endParaRPr lang="en-US"/>
          </a:p>
        </p:txBody>
      </p:sp>
      <p:sp>
        <p:nvSpPr>
          <p:cNvPr id="7" name="Slide Number Placeholder 6"/>
          <p:cNvSpPr>
            <a:spLocks noGrp="1"/>
          </p:cNvSpPr>
          <p:nvPr>
            <p:ph type="sldNum" sz="quarter" idx="12"/>
          </p:nvPr>
        </p:nvSpPr>
        <p:spPr/>
        <p:txBody>
          <a:bodyPr/>
          <a:lstStyle/>
          <a:p>
            <a:fld id="{EB1CE0CB-FA77-4E7E-B3AA-DDEBD1C8696A}" type="slidenum">
              <a:rPr lang="en-US" smtClean="0"/>
              <a:pPr/>
              <a:t>‹#›</a:t>
            </a:fld>
            <a:endParaRPr lang="en-US"/>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7659144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pPr>
              <a:defRPr/>
            </a:pPr>
            <a:fld id="{94992B7A-64D5-482C-97C8-2DEB1FAA33DC}" type="datetimeFigureOut">
              <a:rPr lang="en-US" smtClean="0"/>
              <a:pPr>
                <a:defRPr/>
              </a:pPr>
              <a:t>7/26/16</a:t>
            </a:fld>
            <a:endParaRPr lang="en-US"/>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1B5B5019-E579-4A4C-A56F-D25D4137A601}" type="slidenum">
              <a:rPr lang="en-US" smtClean="0"/>
              <a:pPr/>
              <a:t>‹#›</a:t>
            </a:fld>
            <a:endParaRPr lang="en-US"/>
          </a:p>
        </p:txBody>
      </p:sp>
    </p:spTree>
    <p:extLst>
      <p:ext uri="{BB962C8B-B14F-4D97-AF65-F5344CB8AC3E}">
        <p14:creationId xmlns:p14="http://schemas.microsoft.com/office/powerpoint/2010/main" val="738591430"/>
      </p:ext>
    </p:extLst>
  </p:cSld>
  <p:clrMap bg1="lt1" tx1="dk1" bg2="lt2" tx2="dk2" accent1="accent1" accent2="accent2" accent3="accent3" accent4="accent4" accent5="accent5" accent6="accent6" hlink="hlink" folHlink="folHlink"/>
  <p:sldLayoutIdLst>
    <p:sldLayoutId id="2147484006" r:id="rId1"/>
    <p:sldLayoutId id="2147484007" r:id="rId2"/>
    <p:sldLayoutId id="2147484008" r:id="rId3"/>
    <p:sldLayoutId id="2147484009" r:id="rId4"/>
    <p:sldLayoutId id="2147484010" r:id="rId5"/>
    <p:sldLayoutId id="2147484011" r:id="rId6"/>
    <p:sldLayoutId id="2147484012" r:id="rId7"/>
    <p:sldLayoutId id="2147484013" r:id="rId8"/>
    <p:sldLayoutId id="2147484014" r:id="rId9"/>
    <p:sldLayoutId id="2147484015" r:id="rId10"/>
    <p:sldLayoutId id="2147484016" r:id="rId11"/>
  </p:sldLayoutIdLst>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hyperlink" Target="http://www.natlawreview.com/article/september-2015-health-care-qui-tam-update-recently-unsealed-cases"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hyperlink" Target="https://www.stopmedicarefraud.gov/aboutfraud/heattaskforce/"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hyperlink" Target="http://oig.hhs.gov/compliance/provider-compliance-training/files/StarkandAKSChartHandout508.pdf"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hyperlink" Target="http://oig.hhs.gov/compliance/provider-compliance-training/files/StarkandAKSChartHandout508.pdf"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healthlawyers.org/Events/Programs/Materials/Documents/FC14/a_corcoran_poindexter_slides.pdf"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 Id="rId3" Type="http://schemas.openxmlformats.org/officeDocument/2006/relationships/hyperlink" Target="http://thinkprogress.org/justice/2015/07/21/3682921/father-sued-keep-adult-daughters-getting-birth-control-wins-key-court-figh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eaLnBrk="1" fontAlgn="auto" hangingPunct="1">
              <a:spcAft>
                <a:spcPts val="0"/>
              </a:spcAft>
              <a:defRPr/>
            </a:pPr>
            <a:r>
              <a:rPr lang="en-US" dirty="0" smtClean="0">
                <a:effectLst/>
              </a:rPr>
              <a:t>Agenda </a:t>
            </a:r>
            <a:endParaRPr lang="en-US" dirty="0"/>
          </a:p>
        </p:txBody>
      </p:sp>
      <p:sp>
        <p:nvSpPr>
          <p:cNvPr id="4" name="Content Placeholder 3"/>
          <p:cNvSpPr>
            <a:spLocks noGrp="1"/>
          </p:cNvSpPr>
          <p:nvPr>
            <p:ph idx="1"/>
          </p:nvPr>
        </p:nvSpPr>
        <p:spPr/>
        <p:txBody>
          <a:bodyPr>
            <a:normAutofit/>
          </a:bodyPr>
          <a:lstStyle/>
          <a:p>
            <a:pPr>
              <a:buFont typeface="Arial" panose="020B0604020202020204" pitchFamily="34" charset="0"/>
              <a:buChar char="•"/>
            </a:pPr>
            <a:r>
              <a:rPr lang="en-US" sz="2400" dirty="0" smtClean="0"/>
              <a:t> Administrative and Reminders</a:t>
            </a:r>
          </a:p>
          <a:p>
            <a:pPr>
              <a:buFont typeface="Arial" panose="020B0604020202020204" pitchFamily="34" charset="0"/>
              <a:buChar char="•"/>
            </a:pPr>
            <a:r>
              <a:rPr lang="en-US" sz="2400" dirty="0" smtClean="0"/>
              <a:t> Open Forum for Logistical/Course Questions</a:t>
            </a:r>
          </a:p>
          <a:p>
            <a:pPr>
              <a:buFont typeface="Arial" panose="020B0604020202020204" pitchFamily="34" charset="0"/>
              <a:buChar char="•"/>
            </a:pPr>
            <a:r>
              <a:rPr lang="en-US" sz="2400" dirty="0" smtClean="0"/>
              <a:t> Healthcare Fraud and Enforcement</a:t>
            </a:r>
          </a:p>
          <a:p>
            <a:pPr>
              <a:buFont typeface="Arial" panose="020B0604020202020204" pitchFamily="34" charset="0"/>
              <a:buChar char="•"/>
            </a:pPr>
            <a:r>
              <a:rPr lang="en-US" sz="2400" dirty="0"/>
              <a:t> </a:t>
            </a:r>
            <a:r>
              <a:rPr lang="en-US" sz="2400" dirty="0" smtClean="0"/>
              <a:t>Selected regulations and their impacts on the healthcare industry</a:t>
            </a:r>
          </a:p>
          <a:p>
            <a:pPr>
              <a:buFont typeface="Courier New" panose="02070309020205020404" pitchFamily="49" charset="0"/>
              <a:buChar char="o"/>
            </a:pPr>
            <a:endParaRPr lang="en-US" sz="24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3600" dirty="0" smtClean="0"/>
              <a:t>Healthcare Fraud and Enforcement: Qui Tam</a:t>
            </a:r>
            <a:endParaRPr lang="en-US" sz="3600" dirty="0"/>
          </a:p>
        </p:txBody>
      </p:sp>
      <p:sp>
        <p:nvSpPr>
          <p:cNvPr id="3" name="Content Placeholder 2"/>
          <p:cNvSpPr>
            <a:spLocks noGrp="1"/>
          </p:cNvSpPr>
          <p:nvPr>
            <p:ph idx="1"/>
          </p:nvPr>
        </p:nvSpPr>
        <p:spPr/>
        <p:txBody>
          <a:bodyPr>
            <a:normAutofit fontScale="70000" lnSpcReduction="20000"/>
          </a:bodyPr>
          <a:lstStyle/>
          <a:p>
            <a:pPr marL="0" indent="0">
              <a:buNone/>
            </a:pPr>
            <a:r>
              <a:rPr lang="en-US" dirty="0" smtClean="0"/>
              <a:t>“Qui Tam”: Loosely translated from the </a:t>
            </a:r>
            <a:r>
              <a:rPr lang="en-US" dirty="0"/>
              <a:t>L</a:t>
            </a:r>
            <a:r>
              <a:rPr lang="en-US" dirty="0" smtClean="0"/>
              <a:t>atin phrase, “who sues on behalf of the King as well as for himself.” </a:t>
            </a:r>
          </a:p>
          <a:p>
            <a:pPr>
              <a:buFont typeface="Arial" panose="020B0604020202020204" pitchFamily="34" charset="0"/>
              <a:buChar char="•"/>
            </a:pPr>
            <a:r>
              <a:rPr lang="en-US" dirty="0" smtClean="0"/>
              <a:t>When you hear the phrase or term in the healthcare industry, it generally means that an action has been filed under the False Claim Act’s whistleblower provisions, (1) and that the government intends to recover Federal money or property.  </a:t>
            </a:r>
          </a:p>
          <a:p>
            <a:pPr>
              <a:buFont typeface="Arial" panose="020B0604020202020204" pitchFamily="34" charset="0"/>
              <a:buChar char="•"/>
            </a:pPr>
            <a:r>
              <a:rPr lang="en-US" dirty="0" smtClean="0"/>
              <a:t>Current, under the Medicare Incentive Reward program (separate from the False Claims Act), CMS pays whistleblowers 10 percent of the amount recovered or $1,000, whichever is less (2), but regulations have been proposed to increase this amount to 15% of the first $66,000,000 (yes, 66 million).</a:t>
            </a:r>
          </a:p>
          <a:p>
            <a:pPr>
              <a:buFont typeface="Arial" panose="020B0604020202020204" pitchFamily="34" charset="0"/>
              <a:buChar char="•"/>
            </a:pPr>
            <a:r>
              <a:rPr lang="en-US" dirty="0" smtClean="0"/>
              <a:t>The National Law Review periodically publishes recently unsealed Qui Tam cases. See</a:t>
            </a:r>
            <a:r>
              <a:rPr lang="en-US" dirty="0"/>
              <a:t>, e.g., </a:t>
            </a:r>
            <a:r>
              <a:rPr lang="en-US" dirty="0" smtClean="0"/>
              <a:t>this entry: </a:t>
            </a:r>
            <a:r>
              <a:rPr lang="en-US" dirty="0" smtClean="0">
                <a:hlinkClick r:id="rId3"/>
              </a:rPr>
              <a:t>http</a:t>
            </a:r>
            <a:r>
              <a:rPr lang="en-US" dirty="0">
                <a:hlinkClick r:id="rId3"/>
              </a:rPr>
              <a:t>://www.natlawreview.com/article/september-2015-health-care-qui-tam-update-recently-unsealed-cases</a:t>
            </a:r>
            <a:endParaRPr lang="en-US" dirty="0"/>
          </a:p>
          <a:p>
            <a:pPr>
              <a:buFont typeface="Wingdings" panose="05000000000000000000" pitchFamily="2" charset="2"/>
              <a:buChar char="§"/>
            </a:pPr>
            <a:endParaRPr lang="en-US" dirty="0" smtClean="0"/>
          </a:p>
          <a:p>
            <a:pPr>
              <a:buFont typeface="Wingdings" panose="05000000000000000000" pitchFamily="2" charset="2"/>
              <a:buChar char="§"/>
            </a:pPr>
            <a:endParaRPr lang="en-US" dirty="0" smtClean="0"/>
          </a:p>
          <a:p>
            <a:pPr>
              <a:buFont typeface="Wingdings" panose="05000000000000000000" pitchFamily="2" charset="2"/>
              <a:buChar char="§"/>
            </a:pPr>
            <a:endParaRPr lang="en-US" dirty="0"/>
          </a:p>
        </p:txBody>
      </p:sp>
    </p:spTree>
    <p:extLst>
      <p:ext uri="{BB962C8B-B14F-4D97-AF65-F5344CB8AC3E}">
        <p14:creationId xmlns:p14="http://schemas.microsoft.com/office/powerpoint/2010/main" val="21070635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Healthcare Fraud and Enforcement: HEAT</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en-US" dirty="0" smtClean="0"/>
              <a:t>Health Care Fraud Prevention and Enforcement Action Team (HEAT):</a:t>
            </a:r>
          </a:p>
          <a:p>
            <a:pPr>
              <a:buFont typeface="Arial" panose="020B0604020202020204" pitchFamily="34" charset="0"/>
              <a:buChar char="•"/>
            </a:pPr>
            <a:r>
              <a:rPr lang="en-US" dirty="0" smtClean="0"/>
              <a:t>Since 2007, Strike Force teams have charged more than 2,300 defendants with defrauding Medicare of more than $7 billion, and convicted approximately 1,800 defendants of felony health care fraud offenses.</a:t>
            </a:r>
          </a:p>
          <a:p>
            <a:pPr>
              <a:buFont typeface="Arial" panose="020B0604020202020204" pitchFamily="34" charset="0"/>
              <a:buChar char="•"/>
            </a:pPr>
            <a:r>
              <a:rPr lang="en-US" dirty="0" smtClean="0"/>
              <a:t>In 2015, HEAT coordinated the largest-ever national healthcare fraud takedown involving $712 million in fraudulent billing.</a:t>
            </a:r>
          </a:p>
          <a:p>
            <a:pPr>
              <a:buFont typeface="Arial" panose="020B0604020202020204" pitchFamily="34" charset="0"/>
              <a:buChar char="•"/>
            </a:pPr>
            <a:r>
              <a:rPr lang="en-US" dirty="0" smtClean="0"/>
              <a:t>Between 2008 and 2011, HEAT actions led to a 75% increase in individuals charged with criminal health fraud</a:t>
            </a:r>
          </a:p>
          <a:p>
            <a:pPr>
              <a:buFont typeface="Arial" panose="020B0604020202020204" pitchFamily="34" charset="0"/>
              <a:buChar char="•"/>
            </a:pPr>
            <a:r>
              <a:rPr lang="en-US" dirty="0" smtClean="0"/>
              <a:t>The source for these statistics, and further reading, can </a:t>
            </a:r>
            <a:r>
              <a:rPr lang="en-US" dirty="0"/>
              <a:t>be found on HEAT’s web page: </a:t>
            </a:r>
            <a:r>
              <a:rPr lang="en-US" dirty="0">
                <a:hlinkClick r:id="rId3"/>
              </a:rPr>
              <a:t>https://www.stopmedicarefraud.gov/aboutfraud/heattaskforce</a:t>
            </a:r>
            <a:r>
              <a:rPr lang="en-US" dirty="0" smtClean="0">
                <a:hlinkClick r:id="rId3"/>
              </a:rPr>
              <a:t>/</a:t>
            </a:r>
            <a:endParaRPr lang="en-US" dirty="0" smtClean="0"/>
          </a:p>
          <a:p>
            <a:pPr>
              <a:buFont typeface="Courier New" panose="02070309020205020404" pitchFamily="49" charset="0"/>
              <a:buChar char="o"/>
            </a:pPr>
            <a:endParaRPr lang="en-US" dirty="0"/>
          </a:p>
        </p:txBody>
      </p:sp>
    </p:spTree>
    <p:extLst>
      <p:ext uri="{BB962C8B-B14F-4D97-AF65-F5344CB8AC3E}">
        <p14:creationId xmlns:p14="http://schemas.microsoft.com/office/powerpoint/2010/main" val="11083023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Antitrust: The Sherman Act</a:t>
            </a:r>
            <a:endParaRPr lang="en-US" dirty="0"/>
          </a:p>
        </p:txBody>
      </p:sp>
      <p:sp>
        <p:nvSpPr>
          <p:cNvPr id="3" name="Content Placeholder 2"/>
          <p:cNvSpPr>
            <a:spLocks noGrp="1"/>
          </p:cNvSpPr>
          <p:nvPr>
            <p:ph sz="half" idx="1"/>
          </p:nvPr>
        </p:nvSpPr>
        <p:spPr/>
        <p:txBody>
          <a:bodyPr>
            <a:normAutofit fontScale="92500" lnSpcReduction="20000"/>
          </a:bodyPr>
          <a:lstStyle/>
          <a:p>
            <a:pPr marL="0" indent="0">
              <a:buNone/>
            </a:pPr>
            <a:r>
              <a:rPr lang="en-US" dirty="0" smtClean="0"/>
              <a:t>Section 1: </a:t>
            </a:r>
          </a:p>
          <a:p>
            <a:pPr marL="0" indent="0">
              <a:buNone/>
            </a:pPr>
            <a:r>
              <a:rPr lang="en-US" dirty="0" smtClean="0"/>
              <a:t>“Every contract, combination in the form of trust or otherwise, or conspiracy, in restraint of trade or commerce among the several States, or with foreign nations, is declared to be illegal…”</a:t>
            </a:r>
            <a:r>
              <a:rPr lang="en-US" baseline="30000" dirty="0" smtClean="0"/>
              <a:t>1</a:t>
            </a:r>
            <a:endParaRPr lang="en-US" dirty="0"/>
          </a:p>
        </p:txBody>
      </p:sp>
      <p:sp>
        <p:nvSpPr>
          <p:cNvPr id="6" name="Content Placeholder 5"/>
          <p:cNvSpPr>
            <a:spLocks noGrp="1"/>
          </p:cNvSpPr>
          <p:nvPr>
            <p:ph sz="half" idx="2"/>
          </p:nvPr>
        </p:nvSpPr>
        <p:spPr/>
        <p:txBody>
          <a:bodyPr>
            <a:normAutofit fontScale="92500" lnSpcReduction="20000"/>
          </a:bodyPr>
          <a:lstStyle/>
          <a:p>
            <a:pPr marL="0" indent="0">
              <a:buNone/>
            </a:pPr>
            <a:r>
              <a:rPr lang="en-US" dirty="0" smtClean="0"/>
              <a:t>Section 2:</a:t>
            </a:r>
          </a:p>
          <a:p>
            <a:pPr marL="0" indent="0">
              <a:buNone/>
            </a:pPr>
            <a:r>
              <a:rPr lang="en-US" dirty="0" smtClean="0"/>
              <a:t>“Every person who shall monopolize, or attempt to monopolize, or combine or conspire with any other person or persons, to monopolize any part of the trade or commerce among the several States, or with foreign nations, shall be deemed guilty of a felony…”</a:t>
            </a:r>
            <a:r>
              <a:rPr lang="en-US" baseline="30000" dirty="0" smtClean="0"/>
              <a:t>2</a:t>
            </a:r>
            <a:endParaRPr lang="en-US" dirty="0"/>
          </a:p>
        </p:txBody>
      </p:sp>
    </p:spTree>
    <p:extLst>
      <p:ext uri="{BB962C8B-B14F-4D97-AF65-F5344CB8AC3E}">
        <p14:creationId xmlns:p14="http://schemas.microsoft.com/office/powerpoint/2010/main" val="22155659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Antitrust, continued</a:t>
            </a:r>
            <a:endParaRPr lang="en-US" dirty="0"/>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US" dirty="0" smtClean="0"/>
              <a:t>The Sherman Act led to two other core antitrust laws: </a:t>
            </a:r>
          </a:p>
          <a:p>
            <a:pPr lvl="1">
              <a:buFont typeface="Arial" panose="020B0604020202020204" pitchFamily="34" charset="0"/>
              <a:buChar char="•"/>
            </a:pPr>
            <a:r>
              <a:rPr lang="en-US" dirty="0"/>
              <a:t> </a:t>
            </a:r>
            <a:r>
              <a:rPr lang="en-US" dirty="0" smtClean="0"/>
              <a:t>Federal Trade Commission (FTC) Act</a:t>
            </a:r>
            <a:r>
              <a:rPr lang="en-US" baseline="30000" dirty="0" smtClean="0"/>
              <a:t>1</a:t>
            </a:r>
            <a:r>
              <a:rPr lang="en-US" dirty="0" smtClean="0"/>
              <a:t>, which bans unfair methods of competition and unfair or deceptive acts or practices. SCOTUS has ruled that all violations of the Sherman Act are also violations of the FTC Act.</a:t>
            </a:r>
          </a:p>
          <a:p>
            <a:pPr lvl="1">
              <a:buFont typeface="Arial" panose="020B0604020202020204" pitchFamily="34" charset="0"/>
              <a:buChar char="•"/>
            </a:pPr>
            <a:r>
              <a:rPr lang="en-US" dirty="0" smtClean="0"/>
              <a:t>The Clayton Act</a:t>
            </a:r>
            <a:r>
              <a:rPr lang="en-US" baseline="30000" dirty="0" smtClean="0"/>
              <a:t>2</a:t>
            </a:r>
            <a:r>
              <a:rPr lang="en-US" dirty="0" smtClean="0"/>
              <a:t>, which addresses specific practices that the Sherman Act does not clearly prohibit, such as mergers and interlocking directorates (same person making decisions for competing companies) </a:t>
            </a:r>
            <a:endParaRPr lang="en-US" dirty="0"/>
          </a:p>
        </p:txBody>
      </p:sp>
    </p:spTree>
    <p:extLst>
      <p:ext uri="{BB962C8B-B14F-4D97-AF65-F5344CB8AC3E}">
        <p14:creationId xmlns:p14="http://schemas.microsoft.com/office/powerpoint/2010/main" val="38726515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Antitrust Cases </a:t>
            </a:r>
            <a:endParaRPr lang="en-US" dirty="0"/>
          </a:p>
        </p:txBody>
      </p:sp>
      <p:sp>
        <p:nvSpPr>
          <p:cNvPr id="3" name="Content Placeholder 2"/>
          <p:cNvSpPr>
            <a:spLocks noGrp="1"/>
          </p:cNvSpPr>
          <p:nvPr>
            <p:ph sz="half" idx="1"/>
          </p:nvPr>
        </p:nvSpPr>
        <p:spPr/>
        <p:txBody>
          <a:bodyPr>
            <a:normAutofit fontScale="77500" lnSpcReduction="20000"/>
          </a:bodyPr>
          <a:lstStyle/>
          <a:p>
            <a:pPr>
              <a:buFont typeface="Arial" panose="020B0604020202020204" pitchFamily="34" charset="0"/>
              <a:buChar char="•"/>
            </a:pPr>
            <a:r>
              <a:rPr lang="en-US" dirty="0" smtClean="0"/>
              <a:t>AT&amp;T and Bell Operating Companies</a:t>
            </a:r>
            <a:r>
              <a:rPr lang="en-US" baseline="30000" dirty="0" smtClean="0"/>
              <a:t>1</a:t>
            </a:r>
          </a:p>
          <a:p>
            <a:pPr lvl="1">
              <a:buFont typeface="Arial" panose="020B0604020202020204" pitchFamily="34" charset="0"/>
              <a:buChar char="•"/>
            </a:pPr>
            <a:r>
              <a:rPr lang="en-US" dirty="0" smtClean="0"/>
              <a:t> AT&amp;T was a natural monopoly (first in the market, cost advantage, little to no competition) for a </a:t>
            </a:r>
            <a:r>
              <a:rPr lang="en-US" dirty="0" err="1" smtClean="0"/>
              <a:t>lonngggggg</a:t>
            </a:r>
            <a:r>
              <a:rPr lang="en-US" dirty="0" smtClean="0"/>
              <a:t> time (~1907 – 1982)</a:t>
            </a:r>
          </a:p>
          <a:p>
            <a:pPr lvl="1">
              <a:buFont typeface="Arial" panose="020B0604020202020204" pitchFamily="34" charset="0"/>
              <a:buChar char="•"/>
            </a:pPr>
            <a:r>
              <a:rPr lang="en-US" dirty="0" smtClean="0"/>
              <a:t>In 1982, AT&amp;T agreed to break up the Bell Operating Companies into ~22 companies, and then into 7 “Baby Bells”, who were later acquired or went on to form Verizon, AT&amp;T </a:t>
            </a:r>
            <a:r>
              <a:rPr lang="en-US" dirty="0" err="1" smtClean="0"/>
              <a:t>Inc</a:t>
            </a:r>
            <a:r>
              <a:rPr lang="en-US" dirty="0" smtClean="0"/>
              <a:t>, and Century Link.</a:t>
            </a:r>
          </a:p>
        </p:txBody>
      </p:sp>
      <p:sp>
        <p:nvSpPr>
          <p:cNvPr id="4" name="Content Placeholder 3"/>
          <p:cNvSpPr>
            <a:spLocks noGrp="1"/>
          </p:cNvSpPr>
          <p:nvPr>
            <p:ph sz="half" idx="2"/>
          </p:nvPr>
        </p:nvSpPr>
        <p:spPr/>
        <p:txBody>
          <a:bodyPr>
            <a:normAutofit fontScale="77500" lnSpcReduction="20000"/>
          </a:bodyPr>
          <a:lstStyle/>
          <a:p>
            <a:pPr>
              <a:buFont typeface="Arial" panose="020B0604020202020204" pitchFamily="34" charset="0"/>
              <a:buChar char="•"/>
            </a:pPr>
            <a:r>
              <a:rPr lang="en-US" dirty="0" smtClean="0"/>
              <a:t>Aluminum Company of America (ALCOA)</a:t>
            </a:r>
            <a:r>
              <a:rPr lang="en-US" baseline="30000" dirty="0" smtClean="0"/>
              <a:t>2</a:t>
            </a:r>
          </a:p>
          <a:p>
            <a:pPr lvl="1">
              <a:buFont typeface="Arial" panose="020B0604020202020204" pitchFamily="34" charset="0"/>
              <a:buChar char="•"/>
            </a:pPr>
            <a:r>
              <a:rPr lang="en-US" dirty="0" smtClean="0"/>
              <a:t>First and only producer of aluminum in the United States between 1907 and post WWII.</a:t>
            </a:r>
          </a:p>
          <a:p>
            <a:pPr lvl="1">
              <a:buFont typeface="Arial" panose="020B0604020202020204" pitchFamily="34" charset="0"/>
              <a:buChar char="•"/>
            </a:pPr>
            <a:r>
              <a:rPr lang="en-US" dirty="0"/>
              <a:t> </a:t>
            </a:r>
            <a:r>
              <a:rPr lang="en-US" dirty="0" smtClean="0"/>
              <a:t>Protective patents + exclusive rights to bauxite mines + land rights to build exclusive refinement sites = no other entrants to market. </a:t>
            </a:r>
          </a:p>
          <a:p>
            <a:pPr lvl="1">
              <a:buFont typeface="Arial" panose="020B0604020202020204" pitchFamily="34" charset="0"/>
              <a:buChar char="•"/>
            </a:pPr>
            <a:r>
              <a:rPr lang="en-US" dirty="0"/>
              <a:t> </a:t>
            </a:r>
            <a:r>
              <a:rPr lang="en-US" dirty="0" smtClean="0"/>
              <a:t>1944, Judge Learned Hand ruling: Congress did not “condone good trusts and condemn bad ones, it forbad all.” </a:t>
            </a:r>
          </a:p>
          <a:p>
            <a:endParaRPr lang="en-US" dirty="0"/>
          </a:p>
        </p:txBody>
      </p:sp>
    </p:spTree>
    <p:extLst>
      <p:ext uri="{BB962C8B-B14F-4D97-AF65-F5344CB8AC3E}">
        <p14:creationId xmlns:p14="http://schemas.microsoft.com/office/powerpoint/2010/main" val="10558639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Antitrust Cases</a:t>
            </a:r>
            <a:endParaRPr lang="en-US" dirty="0"/>
          </a:p>
        </p:txBody>
      </p:sp>
      <p:sp>
        <p:nvSpPr>
          <p:cNvPr id="3" name="Content Placeholder 2"/>
          <p:cNvSpPr>
            <a:spLocks noGrp="1"/>
          </p:cNvSpPr>
          <p:nvPr>
            <p:ph idx="1"/>
          </p:nvPr>
        </p:nvSpPr>
        <p:spPr/>
        <p:txBody>
          <a:bodyPr>
            <a:normAutofit fontScale="92500"/>
          </a:bodyPr>
          <a:lstStyle/>
          <a:p>
            <a:pPr>
              <a:buFont typeface="Arial" panose="020B0604020202020204" pitchFamily="34" charset="0"/>
              <a:buChar char="•"/>
            </a:pPr>
            <a:r>
              <a:rPr lang="en-US" dirty="0" smtClean="0"/>
              <a:t> Kodak </a:t>
            </a:r>
          </a:p>
          <a:p>
            <a:pPr lvl="1">
              <a:buFont typeface="Arial" panose="020B0604020202020204" pitchFamily="34" charset="0"/>
              <a:buChar char="•"/>
            </a:pPr>
            <a:r>
              <a:rPr lang="en-US" dirty="0" smtClean="0"/>
              <a:t>1921: Consent decree orders that Kodak cannot sell film under any other label but its own, overturned in 1995.</a:t>
            </a:r>
            <a:r>
              <a:rPr lang="en-US" baseline="30000" dirty="0" smtClean="0"/>
              <a:t>1</a:t>
            </a:r>
            <a:r>
              <a:rPr lang="en-US" dirty="0" smtClean="0"/>
              <a:t> </a:t>
            </a:r>
          </a:p>
          <a:p>
            <a:pPr lvl="1">
              <a:buFont typeface="Arial" panose="020B0604020202020204" pitchFamily="34" charset="0"/>
              <a:buChar char="•"/>
            </a:pPr>
            <a:r>
              <a:rPr lang="en-US" dirty="0" smtClean="0"/>
              <a:t>1954: Consent decree orders Kodak to license color finishing process to third parties for its </a:t>
            </a:r>
            <a:r>
              <a:rPr lang="en-US" dirty="0" err="1" smtClean="0"/>
              <a:t>Kodacolor</a:t>
            </a:r>
            <a:r>
              <a:rPr lang="en-US" dirty="0" smtClean="0"/>
              <a:t> films, i.e., “tying” of services.</a:t>
            </a:r>
            <a:r>
              <a:rPr lang="en-US" baseline="30000" dirty="0" smtClean="0"/>
              <a:t>2</a:t>
            </a:r>
          </a:p>
          <a:p>
            <a:pPr>
              <a:buFont typeface="Arial" panose="020B0604020202020204" pitchFamily="34" charset="0"/>
              <a:buChar char="•"/>
            </a:pPr>
            <a:r>
              <a:rPr lang="en-US" dirty="0"/>
              <a:t> </a:t>
            </a:r>
            <a:r>
              <a:rPr lang="en-US" dirty="0" smtClean="0"/>
              <a:t>Microsoft </a:t>
            </a:r>
          </a:p>
          <a:p>
            <a:pPr lvl="1">
              <a:buFont typeface="Arial" panose="020B0604020202020204" pitchFamily="34" charset="0"/>
              <a:buChar char="•"/>
            </a:pPr>
            <a:r>
              <a:rPr lang="en-US" dirty="0" smtClean="0"/>
              <a:t>IE tied to Windows</a:t>
            </a:r>
          </a:p>
          <a:p>
            <a:pPr lvl="1">
              <a:buFont typeface="Arial" panose="020B0604020202020204" pitchFamily="34" charset="0"/>
              <a:buChar char="•"/>
            </a:pPr>
            <a:r>
              <a:rPr lang="en-US" dirty="0" smtClean="0"/>
              <a:t>Other browsers difficult to use (</a:t>
            </a:r>
            <a:r>
              <a:rPr lang="en-US" dirty="0" err="1" smtClean="0"/>
              <a:t>haha</a:t>
            </a:r>
            <a:r>
              <a:rPr lang="en-US" dirty="0" smtClean="0"/>
              <a:t>, poor Netscape…)</a:t>
            </a:r>
          </a:p>
          <a:p>
            <a:pPr lvl="1">
              <a:buFont typeface="Arial" panose="020B0604020202020204" pitchFamily="34" charset="0"/>
              <a:buChar char="•"/>
            </a:pPr>
            <a:r>
              <a:rPr lang="en-US" dirty="0" smtClean="0"/>
              <a:t>Settlement, Findings, Judgment, Appeals Opinion, Modified Judgment between 1999 and 2007</a:t>
            </a:r>
            <a:r>
              <a:rPr lang="en-US" baseline="30000" dirty="0" smtClean="0"/>
              <a:t>3</a:t>
            </a:r>
            <a:endParaRPr lang="en-US" baseline="30000" dirty="0"/>
          </a:p>
        </p:txBody>
      </p:sp>
    </p:spTree>
    <p:extLst>
      <p:ext uri="{BB962C8B-B14F-4D97-AF65-F5344CB8AC3E}">
        <p14:creationId xmlns:p14="http://schemas.microsoft.com/office/powerpoint/2010/main" val="37266070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Antitrust in Healthcare</a:t>
            </a:r>
            <a:endParaRPr lang="en-US" dirty="0"/>
          </a:p>
        </p:txBody>
      </p:sp>
      <p:sp>
        <p:nvSpPr>
          <p:cNvPr id="3" name="Content Placeholder 2"/>
          <p:cNvSpPr>
            <a:spLocks noGrp="1"/>
          </p:cNvSpPr>
          <p:nvPr>
            <p:ph idx="1"/>
          </p:nvPr>
        </p:nvSpPr>
        <p:spPr/>
        <p:txBody>
          <a:bodyPr>
            <a:normAutofit fontScale="62500" lnSpcReduction="20000"/>
          </a:bodyPr>
          <a:lstStyle/>
          <a:p>
            <a:pPr>
              <a:buFont typeface="Arial" panose="020B0604020202020204" pitchFamily="34" charset="0"/>
              <a:buChar char="•"/>
            </a:pPr>
            <a:r>
              <a:rPr lang="en-US" dirty="0" smtClean="0"/>
              <a:t> 1984: Jefferson Parish Hospital District No. 2 vs Hyde</a:t>
            </a:r>
            <a:r>
              <a:rPr lang="en-US" baseline="30000" dirty="0" smtClean="0"/>
              <a:t>1</a:t>
            </a:r>
          </a:p>
          <a:p>
            <a:pPr lvl="1">
              <a:buFont typeface="Arial" panose="020B0604020202020204" pitchFamily="34" charset="0"/>
              <a:buChar char="•"/>
            </a:pPr>
            <a:r>
              <a:rPr lang="en-US" dirty="0" smtClean="0"/>
              <a:t>Hyde, a board-certified anesthesiologist, applied for admission as medical staff at East Jefferson Hospital.</a:t>
            </a:r>
          </a:p>
          <a:p>
            <a:pPr lvl="1">
              <a:buFont typeface="Arial" panose="020B0604020202020204" pitchFamily="34" charset="0"/>
              <a:buChar char="•"/>
            </a:pPr>
            <a:r>
              <a:rPr lang="en-US" dirty="0" smtClean="0"/>
              <a:t>Credentials committee and medical staff recommended approval, hospital board denied because the hospital was party to a contract providing that all </a:t>
            </a:r>
            <a:r>
              <a:rPr lang="en-US" dirty="0" err="1" smtClean="0"/>
              <a:t>anesthesiological</a:t>
            </a:r>
            <a:r>
              <a:rPr lang="en-US" dirty="0" smtClean="0"/>
              <a:t> services required by hospital’s patients would be provided by a group called Roux &amp; Associates.  Hyde sought relief, citing that this contract was unlawful. District Court denied, noting that the anticompetitive consequences of the Roux contract were minimal and outweighed by benefits in the form of improved patient care. Court of Appeals reversed noting that contract was illegal </a:t>
            </a:r>
            <a:r>
              <a:rPr lang="en-US" i="1" dirty="0" smtClean="0"/>
              <a:t>per se</a:t>
            </a:r>
            <a:r>
              <a:rPr lang="en-US" dirty="0" smtClean="0"/>
              <a:t> (needs no justification because it’s a tied service and by default, illegal)</a:t>
            </a:r>
          </a:p>
          <a:p>
            <a:pPr lvl="1">
              <a:buFont typeface="Arial" panose="020B0604020202020204" pitchFamily="34" charset="0"/>
              <a:buChar char="•"/>
            </a:pPr>
            <a:r>
              <a:rPr lang="en-US" dirty="0" smtClean="0"/>
              <a:t>SCOTUS reversed the reversal, i.e., the exclusive contract between Jefferson Hospital and Roux &amp; Associates does NOT violate the Sherman Act.</a:t>
            </a:r>
            <a:r>
              <a:rPr lang="en-US" dirty="0"/>
              <a:t> </a:t>
            </a:r>
            <a:r>
              <a:rPr lang="en-US" dirty="0" smtClean="0"/>
              <a:t>In judgment:</a:t>
            </a:r>
            <a:r>
              <a:rPr lang="en-US" dirty="0"/>
              <a:t> </a:t>
            </a:r>
            <a:r>
              <a:rPr lang="en-US" dirty="0" smtClean="0"/>
              <a:t>“There is no evidence that the price, quality, or the supply or demand for either the tying product or the tied product involved in this case has been adversely affected by the exclusive contract between Roux and the hospital.” (other hospitals let patients bring in their own anesthesiologists, </a:t>
            </a:r>
            <a:r>
              <a:rPr lang="en-US" dirty="0" err="1" smtClean="0"/>
              <a:t>etc</a:t>
            </a:r>
            <a:r>
              <a:rPr lang="en-US" dirty="0" smtClean="0"/>
              <a:t>)</a:t>
            </a:r>
          </a:p>
        </p:txBody>
      </p:sp>
    </p:spTree>
    <p:extLst>
      <p:ext uri="{BB962C8B-B14F-4D97-AF65-F5344CB8AC3E}">
        <p14:creationId xmlns:p14="http://schemas.microsoft.com/office/powerpoint/2010/main" val="17383508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Antitrust in Healthcare</a:t>
            </a:r>
            <a:endParaRPr lang="en-US" dirty="0"/>
          </a:p>
        </p:txBody>
      </p:sp>
      <p:sp>
        <p:nvSpPr>
          <p:cNvPr id="3" name="Content Placeholder 2"/>
          <p:cNvSpPr>
            <a:spLocks noGrp="1"/>
          </p:cNvSpPr>
          <p:nvPr>
            <p:ph idx="1"/>
          </p:nvPr>
        </p:nvSpPr>
        <p:spPr/>
        <p:txBody>
          <a:bodyPr>
            <a:normAutofit fontScale="62500" lnSpcReduction="20000"/>
          </a:bodyPr>
          <a:lstStyle/>
          <a:p>
            <a:pPr>
              <a:buFont typeface="Arial" panose="020B0604020202020204" pitchFamily="34" charset="0"/>
              <a:buChar char="•"/>
            </a:pPr>
            <a:r>
              <a:rPr lang="en-US" dirty="0" smtClean="0"/>
              <a:t>St. Luke’s Health System Acquisition of </a:t>
            </a:r>
            <a:r>
              <a:rPr lang="en-US" dirty="0" err="1" smtClean="0"/>
              <a:t>Saltzer</a:t>
            </a:r>
            <a:r>
              <a:rPr lang="en-US" dirty="0" smtClean="0"/>
              <a:t> Medical Group</a:t>
            </a:r>
            <a:r>
              <a:rPr lang="en-US" baseline="30000" dirty="0" smtClean="0"/>
              <a:t>1</a:t>
            </a:r>
          </a:p>
          <a:p>
            <a:pPr lvl="1">
              <a:buFont typeface="Arial" panose="020B0604020202020204" pitchFamily="34" charset="0"/>
              <a:buChar char="•"/>
            </a:pPr>
            <a:r>
              <a:rPr lang="en-US" dirty="0" smtClean="0"/>
              <a:t>St. Luke’s was </a:t>
            </a:r>
            <a:r>
              <a:rPr lang="en-US" i="1" dirty="0" smtClean="0"/>
              <a:t>probably </a:t>
            </a:r>
            <a:r>
              <a:rPr lang="en-US" dirty="0" smtClean="0"/>
              <a:t>seeking to do the right things under PPACA with the acquisition: gain cost efficiencies, i.e., lower cost (or not make them rise); and, improve care for members in the community</a:t>
            </a:r>
          </a:p>
          <a:p>
            <a:pPr lvl="1">
              <a:buFont typeface="Arial" panose="020B0604020202020204" pitchFamily="34" charset="0"/>
              <a:buChar char="•"/>
            </a:pPr>
            <a:r>
              <a:rPr lang="en-US" dirty="0" smtClean="0"/>
              <a:t>Federal Appeals Court affirmed a District Court’s opinion that St. Luke’s did not clearly demonstrate that the efficiencies resulting from the merger would have a positive effect on competition. </a:t>
            </a:r>
          </a:p>
          <a:p>
            <a:pPr>
              <a:buFont typeface="Arial" panose="020B0604020202020204" pitchFamily="34" charset="0"/>
              <a:buChar char="•"/>
            </a:pPr>
            <a:r>
              <a:rPr lang="en-US" dirty="0" smtClean="0"/>
              <a:t>ProMedica Merger with St. Luke’s Hospital</a:t>
            </a:r>
            <a:r>
              <a:rPr lang="en-US" baseline="30000" dirty="0" smtClean="0"/>
              <a:t>2</a:t>
            </a:r>
            <a:r>
              <a:rPr lang="en-US" dirty="0" smtClean="0"/>
              <a:t> (Ohio, different St. Luke’s)</a:t>
            </a:r>
            <a:endParaRPr lang="en-US" baseline="30000" dirty="0" smtClean="0"/>
          </a:p>
          <a:p>
            <a:pPr lvl="1">
              <a:buFont typeface="Arial" panose="020B0604020202020204" pitchFamily="34" charset="0"/>
              <a:buChar char="•"/>
            </a:pPr>
            <a:r>
              <a:rPr lang="en-US" dirty="0" smtClean="0"/>
              <a:t>5 year battle with various levels of court</a:t>
            </a:r>
          </a:p>
          <a:p>
            <a:pPr lvl="1">
              <a:buFont typeface="Arial" panose="020B0604020202020204" pitchFamily="34" charset="0"/>
              <a:buChar char="•"/>
            </a:pPr>
            <a:r>
              <a:rPr lang="en-US" dirty="0" smtClean="0"/>
              <a:t>ProMedica acquired St. Luke’s in Maumee, FTC found that it was anti competitive, ProMedica appealed to a 3-panel judge Circuit Court and lost, then asked all 12 of the Circuit Court to hear the case and got denied, and then filed a petition with SCOTUS, who declined to hear the case.</a:t>
            </a:r>
          </a:p>
        </p:txBody>
      </p:sp>
    </p:spTree>
    <p:extLst>
      <p:ext uri="{BB962C8B-B14F-4D97-AF65-F5344CB8AC3E}">
        <p14:creationId xmlns:p14="http://schemas.microsoft.com/office/powerpoint/2010/main" val="17741447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Anti-Kickback Statute</a:t>
            </a:r>
            <a:r>
              <a:rPr lang="en-US" baseline="30000" dirty="0" smtClean="0"/>
              <a:t>1</a:t>
            </a:r>
            <a:endParaRPr lang="en-US" dirty="0"/>
          </a:p>
        </p:txBody>
      </p:sp>
      <p:sp>
        <p:nvSpPr>
          <p:cNvPr id="3" name="Content Placeholder 2"/>
          <p:cNvSpPr>
            <a:spLocks noGrp="1"/>
          </p:cNvSpPr>
          <p:nvPr>
            <p:ph idx="1"/>
          </p:nvPr>
        </p:nvSpPr>
        <p:spPr/>
        <p:txBody>
          <a:bodyPr>
            <a:noAutofit/>
          </a:bodyPr>
          <a:lstStyle/>
          <a:p>
            <a:pPr>
              <a:buFont typeface="Arial" panose="020B0604020202020204" pitchFamily="34" charset="0"/>
              <a:buChar char="•"/>
            </a:pPr>
            <a:r>
              <a:rPr lang="en-US" sz="1700" u="sng" dirty="0" smtClean="0"/>
              <a:t>Prohibits</a:t>
            </a:r>
            <a:r>
              <a:rPr lang="en-US" sz="1700" dirty="0" smtClean="0"/>
              <a:t>: Offering, paying, soliciting, or receiving anything of value to induce or reward referrals or generate Federal healthcare program business</a:t>
            </a:r>
          </a:p>
          <a:p>
            <a:pPr>
              <a:buFont typeface="Arial" panose="020B0604020202020204" pitchFamily="34" charset="0"/>
              <a:buChar char="•"/>
            </a:pPr>
            <a:r>
              <a:rPr lang="en-US" sz="1700" u="sng" dirty="0" smtClean="0"/>
              <a:t>Referrals:</a:t>
            </a:r>
            <a:r>
              <a:rPr lang="en-US" sz="1700" dirty="0" smtClean="0"/>
              <a:t> Referrals from anyone</a:t>
            </a:r>
          </a:p>
          <a:p>
            <a:pPr>
              <a:buFont typeface="Arial" panose="020B0604020202020204" pitchFamily="34" charset="0"/>
              <a:buChar char="•"/>
            </a:pPr>
            <a:r>
              <a:rPr lang="en-US" sz="1700" u="sng" dirty="0" smtClean="0"/>
              <a:t>Types of Items/Services:</a:t>
            </a:r>
            <a:r>
              <a:rPr lang="en-US" sz="1700" dirty="0" smtClean="0"/>
              <a:t> Any items or services</a:t>
            </a:r>
          </a:p>
          <a:p>
            <a:pPr>
              <a:buFont typeface="Arial" panose="020B0604020202020204" pitchFamily="34" charset="0"/>
              <a:buChar char="•"/>
            </a:pPr>
            <a:r>
              <a:rPr lang="en-US" sz="1700" u="sng" dirty="0" smtClean="0"/>
              <a:t>Intent:</a:t>
            </a:r>
            <a:r>
              <a:rPr lang="en-US" sz="1700" dirty="0" smtClean="0"/>
              <a:t> Prior to PPACA, intent might have needed to be proven (willing and knowing). Post-PPACA, the government no longer needs to prove that a defendant intended to violate the AKS itself, just that the defendant intended to violate the law</a:t>
            </a:r>
          </a:p>
          <a:p>
            <a:pPr>
              <a:buFont typeface="Arial" panose="020B0604020202020204" pitchFamily="34" charset="0"/>
              <a:buChar char="•"/>
            </a:pPr>
            <a:r>
              <a:rPr lang="en-US" sz="1700" u="sng" dirty="0" smtClean="0"/>
              <a:t>Penalties:</a:t>
            </a:r>
            <a:r>
              <a:rPr lang="en-US" sz="1700" dirty="0" smtClean="0"/>
              <a:t> Criminal (25k per violation and up to 5 years in prison per violation) and Civil </a:t>
            </a:r>
          </a:p>
          <a:p>
            <a:pPr>
              <a:buFont typeface="Arial" panose="020B0604020202020204" pitchFamily="34" charset="0"/>
              <a:buChar char="•"/>
            </a:pPr>
            <a:r>
              <a:rPr lang="en-US" sz="1700" u="sng" dirty="0" smtClean="0"/>
              <a:t>Exceptions:</a:t>
            </a:r>
            <a:r>
              <a:rPr lang="en-US" sz="1700" dirty="0" smtClean="0"/>
              <a:t> Safe Harbors</a:t>
            </a:r>
            <a:r>
              <a:rPr lang="en-US" sz="1700" baseline="30000" dirty="0" smtClean="0"/>
              <a:t>2</a:t>
            </a:r>
            <a:endParaRPr lang="en-US" sz="1700" dirty="0" smtClean="0"/>
          </a:p>
          <a:p>
            <a:pPr>
              <a:buFont typeface="Arial" panose="020B0604020202020204" pitchFamily="34" charset="0"/>
              <a:buChar char="•"/>
            </a:pPr>
            <a:r>
              <a:rPr lang="en-US" sz="1700" u="sng" dirty="0" smtClean="0"/>
              <a:t>Federal Health Care Programs Covered:</a:t>
            </a:r>
            <a:r>
              <a:rPr lang="en-US" sz="1700" dirty="0" smtClean="0"/>
              <a:t> All</a:t>
            </a:r>
          </a:p>
          <a:p>
            <a:pPr>
              <a:buFont typeface="Arial" panose="020B0604020202020204" pitchFamily="34" charset="0"/>
              <a:buChar char="•"/>
            </a:pPr>
            <a:r>
              <a:rPr lang="en-US" sz="1700" dirty="0" smtClean="0"/>
              <a:t>Information </a:t>
            </a:r>
            <a:r>
              <a:rPr lang="en-US" sz="1700" dirty="0"/>
              <a:t>compiled from: </a:t>
            </a:r>
            <a:r>
              <a:rPr lang="en-US" sz="1700" dirty="0">
                <a:hlinkClick r:id="rId3"/>
              </a:rPr>
              <a:t>http://</a:t>
            </a:r>
            <a:r>
              <a:rPr lang="en-US" sz="1700" dirty="0" smtClean="0">
                <a:hlinkClick r:id="rId3"/>
              </a:rPr>
              <a:t>oig.hhs.gov/compliance/provider-compliance-training/files/StarkandAKSChartHandout508.pdf</a:t>
            </a:r>
            <a:endParaRPr lang="en-US" sz="1700" u="sng" dirty="0"/>
          </a:p>
        </p:txBody>
      </p:sp>
    </p:spTree>
    <p:extLst>
      <p:ext uri="{BB962C8B-B14F-4D97-AF65-F5344CB8AC3E}">
        <p14:creationId xmlns:p14="http://schemas.microsoft.com/office/powerpoint/2010/main" val="30568493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Anti-Kickback Examples</a:t>
            </a:r>
            <a:endParaRPr lang="en-US" dirty="0"/>
          </a:p>
        </p:txBody>
      </p:sp>
      <p:sp>
        <p:nvSpPr>
          <p:cNvPr id="3" name="Content Placeholder 2"/>
          <p:cNvSpPr>
            <a:spLocks noGrp="1"/>
          </p:cNvSpPr>
          <p:nvPr>
            <p:ph idx="1"/>
          </p:nvPr>
        </p:nvSpPr>
        <p:spPr/>
        <p:txBody>
          <a:bodyPr>
            <a:normAutofit fontScale="55000" lnSpcReduction="20000"/>
          </a:bodyPr>
          <a:lstStyle/>
          <a:p>
            <a:pPr>
              <a:buFont typeface="Arial" panose="020B0604020202020204" pitchFamily="34" charset="0"/>
              <a:buChar char="•"/>
            </a:pPr>
            <a:r>
              <a:rPr lang="en-US" dirty="0" smtClean="0"/>
              <a:t>Amedisys</a:t>
            </a:r>
            <a:r>
              <a:rPr lang="en-US" baseline="30000" dirty="0" smtClean="0"/>
              <a:t>1</a:t>
            </a:r>
            <a:r>
              <a:rPr lang="en-US" dirty="0" smtClean="0"/>
              <a:t> lawsuit alleged that the company (provider of home health services) submitted improper claims to Medicare for reimbursement from 2008 – 2010 for therapy and nursing services that were medically unnecessary or provided to patients who were not home-bound. The lawsuit also alleged that the company violated AK and Stark law by engaging in improper financial relationships with referring physicians, including providing patient care coordination services at below market value. Payouts: $150 million total, $26 million went to whistleblower</a:t>
            </a:r>
          </a:p>
          <a:p>
            <a:pPr>
              <a:buFont typeface="Arial" panose="020B0604020202020204" pitchFamily="34" charset="0"/>
              <a:buChar char="•"/>
            </a:pPr>
            <a:r>
              <a:rPr lang="en-US" dirty="0" smtClean="0"/>
              <a:t>US DOJ vs. Novartis Pharmaceuticals: Kickbacks to doctors in exchange for more Rx</a:t>
            </a:r>
            <a:r>
              <a:rPr lang="en-US" baseline="30000" dirty="0" smtClean="0"/>
              <a:t>2</a:t>
            </a:r>
          </a:p>
          <a:p>
            <a:pPr>
              <a:buFont typeface="Arial" panose="020B0604020202020204" pitchFamily="34" charset="0"/>
              <a:buChar char="•"/>
            </a:pPr>
            <a:r>
              <a:rPr lang="en-US" dirty="0" smtClean="0"/>
              <a:t>Omnicare, double trouble: Financial incentives to nursing facilities in return for continued selection of Omnicare to supply drugs</a:t>
            </a:r>
            <a:r>
              <a:rPr lang="en-US" baseline="30000" dirty="0" smtClean="0"/>
              <a:t>3</a:t>
            </a:r>
            <a:r>
              <a:rPr lang="en-US" dirty="0" smtClean="0"/>
              <a:t> and Omnicare also accepted kickbacks from Abbott Labs in exchange for pushing Depakote to control behavioral disturbances in dementia patients, for which the drug is not yet purpose-cleared.</a:t>
            </a:r>
            <a:r>
              <a:rPr lang="en-US" baseline="30000" dirty="0" smtClean="0"/>
              <a:t>4</a:t>
            </a:r>
            <a:r>
              <a:rPr lang="en-US" dirty="0" smtClean="0"/>
              <a:t> $124 million for the nursing facilities case, Abbott case not yet disclosed</a:t>
            </a:r>
          </a:p>
          <a:p>
            <a:pPr>
              <a:buFont typeface="Arial" panose="020B0604020202020204" pitchFamily="34" charset="0"/>
              <a:buChar char="•"/>
            </a:pPr>
            <a:r>
              <a:rPr lang="en-US" dirty="0" smtClean="0"/>
              <a:t>Walgreens settled for $7.9 million for offering 25$ gift cards to health care beneficiaries to transfer Rx.</a:t>
            </a:r>
            <a:r>
              <a:rPr lang="en-US" baseline="30000" dirty="0" smtClean="0"/>
              <a:t>5</a:t>
            </a:r>
            <a:endParaRPr lang="en-US" baseline="30000" dirty="0"/>
          </a:p>
        </p:txBody>
      </p:sp>
    </p:spTree>
    <p:extLst>
      <p:ext uri="{BB962C8B-B14F-4D97-AF65-F5344CB8AC3E}">
        <p14:creationId xmlns:p14="http://schemas.microsoft.com/office/powerpoint/2010/main" val="5716561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effectLst/>
              </a:rPr>
              <a:t>Administrative and Reminders</a:t>
            </a:r>
            <a:endParaRPr lang="en-US" dirty="0">
              <a:effectLst/>
            </a:endParaRPr>
          </a:p>
        </p:txBody>
      </p:sp>
      <p:sp>
        <p:nvSpPr>
          <p:cNvPr id="3" name="Content Placeholder 2"/>
          <p:cNvSpPr>
            <a:spLocks noGrp="1"/>
          </p:cNvSpPr>
          <p:nvPr>
            <p:ph idx="1"/>
          </p:nvPr>
        </p:nvSpPr>
        <p:spPr/>
        <p:txBody>
          <a:bodyPr>
            <a:normAutofit/>
          </a:bodyPr>
          <a:lstStyle/>
          <a:p>
            <a:r>
              <a:rPr lang="en-US" sz="2400" dirty="0" smtClean="0"/>
              <a:t>For early planning purposes, the second of your case studies and critical thinking exercises is due at the end of Week 8.</a:t>
            </a:r>
            <a:endParaRPr lang="en-US"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Stark Law</a:t>
            </a:r>
            <a:r>
              <a:rPr lang="en-US" baseline="30000" dirty="0" smtClean="0"/>
              <a:t>1</a:t>
            </a:r>
            <a:endParaRPr lang="en-US" dirty="0"/>
          </a:p>
        </p:txBody>
      </p:sp>
      <p:sp>
        <p:nvSpPr>
          <p:cNvPr id="3" name="Content Placeholder 2"/>
          <p:cNvSpPr>
            <a:spLocks noGrp="1"/>
          </p:cNvSpPr>
          <p:nvPr>
            <p:ph idx="1"/>
          </p:nvPr>
        </p:nvSpPr>
        <p:spPr/>
        <p:txBody>
          <a:bodyPr>
            <a:normAutofit fontScale="25000" lnSpcReduction="20000"/>
          </a:bodyPr>
          <a:lstStyle/>
          <a:p>
            <a:pPr>
              <a:buFont typeface="Arial" panose="020B0604020202020204" pitchFamily="34" charset="0"/>
              <a:buChar char="•"/>
            </a:pPr>
            <a:r>
              <a:rPr lang="en-US" sz="7200" u="sng" dirty="0" smtClean="0"/>
              <a:t>Prohibits</a:t>
            </a:r>
            <a:r>
              <a:rPr lang="en-US" sz="7200" dirty="0"/>
              <a:t>: </a:t>
            </a:r>
            <a:r>
              <a:rPr lang="en-US" sz="7200" dirty="0" smtClean="0"/>
              <a:t>A physician from referring Medicare patients for designated health services to an entity with which the physician, or an immediate family member, has a financial relationship (unless an exception applies); also prohibits the designated health services entity from submitting claims to Medicare for those services resulting form a prohibited referral</a:t>
            </a:r>
            <a:endParaRPr lang="en-US" sz="7200" dirty="0"/>
          </a:p>
          <a:p>
            <a:pPr>
              <a:buFont typeface="Arial" panose="020B0604020202020204" pitchFamily="34" charset="0"/>
              <a:buChar char="•"/>
            </a:pPr>
            <a:r>
              <a:rPr lang="en-US" sz="7200" u="sng" dirty="0" smtClean="0"/>
              <a:t>Referrals</a:t>
            </a:r>
            <a:r>
              <a:rPr lang="en-US" sz="7200" u="sng" dirty="0"/>
              <a:t>:</a:t>
            </a:r>
            <a:r>
              <a:rPr lang="en-US" sz="7200" dirty="0"/>
              <a:t> Referrals from </a:t>
            </a:r>
            <a:r>
              <a:rPr lang="en-US" sz="7200" dirty="0" smtClean="0"/>
              <a:t>a physician</a:t>
            </a:r>
            <a:endParaRPr lang="en-US" sz="7200" dirty="0"/>
          </a:p>
          <a:p>
            <a:pPr>
              <a:buFont typeface="Arial" panose="020B0604020202020204" pitchFamily="34" charset="0"/>
              <a:buChar char="•"/>
            </a:pPr>
            <a:r>
              <a:rPr lang="en-US" sz="7200" u="sng" dirty="0" smtClean="0"/>
              <a:t>Types </a:t>
            </a:r>
            <a:r>
              <a:rPr lang="en-US" sz="7200" u="sng" dirty="0"/>
              <a:t>of Items/Services:</a:t>
            </a:r>
            <a:r>
              <a:rPr lang="en-US" sz="7200" dirty="0"/>
              <a:t> </a:t>
            </a:r>
            <a:r>
              <a:rPr lang="en-US" sz="7200" dirty="0" smtClean="0"/>
              <a:t>Designated health services</a:t>
            </a:r>
            <a:r>
              <a:rPr lang="en-US" sz="7200" baseline="30000" dirty="0" smtClean="0"/>
              <a:t>2</a:t>
            </a:r>
            <a:endParaRPr lang="en-US" sz="7200" baseline="30000" dirty="0"/>
          </a:p>
          <a:p>
            <a:pPr>
              <a:buFont typeface="Arial" panose="020B0604020202020204" pitchFamily="34" charset="0"/>
              <a:buChar char="•"/>
            </a:pPr>
            <a:r>
              <a:rPr lang="en-US" sz="7200" u="sng" dirty="0" smtClean="0"/>
              <a:t>Intent</a:t>
            </a:r>
            <a:r>
              <a:rPr lang="en-US" sz="7200" u="sng" dirty="0"/>
              <a:t>:</a:t>
            </a:r>
            <a:r>
              <a:rPr lang="en-US" sz="7200" dirty="0"/>
              <a:t> </a:t>
            </a:r>
            <a:r>
              <a:rPr lang="en-US" sz="7200" dirty="0" smtClean="0"/>
              <a:t>No intent standard for overpayment, but intent required for civil monetary penalties for knowing violations</a:t>
            </a:r>
            <a:endParaRPr lang="en-US" sz="7200" dirty="0"/>
          </a:p>
          <a:p>
            <a:pPr>
              <a:buFont typeface="Arial" panose="020B0604020202020204" pitchFamily="34" charset="0"/>
              <a:buChar char="•"/>
            </a:pPr>
            <a:r>
              <a:rPr lang="en-US" sz="7200" u="sng" dirty="0" smtClean="0"/>
              <a:t>Penalties</a:t>
            </a:r>
            <a:r>
              <a:rPr lang="en-US" sz="7200" u="sng" dirty="0"/>
              <a:t>:</a:t>
            </a:r>
            <a:r>
              <a:rPr lang="en-US" sz="7200" dirty="0"/>
              <a:t> </a:t>
            </a:r>
            <a:r>
              <a:rPr lang="en-US" sz="7200" dirty="0" smtClean="0"/>
              <a:t>Civil only</a:t>
            </a:r>
            <a:endParaRPr lang="en-US" sz="7200" dirty="0"/>
          </a:p>
          <a:p>
            <a:pPr>
              <a:buFont typeface="Arial" panose="020B0604020202020204" pitchFamily="34" charset="0"/>
              <a:buChar char="•"/>
            </a:pPr>
            <a:r>
              <a:rPr lang="en-US" sz="7200" u="sng" dirty="0" smtClean="0"/>
              <a:t>Exceptions</a:t>
            </a:r>
            <a:r>
              <a:rPr lang="en-US" sz="7200" u="sng" dirty="0"/>
              <a:t>:</a:t>
            </a:r>
            <a:r>
              <a:rPr lang="en-US" sz="7200" dirty="0"/>
              <a:t> </a:t>
            </a:r>
            <a:r>
              <a:rPr lang="en-US" sz="7200" dirty="0" smtClean="0"/>
              <a:t>Mandatory Exceptions</a:t>
            </a:r>
            <a:r>
              <a:rPr lang="en-US" sz="7200" baseline="30000" dirty="0" smtClean="0"/>
              <a:t>3</a:t>
            </a:r>
            <a:endParaRPr lang="en-US" sz="7200" baseline="30000" dirty="0"/>
          </a:p>
          <a:p>
            <a:pPr>
              <a:buFont typeface="Arial" panose="020B0604020202020204" pitchFamily="34" charset="0"/>
              <a:buChar char="•"/>
            </a:pPr>
            <a:r>
              <a:rPr lang="en-US" sz="7200" u="sng" dirty="0" smtClean="0"/>
              <a:t>Federal </a:t>
            </a:r>
            <a:r>
              <a:rPr lang="en-US" sz="7200" u="sng" dirty="0"/>
              <a:t>Health Care Programs Covered:</a:t>
            </a:r>
            <a:r>
              <a:rPr lang="en-US" sz="7200" dirty="0"/>
              <a:t> </a:t>
            </a:r>
            <a:r>
              <a:rPr lang="en-US" sz="7200" dirty="0" smtClean="0"/>
              <a:t>Medicaid/Medicare</a:t>
            </a:r>
          </a:p>
          <a:p>
            <a:pPr>
              <a:buFont typeface="Arial" panose="020B0604020202020204" pitchFamily="34" charset="0"/>
              <a:buChar char="•"/>
            </a:pPr>
            <a:r>
              <a:rPr lang="en-US" sz="7200" u="sng" dirty="0" smtClean="0"/>
              <a:t>Proposed Revisions:</a:t>
            </a:r>
            <a:r>
              <a:rPr lang="en-US" sz="7200" dirty="0" smtClean="0"/>
              <a:t> Intended to reduce burden and facilitate compliance</a:t>
            </a:r>
            <a:r>
              <a:rPr lang="en-US" sz="7200" baseline="30000" dirty="0" smtClean="0"/>
              <a:t>4</a:t>
            </a:r>
          </a:p>
          <a:p>
            <a:pPr>
              <a:buFont typeface="Arial" panose="020B0604020202020204" pitchFamily="34" charset="0"/>
              <a:buChar char="•"/>
            </a:pPr>
            <a:r>
              <a:rPr lang="en-US" sz="7200" dirty="0" smtClean="0"/>
              <a:t>Information </a:t>
            </a:r>
            <a:r>
              <a:rPr lang="en-US" sz="7200" dirty="0"/>
              <a:t>compiled from: </a:t>
            </a:r>
            <a:r>
              <a:rPr lang="en-US" sz="7200" dirty="0">
                <a:hlinkClick r:id="rId3"/>
              </a:rPr>
              <a:t>http://</a:t>
            </a:r>
            <a:r>
              <a:rPr lang="en-US" sz="7200" dirty="0" smtClean="0">
                <a:hlinkClick r:id="rId3"/>
              </a:rPr>
              <a:t>oig.hhs.gov/compliance/provider-compliance-training/files/StarkandAKSChartHandout508.pdf</a:t>
            </a:r>
            <a:endParaRPr lang="en-US" sz="7200" dirty="0" smtClean="0"/>
          </a:p>
          <a:p>
            <a:pPr>
              <a:buFont typeface="Arial" panose="020B0604020202020204" pitchFamily="34" charset="0"/>
              <a:buChar char="•"/>
            </a:pPr>
            <a:endParaRPr lang="en-US" sz="3600" dirty="0"/>
          </a:p>
          <a:p>
            <a:endParaRPr lang="en-US" dirty="0"/>
          </a:p>
        </p:txBody>
      </p:sp>
    </p:spTree>
    <p:extLst>
      <p:ext uri="{BB962C8B-B14F-4D97-AF65-F5344CB8AC3E}">
        <p14:creationId xmlns:p14="http://schemas.microsoft.com/office/powerpoint/2010/main" val="22556575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False Claims Act</a:t>
            </a:r>
            <a:endParaRPr lang="en-US" dirty="0"/>
          </a:p>
        </p:txBody>
      </p:sp>
      <p:sp>
        <p:nvSpPr>
          <p:cNvPr id="3" name="Content Placeholder 2"/>
          <p:cNvSpPr>
            <a:spLocks noGrp="1"/>
          </p:cNvSpPr>
          <p:nvPr>
            <p:ph idx="1"/>
          </p:nvPr>
        </p:nvSpPr>
        <p:spPr/>
        <p:txBody>
          <a:bodyPr>
            <a:normAutofit fontScale="70000" lnSpcReduction="20000"/>
          </a:bodyPr>
          <a:lstStyle/>
          <a:p>
            <a:pPr>
              <a:buFont typeface="Arial" panose="020B0604020202020204" pitchFamily="34" charset="0"/>
              <a:buChar char="•"/>
            </a:pPr>
            <a:r>
              <a:rPr lang="en-US" dirty="0" smtClean="0"/>
              <a:t>31 </a:t>
            </a:r>
            <a:r>
              <a:rPr lang="en-US" dirty="0"/>
              <a:t>US Code Sections 3729 – 3733 (1), often times referred to as the “Lincoln Law.” Yes, that’s for Abraham Lincoln (his administration passed the original version). There was some type of concern because during the Civil War, contractors sold the Union Army all TYPES of faulty products, like sick horses, rancid food, etc. </a:t>
            </a:r>
          </a:p>
          <a:p>
            <a:pPr>
              <a:buFont typeface="Arial" panose="020B0604020202020204" pitchFamily="34" charset="0"/>
              <a:buChar char="•"/>
            </a:pPr>
            <a:r>
              <a:rPr lang="en-US" dirty="0" smtClean="0"/>
              <a:t>These </a:t>
            </a:r>
            <a:r>
              <a:rPr lang="en-US" dirty="0"/>
              <a:t>days, the FCA is the Federal government’s primary enforcement vehicle for combating fraud (for example, Qui Tam). Certain states have their own false claims regulations.</a:t>
            </a:r>
          </a:p>
          <a:p>
            <a:pPr>
              <a:buFont typeface="Arial" panose="020B0604020202020204" pitchFamily="34" charset="0"/>
              <a:buChar char="•"/>
            </a:pPr>
            <a:r>
              <a:rPr lang="en-US" dirty="0" smtClean="0"/>
              <a:t>No </a:t>
            </a:r>
            <a:r>
              <a:rPr lang="en-US" dirty="0"/>
              <a:t>need to memorize what the amendments to the FCA are, but here’s a supplemental slide deck for your reading pleasure: </a:t>
            </a:r>
            <a:r>
              <a:rPr lang="en-US" dirty="0">
                <a:hlinkClick r:id="rId2"/>
              </a:rPr>
              <a:t>https://www.healthlawyers.org/Events/Programs/Materials/Documents/FC14/a_corcoran_poindexter_slides.pdf</a:t>
            </a:r>
            <a:endParaRPr lang="en-US" dirty="0"/>
          </a:p>
          <a:p>
            <a:pPr marL="0" indent="0">
              <a:buNone/>
            </a:pPr>
            <a:endParaRPr lang="en-US" dirty="0"/>
          </a:p>
        </p:txBody>
      </p:sp>
    </p:spTree>
    <p:extLst>
      <p:ext uri="{BB962C8B-B14F-4D97-AF65-F5344CB8AC3E}">
        <p14:creationId xmlns:p14="http://schemas.microsoft.com/office/powerpoint/2010/main" val="26991841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effectLst/>
              </a:rPr>
              <a:t>Open Forum</a:t>
            </a:r>
            <a:endParaRPr lang="en-US" dirty="0">
              <a:effectLst/>
            </a:endParaRPr>
          </a:p>
        </p:txBody>
      </p:sp>
      <p:sp>
        <p:nvSpPr>
          <p:cNvPr id="3" name="Content Placeholder 2"/>
          <p:cNvSpPr>
            <a:spLocks noGrp="1"/>
          </p:cNvSpPr>
          <p:nvPr>
            <p:ph idx="1"/>
          </p:nvPr>
        </p:nvSpPr>
        <p:spPr/>
        <p:txBody>
          <a:bodyPr>
            <a:normAutofit/>
          </a:bodyPr>
          <a:lstStyle/>
          <a:p>
            <a:r>
              <a:rPr lang="en-US" sz="2400" dirty="0" smtClean="0"/>
              <a:t>Questions or comments about course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dirty="0" smtClean="0">
                <a:effectLst/>
              </a:rPr>
              <a:t>Selected Legal Issues in the Healthcare Industry</a:t>
            </a:r>
            <a:endParaRPr lang="en-US" dirty="0">
              <a:effectLst/>
            </a:endParaRPr>
          </a:p>
        </p:txBody>
      </p:sp>
      <p:sp>
        <p:nvSpPr>
          <p:cNvPr id="3" name="Content Placeholder 2"/>
          <p:cNvSpPr>
            <a:spLocks noGrp="1"/>
          </p:cNvSpPr>
          <p:nvPr>
            <p:ph idx="1"/>
          </p:nvPr>
        </p:nvSpPr>
        <p:spPr/>
        <p:txBody>
          <a:bodyPr>
            <a:normAutofit lnSpcReduction="10000"/>
          </a:bodyPr>
          <a:lstStyle/>
          <a:p>
            <a:pPr>
              <a:buFont typeface="Arial" panose="020B0604020202020204" pitchFamily="34" charset="0"/>
              <a:buChar char="•"/>
            </a:pPr>
            <a:r>
              <a:rPr lang="en-US" dirty="0" smtClean="0"/>
              <a:t> </a:t>
            </a:r>
            <a:r>
              <a:rPr lang="en-US" dirty="0"/>
              <a:t>Ripple effects of PPACA Provisions</a:t>
            </a:r>
          </a:p>
          <a:p>
            <a:pPr lvl="1">
              <a:buFont typeface="Arial" panose="020B0604020202020204" pitchFamily="34" charset="0"/>
              <a:buChar char="•"/>
            </a:pPr>
            <a:r>
              <a:rPr lang="en-US" dirty="0"/>
              <a:t> Interpretation of “State” for Health Insurance Exchanges (HIX, not to be confused with HIE) subsidies: King vs Burwell decided June 25, 2015 (1)</a:t>
            </a:r>
          </a:p>
          <a:p>
            <a:pPr lvl="1">
              <a:buFont typeface="Arial" panose="020B0604020202020204" pitchFamily="34" charset="0"/>
              <a:buChar char="•"/>
            </a:pPr>
            <a:r>
              <a:rPr lang="en-US" dirty="0"/>
              <a:t> Contraceptive Insurance Exception for Individuals: Wieland v. HHS Court of Appeals for the 8</a:t>
            </a:r>
            <a:r>
              <a:rPr lang="en-US" baseline="30000" dirty="0"/>
              <a:t>th</a:t>
            </a:r>
            <a:r>
              <a:rPr lang="en-US" dirty="0"/>
              <a:t> Circuit filing on July 20, 2015 (2) </a:t>
            </a:r>
            <a:r>
              <a:rPr lang="en-US" dirty="0" smtClean="0"/>
              <a:t> </a:t>
            </a:r>
          </a:p>
          <a:p>
            <a:pPr>
              <a:buFont typeface="Arial" panose="020B0604020202020204" pitchFamily="34" charset="0"/>
              <a:buChar char="•"/>
            </a:pPr>
            <a:r>
              <a:rPr lang="en-US" dirty="0" smtClean="0"/>
              <a:t> Fraud </a:t>
            </a:r>
            <a:r>
              <a:rPr lang="en-US" dirty="0"/>
              <a:t>&amp; Abuse Enforcement: </a:t>
            </a:r>
            <a:r>
              <a:rPr lang="en-US" dirty="0" smtClean="0"/>
              <a:t>Qui Tam and HEAT</a:t>
            </a:r>
            <a:endParaRPr lang="en-US" dirty="0"/>
          </a:p>
          <a:p>
            <a:pPr lvl="1">
              <a:buFont typeface="Arial" panose="020B0604020202020204" pitchFamily="34" charset="0"/>
              <a:buChar char="•"/>
            </a:pPr>
            <a:r>
              <a:rPr lang="en-US" dirty="0"/>
              <a:t> </a:t>
            </a:r>
            <a:r>
              <a:rPr lang="en-US" dirty="0" smtClean="0"/>
              <a:t>Qui Tam: “Who also sues on behalf of the king also sues on behalf of himself”</a:t>
            </a:r>
            <a:endParaRPr lang="en-US" dirty="0"/>
          </a:p>
          <a:p>
            <a:pPr lvl="1">
              <a:buFont typeface="Arial" panose="020B0604020202020204" pitchFamily="34" charset="0"/>
              <a:buChar char="•"/>
            </a:pPr>
            <a:r>
              <a:rPr lang="en-US" dirty="0" smtClean="0"/>
              <a:t>Department of Justice Healthcare Fraud Unit (HEAT) (3)</a:t>
            </a:r>
            <a:endParaRPr lang="en-US" dirty="0"/>
          </a:p>
          <a:p>
            <a:pPr marL="201168" lvl="1" indent="0">
              <a:buNone/>
            </a:pPr>
            <a:endParaRPr lang="en-US" dirty="0" smtClean="0"/>
          </a:p>
          <a:p>
            <a:pPr>
              <a:buFont typeface="Courier New" panose="02070309020205020404" pitchFamily="49" charset="0"/>
              <a:buChar char="o"/>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Selected Legal Issues in the Healthcare Industry, cont’d</a:t>
            </a:r>
            <a:endParaRPr lang="en-US" dirty="0"/>
          </a:p>
        </p:txBody>
      </p:sp>
      <p:sp>
        <p:nvSpPr>
          <p:cNvPr id="4" name="Content Placeholder 3"/>
          <p:cNvSpPr>
            <a:spLocks noGrp="1"/>
          </p:cNvSpPr>
          <p:nvPr>
            <p:ph idx="1"/>
          </p:nvPr>
        </p:nvSpPr>
        <p:spPr/>
        <p:txBody>
          <a:bodyPr>
            <a:normAutofit fontScale="70000" lnSpcReduction="20000"/>
          </a:bodyPr>
          <a:lstStyle/>
          <a:p>
            <a:pPr>
              <a:buFont typeface="Arial" panose="020B0604020202020204" pitchFamily="34" charset="0"/>
              <a:buChar char="•"/>
            </a:pPr>
            <a:r>
              <a:rPr lang="en-US" dirty="0" smtClean="0"/>
              <a:t> Antitrust (Sherman Act, Federal Trade Commission, Clayton Act)</a:t>
            </a:r>
          </a:p>
          <a:p>
            <a:pPr lvl="1">
              <a:buFont typeface="Arial" panose="020B0604020202020204" pitchFamily="34" charset="0"/>
              <a:buChar char="•"/>
            </a:pPr>
            <a:r>
              <a:rPr lang="en-US" dirty="0"/>
              <a:t> </a:t>
            </a:r>
            <a:r>
              <a:rPr lang="en-US" dirty="0" smtClean="0"/>
              <a:t>Non healthcare examples</a:t>
            </a:r>
          </a:p>
          <a:p>
            <a:pPr lvl="1">
              <a:buFont typeface="Arial" panose="020B0604020202020204" pitchFamily="34" charset="0"/>
              <a:buChar char="•"/>
            </a:pPr>
            <a:r>
              <a:rPr lang="en-US" dirty="0"/>
              <a:t> </a:t>
            </a:r>
            <a:r>
              <a:rPr lang="en-US" dirty="0" smtClean="0"/>
              <a:t>Healthcare examples</a:t>
            </a:r>
          </a:p>
          <a:p>
            <a:pPr lvl="1">
              <a:buFont typeface="Arial" panose="020B0604020202020204" pitchFamily="34" charset="0"/>
              <a:buChar char="•"/>
            </a:pPr>
            <a:r>
              <a:rPr lang="en-US" dirty="0"/>
              <a:t> </a:t>
            </a:r>
            <a:r>
              <a:rPr lang="en-US" dirty="0" smtClean="0"/>
              <a:t>The road to litigation hell could be paved with good intentions?</a:t>
            </a:r>
          </a:p>
          <a:p>
            <a:pPr>
              <a:buFont typeface="Arial" panose="020B0604020202020204" pitchFamily="34" charset="0"/>
              <a:buChar char="•"/>
            </a:pPr>
            <a:r>
              <a:rPr lang="en-US" dirty="0" smtClean="0"/>
              <a:t>Anti-Kickback Statute, nested within the Social Security Act</a:t>
            </a:r>
          </a:p>
          <a:p>
            <a:pPr lvl="1">
              <a:buFont typeface="Arial" panose="020B0604020202020204" pitchFamily="34" charset="0"/>
              <a:buChar char="•"/>
            </a:pPr>
            <a:r>
              <a:rPr lang="en-US" dirty="0"/>
              <a:t> </a:t>
            </a:r>
            <a:r>
              <a:rPr lang="en-US" dirty="0" smtClean="0"/>
              <a:t>Who/what does it cover?</a:t>
            </a:r>
          </a:p>
          <a:p>
            <a:pPr lvl="1">
              <a:buFont typeface="Arial" panose="020B0604020202020204" pitchFamily="34" charset="0"/>
              <a:buChar char="•"/>
            </a:pPr>
            <a:r>
              <a:rPr lang="en-US" dirty="0"/>
              <a:t> </a:t>
            </a:r>
            <a:r>
              <a:rPr lang="en-US" dirty="0" smtClean="0"/>
              <a:t>Safe Harbor Regulations</a:t>
            </a:r>
          </a:p>
          <a:p>
            <a:pPr lvl="1">
              <a:buFont typeface="Arial" panose="020B0604020202020204" pitchFamily="34" charset="0"/>
              <a:buChar char="•"/>
            </a:pPr>
            <a:r>
              <a:rPr lang="en-US" dirty="0"/>
              <a:t> </a:t>
            </a:r>
            <a:r>
              <a:rPr lang="en-US" dirty="0" smtClean="0"/>
              <a:t>Penalties</a:t>
            </a:r>
          </a:p>
          <a:p>
            <a:pPr>
              <a:buFont typeface="Arial" panose="020B0604020202020204" pitchFamily="34" charset="0"/>
              <a:buChar char="•"/>
            </a:pPr>
            <a:r>
              <a:rPr lang="en-US" dirty="0"/>
              <a:t> </a:t>
            </a:r>
            <a:r>
              <a:rPr lang="en-US" dirty="0" smtClean="0"/>
              <a:t>Stark </a:t>
            </a:r>
            <a:r>
              <a:rPr lang="en-US" dirty="0"/>
              <a:t>Law, or “Physician Self-Referral Law”, section 1877 of the Social Security Act.</a:t>
            </a:r>
          </a:p>
          <a:p>
            <a:pPr lvl="1">
              <a:buFont typeface="Arial" panose="020B0604020202020204" pitchFamily="34" charset="0"/>
              <a:buChar char="•"/>
            </a:pPr>
            <a:r>
              <a:rPr lang="en-US" dirty="0"/>
              <a:t>Who/what does it cover</a:t>
            </a:r>
            <a:r>
              <a:rPr lang="en-US" dirty="0" smtClean="0"/>
              <a:t>?</a:t>
            </a:r>
            <a:endParaRPr lang="en-US" dirty="0"/>
          </a:p>
          <a:p>
            <a:pPr lvl="1">
              <a:buFont typeface="Arial" panose="020B0604020202020204" pitchFamily="34" charset="0"/>
              <a:buChar char="•"/>
            </a:pPr>
            <a:r>
              <a:rPr lang="en-US" dirty="0" smtClean="0"/>
              <a:t>Exceptions</a:t>
            </a:r>
            <a:endParaRPr lang="en-US" dirty="0"/>
          </a:p>
          <a:p>
            <a:pPr lvl="1">
              <a:buFont typeface="Arial" panose="020B0604020202020204" pitchFamily="34" charset="0"/>
              <a:buChar char="•"/>
            </a:pPr>
            <a:r>
              <a:rPr lang="en-US" dirty="0" smtClean="0"/>
              <a:t>Penalties</a:t>
            </a:r>
          </a:p>
          <a:p>
            <a:pPr>
              <a:buFont typeface="Arial" panose="020B0604020202020204" pitchFamily="34" charset="0"/>
              <a:buChar char="•"/>
            </a:pPr>
            <a:r>
              <a:rPr lang="en-US" dirty="0"/>
              <a:t> </a:t>
            </a:r>
            <a:r>
              <a:rPr lang="en-US" dirty="0" smtClean="0"/>
              <a:t>False Claims Act (FCA)</a:t>
            </a:r>
            <a:endParaRPr lang="en-US" dirty="0"/>
          </a:p>
          <a:p>
            <a:pPr>
              <a:buFont typeface="Courier New" panose="02070309020205020404" pitchFamily="49" charset="0"/>
              <a:buChar char="o"/>
            </a:pPr>
            <a:endParaRPr lang="en-US" dirty="0" smtClean="0"/>
          </a:p>
          <a:p>
            <a:pPr lvl="1">
              <a:buFont typeface="Courier New" panose="02070309020205020404" pitchFamily="49" charset="0"/>
              <a:buChar char="o"/>
            </a:pPr>
            <a:endParaRPr lang="en-US" dirty="0" smtClean="0"/>
          </a:p>
          <a:p>
            <a:pPr>
              <a:buFont typeface="Courier New" panose="02070309020205020404" pitchFamily="49" charset="0"/>
              <a:buChar char="o"/>
            </a:pPr>
            <a:endParaRPr lang="en-US" dirty="0"/>
          </a:p>
        </p:txBody>
      </p:sp>
    </p:spTree>
    <p:extLst>
      <p:ext uri="{BB962C8B-B14F-4D97-AF65-F5344CB8AC3E}">
        <p14:creationId xmlns:p14="http://schemas.microsoft.com/office/powerpoint/2010/main" val="26473096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dirty="0" smtClean="0"/>
              <a:t>PPACA Litigation</a:t>
            </a:r>
            <a:br>
              <a:rPr lang="en-US" dirty="0" smtClean="0"/>
            </a:br>
            <a:r>
              <a:rPr lang="en-US" dirty="0" smtClean="0"/>
              <a:t>HIX Subsidies: King vs Burwell</a:t>
            </a:r>
            <a:endParaRPr lang="en-US" dirty="0"/>
          </a:p>
        </p:txBody>
      </p:sp>
      <p:sp>
        <p:nvSpPr>
          <p:cNvPr id="3" name="Content Placeholder 2"/>
          <p:cNvSpPr>
            <a:spLocks noGrp="1"/>
          </p:cNvSpPr>
          <p:nvPr>
            <p:ph sz="half" idx="1"/>
          </p:nvPr>
        </p:nvSpPr>
        <p:spPr/>
        <p:txBody>
          <a:bodyPr>
            <a:noAutofit/>
          </a:bodyPr>
          <a:lstStyle/>
          <a:p>
            <a:pPr>
              <a:buFont typeface="Arial" panose="020B0604020202020204" pitchFamily="34" charset="0"/>
              <a:buChar char="•"/>
            </a:pPr>
            <a:r>
              <a:rPr lang="en-US" sz="1800" dirty="0" smtClean="0"/>
              <a:t>For individuals and families who procure insurance via a health insurance exchange (HIX), subsidies on the premiums are given to those with a household income between 133% and 400% of the poverty line (1). There are 4 “flavors” of HIX variations (see right) (2)</a:t>
            </a:r>
          </a:p>
          <a:p>
            <a:pPr>
              <a:buFont typeface="Arial" panose="020B0604020202020204" pitchFamily="34" charset="0"/>
              <a:buChar char="•"/>
            </a:pPr>
            <a:r>
              <a:rPr lang="en-US" sz="1800" dirty="0" smtClean="0"/>
              <a:t>Subsidies are calculated in part, by a share of income based on percent of the federal poverty level, i.e., the premium cap as a percentage of income is lower when a family has less income  </a:t>
            </a:r>
            <a:endParaRPr lang="en-US" sz="1800" dirty="0"/>
          </a:p>
        </p:txBody>
      </p:sp>
      <p:sp>
        <p:nvSpPr>
          <p:cNvPr id="4" name="Content Placeholder 3"/>
          <p:cNvSpPr>
            <a:spLocks noGrp="1"/>
          </p:cNvSpPr>
          <p:nvPr>
            <p:ph sz="half" idx="2"/>
          </p:nvPr>
        </p:nvSpPr>
        <p:spPr/>
        <p:txBody>
          <a:bodyPr>
            <a:normAutofit fontScale="47500" lnSpcReduction="20000"/>
          </a:bodyPr>
          <a:lstStyle/>
          <a:p>
            <a:pPr>
              <a:buFont typeface="Arial" panose="020B0604020202020204" pitchFamily="34" charset="0"/>
              <a:buChar char="•"/>
            </a:pPr>
            <a:r>
              <a:rPr lang="en-US" dirty="0" smtClean="0"/>
              <a:t>State based marketplace, e.g. Vermont: States responsible for all functions; consumers apply for and enroll through state-maintained websites. 14 total</a:t>
            </a:r>
          </a:p>
          <a:p>
            <a:pPr>
              <a:buFont typeface="Arial" panose="020B0604020202020204" pitchFamily="34" charset="0"/>
              <a:buChar char="•"/>
            </a:pPr>
            <a:r>
              <a:rPr lang="en-US" dirty="0" smtClean="0"/>
              <a:t> Federally-supported State-based marketplace, e.g., Nevada: States responsible for all functions, but rely on Federally-facilitated marketplace IT platform; consumers apply and enroll through healthcare.gov. 3 total</a:t>
            </a:r>
          </a:p>
          <a:p>
            <a:pPr>
              <a:buFont typeface="Arial" panose="020B0604020202020204" pitchFamily="34" charset="0"/>
              <a:buChar char="•"/>
            </a:pPr>
            <a:r>
              <a:rPr lang="en-US" dirty="0"/>
              <a:t> </a:t>
            </a:r>
            <a:r>
              <a:rPr lang="en-US" dirty="0" smtClean="0"/>
              <a:t>State-partnership marketplace, e.g., Illinois: states administer in-person consumer assistance, HHS performs remaining functions; consumers apply and enroll through healthcare.gov. 7 total</a:t>
            </a:r>
          </a:p>
          <a:p>
            <a:pPr>
              <a:buFont typeface="Arial" panose="020B0604020202020204" pitchFamily="34" charset="0"/>
              <a:buChar char="•"/>
            </a:pPr>
            <a:r>
              <a:rPr lang="en-US" dirty="0"/>
              <a:t> </a:t>
            </a:r>
            <a:r>
              <a:rPr lang="en-US" dirty="0" smtClean="0"/>
              <a:t>Federally-facilitated marketplace, e.g., Louisiana: HHS performs all marketplace functions, consumers apply and enroll through healthcare.gov. 27 total</a:t>
            </a:r>
          </a:p>
          <a:p>
            <a:pPr lvl="1">
              <a:buFont typeface="Courier New" panose="02070309020205020404" pitchFamily="49" charset="0"/>
              <a:buChar char="o"/>
            </a:pPr>
            <a:endParaRPr lang="en-US" dirty="0" smtClean="0"/>
          </a:p>
        </p:txBody>
      </p:sp>
    </p:spTree>
    <p:extLst>
      <p:ext uri="{BB962C8B-B14F-4D97-AF65-F5344CB8AC3E}">
        <p14:creationId xmlns:p14="http://schemas.microsoft.com/office/powerpoint/2010/main" val="8845736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dirty="0" smtClean="0"/>
              <a:t>PPACA Litigation</a:t>
            </a:r>
            <a:br>
              <a:rPr lang="en-US" dirty="0" smtClean="0"/>
            </a:br>
            <a:r>
              <a:rPr lang="en-US" dirty="0" smtClean="0"/>
              <a:t>King vs Burwell, cont’d</a:t>
            </a:r>
            <a:endParaRPr lang="en-US" dirty="0"/>
          </a:p>
        </p:txBody>
      </p:sp>
      <p:sp>
        <p:nvSpPr>
          <p:cNvPr id="3" name="Content Placeholder 2"/>
          <p:cNvSpPr>
            <a:spLocks noGrp="1"/>
          </p:cNvSpPr>
          <p:nvPr>
            <p:ph sz="half" idx="1"/>
          </p:nvPr>
        </p:nvSpPr>
        <p:spPr/>
        <p:txBody>
          <a:bodyPr>
            <a:normAutofit fontScale="40000" lnSpcReduction="20000"/>
          </a:bodyPr>
          <a:lstStyle/>
          <a:p>
            <a:pPr marL="0" indent="0">
              <a:buNone/>
            </a:pPr>
            <a:r>
              <a:rPr lang="en-US" dirty="0" smtClean="0"/>
              <a:t>Let’s talk semantics: IRS Code section 36B(a)(b)(2)(A), which is part of PPACA states:</a:t>
            </a:r>
            <a:r>
              <a:rPr lang="en-US" sz="2400" dirty="0" smtClean="0"/>
              <a:t> </a:t>
            </a:r>
          </a:p>
          <a:p>
            <a:pPr marL="0" indent="0">
              <a:buNone/>
            </a:pPr>
            <a:endParaRPr lang="en-US" sz="3800" dirty="0" smtClean="0"/>
          </a:p>
          <a:p>
            <a:pPr marL="0" indent="0">
              <a:buNone/>
            </a:pPr>
            <a:r>
              <a:rPr lang="en-US" sz="3800" dirty="0" smtClean="0"/>
              <a:t>“The premium assistance amount under this subsection with respect to any coverage month is the amount equal to the lesser of – the monthly premiums for such month for 1 or more qualified health plans offered in the individual market within a State…and which were enrolled in through an Exchange by the State…”</a:t>
            </a:r>
          </a:p>
          <a:p>
            <a:pPr>
              <a:buFont typeface="Courier New" panose="02070309020205020404" pitchFamily="49" charset="0"/>
              <a:buChar char="o"/>
            </a:pPr>
            <a:endParaRPr lang="en-US" dirty="0" smtClean="0"/>
          </a:p>
        </p:txBody>
      </p:sp>
      <p:sp>
        <p:nvSpPr>
          <p:cNvPr id="4" name="Content Placeholder 3"/>
          <p:cNvSpPr>
            <a:spLocks noGrp="1"/>
          </p:cNvSpPr>
          <p:nvPr>
            <p:ph sz="half" idx="2"/>
          </p:nvPr>
        </p:nvSpPr>
        <p:spPr/>
        <p:txBody>
          <a:bodyPr>
            <a:normAutofit fontScale="40000" lnSpcReduction="20000"/>
          </a:bodyPr>
          <a:lstStyle/>
          <a:p>
            <a:pPr marL="0" indent="0">
              <a:buNone/>
            </a:pPr>
            <a:r>
              <a:rPr lang="en-US" sz="3300" dirty="0"/>
              <a:t>Why did the plaintiffs care about this wording?</a:t>
            </a:r>
          </a:p>
          <a:p>
            <a:pPr>
              <a:buFont typeface="Arial" panose="020B0604020202020204" pitchFamily="34" charset="0"/>
              <a:buChar char="•"/>
            </a:pPr>
            <a:r>
              <a:rPr lang="en-US" sz="3300" dirty="0" smtClean="0"/>
              <a:t>Without </a:t>
            </a:r>
            <a:r>
              <a:rPr lang="en-US" sz="3300" dirty="0"/>
              <a:t>subsidies, they might have been exempt from the individual mandate because the cheapest insurance plan would have exceeded 8% of their income, but with the subsidies, the subsidized cost was low enough to require them to purchase insurance through an exchange or pay a penalty.</a:t>
            </a:r>
          </a:p>
          <a:p>
            <a:pPr>
              <a:buFont typeface="Arial" panose="020B0604020202020204" pitchFamily="34" charset="0"/>
              <a:buChar char="•"/>
            </a:pPr>
            <a:r>
              <a:rPr lang="en-US" sz="3300" dirty="0" smtClean="0"/>
              <a:t>The </a:t>
            </a:r>
            <a:r>
              <a:rPr lang="en-US" sz="3300" dirty="0"/>
              <a:t>wording of the statute is ambiguous, “…Exchanges established by the State.” How many of the 4 flavors of HIX does the wording apply to?</a:t>
            </a:r>
          </a:p>
          <a:p>
            <a:endParaRPr lang="en-US" dirty="0"/>
          </a:p>
        </p:txBody>
      </p:sp>
    </p:spTree>
    <p:extLst>
      <p:ext uri="{BB962C8B-B14F-4D97-AF65-F5344CB8AC3E}">
        <p14:creationId xmlns:p14="http://schemas.microsoft.com/office/powerpoint/2010/main" val="14979654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dirty="0" smtClean="0"/>
              <a:t>PPACA Litigation</a:t>
            </a:r>
            <a:br>
              <a:rPr lang="en-US" dirty="0" smtClean="0"/>
            </a:br>
            <a:r>
              <a:rPr lang="en-US" dirty="0" smtClean="0"/>
              <a:t>King vs Burwell, Cont’d</a:t>
            </a:r>
            <a:endParaRPr lang="en-US" dirty="0"/>
          </a:p>
        </p:txBody>
      </p:sp>
      <p:sp>
        <p:nvSpPr>
          <p:cNvPr id="4" name="Content Placeholder 3"/>
          <p:cNvSpPr>
            <a:spLocks noGrp="1"/>
          </p:cNvSpPr>
          <p:nvPr>
            <p:ph idx="1"/>
          </p:nvPr>
        </p:nvSpPr>
        <p:spPr/>
        <p:txBody>
          <a:bodyPr>
            <a:normAutofit fontScale="85000" lnSpcReduction="10000"/>
          </a:bodyPr>
          <a:lstStyle/>
          <a:p>
            <a:pPr marL="0" indent="0">
              <a:buNone/>
            </a:pPr>
            <a:r>
              <a:rPr lang="en-US" dirty="0" smtClean="0"/>
              <a:t>Full </a:t>
            </a:r>
            <a:r>
              <a:rPr lang="en-US" dirty="0"/>
              <a:t>text of SCOTUS Opinion: http://www.supremecourt.gov/opinions/14pdf/14-114_qol1.pdf</a:t>
            </a:r>
          </a:p>
          <a:p>
            <a:pPr>
              <a:buFont typeface="Arial" panose="020B0604020202020204" pitchFamily="34" charset="0"/>
              <a:buChar char="•"/>
            </a:pPr>
            <a:r>
              <a:rPr lang="en-US" dirty="0" smtClean="0"/>
              <a:t> Decision: Roberts with the pen stated two over-arching concepts: (a) the text of the IRS statute for PPACA is indeed ambiguous, so (b) to resolve the ambiguity, they looked at the purpose of the statute, and finding that the IRS has a broader definition of the word “Exchange” elsewhere that includes those set by the Federal government, upheld that the subsidies the IRS gives are ok, regardless of which flavor of HIX consumers are part of.</a:t>
            </a:r>
          </a:p>
          <a:p>
            <a:pPr>
              <a:buFont typeface="Arial" panose="020B0604020202020204" pitchFamily="34" charset="0"/>
              <a:buChar char="•"/>
            </a:pPr>
            <a:r>
              <a:rPr lang="en-US" dirty="0"/>
              <a:t> </a:t>
            </a:r>
            <a:r>
              <a:rPr lang="en-US" dirty="0" smtClean="0"/>
              <a:t>Dissent: Thomas and Alito = sour grapes, “</a:t>
            </a:r>
            <a:r>
              <a:rPr lang="en-US" dirty="0" err="1" smtClean="0"/>
              <a:t>SCOTUScare</a:t>
            </a:r>
            <a:r>
              <a:rPr lang="en-US" dirty="0" smtClean="0"/>
              <a:t>.” </a:t>
            </a:r>
            <a:endParaRPr lang="en-US" dirty="0"/>
          </a:p>
        </p:txBody>
      </p:sp>
    </p:spTree>
    <p:extLst>
      <p:ext uri="{BB962C8B-B14F-4D97-AF65-F5344CB8AC3E}">
        <p14:creationId xmlns:p14="http://schemas.microsoft.com/office/powerpoint/2010/main" val="14661373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2400" dirty="0" smtClean="0"/>
              <a:t>PPACA Litigation </a:t>
            </a:r>
            <a:br>
              <a:rPr lang="en-US" sz="2400" dirty="0" smtClean="0"/>
            </a:br>
            <a:r>
              <a:rPr lang="en-US" sz="2400" dirty="0" smtClean="0"/>
              <a:t>Contraceptive Exception for Individuals: Wieland vs. HHS </a:t>
            </a:r>
            <a:endParaRPr lang="en-US" sz="2400" dirty="0"/>
          </a:p>
        </p:txBody>
      </p:sp>
      <p:sp>
        <p:nvSpPr>
          <p:cNvPr id="3" name="Content Placeholder 2"/>
          <p:cNvSpPr>
            <a:spLocks noGrp="1"/>
          </p:cNvSpPr>
          <p:nvPr>
            <p:ph sz="half" idx="1"/>
          </p:nvPr>
        </p:nvSpPr>
        <p:spPr/>
        <p:txBody>
          <a:bodyPr>
            <a:normAutofit fontScale="40000" lnSpcReduction="20000"/>
          </a:bodyPr>
          <a:lstStyle/>
          <a:p>
            <a:pPr>
              <a:buFont typeface="Arial" panose="020B0604020202020204" pitchFamily="34" charset="0"/>
              <a:buChar char="•"/>
            </a:pPr>
            <a:r>
              <a:rPr lang="en-US" sz="2900" dirty="0" smtClean="0"/>
              <a:t>Paul Wieland is a member of the Missouri House of Representatives with the State of Missouri as his employer; he and his families are devout Catholics</a:t>
            </a:r>
          </a:p>
          <a:p>
            <a:pPr>
              <a:buFont typeface="Arial" panose="020B0604020202020204" pitchFamily="34" charset="0"/>
              <a:buChar char="•"/>
            </a:pPr>
            <a:r>
              <a:rPr lang="en-US" sz="2900" dirty="0" smtClean="0"/>
              <a:t>The State of Missouri’s healthcare plan previously allowed Wieland to opt out of contraceptive coverage under state law, but under PPACA, the option was removed for conflicting reasons (Missouri Insurance Coalition vs. Huff).</a:t>
            </a:r>
          </a:p>
          <a:p>
            <a:pPr>
              <a:buFont typeface="Arial" panose="020B0604020202020204" pitchFamily="34" charset="0"/>
              <a:buChar char="•"/>
            </a:pPr>
            <a:r>
              <a:rPr lang="en-US" sz="2900" dirty="0" smtClean="0"/>
              <a:t>The </a:t>
            </a:r>
            <a:r>
              <a:rPr lang="en-US" sz="2900" dirty="0"/>
              <a:t>Wieland family contends that under their current plan, they are being forced to provide their dependent daughters with coverage for contraceptives, and that the State is discriminating against them.</a:t>
            </a:r>
          </a:p>
          <a:p>
            <a:pPr>
              <a:buFont typeface="Courier New" panose="02070309020205020404" pitchFamily="49" charset="0"/>
              <a:buChar char="o"/>
            </a:pPr>
            <a:endParaRPr lang="en-US" dirty="0"/>
          </a:p>
        </p:txBody>
      </p:sp>
      <p:sp>
        <p:nvSpPr>
          <p:cNvPr id="4" name="Content Placeholder 3"/>
          <p:cNvSpPr>
            <a:spLocks noGrp="1"/>
          </p:cNvSpPr>
          <p:nvPr>
            <p:ph sz="half" idx="2"/>
          </p:nvPr>
        </p:nvSpPr>
        <p:spPr/>
        <p:txBody>
          <a:bodyPr>
            <a:normAutofit fontScale="40000" lnSpcReduction="20000"/>
          </a:bodyPr>
          <a:lstStyle/>
          <a:p>
            <a:pPr>
              <a:buFont typeface="Arial" panose="020B0604020202020204" pitchFamily="34" charset="0"/>
              <a:buChar char="•"/>
            </a:pPr>
            <a:r>
              <a:rPr lang="en-US" dirty="0" smtClean="0"/>
              <a:t>After the Huff case, SCOTUS held that the Religious Freedom Restoration Act prohibited the government from enforcing PPACA and its implementing regulations that require “closely held corporations to provide health-insurance coverage for methods of contraception that violate the sincerely held religious beliefs of the companies’ owners.” (Wieland vs HHS actually pre-dates the now-famous Hobby Lobby case) </a:t>
            </a:r>
          </a:p>
          <a:p>
            <a:pPr>
              <a:buFont typeface="Arial" panose="020B0604020202020204" pitchFamily="34" charset="0"/>
              <a:buChar char="•"/>
            </a:pPr>
            <a:r>
              <a:rPr lang="en-US" dirty="0" smtClean="0"/>
              <a:t>US Court of Appeals for the 8</a:t>
            </a:r>
            <a:r>
              <a:rPr lang="en-US" baseline="30000" dirty="0" smtClean="0"/>
              <a:t>th</a:t>
            </a:r>
            <a:r>
              <a:rPr lang="en-US" dirty="0" smtClean="0"/>
              <a:t> district has remanded the case back to the District Court. (1)</a:t>
            </a:r>
          </a:p>
          <a:p>
            <a:pPr>
              <a:buFont typeface="Arial" panose="020B0604020202020204" pitchFamily="34" charset="0"/>
              <a:buChar char="•"/>
            </a:pPr>
            <a:r>
              <a:rPr lang="en-US" dirty="0"/>
              <a:t> </a:t>
            </a:r>
            <a:r>
              <a:rPr lang="en-US" dirty="0" smtClean="0"/>
              <a:t>For a more casual op-ed read, consult this blog entry from Think </a:t>
            </a:r>
            <a:r>
              <a:rPr lang="en-US" dirty="0"/>
              <a:t>Progress: </a:t>
            </a:r>
            <a:r>
              <a:rPr lang="en-US" dirty="0">
                <a:hlinkClick r:id="rId3"/>
              </a:rPr>
              <a:t>http://thinkprogress.org/justice/2015/07/21/3682921/father-sued-keep-adult-daughters-getting-birth-control-wins-key-court-fight</a:t>
            </a:r>
            <a:r>
              <a:rPr lang="en-US" dirty="0" smtClean="0">
                <a:hlinkClick r:id="rId3"/>
              </a:rPr>
              <a:t>/</a:t>
            </a:r>
            <a:r>
              <a:rPr lang="en-US" dirty="0" smtClean="0"/>
              <a:t> (2)</a:t>
            </a:r>
          </a:p>
          <a:p>
            <a:pPr>
              <a:buFont typeface="Courier New" panose="02070309020205020404" pitchFamily="49" charset="0"/>
              <a:buChar char="o"/>
            </a:pPr>
            <a:endParaRPr lang="en-US" dirty="0"/>
          </a:p>
        </p:txBody>
      </p:sp>
    </p:spTree>
    <p:extLst>
      <p:ext uri="{BB962C8B-B14F-4D97-AF65-F5344CB8AC3E}">
        <p14:creationId xmlns:p14="http://schemas.microsoft.com/office/powerpoint/2010/main" val="117540428"/>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BC4B9F19-ED8D-4975-BEC5-EA70156AE128}">
  <ds:schemaRefs>
    <ds:schemaRef ds:uri="ESRI.ArcGIS.Mapping.OfficeIntegration.PowerPointInfo"/>
  </ds:schemaRefs>
</ds:datastoreItem>
</file>

<file path=customXml/itemProps2.xml><?xml version="1.0" encoding="utf-8"?>
<ds:datastoreItem xmlns:ds="http://schemas.openxmlformats.org/officeDocument/2006/customXml" ds:itemID="{DBDF0D50-84CE-4F16-8499-BD21A4A7BD2E}">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Gallery</Template>
  <TotalTime>4139</TotalTime>
  <Words>2758</Words>
  <Application>Microsoft Macintosh PowerPoint</Application>
  <PresentationFormat>On-screen Show (4:3)</PresentationFormat>
  <Paragraphs>183</Paragraphs>
  <Slides>21</Slides>
  <Notes>17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Calibri</vt:lpstr>
      <vt:lpstr>Courier New</vt:lpstr>
      <vt:lpstr>Gill Sans MT</vt:lpstr>
      <vt:lpstr>Wingdings</vt:lpstr>
      <vt:lpstr>Arial</vt:lpstr>
      <vt:lpstr>Gallery</vt:lpstr>
      <vt:lpstr>Agenda </vt:lpstr>
      <vt:lpstr>Administrative and Reminders</vt:lpstr>
      <vt:lpstr>Open Forum</vt:lpstr>
      <vt:lpstr>Selected Legal Issues in the Healthcare Industry</vt:lpstr>
      <vt:lpstr>Selected Legal Issues in the Healthcare Industry, cont’d</vt:lpstr>
      <vt:lpstr>PPACA Litigation HIX Subsidies: King vs Burwell</vt:lpstr>
      <vt:lpstr>PPACA Litigation King vs Burwell, cont’d</vt:lpstr>
      <vt:lpstr>PPACA Litigation King vs Burwell, Cont’d</vt:lpstr>
      <vt:lpstr>PPACA Litigation  Contraceptive Exception for Individuals: Wieland vs. HHS </vt:lpstr>
      <vt:lpstr>Healthcare Fraud and Enforcement: Qui Tam</vt:lpstr>
      <vt:lpstr>Healthcare Fraud and Enforcement: HEAT</vt:lpstr>
      <vt:lpstr>Antitrust: The Sherman Act</vt:lpstr>
      <vt:lpstr>Antitrust, continued</vt:lpstr>
      <vt:lpstr>Antitrust Cases </vt:lpstr>
      <vt:lpstr>Antitrust Cases</vt:lpstr>
      <vt:lpstr>Antitrust in Healthcare</vt:lpstr>
      <vt:lpstr>Antitrust in Healthcare</vt:lpstr>
      <vt:lpstr>Anti-Kickback Statute1</vt:lpstr>
      <vt:lpstr>Anti-Kickback Examples</vt:lpstr>
      <vt:lpstr>Stark Law1</vt:lpstr>
      <vt:lpstr>False Claims Act</vt:lpstr>
    </vt:vector>
  </TitlesOfParts>
  <Company>US-EPA</Company>
  <LinksUpToDate>false</LinksUpToDate>
  <SharedDoc>false</SharedDoc>
  <HyperlinksChanged>false</HyperlinksChanged>
  <AppVersion>15.0024</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Fall 2014: MMI 401-DL</dc:title>
  <dc:creator>Weian 'Andy' Chang</dc:creator>
  <cp:lastModifiedBy>Florin Panesiu</cp:lastModifiedBy>
  <cp:revision>197</cp:revision>
  <dcterms:created xsi:type="dcterms:W3CDTF">2014-01-09T20:33:26Z</dcterms:created>
  <dcterms:modified xsi:type="dcterms:W3CDTF">2016-07-27T02:44:47Z</dcterms:modified>
</cp:coreProperties>
</file>