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2" r:id="rId1"/>
  </p:sldMasterIdLst>
  <p:notesMasterIdLst>
    <p:notesMasterId r:id="rId22"/>
  </p:notesMasterIdLst>
  <p:handoutMasterIdLst>
    <p:handoutMasterId r:id="rId23"/>
  </p:handoutMasterIdLst>
  <p:sldIdLst>
    <p:sldId id="257" r:id="rId2"/>
    <p:sldId id="258" r:id="rId3"/>
    <p:sldId id="259" r:id="rId4"/>
    <p:sldId id="261" r:id="rId5"/>
    <p:sldId id="290" r:id="rId6"/>
    <p:sldId id="278" r:id="rId7"/>
    <p:sldId id="265" r:id="rId8"/>
    <p:sldId id="275" r:id="rId9"/>
    <p:sldId id="280" r:id="rId10"/>
    <p:sldId id="281" r:id="rId11"/>
    <p:sldId id="282" r:id="rId12"/>
    <p:sldId id="283" r:id="rId13"/>
    <p:sldId id="284" r:id="rId14"/>
    <p:sldId id="286" r:id="rId15"/>
    <p:sldId id="291" r:id="rId16"/>
    <p:sldId id="287" r:id="rId17"/>
    <p:sldId id="288" r:id="rId18"/>
    <p:sldId id="276" r:id="rId19"/>
    <p:sldId id="277" r:id="rId20"/>
    <p:sldId id="289" r:id="rId21"/>
  </p:sldIdLst>
  <p:sldSz cx="9144000" cy="6858000" type="screen4x3"/>
  <p:notesSz cx="6858000" cy="91170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72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400"/>
    <a:srgbClr val="007400"/>
    <a:srgbClr val="006800"/>
    <a:srgbClr val="009600"/>
    <a:srgbClr val="33CCCC"/>
    <a:srgbClr val="0099FF"/>
    <a:srgbClr val="FFCC99"/>
    <a:srgbClr val="00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32787"/>
    <p:restoredTop sz="89275" autoAdjust="0"/>
  </p:normalViewPr>
  <p:slideViewPr>
    <p:cSldViewPr>
      <p:cViewPr varScale="1">
        <p:scale>
          <a:sx n="74" d="100"/>
          <a:sy n="74" d="100"/>
        </p:scale>
        <p:origin x="62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-1974" y="-84"/>
      </p:cViewPr>
      <p:guideLst>
        <p:guide orient="horz" pos="2872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56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61400"/>
            <a:ext cx="2971800" cy="4556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61400"/>
            <a:ext cx="2971800" cy="4556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fld id="{97D41D66-7D8A-48EE-9DD1-1B2C66581A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3481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3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56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4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0938" y="684213"/>
            <a:ext cx="4557712" cy="34178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5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30700"/>
            <a:ext cx="5029200" cy="41021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1446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61400"/>
            <a:ext cx="2971800" cy="4556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7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61400"/>
            <a:ext cx="2971800" cy="4556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fld id="{2483AACD-EC2A-49BA-90A1-C204E46FE6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5846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750E7DD-0922-4ECF-A857-48F30EB259D7}" type="slidenum">
              <a:rPr lang="en-US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0700598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34E0762-BD56-4C49-963C-917E02E84F5B}" type="slidenum">
              <a:rPr lang="en-US"/>
              <a:pPr>
                <a:defRPr/>
              </a:pPr>
              <a:t>10</a:t>
            </a:fld>
            <a:endParaRPr lang="en-US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69446150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4962FE8-5B7E-4092-90F7-7D1395DD8501}" type="slidenum">
              <a:rPr lang="en-US"/>
              <a:pPr>
                <a:defRPr/>
              </a:pPr>
              <a:t>11</a:t>
            </a:fld>
            <a:endParaRPr lang="en-US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60011358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F88683D-C955-4726-B9A8-BE5FEEEFF421}" type="slidenum">
              <a:rPr lang="en-US"/>
              <a:pPr>
                <a:defRPr/>
              </a:pPr>
              <a:t>12</a:t>
            </a:fld>
            <a:endParaRPr lang="en-US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88131859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6BA1B63-5A05-47BA-80F6-10067E031AAB}" type="slidenum">
              <a:rPr lang="en-US"/>
              <a:pPr>
                <a:defRPr/>
              </a:pPr>
              <a:t>13</a:t>
            </a:fld>
            <a:endParaRPr lang="en-US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04915039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A1DA01D-8F1A-4FFF-A3DD-10B9E020DF90}" type="slidenum">
              <a:rPr lang="en-US"/>
              <a:pPr>
                <a:defRPr/>
              </a:pPr>
              <a:t>14</a:t>
            </a:fld>
            <a:endParaRPr lang="en-US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72278795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C8D2996-DFF3-4850-A1D8-5A0C6770B815}" type="slidenum">
              <a:rPr lang="en-US"/>
              <a:pPr>
                <a:defRPr/>
              </a:pPr>
              <a:t>15</a:t>
            </a:fld>
            <a:endParaRPr lang="en-US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z="2000" smtClean="0"/>
          </a:p>
        </p:txBody>
      </p:sp>
    </p:spTree>
    <p:extLst>
      <p:ext uri="{BB962C8B-B14F-4D97-AF65-F5344CB8AC3E}">
        <p14:creationId xmlns:p14="http://schemas.microsoft.com/office/powerpoint/2010/main" val="183870772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8E4F334-C101-4660-9911-60793BA96B54}" type="slidenum">
              <a:rPr lang="en-US"/>
              <a:pPr>
                <a:defRPr/>
              </a:pPr>
              <a:t>16</a:t>
            </a:fld>
            <a:endParaRPr lang="en-US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84904148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40E5D0D-CC3B-4EFF-91C3-4CA1D36A63DB}" type="slidenum">
              <a:rPr lang="en-US"/>
              <a:pPr>
                <a:defRPr/>
              </a:pPr>
              <a:t>17</a:t>
            </a:fld>
            <a:endParaRPr lang="en-US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z="2000" smtClean="0"/>
          </a:p>
        </p:txBody>
      </p:sp>
    </p:spTree>
    <p:extLst>
      <p:ext uri="{BB962C8B-B14F-4D97-AF65-F5344CB8AC3E}">
        <p14:creationId xmlns:p14="http://schemas.microsoft.com/office/powerpoint/2010/main" val="16261707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B8D8D05-F2FC-41EC-ABB4-870279D5921D}" type="slidenum">
              <a:rPr lang="en-US"/>
              <a:pPr>
                <a:defRPr/>
              </a:pPr>
              <a:t>18</a:t>
            </a:fld>
            <a:endParaRPr lang="en-US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z="1800" smtClean="0"/>
          </a:p>
        </p:txBody>
      </p:sp>
    </p:spTree>
    <p:extLst>
      <p:ext uri="{BB962C8B-B14F-4D97-AF65-F5344CB8AC3E}">
        <p14:creationId xmlns:p14="http://schemas.microsoft.com/office/powerpoint/2010/main" val="134386700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89C305F-2F75-4AD8-BA42-BD670D9C2238}" type="slidenum">
              <a:rPr lang="en-US"/>
              <a:pPr>
                <a:defRPr/>
              </a:pPr>
              <a:t>19</a:t>
            </a:fld>
            <a:endParaRPr lang="en-US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z="1800" smtClean="0"/>
          </a:p>
        </p:txBody>
      </p:sp>
    </p:spTree>
    <p:extLst>
      <p:ext uri="{BB962C8B-B14F-4D97-AF65-F5344CB8AC3E}">
        <p14:creationId xmlns:p14="http://schemas.microsoft.com/office/powerpoint/2010/main" val="42601823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359CAA8-B874-460D-A09E-04997766C435}" type="slidenum">
              <a:rPr lang="en-US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z="2000" smtClean="0"/>
          </a:p>
        </p:txBody>
      </p:sp>
    </p:spTree>
    <p:extLst>
      <p:ext uri="{BB962C8B-B14F-4D97-AF65-F5344CB8AC3E}">
        <p14:creationId xmlns:p14="http://schemas.microsoft.com/office/powerpoint/2010/main" val="75576077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80B2101-5170-47AF-8CF1-89C6DF833438}" type="slidenum">
              <a:rPr lang="en-US"/>
              <a:pPr>
                <a:defRPr/>
              </a:pPr>
              <a:t>20</a:t>
            </a:fld>
            <a:endParaRPr lang="en-US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26942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A3E8678-5E41-4DD3-9C41-F5DAB7BF67B1}" type="slidenum">
              <a:rPr lang="en-US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z="2400" smtClean="0"/>
          </a:p>
        </p:txBody>
      </p:sp>
    </p:spTree>
    <p:extLst>
      <p:ext uri="{BB962C8B-B14F-4D97-AF65-F5344CB8AC3E}">
        <p14:creationId xmlns:p14="http://schemas.microsoft.com/office/powerpoint/2010/main" val="7723527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869E919-D2A8-4CD4-BEEA-06FE797A5379}" type="slidenum">
              <a:rPr lang="en-US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30700"/>
            <a:ext cx="5486400" cy="4102100"/>
          </a:xfrm>
          <a:noFill/>
        </p:spPr>
        <p:txBody>
          <a:bodyPr/>
          <a:lstStyle/>
          <a:p>
            <a:endParaRPr lang="en-US" sz="2000" smtClean="0"/>
          </a:p>
          <a:p>
            <a:endParaRPr lang="en-US" sz="2000" smtClean="0"/>
          </a:p>
          <a:p>
            <a:endParaRPr lang="en-US" smtClean="0"/>
          </a:p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0740792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8582C38-A810-475D-BCC9-DC3A6D5D5A4A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504950" y="684213"/>
            <a:ext cx="3848100" cy="2886075"/>
          </a:xfrm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3875088"/>
            <a:ext cx="4953000" cy="4430712"/>
          </a:xfrm>
          <a:noFill/>
        </p:spPr>
        <p:txBody>
          <a:bodyPr/>
          <a:lstStyle/>
          <a:p>
            <a:endParaRPr lang="en-US" sz="1800" smtClean="0"/>
          </a:p>
        </p:txBody>
      </p:sp>
    </p:spTree>
    <p:extLst>
      <p:ext uri="{BB962C8B-B14F-4D97-AF65-F5344CB8AC3E}">
        <p14:creationId xmlns:p14="http://schemas.microsoft.com/office/powerpoint/2010/main" val="15194025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5566378-E591-4FBB-B019-EBD53D3ECBEF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z="1800" smtClean="0"/>
          </a:p>
        </p:txBody>
      </p:sp>
    </p:spTree>
    <p:extLst>
      <p:ext uri="{BB962C8B-B14F-4D97-AF65-F5344CB8AC3E}">
        <p14:creationId xmlns:p14="http://schemas.microsoft.com/office/powerpoint/2010/main" val="27183067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C257858-4CE7-409D-A970-1F939C448001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8418864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9913DB0-DF64-4921-B4BD-101A22EE2C6C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657350" y="684213"/>
            <a:ext cx="3544888" cy="2659062"/>
          </a:xfrm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3810000"/>
            <a:ext cx="5257800" cy="4648200"/>
          </a:xfrm>
          <a:noFill/>
        </p:spPr>
        <p:txBody>
          <a:bodyPr/>
          <a:lstStyle/>
          <a:p>
            <a:endParaRPr lang="en-US" sz="1800" smtClean="0"/>
          </a:p>
        </p:txBody>
      </p:sp>
    </p:spTree>
    <p:extLst>
      <p:ext uri="{BB962C8B-B14F-4D97-AF65-F5344CB8AC3E}">
        <p14:creationId xmlns:p14="http://schemas.microsoft.com/office/powerpoint/2010/main" val="5174890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75817C1-2592-424F-88F3-CA1B76867DAB}" type="slidenum">
              <a:rPr lang="en-US"/>
              <a:pPr>
                <a:defRPr/>
              </a:pPr>
              <a:t>9</a:t>
            </a:fld>
            <a:endParaRPr lang="en-US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7639244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blipFill dpi="0" rotWithShape="1">
          <a:blip r:embed="rId2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609600" y="6356350"/>
            <a:ext cx="7848600" cy="36512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en-US" smtClean="0"/>
              <a:t>Northouse - Leadership: Theory and Practice, Seventh Edition © 2016 SAGE Publications, Inc.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366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76400"/>
            <a:ext cx="8229600" cy="4495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Northouse - Leadership: Theory and Practice, Seventh Edition © 2016 SAGE Publications, Inc.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Northouse - Leadership: Theory and Practice, Seventh Edition © 2016 SAGE Publications, Inc.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366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52600"/>
            <a:ext cx="3886200" cy="4373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752600"/>
            <a:ext cx="3886200" cy="4373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Northouse - Leadership: Theory and Practice, Seventh Edition © 2016 SAGE Publications, Inc.</a:t>
            </a:r>
            <a:endParaRPr lang="en-US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hoto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 userDrawn="1"/>
        </p:nvSpPr>
        <p:spPr bwMode="auto">
          <a:xfrm>
            <a:off x="1792288" y="4876800"/>
            <a:ext cx="548640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>
            <a:lvl1pPr algn="l">
              <a:defRPr sz="2000" b="1"/>
            </a:lvl1pPr>
          </a:lstStyle>
          <a:p>
            <a:pPr eaLnBrk="0" hangingPunct="0">
              <a:defRPr/>
            </a:pPr>
            <a:r>
              <a:rPr lang="en-US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Click to edit Master title style</a:t>
            </a:r>
            <a:endParaRPr lang="en-US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838200"/>
            <a:ext cx="5486400" cy="40386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Northouse - Leadership: Theory and Practice, Seventh Edition © 2016 SAGE Publications, Inc.</a:t>
            </a:r>
            <a:endParaRPr lang="en-US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0366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Northouse - Leadership: Theory and Practice, Seventh Edition © 2016 SAGE Publications, Inc.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8686800" y="76200"/>
            <a:ext cx="3810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67ECCB-1A31-4856-AD2F-1B3AD9B5548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itle 1"/>
          <p:cNvSpPr txBox="1">
            <a:spLocks/>
          </p:cNvSpPr>
          <p:nvPr userDrawn="1"/>
        </p:nvSpPr>
        <p:spPr bwMode="auto">
          <a:xfrm>
            <a:off x="6629400" y="838200"/>
            <a:ext cx="2057400" cy="528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 anchor="b"/>
          <a:lstStyle/>
          <a:p>
            <a:pPr eaLnBrk="0" hangingPunct="0">
              <a:defRPr/>
            </a:pPr>
            <a:r>
              <a:rPr lang="en-US" sz="3900" b="1" ker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Click to edit Master title style</a:t>
            </a:r>
          </a:p>
        </p:txBody>
      </p:sp>
      <p:sp>
        <p:nvSpPr>
          <p:cNvPr id="7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838200"/>
            <a:ext cx="6019800" cy="5287963"/>
          </a:xfrm>
        </p:spPr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Northouse - Leadership: Theory and Practice, Seventh Edition © 2016 SAGE Publications, Inc.</a:t>
            </a:r>
            <a:endParaRPr lang="en-US" alt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86800" y="76200"/>
            <a:ext cx="3810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B0336D-B556-42C3-A2A7-0110F10A11E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vertical tex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838200"/>
            <a:ext cx="2057400" cy="5287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838200"/>
            <a:ext cx="6019800" cy="5287963"/>
          </a:xfrm>
        </p:spPr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Northouse - Leadership: Theory and Practice, Seventh Edition © 2016 SAGE Publications, Inc.</a:t>
            </a:r>
            <a:endParaRPr lang="en-US" altLang="en-US"/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86800" y="76200"/>
            <a:ext cx="3810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470DD7-BE0E-494C-B7EA-1E95B79ABFB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Northouse - Leadership: Theory and Practice, Seventh Edition © 2016 SAGE Publications, Inc.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accent4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Northouse - Leadership: Theory and Practice, Seventh Edition © 2016 SAGE Publications, Inc.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8686800" y="76200"/>
            <a:ext cx="3810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8842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Northouse - Leadership: Theory and Practice, Seventh Edition © 2016 SAGE Publications, Inc.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36638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0735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0735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Northouse - Leadership: Theory and Practice, Seventh Edition © 2016 SAGE Publications, Inc.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366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533400" y="6356350"/>
            <a:ext cx="8153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Northouse - Leadership: Theory and Practice, Seventh Edition © 2016 SAGE Publications, Inc.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Northouse - Leadership: Theory and Practice, Seventh Edition © 2016 SAGE Publications, Inc.</a:t>
            </a: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3008313" cy="7493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685800"/>
            <a:ext cx="5111750" cy="55821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8133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Northouse - Leadership: Theory and Practice, Seventh Edition © 2016 SAGE Publications, Inc.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Northouse - Leadership: Theory and Practice, Seventh Edition © 2016 SAGE Publications, Inc.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8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685800"/>
            <a:ext cx="8229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447800"/>
            <a:ext cx="82296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356350"/>
            <a:ext cx="822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 smtClean="0"/>
              <a:t>Northouse - Leadership: Theory and Practice, Seventh Edition © 2016 SAGE Publications, Inc.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11" r:id="rId2"/>
    <p:sldLayoutId id="2147483712" r:id="rId3"/>
    <p:sldLayoutId id="2147483713" r:id="rId4"/>
    <p:sldLayoutId id="2147483714" r:id="rId5"/>
    <p:sldLayoutId id="2147483720" r:id="rId6"/>
    <p:sldLayoutId id="2147483715" r:id="rId7"/>
    <p:sldLayoutId id="2147483716" r:id="rId8"/>
    <p:sldLayoutId id="2147483717" r:id="rId9"/>
    <p:sldLayoutId id="2147483721" r:id="rId10"/>
    <p:sldLayoutId id="2147483722" r:id="rId11"/>
    <p:sldLayoutId id="2147483723" r:id="rId12"/>
    <p:sldLayoutId id="2147483724" r:id="rId13"/>
    <p:sldLayoutId id="2147483718" r:id="rId14"/>
    <p:sldLayoutId id="2147483725" r:id="rId15"/>
    <p:sldLayoutId id="2147483726" r:id="rId16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i="1" kern="1200">
          <a:solidFill>
            <a:schemeClr val="tx1"/>
          </a:solidFill>
          <a:latin typeface="Times New Roman" pitchFamily="18" charset="0"/>
          <a:ea typeface="+mj-ea"/>
          <a:cs typeface="Times New Roman" pitchFamily="18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Times New Roman" pitchFamily="18" charset="0"/>
          <a:cs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Times New Roman" pitchFamily="18" charset="0"/>
          <a:cs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Times New Roman" pitchFamily="18" charset="0"/>
          <a:cs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Times New Roman" pitchFamily="18" charset="0"/>
          <a:cs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7000"/>
        </a:buClr>
        <a:buSzPct val="85000"/>
        <a:buFont typeface="Wingdings 2" pitchFamily="18" charset="2"/>
        <a:buChar char="÷"/>
        <a:defRPr sz="3200" kern="1200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6000"/>
        </a:buClr>
        <a:buSzPct val="90000"/>
        <a:buFont typeface="Wingdings 2" pitchFamily="18" charset="2"/>
        <a:buChar char="®"/>
        <a:defRPr sz="2800" kern="1200">
          <a:solidFill>
            <a:srgbClr val="0048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007000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100000"/>
        <a:buFont typeface="Wingdings" pitchFamily="2" charset="2"/>
        <a:buChar char="§"/>
        <a:defRPr sz="2000" kern="1200">
          <a:solidFill>
            <a:srgbClr val="007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007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248400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Chapter 4: Behavioral Approach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838200"/>
            <a:ext cx="8382000" cy="533400"/>
          </a:xfrm>
        </p:spPr>
        <p:txBody>
          <a:bodyPr/>
          <a:lstStyle/>
          <a:p>
            <a:pPr algn="ctr" eaLnBrk="1" hangingPunct="1"/>
            <a:r>
              <a:rPr lang="en-US" sz="3200" b="1" dirty="0" smtClean="0">
                <a:latin typeface="+mj-lt"/>
              </a:rPr>
              <a:t>Country Club (1,9)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00050" y="2362200"/>
            <a:ext cx="3695700" cy="1905000"/>
          </a:xfrm>
        </p:spPr>
        <p:txBody>
          <a:bodyPr/>
          <a:lstStyle/>
          <a:p>
            <a:pPr eaLnBrk="1" hangingPunct="1">
              <a:buClr>
                <a:srgbClr val="0070C0"/>
              </a:buClr>
              <a:buSzPct val="95000"/>
            </a:pPr>
            <a:r>
              <a:rPr lang="en-US" sz="2000" dirty="0" smtClean="0">
                <a:latin typeface="+mn-lt"/>
              </a:rPr>
              <a:t>Thoughtful attention to the needs of people leads to a comfortable, friendly organizational atmosphere and work tempo</a:t>
            </a:r>
          </a:p>
        </p:txBody>
      </p:sp>
      <p:sp>
        <p:nvSpPr>
          <p:cNvPr id="19460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495800" y="2286000"/>
            <a:ext cx="4495800" cy="3657600"/>
          </a:xfrm>
        </p:spPr>
        <p:txBody>
          <a:bodyPr/>
          <a:lstStyle/>
          <a:p>
            <a:pPr eaLnBrk="1" hangingPunct="1">
              <a:buClr>
                <a:srgbClr val="0070C0"/>
              </a:buClr>
              <a:buSzPct val="95000"/>
            </a:pPr>
            <a:r>
              <a:rPr lang="en-US" sz="2000" b="1" i="1" dirty="0" smtClean="0">
                <a:latin typeface="+mn-lt"/>
              </a:rPr>
              <a:t>Low</a:t>
            </a:r>
            <a:r>
              <a:rPr lang="en-US" sz="2000" dirty="0" smtClean="0">
                <a:latin typeface="+mn-lt"/>
              </a:rPr>
              <a:t> concern for task accomplishment coupled with </a:t>
            </a:r>
            <a:r>
              <a:rPr lang="en-US" sz="2000" b="1" i="1" dirty="0" smtClean="0">
                <a:latin typeface="+mn-lt"/>
              </a:rPr>
              <a:t>high</a:t>
            </a:r>
            <a:r>
              <a:rPr lang="en-US" sz="2000" dirty="0" smtClean="0">
                <a:latin typeface="+mn-lt"/>
              </a:rPr>
              <a:t> concern for interpersonal relationships</a:t>
            </a:r>
          </a:p>
          <a:p>
            <a:pPr eaLnBrk="1" hangingPunct="1">
              <a:buClr>
                <a:srgbClr val="0070C0"/>
              </a:buClr>
              <a:buSzPct val="95000"/>
            </a:pPr>
            <a:r>
              <a:rPr lang="en-US" sz="2000" b="1" i="1" dirty="0" smtClean="0">
                <a:latin typeface="+mn-lt"/>
              </a:rPr>
              <a:t>Deemphasizes production</a:t>
            </a:r>
            <a:r>
              <a:rPr lang="en-US" sz="2000" i="1" dirty="0" smtClean="0">
                <a:latin typeface="+mn-lt"/>
              </a:rPr>
              <a:t>; </a:t>
            </a:r>
            <a:r>
              <a:rPr lang="en-US" sz="2000" dirty="0" smtClean="0">
                <a:latin typeface="+mn-lt"/>
              </a:rPr>
              <a:t>leaders stress the attitudes and feelings of people</a:t>
            </a:r>
          </a:p>
          <a:p>
            <a:pPr eaLnBrk="1" hangingPunct="1">
              <a:buClr>
                <a:srgbClr val="0070C0"/>
              </a:buClr>
              <a:buSzPct val="95000"/>
            </a:pPr>
            <a:r>
              <a:rPr lang="en-US" sz="2000" b="1" i="1" dirty="0" smtClean="0">
                <a:latin typeface="+mn-lt"/>
              </a:rPr>
              <a:t>1,9 leaders</a:t>
            </a:r>
            <a:r>
              <a:rPr lang="en-US" sz="2000" b="1" dirty="0" smtClean="0">
                <a:latin typeface="+mn-lt"/>
              </a:rPr>
              <a:t> –</a:t>
            </a:r>
            <a:r>
              <a:rPr lang="en-US" sz="2000" dirty="0" smtClean="0">
                <a:latin typeface="+mn-lt"/>
              </a:rPr>
              <a:t> try to create a positive climate by being agreeable, eager to help, comforting, noncontroversial</a:t>
            </a:r>
          </a:p>
          <a:p>
            <a:pPr lvl="2" eaLnBrk="1" hangingPunct="1"/>
            <a:endParaRPr lang="en-US" sz="1800" dirty="0" smtClean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363297" y="1748135"/>
            <a:ext cx="161832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hangingPunct="0">
              <a:defRPr/>
            </a:pPr>
            <a:r>
              <a:rPr lang="en-US" b="1" dirty="0" smtClean="0">
                <a:solidFill>
                  <a:srgbClr val="0070C0"/>
                </a:solidFill>
                <a:latin typeface="Arial Rounded MT Bold" pitchFamily="34" charset="0"/>
              </a:rPr>
              <a:t>Definition</a:t>
            </a:r>
            <a:endParaRPr lang="en-US" b="1" dirty="0">
              <a:solidFill>
                <a:srgbClr val="0070C0"/>
              </a:solidFill>
              <a:latin typeface="Arial Rounded MT Bold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410200" y="1748135"/>
            <a:ext cx="18421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hangingPunct="0">
              <a:defRPr/>
            </a:pPr>
            <a:r>
              <a:rPr lang="en-US" b="1" dirty="0" smtClean="0">
                <a:solidFill>
                  <a:srgbClr val="0070C0"/>
                </a:solidFill>
                <a:latin typeface="Arial Rounded MT Bold" pitchFamily="34" charset="0"/>
              </a:rPr>
              <a:t>Role Focus</a:t>
            </a:r>
            <a:endParaRPr lang="en-US" b="1" dirty="0">
              <a:solidFill>
                <a:srgbClr val="0070C0"/>
              </a:solidFill>
              <a:latin typeface="Arial Rounded MT Bold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57200" y="6400800"/>
            <a:ext cx="86868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Peter G. Northouse, </a:t>
            </a:r>
            <a:r>
              <a:rPr kumimoji="0" lang="en-US" sz="105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Leadership: Theory and Practice</a:t>
            </a: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Seventh Edition. © 2016 SAGE Publications, Inc.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838200"/>
            <a:ext cx="8382000" cy="457200"/>
          </a:xfrm>
        </p:spPr>
        <p:txBody>
          <a:bodyPr/>
          <a:lstStyle/>
          <a:p>
            <a:pPr algn="ctr" eaLnBrk="1" hangingPunct="1"/>
            <a:r>
              <a:rPr lang="en-US" sz="3200" b="1" dirty="0" smtClean="0">
                <a:latin typeface="+mj-lt"/>
              </a:rPr>
              <a:t>Impoverished (1,1)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266700" y="2438400"/>
            <a:ext cx="3695700" cy="1447800"/>
          </a:xfrm>
        </p:spPr>
        <p:txBody>
          <a:bodyPr/>
          <a:lstStyle/>
          <a:p>
            <a:pPr eaLnBrk="1" hangingPunct="1">
              <a:buClr>
                <a:srgbClr val="0070C0"/>
              </a:buClr>
              <a:buSzPct val="95000"/>
            </a:pPr>
            <a:r>
              <a:rPr lang="en-US" sz="2000" dirty="0" smtClean="0">
                <a:latin typeface="+mn-lt"/>
              </a:rPr>
              <a:t>Minimal effort exerted to get work done is appropriate to sustain organizational membership</a:t>
            </a:r>
          </a:p>
        </p:txBody>
      </p:sp>
      <p:sp>
        <p:nvSpPr>
          <p:cNvPr id="20484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648200" y="2362200"/>
            <a:ext cx="3962400" cy="3429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rgbClr val="0070C0"/>
              </a:buClr>
              <a:buSzPct val="95000"/>
            </a:pPr>
            <a:r>
              <a:rPr lang="en-US" sz="2000" dirty="0" smtClean="0">
                <a:latin typeface="+mn-lt"/>
              </a:rPr>
              <a:t>Leader </a:t>
            </a:r>
            <a:r>
              <a:rPr lang="en-US" sz="2000" b="1" i="1" dirty="0" smtClean="0">
                <a:latin typeface="+mn-lt"/>
              </a:rPr>
              <a:t>unconcerned</a:t>
            </a:r>
            <a:r>
              <a:rPr lang="en-US" sz="2000" b="1" dirty="0" smtClean="0">
                <a:latin typeface="+mn-lt"/>
              </a:rPr>
              <a:t> </a:t>
            </a:r>
            <a:r>
              <a:rPr lang="en-US" sz="2000" dirty="0" smtClean="0">
                <a:latin typeface="+mn-lt"/>
              </a:rPr>
              <a:t>with </a:t>
            </a:r>
            <a:r>
              <a:rPr lang="en-US" sz="2000" i="1" dirty="0" smtClean="0">
                <a:latin typeface="+mn-lt"/>
              </a:rPr>
              <a:t>both </a:t>
            </a:r>
            <a:r>
              <a:rPr lang="en-US" sz="2000" dirty="0" smtClean="0">
                <a:latin typeface="+mn-lt"/>
              </a:rPr>
              <a:t>task and interpersonal relationships</a:t>
            </a:r>
          </a:p>
          <a:p>
            <a:pPr eaLnBrk="1" hangingPunct="1">
              <a:lnSpc>
                <a:spcPct val="90000"/>
              </a:lnSpc>
              <a:buClr>
                <a:srgbClr val="0070C0"/>
              </a:buClr>
              <a:buSzPct val="95000"/>
            </a:pPr>
            <a:r>
              <a:rPr lang="en-US" sz="2000" dirty="0" smtClean="0">
                <a:latin typeface="+mn-lt"/>
              </a:rPr>
              <a:t>Going through the motions, but </a:t>
            </a:r>
            <a:r>
              <a:rPr lang="en-US" sz="2000" b="1" dirty="0" smtClean="0">
                <a:latin typeface="+mn-lt"/>
              </a:rPr>
              <a:t>uninvolved</a:t>
            </a:r>
            <a:r>
              <a:rPr lang="en-US" sz="2000" dirty="0" smtClean="0">
                <a:latin typeface="+mn-lt"/>
              </a:rPr>
              <a:t> and withdrawn</a:t>
            </a:r>
          </a:p>
          <a:p>
            <a:pPr eaLnBrk="1" hangingPunct="1">
              <a:lnSpc>
                <a:spcPct val="90000"/>
              </a:lnSpc>
              <a:buClr>
                <a:srgbClr val="0070C0"/>
              </a:buClr>
              <a:buSzPct val="95000"/>
            </a:pPr>
            <a:r>
              <a:rPr lang="en-US" sz="2000" b="1" i="1" dirty="0" smtClean="0">
                <a:latin typeface="+mn-lt"/>
              </a:rPr>
              <a:t>1,1 leaders</a:t>
            </a:r>
            <a:r>
              <a:rPr lang="en-US" sz="2000" b="1" dirty="0" smtClean="0">
                <a:latin typeface="+mn-lt"/>
              </a:rPr>
              <a:t> –</a:t>
            </a:r>
            <a:r>
              <a:rPr lang="en-US" sz="2000" dirty="0" smtClean="0">
                <a:latin typeface="+mn-lt"/>
              </a:rPr>
              <a:t> have little contact with followers and are described as indifferent, noncommittal, resigned, and apathetic</a:t>
            </a:r>
          </a:p>
          <a:p>
            <a:pPr lvl="2" eaLnBrk="1" hangingPunct="1">
              <a:lnSpc>
                <a:spcPct val="90000"/>
              </a:lnSpc>
            </a:pPr>
            <a:endParaRPr lang="en-US" sz="1800" dirty="0" smtClean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701629" y="1676400"/>
            <a:ext cx="18421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hangingPunct="0">
              <a:defRPr/>
            </a:pPr>
            <a:r>
              <a:rPr lang="en-US" b="1" dirty="0" smtClean="0">
                <a:solidFill>
                  <a:srgbClr val="0070C0"/>
                </a:solidFill>
                <a:latin typeface="Arial Rounded MT Bold" pitchFamily="34" charset="0"/>
              </a:rPr>
              <a:t>Role Focus</a:t>
            </a:r>
            <a:endParaRPr lang="en-US" b="1" dirty="0">
              <a:solidFill>
                <a:srgbClr val="0070C0"/>
              </a:solidFill>
              <a:latin typeface="Arial Rounded MT Bold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201072" y="1752600"/>
            <a:ext cx="161832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hangingPunct="0">
              <a:defRPr/>
            </a:pPr>
            <a:r>
              <a:rPr lang="en-US" b="1" dirty="0" smtClean="0">
                <a:solidFill>
                  <a:srgbClr val="0070C0"/>
                </a:solidFill>
                <a:latin typeface="Arial Rounded MT Bold" pitchFamily="34" charset="0"/>
              </a:rPr>
              <a:t>Definition</a:t>
            </a:r>
            <a:endParaRPr lang="en-US" b="1" dirty="0">
              <a:solidFill>
                <a:srgbClr val="0070C0"/>
              </a:solidFill>
              <a:latin typeface="Arial Rounded MT Bold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57200" y="6400800"/>
            <a:ext cx="86868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Peter G. Northouse, </a:t>
            </a:r>
            <a:r>
              <a:rPr kumimoji="0" lang="en-US" sz="105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Leadership: Theory and Practice</a:t>
            </a: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Seventh Edition. © 2016 SAGE Publications, Inc.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533400" y="838200"/>
            <a:ext cx="8382000" cy="457200"/>
          </a:xfrm>
        </p:spPr>
        <p:txBody>
          <a:bodyPr/>
          <a:lstStyle/>
          <a:p>
            <a:pPr algn="ctr" eaLnBrk="1" hangingPunct="1"/>
            <a:r>
              <a:rPr lang="en-US" sz="3200" b="1" dirty="0" smtClean="0">
                <a:latin typeface="+mj-lt"/>
              </a:rPr>
              <a:t>Middle-of-the-Road (5,5)</a:t>
            </a:r>
          </a:p>
        </p:txBody>
      </p:sp>
      <p:sp>
        <p:nvSpPr>
          <p:cNvPr id="21507" name="Rectangle 1027"/>
          <p:cNvSpPr>
            <a:spLocks noGrp="1" noChangeArrowheads="1"/>
          </p:cNvSpPr>
          <p:nvPr>
            <p:ph sz="half" idx="1"/>
          </p:nvPr>
        </p:nvSpPr>
        <p:spPr>
          <a:xfrm>
            <a:off x="304800" y="2438400"/>
            <a:ext cx="3505200" cy="1828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rgbClr val="0070C0"/>
              </a:buClr>
              <a:buSzPct val="95000"/>
            </a:pPr>
            <a:r>
              <a:rPr lang="en-US" sz="2000" dirty="0" smtClean="0">
                <a:latin typeface="+mn-lt"/>
              </a:rPr>
              <a:t>Adequate organizational performance possible through balancing the necessity of getting work done while maintaining satisfactory morale </a:t>
            </a:r>
          </a:p>
        </p:txBody>
      </p:sp>
      <p:sp>
        <p:nvSpPr>
          <p:cNvPr id="21508" name="Rectangle 1028"/>
          <p:cNvSpPr>
            <a:spLocks noGrp="1" noChangeArrowheads="1"/>
          </p:cNvSpPr>
          <p:nvPr>
            <p:ph sz="half" idx="2"/>
          </p:nvPr>
        </p:nvSpPr>
        <p:spPr>
          <a:xfrm>
            <a:off x="4038600" y="2438400"/>
            <a:ext cx="4800600" cy="3276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rgbClr val="0070C0"/>
              </a:buClr>
              <a:buSzPct val="95000"/>
            </a:pPr>
            <a:r>
              <a:rPr lang="en-US" sz="2000" b="1" dirty="0" smtClean="0">
                <a:latin typeface="+mn-lt"/>
              </a:rPr>
              <a:t>Leaders who are compromisers; have </a:t>
            </a:r>
            <a:r>
              <a:rPr lang="en-US" sz="2000" b="1" i="1" dirty="0" smtClean="0">
                <a:latin typeface="+mn-lt"/>
              </a:rPr>
              <a:t>intermediate</a:t>
            </a:r>
            <a:r>
              <a:rPr lang="en-US" sz="2000" b="1" dirty="0" smtClean="0">
                <a:latin typeface="+mn-lt"/>
              </a:rPr>
              <a:t> concern for task and people who do task</a:t>
            </a:r>
          </a:p>
          <a:p>
            <a:pPr eaLnBrk="1" hangingPunct="1">
              <a:lnSpc>
                <a:spcPct val="90000"/>
              </a:lnSpc>
              <a:buClr>
                <a:srgbClr val="0070C0"/>
              </a:buClr>
              <a:buSzPct val="95000"/>
            </a:pPr>
            <a:r>
              <a:rPr lang="en-US" sz="2000" dirty="0" smtClean="0">
                <a:latin typeface="+mn-lt"/>
              </a:rPr>
              <a:t>To achieve equilibrium, leader avoids conflict while emphasizing moderate levels of production and interpersonal relationships</a:t>
            </a:r>
          </a:p>
          <a:p>
            <a:pPr eaLnBrk="1" hangingPunct="1">
              <a:lnSpc>
                <a:spcPct val="90000"/>
              </a:lnSpc>
              <a:buClr>
                <a:srgbClr val="0070C0"/>
              </a:buClr>
              <a:buSzPct val="95000"/>
            </a:pPr>
            <a:r>
              <a:rPr lang="en-US" sz="2000" b="1" i="1" dirty="0" smtClean="0">
                <a:latin typeface="+mn-lt"/>
              </a:rPr>
              <a:t>5,5 leader</a:t>
            </a:r>
            <a:r>
              <a:rPr lang="en-US" sz="2000" b="1" dirty="0" smtClean="0">
                <a:latin typeface="+mn-lt"/>
              </a:rPr>
              <a:t> –</a:t>
            </a:r>
            <a:r>
              <a:rPr lang="en-US" sz="2000" dirty="0" smtClean="0">
                <a:latin typeface="+mn-lt"/>
              </a:rPr>
              <a:t> described as expedient; prefers the middle ground; soft-pedals disagreement; swallows convictions in the interest of “progress”</a:t>
            </a:r>
          </a:p>
        </p:txBody>
      </p:sp>
      <p:sp>
        <p:nvSpPr>
          <p:cNvPr id="9" name="Rectangle 8"/>
          <p:cNvSpPr/>
          <p:nvPr/>
        </p:nvSpPr>
        <p:spPr>
          <a:xfrm>
            <a:off x="1210897" y="1824335"/>
            <a:ext cx="161832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hangingPunct="0">
              <a:defRPr/>
            </a:pPr>
            <a:r>
              <a:rPr lang="en-US" b="1" dirty="0" smtClean="0">
                <a:solidFill>
                  <a:srgbClr val="0070C0"/>
                </a:solidFill>
                <a:latin typeface="Arial Rounded MT Bold" pitchFamily="34" charset="0"/>
              </a:rPr>
              <a:t>Definition</a:t>
            </a:r>
            <a:endParaRPr lang="en-US" b="1" dirty="0">
              <a:solidFill>
                <a:srgbClr val="0070C0"/>
              </a:solidFill>
              <a:latin typeface="Arial Rounded MT Bold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320629" y="1824335"/>
            <a:ext cx="18421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hangingPunct="0">
              <a:defRPr/>
            </a:pPr>
            <a:r>
              <a:rPr lang="en-US" b="1" dirty="0" smtClean="0">
                <a:solidFill>
                  <a:srgbClr val="0070C0"/>
                </a:solidFill>
                <a:latin typeface="Arial Rounded MT Bold" pitchFamily="34" charset="0"/>
              </a:rPr>
              <a:t>Role Focus</a:t>
            </a:r>
            <a:endParaRPr lang="en-US" b="1" dirty="0">
              <a:solidFill>
                <a:srgbClr val="0070C0"/>
              </a:solidFill>
              <a:latin typeface="Arial Rounded MT Bold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57200" y="6400800"/>
            <a:ext cx="86868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Peter G. Northouse, </a:t>
            </a:r>
            <a:r>
              <a:rPr kumimoji="0" lang="en-US" sz="105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Leadership: Theory and Practice</a:t>
            </a: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Seventh Edition. © 2016 SAGE Publications, Inc.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914400"/>
            <a:ext cx="8382000" cy="381000"/>
          </a:xfrm>
        </p:spPr>
        <p:txBody>
          <a:bodyPr/>
          <a:lstStyle/>
          <a:p>
            <a:pPr algn="ctr" eaLnBrk="1" hangingPunct="1"/>
            <a:r>
              <a:rPr lang="en-US" sz="3200" b="1" dirty="0" smtClean="0">
                <a:latin typeface="+mj-lt"/>
              </a:rPr>
              <a:t>Team (9,9)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76250" y="2514600"/>
            <a:ext cx="3619500" cy="2286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rgbClr val="0070C0"/>
              </a:buClr>
              <a:buSzPct val="95000"/>
            </a:pPr>
            <a:r>
              <a:rPr lang="en-US" sz="2000" dirty="0" smtClean="0">
                <a:latin typeface="+mn-lt"/>
              </a:rPr>
              <a:t>Work accomplished through committed people; interdependence via a “common stake” in the organization’s purpose, which leads to relationships of trust and respect</a:t>
            </a:r>
          </a:p>
        </p:txBody>
      </p:sp>
      <p:sp>
        <p:nvSpPr>
          <p:cNvPr id="22532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267200" y="2514600"/>
            <a:ext cx="4724400" cy="3048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rgbClr val="0070C0"/>
              </a:buClr>
              <a:buSzPct val="95000"/>
            </a:pPr>
            <a:r>
              <a:rPr lang="en-US" sz="2000" b="1" i="1" dirty="0" smtClean="0">
                <a:latin typeface="+mn-lt"/>
              </a:rPr>
              <a:t>Strong</a:t>
            </a:r>
            <a:r>
              <a:rPr lang="en-US" sz="2000" b="1" dirty="0" smtClean="0">
                <a:latin typeface="+mn-lt"/>
              </a:rPr>
              <a:t> emphasis on </a:t>
            </a:r>
            <a:r>
              <a:rPr lang="en-US" sz="2000" b="1" i="1" dirty="0" smtClean="0">
                <a:latin typeface="+mn-lt"/>
              </a:rPr>
              <a:t>both </a:t>
            </a:r>
            <a:r>
              <a:rPr lang="en-US" sz="2000" b="1" dirty="0" smtClean="0">
                <a:latin typeface="+mn-lt"/>
              </a:rPr>
              <a:t>tasks and interpersonal relationships</a:t>
            </a:r>
          </a:p>
          <a:p>
            <a:pPr eaLnBrk="1" hangingPunct="1">
              <a:lnSpc>
                <a:spcPct val="90000"/>
              </a:lnSpc>
              <a:buClr>
                <a:srgbClr val="0070C0"/>
              </a:buClr>
              <a:buSzPct val="95000"/>
            </a:pPr>
            <a:r>
              <a:rPr lang="en-US" sz="2000" dirty="0" smtClean="0">
                <a:latin typeface="+mn-lt"/>
              </a:rPr>
              <a:t>Promotes high degree of participation &amp; teamwork, satisfies basic need of employee to be involved &amp; committed to their work</a:t>
            </a:r>
          </a:p>
          <a:p>
            <a:pPr eaLnBrk="1" hangingPunct="1">
              <a:lnSpc>
                <a:spcPct val="90000"/>
              </a:lnSpc>
              <a:buClr>
                <a:srgbClr val="0070C0"/>
              </a:buClr>
              <a:buSzPct val="95000"/>
            </a:pPr>
            <a:r>
              <a:rPr lang="en-US" sz="2000" b="1" i="1" dirty="0" smtClean="0">
                <a:latin typeface="+mn-lt"/>
              </a:rPr>
              <a:t>9,9 leader</a:t>
            </a:r>
            <a:r>
              <a:rPr lang="en-US" sz="2000" b="1" dirty="0" smtClean="0">
                <a:latin typeface="+mn-lt"/>
              </a:rPr>
              <a:t>  </a:t>
            </a:r>
            <a:r>
              <a:rPr lang="en-US" sz="2000" b="1" dirty="0">
                <a:latin typeface="+mn-lt"/>
              </a:rPr>
              <a:t>–</a:t>
            </a:r>
            <a:r>
              <a:rPr lang="en-US" sz="2000" dirty="0" smtClean="0">
                <a:latin typeface="+mn-lt"/>
              </a:rPr>
              <a:t> stimulates participation, acts determined, makes priorities clear, follows through, behaves open-mindedly and enjoys working</a:t>
            </a:r>
          </a:p>
        </p:txBody>
      </p:sp>
      <p:sp>
        <p:nvSpPr>
          <p:cNvPr id="9" name="Rectangle 8"/>
          <p:cNvSpPr/>
          <p:nvPr/>
        </p:nvSpPr>
        <p:spPr>
          <a:xfrm>
            <a:off x="1363297" y="1748135"/>
            <a:ext cx="161832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hangingPunct="0">
              <a:defRPr/>
            </a:pPr>
            <a:r>
              <a:rPr lang="en-US" b="1" dirty="0" smtClean="0">
                <a:solidFill>
                  <a:srgbClr val="0070C0"/>
                </a:solidFill>
                <a:latin typeface="Arial Rounded MT Bold" pitchFamily="34" charset="0"/>
              </a:rPr>
              <a:t>Definition</a:t>
            </a:r>
            <a:endParaRPr lang="en-US" b="1" dirty="0">
              <a:solidFill>
                <a:srgbClr val="0070C0"/>
              </a:solidFill>
              <a:latin typeface="Arial Rounded MT Bold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473029" y="1748135"/>
            <a:ext cx="18421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hangingPunct="0">
              <a:defRPr/>
            </a:pPr>
            <a:r>
              <a:rPr lang="en-US" b="1" dirty="0" smtClean="0">
                <a:solidFill>
                  <a:srgbClr val="0070C0"/>
                </a:solidFill>
                <a:latin typeface="Arial Rounded MT Bold" pitchFamily="34" charset="0"/>
              </a:rPr>
              <a:t>Role Focus</a:t>
            </a:r>
            <a:endParaRPr lang="en-US" b="1" dirty="0">
              <a:solidFill>
                <a:srgbClr val="0070C0"/>
              </a:solidFill>
              <a:latin typeface="Arial Rounded MT Bold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57200" y="6400800"/>
            <a:ext cx="86868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Peter G. Northouse, </a:t>
            </a:r>
            <a:r>
              <a:rPr kumimoji="0" lang="en-US" sz="105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Leadership: Theory and Practice</a:t>
            </a: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Seventh Edition. © 2016 SAGE Publications, Inc.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838200"/>
            <a:ext cx="8382000" cy="457200"/>
          </a:xfrm>
        </p:spPr>
        <p:txBody>
          <a:bodyPr/>
          <a:lstStyle/>
          <a:p>
            <a:pPr algn="ctr" eaLnBrk="1" hangingPunct="1"/>
            <a:r>
              <a:rPr lang="en-US" sz="3200" b="1" dirty="0" smtClean="0">
                <a:latin typeface="+mj-lt"/>
              </a:rPr>
              <a:t>Paternalism / </a:t>
            </a:r>
            <a:r>
              <a:rPr lang="en-US" sz="3200" b="1" dirty="0" err="1" smtClean="0">
                <a:latin typeface="+mj-lt"/>
              </a:rPr>
              <a:t>Maternalism</a:t>
            </a:r>
            <a:endParaRPr lang="en-US" sz="3200" b="1" dirty="0" smtClean="0">
              <a:latin typeface="+mj-lt"/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57200" y="2362200"/>
            <a:ext cx="3048000" cy="2057400"/>
          </a:xfrm>
        </p:spPr>
        <p:txBody>
          <a:bodyPr/>
          <a:lstStyle/>
          <a:p>
            <a:pPr marL="111125" indent="4763" eaLnBrk="1" hangingPunct="1">
              <a:buClr>
                <a:srgbClr val="0070C0"/>
              </a:buClr>
              <a:buSzPct val="95000"/>
            </a:pPr>
            <a:r>
              <a:rPr lang="en-US" sz="2000" dirty="0" smtClean="0">
                <a:latin typeface="+mn-lt"/>
              </a:rPr>
              <a:t>Reward and    approval are bestowed on people in return for loyalty and obedience; failure to comply leads to punishment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038600" y="2438400"/>
            <a:ext cx="4953000" cy="3886200"/>
          </a:xfrm>
        </p:spPr>
        <p:txBody>
          <a:bodyPr/>
          <a:lstStyle/>
          <a:p>
            <a:pPr eaLnBrk="1" hangingPunct="1">
              <a:buClr>
                <a:srgbClr val="0070C0"/>
              </a:buClr>
              <a:buSzPct val="95000"/>
            </a:pPr>
            <a:r>
              <a:rPr lang="en-US" sz="2000" dirty="0" smtClean="0">
                <a:latin typeface="+mn-lt"/>
              </a:rPr>
              <a:t>Leaders who use</a:t>
            </a:r>
            <a:r>
              <a:rPr lang="en-US" sz="2000" i="1" dirty="0" smtClean="0">
                <a:latin typeface="+mn-lt"/>
              </a:rPr>
              <a:t> both</a:t>
            </a:r>
            <a:r>
              <a:rPr lang="en-US" sz="2000" dirty="0" smtClean="0">
                <a:latin typeface="+mn-lt"/>
              </a:rPr>
              <a:t> 1,9 and 9,1 </a:t>
            </a:r>
            <a:r>
              <a:rPr lang="en-US" sz="2000" b="1" i="1" dirty="0" smtClean="0">
                <a:solidFill>
                  <a:srgbClr val="0070C0"/>
                </a:solidFill>
                <a:latin typeface="+mn-lt"/>
              </a:rPr>
              <a:t>without integrating</a:t>
            </a:r>
            <a:r>
              <a:rPr lang="en-US" sz="2000" b="1" dirty="0" smtClean="0">
                <a:solidFill>
                  <a:srgbClr val="0070C0"/>
                </a:solidFill>
                <a:latin typeface="+mn-lt"/>
              </a:rPr>
              <a:t> </a:t>
            </a:r>
            <a:r>
              <a:rPr lang="en-US" sz="2000" dirty="0" smtClean="0">
                <a:latin typeface="+mn-lt"/>
              </a:rPr>
              <a:t>the two</a:t>
            </a:r>
          </a:p>
          <a:p>
            <a:pPr eaLnBrk="1" hangingPunct="1">
              <a:buClr>
                <a:srgbClr val="0070C0"/>
              </a:buClr>
              <a:buSzPct val="95000"/>
            </a:pPr>
            <a:r>
              <a:rPr lang="en-US" sz="2000" dirty="0" smtClean="0">
                <a:latin typeface="+mn-lt"/>
              </a:rPr>
              <a:t>The </a:t>
            </a:r>
            <a:r>
              <a:rPr lang="en-US" sz="2000" b="1" dirty="0" smtClean="0">
                <a:solidFill>
                  <a:srgbClr val="0070C0"/>
                </a:solidFill>
                <a:latin typeface="+mn-lt"/>
              </a:rPr>
              <a:t>“</a:t>
            </a:r>
            <a:r>
              <a:rPr lang="en-US" sz="2000" b="1" i="1" dirty="0" smtClean="0">
                <a:solidFill>
                  <a:srgbClr val="0070C0"/>
                </a:solidFill>
                <a:latin typeface="+mn-lt"/>
              </a:rPr>
              <a:t>benevolent dictator”</a:t>
            </a:r>
            <a:r>
              <a:rPr lang="en-US" sz="2000" b="1" dirty="0" smtClean="0">
                <a:latin typeface="+mn-lt"/>
              </a:rPr>
              <a:t>; </a:t>
            </a:r>
            <a:r>
              <a:rPr lang="en-US" sz="2000" dirty="0" smtClean="0">
                <a:latin typeface="+mn-lt"/>
              </a:rPr>
              <a:t>acts gracious for purpose of goal accomplishment</a:t>
            </a:r>
          </a:p>
          <a:p>
            <a:pPr eaLnBrk="1" hangingPunct="1">
              <a:buClr>
                <a:srgbClr val="0070C0"/>
              </a:buClr>
              <a:buSzPct val="95000"/>
            </a:pPr>
            <a:r>
              <a:rPr lang="en-US" sz="2000" dirty="0" smtClean="0">
                <a:latin typeface="+mn-lt"/>
              </a:rPr>
              <a:t>Treats people as though they were disassociated from the task</a:t>
            </a:r>
          </a:p>
          <a:p>
            <a:pPr eaLnBrk="1" hangingPunct="1">
              <a:buClr>
                <a:srgbClr val="0070C0"/>
              </a:buClr>
              <a:buSzPct val="95000"/>
            </a:pPr>
            <a:r>
              <a:rPr lang="en-US" sz="2000" dirty="0" smtClean="0">
                <a:latin typeface="+mn-lt"/>
              </a:rPr>
              <a:t>Regards the organization as a family</a:t>
            </a:r>
          </a:p>
          <a:p>
            <a:pPr eaLnBrk="1" hangingPunct="1">
              <a:buClr>
                <a:srgbClr val="0070C0"/>
              </a:buClr>
              <a:buSzPct val="95000"/>
            </a:pPr>
            <a:r>
              <a:rPr lang="en-US" sz="2000" dirty="0" smtClean="0">
                <a:latin typeface="+mn-lt"/>
              </a:rPr>
              <a:t>Makes most of the key decisions</a:t>
            </a:r>
          </a:p>
          <a:p>
            <a:pPr eaLnBrk="1" hangingPunct="1">
              <a:buClr>
                <a:srgbClr val="0070C0"/>
              </a:buClr>
              <a:buSzPct val="95000"/>
            </a:pPr>
            <a:r>
              <a:rPr lang="en-US" sz="2000" dirty="0" smtClean="0">
                <a:latin typeface="+mn-lt"/>
              </a:rPr>
              <a:t>Rewards loyalty and punishes non-compliance</a:t>
            </a:r>
          </a:p>
        </p:txBody>
      </p:sp>
      <p:sp>
        <p:nvSpPr>
          <p:cNvPr id="9" name="Rectangle 8"/>
          <p:cNvSpPr/>
          <p:nvPr/>
        </p:nvSpPr>
        <p:spPr>
          <a:xfrm>
            <a:off x="982297" y="1676400"/>
            <a:ext cx="161832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hangingPunct="0">
              <a:defRPr/>
            </a:pPr>
            <a:r>
              <a:rPr lang="en-US" b="1" dirty="0" smtClean="0">
                <a:solidFill>
                  <a:srgbClr val="0070C0"/>
                </a:solidFill>
                <a:latin typeface="Arial Rounded MT Bold" pitchFamily="34" charset="0"/>
              </a:rPr>
              <a:t>Definition</a:t>
            </a:r>
            <a:endParaRPr lang="en-US" b="1" dirty="0">
              <a:solidFill>
                <a:srgbClr val="0070C0"/>
              </a:solidFill>
              <a:latin typeface="Arial Rounded MT Bold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549229" y="1752600"/>
            <a:ext cx="18421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hangingPunct="0">
              <a:defRPr/>
            </a:pPr>
            <a:r>
              <a:rPr lang="en-US" b="1" dirty="0" smtClean="0">
                <a:solidFill>
                  <a:srgbClr val="0070C0"/>
                </a:solidFill>
                <a:latin typeface="Arial Rounded MT Bold" pitchFamily="34" charset="0"/>
              </a:rPr>
              <a:t>Role Focus</a:t>
            </a:r>
            <a:endParaRPr lang="en-US" b="1" dirty="0">
              <a:solidFill>
                <a:srgbClr val="0070C0"/>
              </a:solidFill>
              <a:latin typeface="Arial Rounded MT Bold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57200" y="6400800"/>
            <a:ext cx="86868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Peter G. Northouse, </a:t>
            </a:r>
            <a:r>
              <a:rPr kumimoji="0" lang="en-US" sz="105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Leadership: Theory and Practice</a:t>
            </a: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Seventh Edition. © 2016 SAGE Publications, Inc.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838200"/>
            <a:ext cx="8382000" cy="609600"/>
          </a:xfrm>
        </p:spPr>
        <p:txBody>
          <a:bodyPr/>
          <a:lstStyle/>
          <a:p>
            <a:pPr algn="ctr" eaLnBrk="1" hangingPunct="1"/>
            <a:r>
              <a:rPr lang="en-US" sz="3200" b="1" dirty="0" smtClean="0">
                <a:latin typeface="+mj-lt"/>
              </a:rPr>
              <a:t>Opportunism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571500" y="2286000"/>
            <a:ext cx="3314700" cy="1524000"/>
          </a:xfrm>
        </p:spPr>
        <p:txBody>
          <a:bodyPr/>
          <a:lstStyle/>
          <a:p>
            <a:pPr eaLnBrk="1" hangingPunct="1">
              <a:buClr>
                <a:srgbClr val="0070C0"/>
              </a:buClr>
              <a:buSzPct val="95000"/>
            </a:pPr>
            <a:r>
              <a:rPr lang="en-US" sz="2000" dirty="0" smtClean="0">
                <a:latin typeface="+mn-lt"/>
              </a:rPr>
              <a:t>People adapt and shift to any grid style needed to gain maximum advantage</a:t>
            </a:r>
          </a:p>
        </p:txBody>
      </p:sp>
      <p:sp>
        <p:nvSpPr>
          <p:cNvPr id="24580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495800" y="2286000"/>
            <a:ext cx="4495800" cy="2743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rgbClr val="0070C0"/>
              </a:buClr>
              <a:buSzPct val="95000"/>
            </a:pPr>
            <a:r>
              <a:rPr lang="en-US" sz="2000" dirty="0" smtClean="0">
                <a:latin typeface="+mn-lt"/>
              </a:rPr>
              <a:t>Performance occurs according to a system of selfish gain</a:t>
            </a:r>
          </a:p>
          <a:p>
            <a:pPr eaLnBrk="1" hangingPunct="1">
              <a:lnSpc>
                <a:spcPct val="90000"/>
              </a:lnSpc>
              <a:buClr>
                <a:srgbClr val="0070C0"/>
              </a:buClr>
              <a:buSzPct val="95000"/>
            </a:pPr>
            <a:r>
              <a:rPr lang="en-US" sz="2000" dirty="0" smtClean="0">
                <a:latin typeface="+mn-lt"/>
              </a:rPr>
              <a:t>Leader uses any</a:t>
            </a:r>
            <a:r>
              <a:rPr lang="en-US" sz="2000" dirty="0" smtClean="0">
                <a:solidFill>
                  <a:srgbClr val="6600CC"/>
                </a:solidFill>
                <a:latin typeface="+mn-lt"/>
              </a:rPr>
              <a:t> </a:t>
            </a:r>
            <a:r>
              <a:rPr lang="en-US" sz="2000" b="1" i="1" dirty="0" smtClean="0">
                <a:solidFill>
                  <a:srgbClr val="0070C0"/>
                </a:solidFill>
                <a:latin typeface="+mn-lt"/>
              </a:rPr>
              <a:t>combination</a:t>
            </a:r>
            <a:r>
              <a:rPr lang="en-US" sz="2000" i="1" dirty="0" smtClean="0">
                <a:solidFill>
                  <a:srgbClr val="6600CC"/>
                </a:solidFill>
                <a:latin typeface="+mn-lt"/>
              </a:rPr>
              <a:t> </a:t>
            </a:r>
            <a:r>
              <a:rPr lang="en-US" sz="2000" dirty="0" smtClean="0">
                <a:latin typeface="+mn-lt"/>
              </a:rPr>
              <a:t>of the basic five styles for the purpose of personal advancement</a:t>
            </a:r>
          </a:p>
          <a:p>
            <a:pPr eaLnBrk="1" hangingPunct="1">
              <a:lnSpc>
                <a:spcPct val="90000"/>
              </a:lnSpc>
              <a:buClr>
                <a:srgbClr val="0070C0"/>
              </a:buClr>
              <a:buSzPct val="95000"/>
            </a:pPr>
            <a:r>
              <a:rPr lang="en-US" sz="2000" dirty="0" smtClean="0">
                <a:latin typeface="+mn-lt"/>
              </a:rPr>
              <a:t>May be seen as ruthless and cunning</a:t>
            </a:r>
          </a:p>
          <a:p>
            <a:pPr eaLnBrk="1" hangingPunct="1">
              <a:lnSpc>
                <a:spcPct val="90000"/>
              </a:lnSpc>
              <a:buClr>
                <a:srgbClr val="0070C0"/>
              </a:buClr>
              <a:buSzPct val="95000"/>
            </a:pPr>
            <a:r>
              <a:rPr lang="en-US" sz="2000" dirty="0" smtClean="0">
                <a:latin typeface="+mn-lt"/>
              </a:rPr>
              <a:t>May also be seen as adaptable and strategic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210897" y="1600200"/>
            <a:ext cx="161832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hangingPunct="0">
              <a:defRPr/>
            </a:pPr>
            <a:r>
              <a:rPr lang="en-US" b="1" dirty="0" smtClean="0">
                <a:solidFill>
                  <a:srgbClr val="0070C0"/>
                </a:solidFill>
                <a:latin typeface="Arial Rounded MT Bold" pitchFamily="34" charset="0"/>
              </a:rPr>
              <a:t>Definition</a:t>
            </a:r>
            <a:endParaRPr lang="en-US" b="1" dirty="0">
              <a:solidFill>
                <a:srgbClr val="0070C0"/>
              </a:solidFill>
              <a:latin typeface="Arial Rounded MT Bold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320629" y="1600200"/>
            <a:ext cx="18421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hangingPunct="0">
              <a:defRPr/>
            </a:pPr>
            <a:r>
              <a:rPr lang="en-US" b="1" dirty="0" smtClean="0">
                <a:solidFill>
                  <a:srgbClr val="0070C0"/>
                </a:solidFill>
                <a:latin typeface="Arial Rounded MT Bold" pitchFamily="34" charset="0"/>
              </a:rPr>
              <a:t>Role Focus</a:t>
            </a:r>
            <a:endParaRPr lang="en-US" b="1" dirty="0">
              <a:solidFill>
                <a:srgbClr val="0070C0"/>
              </a:solidFill>
              <a:latin typeface="Arial Rounded MT Bold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57200" y="3962400"/>
            <a:ext cx="3886200" cy="1754326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lvl="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dirty="0" smtClean="0">
                <a:solidFill>
                  <a:prstClr val="black"/>
                </a:solidFill>
                <a:latin typeface="Calibri" pitchFamily="34" charset="0"/>
                <a:cs typeface="Calibri" pitchFamily="34" charset="0"/>
              </a:rPr>
              <a:t>Leaders usually have a </a:t>
            </a:r>
            <a:r>
              <a:rPr lang="en-US" b="1" i="1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dominant</a:t>
            </a:r>
            <a:r>
              <a:rPr lang="en-US" dirty="0" smtClean="0">
                <a:solidFill>
                  <a:prstClr val="black"/>
                </a:solidFill>
                <a:latin typeface="Calibri" pitchFamily="34" charset="0"/>
                <a:cs typeface="Calibri" pitchFamily="34" charset="0"/>
              </a:rPr>
              <a:t> grid style used in most situations and a </a:t>
            </a:r>
            <a:r>
              <a:rPr lang="en-US" i="1" dirty="0" smtClean="0">
                <a:solidFill>
                  <a:prstClr val="black"/>
                </a:solidFill>
                <a:latin typeface="Calibri" pitchFamily="34" charset="0"/>
                <a:cs typeface="Calibri" pitchFamily="34" charset="0"/>
              </a:rPr>
              <a:t>backup</a:t>
            </a:r>
            <a:r>
              <a:rPr lang="en-US" dirty="0" smtClean="0">
                <a:solidFill>
                  <a:prstClr val="black"/>
                </a:solidFill>
                <a:latin typeface="Calibri" pitchFamily="34" charset="0"/>
                <a:cs typeface="Calibri" pitchFamily="34" charset="0"/>
              </a:rPr>
              <a:t> style that is reverted to when under pressure</a:t>
            </a:r>
            <a:endParaRPr lang="en-US" sz="2000" dirty="0">
              <a:solidFill>
                <a:prstClr val="black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" name="TextBox 10"/>
          <p:cNvSpPr txBox="1"/>
          <p:nvPr/>
        </p:nvSpPr>
        <p:spPr>
          <a:xfrm>
            <a:off x="457200" y="6400800"/>
            <a:ext cx="86868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Peter G. Northouse, </a:t>
            </a:r>
            <a:r>
              <a:rPr kumimoji="0" lang="en-US" sz="105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Leadership: Theory and Practice</a:t>
            </a: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Seventh Edition. © 2016 SAGE Publications, Inc.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914400"/>
            <a:ext cx="8229600" cy="685800"/>
          </a:xfrm>
        </p:spPr>
        <p:txBody>
          <a:bodyPr/>
          <a:lstStyle/>
          <a:p>
            <a:pPr algn="ctr" eaLnBrk="1" hangingPunct="1"/>
            <a:r>
              <a:rPr lang="en-US" sz="3200" b="1" dirty="0" smtClean="0">
                <a:latin typeface="+mj-lt"/>
              </a:rPr>
              <a:t>How Does the Behavioral Approach Work?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05000"/>
            <a:ext cx="8229600" cy="3581400"/>
          </a:xfrm>
        </p:spPr>
        <p:txBody>
          <a:bodyPr/>
          <a:lstStyle/>
          <a:p>
            <a:pPr algn="l" eaLnBrk="1" hangingPunct="1">
              <a:buClr>
                <a:srgbClr val="0070C0"/>
              </a:buClr>
              <a:buFont typeface="Wingdings 2" pitchFamily="18" charset="2"/>
              <a:buChar char="÷"/>
            </a:pP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+mn-lt"/>
              </a:rPr>
              <a:t>Focus of Behavioral Approach</a:t>
            </a:r>
          </a:p>
          <a:p>
            <a:pPr algn="l" eaLnBrk="1" hangingPunct="1">
              <a:lnSpc>
                <a:spcPct val="200000"/>
              </a:lnSpc>
              <a:buClr>
                <a:srgbClr val="0070C0"/>
              </a:buClr>
              <a:buFont typeface="Wingdings 2" pitchFamily="18" charset="2"/>
              <a:buChar char="÷"/>
            </a:pPr>
            <a:r>
              <a:rPr lang="en-US" sz="2800" dirty="0" smtClean="0">
                <a:solidFill>
                  <a:schemeClr val="tx1"/>
                </a:solidFill>
                <a:latin typeface="+mn-lt"/>
              </a:rPr>
              <a:t> Strengths</a:t>
            </a:r>
          </a:p>
          <a:p>
            <a:pPr algn="l" eaLnBrk="1" hangingPunct="1">
              <a:lnSpc>
                <a:spcPct val="200000"/>
              </a:lnSpc>
              <a:buClr>
                <a:srgbClr val="0070C0"/>
              </a:buClr>
              <a:buFont typeface="Wingdings 2" pitchFamily="18" charset="2"/>
              <a:buChar char="÷"/>
            </a:pPr>
            <a:r>
              <a:rPr lang="en-US" sz="2800" dirty="0" smtClean="0">
                <a:solidFill>
                  <a:schemeClr val="tx1"/>
                </a:solidFill>
                <a:latin typeface="+mn-lt"/>
              </a:rPr>
              <a:t> Criticisms</a:t>
            </a:r>
          </a:p>
          <a:p>
            <a:pPr algn="l" eaLnBrk="1" hangingPunct="1">
              <a:lnSpc>
                <a:spcPct val="200000"/>
              </a:lnSpc>
              <a:buClr>
                <a:srgbClr val="0070C0"/>
              </a:buClr>
              <a:buFont typeface="Wingdings 2" pitchFamily="18" charset="2"/>
              <a:buChar char="÷"/>
            </a:pPr>
            <a:r>
              <a:rPr lang="en-US" sz="2800" dirty="0" smtClean="0">
                <a:solidFill>
                  <a:schemeClr val="tx1"/>
                </a:solidFill>
                <a:latin typeface="+mn-lt"/>
              </a:rPr>
              <a:t> Application</a:t>
            </a:r>
          </a:p>
        </p:txBody>
      </p:sp>
      <p:sp>
        <p:nvSpPr>
          <p:cNvPr id="5" name="TextBox 10"/>
          <p:cNvSpPr txBox="1"/>
          <p:nvPr/>
        </p:nvSpPr>
        <p:spPr>
          <a:xfrm>
            <a:off x="457200" y="6400800"/>
            <a:ext cx="86868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Peter G. Northouse, </a:t>
            </a:r>
            <a:r>
              <a:rPr kumimoji="0" lang="en-US" sz="105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Leadership: Theory and Practice</a:t>
            </a: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Seventh Edition. © 2016 SAGE Publications, Inc.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914400"/>
            <a:ext cx="8382000" cy="457200"/>
          </a:xfrm>
        </p:spPr>
        <p:txBody>
          <a:bodyPr/>
          <a:lstStyle/>
          <a:p>
            <a:pPr algn="ctr" eaLnBrk="1" hangingPunct="1"/>
            <a:r>
              <a:rPr lang="en-US" sz="3200" b="1" dirty="0" smtClean="0">
                <a:latin typeface="+mj-lt"/>
              </a:rPr>
              <a:t>Behavioral Approach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381000" y="2362200"/>
            <a:ext cx="3695700" cy="2971800"/>
          </a:xfrm>
        </p:spPr>
        <p:txBody>
          <a:bodyPr/>
          <a:lstStyle/>
          <a:p>
            <a:pPr eaLnBrk="1" hangingPunct="1">
              <a:buClr>
                <a:srgbClr val="0070C0"/>
              </a:buClr>
            </a:pPr>
            <a:r>
              <a:rPr lang="en-US" sz="2400" dirty="0" smtClean="0">
                <a:latin typeface="+mn-lt"/>
              </a:rPr>
              <a:t>Primarily a framework for assessing leadership as behavior with a task and relationship dimension</a:t>
            </a:r>
          </a:p>
        </p:txBody>
      </p:sp>
      <p:sp>
        <p:nvSpPr>
          <p:cNvPr id="26628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419600" y="2438400"/>
            <a:ext cx="4191000" cy="2286000"/>
          </a:xfrm>
        </p:spPr>
        <p:txBody>
          <a:bodyPr/>
          <a:lstStyle/>
          <a:p>
            <a:pPr eaLnBrk="1" hangingPunct="1">
              <a:buClr>
                <a:srgbClr val="0070C0"/>
              </a:buClr>
            </a:pPr>
            <a:r>
              <a:rPr lang="en-US" sz="2400" dirty="0" smtClean="0">
                <a:latin typeface="+mn-lt"/>
              </a:rPr>
              <a:t>Offers a general means of assessing the behaviors of leaders</a:t>
            </a:r>
          </a:p>
        </p:txBody>
      </p:sp>
      <p:sp>
        <p:nvSpPr>
          <p:cNvPr id="9" name="Rectangle 8"/>
          <p:cNvSpPr/>
          <p:nvPr/>
        </p:nvSpPr>
        <p:spPr>
          <a:xfrm>
            <a:off x="1104156" y="1600200"/>
            <a:ext cx="12442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hangingPunct="0">
              <a:defRPr/>
            </a:pPr>
            <a:r>
              <a:rPr lang="en-US" sz="2800" b="1" dirty="0" smtClean="0">
                <a:solidFill>
                  <a:srgbClr val="0070C0"/>
                </a:solidFill>
                <a:latin typeface="Arial Rounded MT Bold" pitchFamily="34" charset="0"/>
              </a:rPr>
              <a:t>Focus</a:t>
            </a:r>
            <a:endParaRPr lang="en-US" b="1" dirty="0">
              <a:solidFill>
                <a:srgbClr val="0070C0"/>
              </a:solidFill>
              <a:latin typeface="Arial Rounded MT Bold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091416" y="1686580"/>
            <a:ext cx="262841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hangingPunct="0">
              <a:defRPr/>
            </a:pPr>
            <a:r>
              <a:rPr lang="en-US" sz="2800" b="1" dirty="0" smtClean="0">
                <a:solidFill>
                  <a:srgbClr val="0070C0"/>
                </a:solidFill>
                <a:latin typeface="Arial Rounded MT Bold" pitchFamily="34" charset="0"/>
              </a:rPr>
              <a:t>Overall Scope</a:t>
            </a:r>
            <a:endParaRPr lang="en-US" sz="2800" b="1" dirty="0">
              <a:solidFill>
                <a:srgbClr val="0070C0"/>
              </a:solidFill>
              <a:latin typeface="Arial Rounded MT Bold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57200" y="6400800"/>
            <a:ext cx="86868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Peter G. Northouse, </a:t>
            </a:r>
            <a:r>
              <a:rPr kumimoji="0" lang="en-US" sz="105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Leadership: Theory and Practice</a:t>
            </a: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Seventh Edition. © 2016 SAGE Publications, Inc.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838200"/>
            <a:ext cx="8534400" cy="533400"/>
          </a:xfrm>
        </p:spPr>
        <p:txBody>
          <a:bodyPr/>
          <a:lstStyle/>
          <a:p>
            <a:pPr algn="ctr" eaLnBrk="1" hangingPunct="1"/>
            <a:r>
              <a:rPr lang="en-US" sz="3200" b="1" dirty="0" smtClean="0">
                <a:latin typeface="+mj-lt"/>
              </a:rPr>
              <a:t>Strengths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524000"/>
            <a:ext cx="8610600" cy="4648200"/>
          </a:xfrm>
        </p:spPr>
        <p:txBody>
          <a:bodyPr/>
          <a:lstStyle/>
          <a:p>
            <a:pPr eaLnBrk="1" hangingPunct="1">
              <a:spcAft>
                <a:spcPct val="20000"/>
              </a:spcAft>
              <a:buClr>
                <a:srgbClr val="0070C0"/>
              </a:buClr>
            </a:pPr>
            <a:r>
              <a:rPr lang="en-US" sz="2400" dirty="0" smtClean="0">
                <a:latin typeface="+mn-lt"/>
              </a:rPr>
              <a:t>Behavioral </a:t>
            </a:r>
            <a:r>
              <a:rPr lang="en-US" sz="2400" dirty="0">
                <a:latin typeface="+mn-lt"/>
              </a:rPr>
              <a:t>a</a:t>
            </a:r>
            <a:r>
              <a:rPr lang="en-US" sz="2400" dirty="0" smtClean="0">
                <a:latin typeface="+mn-lt"/>
              </a:rPr>
              <a:t>pproach marked a </a:t>
            </a:r>
            <a:r>
              <a:rPr lang="en-US" sz="2400" b="1" i="1" dirty="0" smtClean="0">
                <a:latin typeface="+mn-lt"/>
              </a:rPr>
              <a:t>major shift</a:t>
            </a:r>
            <a:r>
              <a:rPr lang="en-US" sz="2400" dirty="0" smtClean="0">
                <a:latin typeface="+mn-lt"/>
              </a:rPr>
              <a:t> in leadership research from exclusively trait focused to include behaviors and actions of leaders</a:t>
            </a:r>
          </a:p>
          <a:p>
            <a:pPr eaLnBrk="1" hangingPunct="1">
              <a:spcAft>
                <a:spcPct val="20000"/>
              </a:spcAft>
              <a:buClr>
                <a:srgbClr val="0070C0"/>
              </a:buClr>
            </a:pPr>
            <a:r>
              <a:rPr lang="en-US" sz="2400" b="1" i="1" dirty="0" smtClean="0">
                <a:latin typeface="+mn-lt"/>
              </a:rPr>
              <a:t>Broad range</a:t>
            </a:r>
            <a:r>
              <a:rPr lang="en-US" sz="2400" dirty="0" smtClean="0">
                <a:latin typeface="+mn-lt"/>
              </a:rPr>
              <a:t> of studies on leadership style validates and gives credibility to the basic tenets of the approach</a:t>
            </a:r>
          </a:p>
          <a:p>
            <a:pPr eaLnBrk="1" hangingPunct="1">
              <a:spcAft>
                <a:spcPct val="20000"/>
              </a:spcAft>
              <a:buClr>
                <a:srgbClr val="0070C0"/>
              </a:buClr>
            </a:pPr>
            <a:r>
              <a:rPr lang="en-US" sz="2400" dirty="0" smtClean="0">
                <a:latin typeface="+mn-lt"/>
              </a:rPr>
              <a:t>At conceptual level, a leader’s style is composed of two major types of behaviors: </a:t>
            </a:r>
            <a:r>
              <a:rPr lang="en-US" sz="2400" b="1" i="1" dirty="0" smtClean="0">
                <a:latin typeface="+mn-lt"/>
              </a:rPr>
              <a:t>task and relationship</a:t>
            </a:r>
          </a:p>
          <a:p>
            <a:pPr eaLnBrk="1" hangingPunct="1">
              <a:spcAft>
                <a:spcPct val="20000"/>
              </a:spcAft>
              <a:buClr>
                <a:srgbClr val="0070C0"/>
              </a:buClr>
            </a:pPr>
            <a:r>
              <a:rPr lang="en-US" sz="2400" dirty="0" smtClean="0">
                <a:latin typeface="+mn-lt"/>
              </a:rPr>
              <a:t>The behavioral approach is heuristic—leaders can learn a lot about themselves and how they come across to others by trying to see their behaviors in light of the task and relationship dimensions</a:t>
            </a:r>
          </a:p>
        </p:txBody>
      </p:sp>
      <p:sp>
        <p:nvSpPr>
          <p:cNvPr id="6" name="TextBox 10"/>
          <p:cNvSpPr txBox="1"/>
          <p:nvPr/>
        </p:nvSpPr>
        <p:spPr>
          <a:xfrm>
            <a:off x="457200" y="6400800"/>
            <a:ext cx="86868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Peter G. Northouse, </a:t>
            </a:r>
            <a:r>
              <a:rPr kumimoji="0" lang="en-US" sz="105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Leadership: Theory and Practice</a:t>
            </a: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Seventh Edition. © 2016 SAGE Publications, Inc.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838200"/>
            <a:ext cx="8534400" cy="533400"/>
          </a:xfrm>
        </p:spPr>
        <p:txBody>
          <a:bodyPr/>
          <a:lstStyle/>
          <a:p>
            <a:pPr algn="ctr" eaLnBrk="1" hangingPunct="1"/>
            <a:r>
              <a:rPr lang="en-US" sz="3200" b="1" dirty="0" smtClean="0">
                <a:latin typeface="+mj-lt"/>
              </a:rPr>
              <a:t>Criticisms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28800"/>
            <a:ext cx="8077200" cy="3810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  <a:spcAft>
                <a:spcPts val="2400"/>
              </a:spcAft>
              <a:buClr>
                <a:srgbClr val="0070C0"/>
              </a:buClr>
            </a:pPr>
            <a:r>
              <a:rPr lang="en-US" sz="2600" dirty="0" smtClean="0">
                <a:latin typeface="+mn-lt"/>
              </a:rPr>
              <a:t>Research has </a:t>
            </a:r>
            <a:r>
              <a:rPr lang="en-US" sz="2600" b="1" i="1" dirty="0" smtClean="0">
                <a:latin typeface="+mn-lt"/>
              </a:rPr>
              <a:t>not</a:t>
            </a:r>
            <a:r>
              <a:rPr lang="en-US" sz="2600" dirty="0" smtClean="0">
                <a:latin typeface="+mn-lt"/>
              </a:rPr>
              <a:t> adequately demonstrated how leaders’ styles are associated with performance outcomes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spcAft>
                <a:spcPts val="2400"/>
              </a:spcAft>
              <a:buClr>
                <a:srgbClr val="0070C0"/>
              </a:buClr>
            </a:pPr>
            <a:r>
              <a:rPr lang="en-US" sz="2600" b="1" i="1" dirty="0" smtClean="0">
                <a:latin typeface="+mn-lt"/>
              </a:rPr>
              <a:t>No universal </a:t>
            </a:r>
            <a:r>
              <a:rPr lang="en-US" sz="2600" dirty="0" smtClean="0">
                <a:latin typeface="+mn-lt"/>
              </a:rPr>
              <a:t>style of leadership that could be effective in almost every situation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spcAft>
                <a:spcPts val="2400"/>
              </a:spcAft>
              <a:buClr>
                <a:srgbClr val="0070C0"/>
              </a:buClr>
            </a:pPr>
            <a:r>
              <a:rPr lang="en-US" sz="2600" dirty="0" smtClean="0">
                <a:latin typeface="+mn-lt"/>
              </a:rPr>
              <a:t>Implies that the most effective leadership style is</a:t>
            </a:r>
            <a:r>
              <a:rPr lang="en-US" sz="2600" b="1" i="1" dirty="0" smtClean="0">
                <a:latin typeface="+mn-lt"/>
              </a:rPr>
              <a:t> High-High </a:t>
            </a:r>
            <a:r>
              <a:rPr lang="en-US" sz="2600" dirty="0" smtClean="0">
                <a:latin typeface="+mn-lt"/>
              </a:rPr>
              <a:t>style (i.e., high task/high relationship); research finding support is limited</a:t>
            </a:r>
          </a:p>
        </p:txBody>
      </p:sp>
      <p:sp>
        <p:nvSpPr>
          <p:cNvPr id="6" name="TextBox 10"/>
          <p:cNvSpPr txBox="1"/>
          <p:nvPr/>
        </p:nvSpPr>
        <p:spPr>
          <a:xfrm>
            <a:off x="457200" y="6400800"/>
            <a:ext cx="86868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Peter G. Northouse, </a:t>
            </a:r>
            <a:r>
              <a:rPr kumimoji="0" lang="en-US" sz="105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Leadership: Theory and Practice</a:t>
            </a: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Seventh Edition. © 2016 SAGE Publications, Inc.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381000" y="762000"/>
            <a:ext cx="8763000" cy="762000"/>
          </a:xfrm>
        </p:spPr>
        <p:txBody>
          <a:bodyPr/>
          <a:lstStyle/>
          <a:p>
            <a:pPr algn="ctr" eaLnBrk="1" hangingPunct="1"/>
            <a:r>
              <a:rPr lang="en-US" b="1" dirty="0" smtClean="0">
                <a:latin typeface="+mj-lt"/>
              </a:rPr>
              <a:t>Overview</a:t>
            </a:r>
            <a:endParaRPr lang="en-US" sz="4000" b="1" dirty="0" smtClean="0">
              <a:latin typeface="+mj-lt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685800" y="1752600"/>
            <a:ext cx="6705600" cy="4267200"/>
          </a:xfrm>
        </p:spPr>
        <p:txBody>
          <a:bodyPr/>
          <a:lstStyle/>
          <a:p>
            <a:pPr algn="l" eaLnBrk="1" hangingPunct="1">
              <a:lnSpc>
                <a:spcPct val="150000"/>
              </a:lnSpc>
              <a:buClr>
                <a:srgbClr val="0070C0"/>
              </a:buClr>
              <a:buFont typeface="Wingdings 2" pitchFamily="18" charset="2"/>
              <a:buChar char="÷"/>
              <a:defRPr/>
            </a:pPr>
            <a:r>
              <a:rPr lang="en-US" sz="2800" dirty="0" smtClean="0">
                <a:solidFill>
                  <a:schemeClr val="tx1"/>
                </a:solidFill>
                <a:latin typeface="+mn-lt"/>
              </a:rPr>
              <a:t> Behavioral Approach Perspective </a:t>
            </a:r>
          </a:p>
          <a:p>
            <a:pPr algn="l" eaLnBrk="1" hangingPunct="1">
              <a:lnSpc>
                <a:spcPct val="150000"/>
              </a:lnSpc>
              <a:buClr>
                <a:srgbClr val="0070C0"/>
              </a:buClr>
              <a:buFont typeface="Wingdings 2" pitchFamily="18" charset="2"/>
              <a:buChar char="÷"/>
              <a:defRPr/>
            </a:pPr>
            <a:r>
              <a:rPr lang="en-US" sz="2800" dirty="0" smtClean="0">
                <a:solidFill>
                  <a:schemeClr val="tx1"/>
                </a:solidFill>
                <a:latin typeface="+mn-lt"/>
              </a:rPr>
              <a:t> Ohio State Studies</a:t>
            </a:r>
          </a:p>
          <a:p>
            <a:pPr algn="l" eaLnBrk="1" hangingPunct="1">
              <a:lnSpc>
                <a:spcPct val="150000"/>
              </a:lnSpc>
              <a:buClr>
                <a:srgbClr val="0070C0"/>
              </a:buClr>
              <a:buFont typeface="Wingdings 2" pitchFamily="18" charset="2"/>
              <a:buChar char="÷"/>
              <a:defRPr/>
            </a:pPr>
            <a:r>
              <a:rPr lang="en-US" sz="2800" dirty="0" smtClean="0">
                <a:solidFill>
                  <a:schemeClr val="tx1"/>
                </a:solidFill>
                <a:latin typeface="+mn-lt"/>
              </a:rPr>
              <a:t> University of Michigan Studies</a:t>
            </a:r>
          </a:p>
          <a:p>
            <a:pPr algn="l" eaLnBrk="1" hangingPunct="1">
              <a:lnSpc>
                <a:spcPct val="150000"/>
              </a:lnSpc>
              <a:buClr>
                <a:srgbClr val="0070C0"/>
              </a:buClr>
              <a:buFont typeface="Wingdings 2" pitchFamily="18" charset="2"/>
              <a:buChar char="÷"/>
              <a:defRPr/>
            </a:pPr>
            <a:r>
              <a:rPr lang="en-US" sz="2800" dirty="0" smtClean="0">
                <a:solidFill>
                  <a:schemeClr val="tx1"/>
                </a:solidFill>
                <a:latin typeface="+mn-lt"/>
              </a:rPr>
              <a:t> Blake &amp; Mouton’s Leadership Grid</a:t>
            </a:r>
          </a:p>
          <a:p>
            <a:pPr algn="l" eaLnBrk="1" hangingPunct="1">
              <a:lnSpc>
                <a:spcPct val="150000"/>
              </a:lnSpc>
              <a:buClr>
                <a:srgbClr val="0070C0"/>
              </a:buClr>
              <a:buFont typeface="Wingdings 2" pitchFamily="18" charset="2"/>
              <a:buChar char="÷"/>
              <a:defRPr/>
            </a:pPr>
            <a:r>
              <a:rPr lang="en-US" sz="2800" dirty="0" smtClean="0">
                <a:solidFill>
                  <a:schemeClr val="tx1"/>
                </a:solidFill>
                <a:latin typeface="+mn-lt"/>
              </a:rPr>
              <a:t> How Does the Style Approach Work</a:t>
            </a:r>
            <a:r>
              <a:rPr lang="en-US" dirty="0" smtClean="0">
                <a:solidFill>
                  <a:schemeClr val="tx1"/>
                </a:solidFill>
              </a:rPr>
              <a:t>?</a:t>
            </a:r>
          </a:p>
          <a:p>
            <a:pPr algn="l" eaLnBrk="1" hangingPunct="1">
              <a:buFont typeface="Wingdings" pitchFamily="2" charset="2"/>
              <a:buChar char="v"/>
              <a:defRPr/>
            </a:pPr>
            <a:endParaRPr lang="en-US" dirty="0" smtClean="0"/>
          </a:p>
        </p:txBody>
      </p:sp>
      <p:sp>
        <p:nvSpPr>
          <p:cNvPr id="4" name="TextBox 10"/>
          <p:cNvSpPr txBox="1"/>
          <p:nvPr/>
        </p:nvSpPr>
        <p:spPr>
          <a:xfrm>
            <a:off x="457200" y="6400800"/>
            <a:ext cx="86868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Peter G. Northouse, </a:t>
            </a:r>
            <a:r>
              <a:rPr kumimoji="0" lang="en-US" sz="105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Leadership: Theory and Practice</a:t>
            </a: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Seventh Edition. © 2016 SAGE Publications, Inc.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914400"/>
            <a:ext cx="8534400" cy="533400"/>
          </a:xfrm>
        </p:spPr>
        <p:txBody>
          <a:bodyPr/>
          <a:lstStyle/>
          <a:p>
            <a:pPr algn="ctr" eaLnBrk="1" hangingPunct="1"/>
            <a:r>
              <a:rPr lang="en-US" sz="3200" b="1" dirty="0" smtClean="0">
                <a:latin typeface="+mj-lt"/>
              </a:rPr>
              <a:t>Application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304800" y="1905000"/>
            <a:ext cx="8458200" cy="3810000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ts val="1800"/>
              </a:spcAft>
              <a:buClr>
                <a:srgbClr val="0070C0"/>
              </a:buClr>
            </a:pPr>
            <a:r>
              <a:rPr lang="en-US" sz="2600" dirty="0" smtClean="0">
                <a:latin typeface="+mn-lt"/>
              </a:rPr>
              <a:t>Many leadership training and development programs are designed along the lines of the style approach.</a:t>
            </a:r>
          </a:p>
          <a:p>
            <a:pPr eaLnBrk="1" hangingPunct="1">
              <a:spcBef>
                <a:spcPct val="0"/>
              </a:spcBef>
              <a:spcAft>
                <a:spcPts val="1800"/>
              </a:spcAft>
              <a:buClr>
                <a:srgbClr val="0070C0"/>
              </a:buClr>
            </a:pPr>
            <a:r>
              <a:rPr lang="en-US" sz="2600" dirty="0" smtClean="0">
                <a:latin typeface="+mn-lt"/>
              </a:rPr>
              <a:t>By assessing their own style, managers can determine how they are perceived by others and how they could change their behaviors to become more effective.</a:t>
            </a:r>
          </a:p>
          <a:p>
            <a:pPr eaLnBrk="1" hangingPunct="1">
              <a:spcBef>
                <a:spcPct val="0"/>
              </a:spcBef>
              <a:spcAft>
                <a:spcPts val="1800"/>
              </a:spcAft>
              <a:buClr>
                <a:srgbClr val="0070C0"/>
              </a:buClr>
            </a:pPr>
            <a:r>
              <a:rPr lang="en-US" sz="2600" dirty="0" smtClean="0">
                <a:latin typeface="+mn-lt"/>
              </a:rPr>
              <a:t>The style approach applies to nearly everything a leader does.</a:t>
            </a:r>
          </a:p>
        </p:txBody>
      </p:sp>
      <p:sp>
        <p:nvSpPr>
          <p:cNvPr id="5" name="TextBox 10"/>
          <p:cNvSpPr txBox="1"/>
          <p:nvPr/>
        </p:nvSpPr>
        <p:spPr>
          <a:xfrm>
            <a:off x="457200" y="6400800"/>
            <a:ext cx="86868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Peter G. Northouse, </a:t>
            </a:r>
            <a:r>
              <a:rPr kumimoji="0" lang="en-US" sz="105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Leadership: Theory and Practice</a:t>
            </a: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Seventh Edition. © 2016 SAGE Publications, Inc.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762000"/>
            <a:ext cx="8686800" cy="685800"/>
          </a:xfrm>
        </p:spPr>
        <p:txBody>
          <a:bodyPr/>
          <a:lstStyle/>
          <a:p>
            <a:pPr algn="ctr" eaLnBrk="1" hangingPunct="1"/>
            <a:r>
              <a:rPr lang="en-US" sz="3200" b="1" dirty="0" smtClean="0">
                <a:latin typeface="+mj-lt"/>
              </a:rPr>
              <a:t>Behavioral Approach Description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2286000"/>
            <a:ext cx="3124200" cy="3886200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ts val="1800"/>
              </a:spcAft>
              <a:buClr>
                <a:srgbClr val="0070C0"/>
              </a:buClr>
              <a:buSzPct val="95000"/>
            </a:pPr>
            <a:r>
              <a:rPr lang="en-US" sz="2600" dirty="0" smtClean="0">
                <a:latin typeface="+mn-lt"/>
              </a:rPr>
              <a:t>Emphasizes the </a:t>
            </a:r>
            <a:r>
              <a:rPr lang="en-US" sz="2600" b="1" dirty="0" smtClean="0">
                <a:latin typeface="+mn-lt"/>
              </a:rPr>
              <a:t>behavior</a:t>
            </a:r>
            <a:r>
              <a:rPr lang="en-US" sz="2600" dirty="0" smtClean="0">
                <a:latin typeface="+mn-lt"/>
              </a:rPr>
              <a:t> of the leader</a:t>
            </a:r>
          </a:p>
          <a:p>
            <a:pPr eaLnBrk="1" hangingPunct="1">
              <a:spcBef>
                <a:spcPct val="0"/>
              </a:spcBef>
              <a:spcAft>
                <a:spcPts val="1800"/>
              </a:spcAft>
              <a:buClr>
                <a:srgbClr val="0070C0"/>
              </a:buClr>
              <a:buSzPct val="95000"/>
            </a:pPr>
            <a:r>
              <a:rPr lang="en-US" sz="2600" dirty="0" smtClean="0">
                <a:latin typeface="+mn-lt"/>
              </a:rPr>
              <a:t>Focuses exclusively on what leaders do and how they act</a:t>
            </a: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3962400" y="2286000"/>
            <a:ext cx="50292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0" hangingPunct="0">
              <a:buClr>
                <a:srgbClr val="0070C0"/>
              </a:buClr>
              <a:buFont typeface="Wingdings 2" pitchFamily="18" charset="2"/>
              <a:buChar char=""/>
              <a:defRPr/>
            </a:pPr>
            <a:r>
              <a:rPr lang="en-US" sz="2600" dirty="0" smtClean="0">
                <a:latin typeface="+mn-lt"/>
              </a:rPr>
              <a:t>Composed </a:t>
            </a:r>
            <a:r>
              <a:rPr lang="en-US" sz="2600" dirty="0">
                <a:latin typeface="+mn-lt"/>
              </a:rPr>
              <a:t>of two </a:t>
            </a:r>
            <a:r>
              <a:rPr lang="en-US" sz="2600" dirty="0" smtClean="0">
                <a:latin typeface="+mn-lt"/>
              </a:rPr>
              <a:t>general </a:t>
            </a:r>
            <a:r>
              <a:rPr lang="en-US" sz="2600" dirty="0">
                <a:latin typeface="+mn-lt"/>
              </a:rPr>
              <a:t>kinds of </a:t>
            </a:r>
            <a:r>
              <a:rPr lang="en-US" sz="2600" dirty="0" smtClean="0">
                <a:latin typeface="+mn-lt"/>
              </a:rPr>
              <a:t>Behaviors</a:t>
            </a:r>
            <a:br>
              <a:rPr lang="en-US" sz="2600" dirty="0" smtClean="0">
                <a:latin typeface="+mn-lt"/>
              </a:rPr>
            </a:br>
            <a:endParaRPr lang="en-US" sz="2000" dirty="0" smtClean="0">
              <a:latin typeface="+mn-lt"/>
            </a:endParaRPr>
          </a:p>
          <a:p>
            <a:pPr lvl="1" eaLnBrk="0" hangingPunct="0">
              <a:buClr>
                <a:srgbClr val="0070C0"/>
              </a:buClr>
              <a:buSzPct val="80000"/>
              <a:buFont typeface="Wingdings 2" pitchFamily="18" charset="2"/>
              <a:buChar char="®"/>
              <a:defRPr/>
            </a:pPr>
            <a:r>
              <a:rPr lang="en-US" sz="2000" b="1" dirty="0">
                <a:latin typeface="+mn-lt"/>
              </a:rPr>
              <a:t>Task behaviors</a:t>
            </a:r>
          </a:p>
          <a:p>
            <a:pPr lvl="2" eaLnBrk="0" hangingPunct="0">
              <a:defRPr/>
            </a:pPr>
            <a:r>
              <a:rPr lang="en-US" sz="2000" dirty="0" smtClean="0">
                <a:latin typeface="+mn-lt"/>
              </a:rPr>
              <a:t>Facilitate </a:t>
            </a:r>
            <a:r>
              <a:rPr lang="en-US" sz="2000" dirty="0">
                <a:latin typeface="+mn-lt"/>
              </a:rPr>
              <a:t>goal accomplishment: Help group members achieve objectives</a:t>
            </a:r>
          </a:p>
          <a:p>
            <a:pPr lvl="1" eaLnBrk="0" hangingPunct="0">
              <a:buClr>
                <a:srgbClr val="0070C0"/>
              </a:buClr>
              <a:buSzPct val="80000"/>
              <a:buFont typeface="Wingdings 2" pitchFamily="18" charset="2"/>
              <a:buChar char="®"/>
              <a:defRPr/>
            </a:pPr>
            <a:r>
              <a:rPr lang="en-US" sz="2000" b="1" dirty="0">
                <a:latin typeface="+mn-lt"/>
              </a:rPr>
              <a:t>Relationship behaviors</a:t>
            </a:r>
          </a:p>
          <a:p>
            <a:pPr lvl="2" eaLnBrk="0" hangingPunct="0">
              <a:defRPr/>
            </a:pPr>
            <a:r>
              <a:rPr lang="en-US" sz="2000" dirty="0">
                <a:latin typeface="+mn-lt"/>
              </a:rPr>
              <a:t>Help subordinates feel comfortable with themselves, each other, and the situation</a:t>
            </a:r>
          </a:p>
          <a:p>
            <a:pPr lvl="1" eaLnBrk="0" hangingPunct="0">
              <a:defRPr/>
            </a:pPr>
            <a:endParaRPr lang="en-US" dirty="0">
              <a:latin typeface="Arial" charset="0"/>
            </a:endParaRPr>
          </a:p>
          <a:p>
            <a:pPr lvl="1" eaLnBrk="0" hangingPunct="0"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90600" y="1600200"/>
            <a:ext cx="191430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hangingPunct="0">
              <a:defRPr/>
            </a:pPr>
            <a:r>
              <a:rPr lang="en-US" b="1" dirty="0" smtClean="0">
                <a:solidFill>
                  <a:prstClr val="black"/>
                </a:solidFill>
                <a:latin typeface="Arial"/>
              </a:rPr>
              <a:t>Perspective</a:t>
            </a:r>
            <a:endParaRPr lang="en-US" b="1" dirty="0">
              <a:solidFill>
                <a:prstClr val="black"/>
              </a:solidFill>
              <a:latin typeface="Arial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561079" y="1595735"/>
            <a:ext cx="16017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hangingPunct="0">
              <a:defRPr/>
            </a:pPr>
            <a:r>
              <a:rPr lang="en-US" b="1" dirty="0" smtClean="0">
                <a:solidFill>
                  <a:prstClr val="black"/>
                </a:solidFill>
                <a:latin typeface="Arial"/>
              </a:rPr>
              <a:t>Definition</a:t>
            </a:r>
            <a:endParaRPr lang="en-US" b="1" dirty="0">
              <a:solidFill>
                <a:prstClr val="black"/>
              </a:solidFill>
              <a:latin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57200" y="6400800"/>
            <a:ext cx="86868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Peter G. Northouse, </a:t>
            </a:r>
            <a:r>
              <a:rPr kumimoji="0" lang="en-US" sz="105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Leadership: Theory and Practice</a:t>
            </a: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Seventh Edition. © 2016 SAGE Publications, Inc.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2590800" y="838200"/>
            <a:ext cx="4114800" cy="609600"/>
          </a:xfrm>
        </p:spPr>
        <p:txBody>
          <a:bodyPr/>
          <a:lstStyle/>
          <a:p>
            <a:pPr algn="ctr" eaLnBrk="1" hangingPunct="1"/>
            <a:r>
              <a:rPr lang="en-US" sz="3200" b="1" dirty="0" smtClean="0">
                <a:latin typeface="+mj-lt"/>
              </a:rPr>
              <a:t>Ohio State Studies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752600"/>
            <a:ext cx="7924800" cy="4267200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ts val="1200"/>
              </a:spcAft>
              <a:buClr>
                <a:srgbClr val="0070C0"/>
              </a:buClr>
            </a:pPr>
            <a:r>
              <a:rPr lang="en-US" sz="2400" b="1" dirty="0" smtClean="0">
                <a:latin typeface="+mn-lt"/>
              </a:rPr>
              <a:t>Leadership Behavior Description Questionnaire (LBDQ)</a:t>
            </a:r>
            <a:endParaRPr lang="en-US" sz="2400" dirty="0" smtClean="0">
              <a:latin typeface="+mn-lt"/>
            </a:endParaRPr>
          </a:p>
          <a:p>
            <a:pPr lvl="1" eaLnBrk="1" hangingPunct="1">
              <a:spcBef>
                <a:spcPct val="0"/>
              </a:spcBef>
              <a:spcAft>
                <a:spcPts val="1200"/>
              </a:spcAft>
              <a:buClr>
                <a:srgbClr val="0070C0"/>
              </a:buClr>
            </a:pPr>
            <a:r>
              <a:rPr lang="en-US" sz="2200" dirty="0" smtClean="0">
                <a:solidFill>
                  <a:schemeClr val="tx1"/>
                </a:solidFill>
              </a:rPr>
              <a:t>Identify number of times leaders engaged in specific behaviors</a:t>
            </a:r>
          </a:p>
          <a:p>
            <a:pPr lvl="2" eaLnBrk="1" hangingPunct="1">
              <a:spcBef>
                <a:spcPct val="0"/>
              </a:spcBef>
              <a:spcAft>
                <a:spcPts val="1200"/>
              </a:spcAft>
              <a:buClr>
                <a:srgbClr val="0070C0"/>
              </a:buClr>
            </a:pPr>
            <a:r>
              <a:rPr lang="en-US" sz="2200" dirty="0" smtClean="0">
                <a:solidFill>
                  <a:schemeClr val="tx1"/>
                </a:solidFill>
              </a:rPr>
              <a:t>150 questions</a:t>
            </a:r>
          </a:p>
          <a:p>
            <a:pPr lvl="1" eaLnBrk="1" hangingPunct="1">
              <a:spcBef>
                <a:spcPct val="0"/>
              </a:spcBef>
              <a:spcAft>
                <a:spcPts val="1200"/>
              </a:spcAft>
              <a:buClr>
                <a:srgbClr val="0070C0"/>
              </a:buClr>
            </a:pPr>
            <a:r>
              <a:rPr lang="en-US" sz="2200" dirty="0" smtClean="0">
                <a:solidFill>
                  <a:schemeClr val="tx1"/>
                </a:solidFill>
              </a:rPr>
              <a:t>Participant settings (military, industrial, educational)</a:t>
            </a:r>
          </a:p>
          <a:p>
            <a:pPr lvl="1" eaLnBrk="1" hangingPunct="1">
              <a:spcBef>
                <a:spcPct val="0"/>
              </a:spcBef>
              <a:spcAft>
                <a:spcPts val="1200"/>
              </a:spcAft>
              <a:buClr>
                <a:srgbClr val="0070C0"/>
              </a:buClr>
            </a:pPr>
            <a:r>
              <a:rPr lang="en-US" sz="2200" dirty="0" smtClean="0">
                <a:solidFill>
                  <a:schemeClr val="tx1"/>
                </a:solidFill>
              </a:rPr>
              <a:t>Results</a:t>
            </a:r>
          </a:p>
          <a:p>
            <a:pPr lvl="2" eaLnBrk="1" hangingPunct="1">
              <a:spcBef>
                <a:spcPct val="0"/>
              </a:spcBef>
              <a:spcAft>
                <a:spcPts val="1200"/>
              </a:spcAft>
              <a:buClr>
                <a:srgbClr val="0070C0"/>
              </a:buClr>
            </a:pPr>
            <a:r>
              <a:rPr lang="en-US" sz="2200" dirty="0" smtClean="0">
                <a:solidFill>
                  <a:schemeClr val="tx1"/>
                </a:solidFill>
              </a:rPr>
              <a:t>Particular clusters of behaviors were typical of leaders</a:t>
            </a:r>
          </a:p>
          <a:p>
            <a:pPr lvl="1" eaLnBrk="1" hangingPunct="1">
              <a:lnSpc>
                <a:spcPct val="90000"/>
              </a:lnSpc>
            </a:pP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6" name="TextBox 10"/>
          <p:cNvSpPr txBox="1"/>
          <p:nvPr/>
        </p:nvSpPr>
        <p:spPr>
          <a:xfrm>
            <a:off x="457200" y="6400800"/>
            <a:ext cx="86868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Peter G. Northouse, </a:t>
            </a:r>
            <a:r>
              <a:rPr kumimoji="0" lang="en-US" sz="105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Leadership: Theory and Practice</a:t>
            </a: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Seventh Edition. © 2016 SAGE Publications, Inc.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26"/>
          <p:cNvSpPr>
            <a:spLocks noGrp="1" noChangeArrowheads="1"/>
          </p:cNvSpPr>
          <p:nvPr>
            <p:ph type="title"/>
          </p:nvPr>
        </p:nvSpPr>
        <p:spPr>
          <a:xfrm>
            <a:off x="990600" y="838200"/>
            <a:ext cx="7772400" cy="457200"/>
          </a:xfrm>
        </p:spPr>
        <p:txBody>
          <a:bodyPr/>
          <a:lstStyle/>
          <a:p>
            <a:pPr algn="ctr" eaLnBrk="1" hangingPunct="1"/>
            <a:r>
              <a:rPr lang="en-US" sz="3200" b="1" dirty="0" smtClean="0">
                <a:latin typeface="+mj-lt"/>
              </a:rPr>
              <a:t>Ohio State Studies, cont’d.</a:t>
            </a:r>
          </a:p>
        </p:txBody>
      </p:sp>
      <p:sp>
        <p:nvSpPr>
          <p:cNvPr id="6147" name="Rectangle 1027"/>
          <p:cNvSpPr>
            <a:spLocks noGrp="1" noChangeArrowheads="1"/>
          </p:cNvSpPr>
          <p:nvPr>
            <p:ph idx="1"/>
          </p:nvPr>
        </p:nvSpPr>
        <p:spPr>
          <a:xfrm>
            <a:off x="304800" y="1524000"/>
            <a:ext cx="8534400" cy="4724400"/>
          </a:xfrm>
        </p:spPr>
        <p:txBody>
          <a:bodyPr/>
          <a:lstStyle/>
          <a:p>
            <a:pPr eaLnBrk="1" hangingPunct="1">
              <a:spcBef>
                <a:spcPts val="0"/>
              </a:spcBef>
              <a:spcAft>
                <a:spcPts val="1200"/>
              </a:spcAft>
              <a:buClr>
                <a:srgbClr val="0070C0"/>
              </a:buClr>
              <a:defRPr/>
            </a:pPr>
            <a:r>
              <a:rPr lang="en-US" sz="2400" b="1" dirty="0" smtClean="0">
                <a:latin typeface="+mn-lt"/>
              </a:rPr>
              <a:t>LBDQ-XII (</a:t>
            </a:r>
            <a:r>
              <a:rPr lang="en-US" sz="2400" b="1" dirty="0" err="1" smtClean="0">
                <a:latin typeface="+mn-lt"/>
              </a:rPr>
              <a:t>Stogdill</a:t>
            </a:r>
            <a:r>
              <a:rPr lang="en-US" sz="2400" b="1" dirty="0" smtClean="0">
                <a:latin typeface="+mn-lt"/>
              </a:rPr>
              <a:t>, 1963)</a:t>
            </a:r>
          </a:p>
          <a:p>
            <a:pPr lvl="1" eaLnBrk="1" hangingPunct="1">
              <a:spcBef>
                <a:spcPts val="0"/>
              </a:spcBef>
              <a:spcAft>
                <a:spcPts val="1200"/>
              </a:spcAft>
              <a:buClr>
                <a:srgbClr val="0070C0"/>
              </a:buClr>
              <a:buSzPct val="80000"/>
              <a:defRPr/>
            </a:pPr>
            <a:r>
              <a:rPr lang="en-US" sz="2200" dirty="0" smtClean="0">
                <a:solidFill>
                  <a:schemeClr val="tx1"/>
                </a:solidFill>
              </a:rPr>
              <a:t>Shortened version of the LBDQ</a:t>
            </a:r>
          </a:p>
          <a:p>
            <a:pPr lvl="1" eaLnBrk="1" hangingPunct="1">
              <a:spcBef>
                <a:spcPts val="0"/>
              </a:spcBef>
              <a:spcAft>
                <a:spcPts val="1200"/>
              </a:spcAft>
              <a:buClr>
                <a:srgbClr val="0070C0"/>
              </a:buClr>
              <a:buSzPct val="80000"/>
              <a:defRPr/>
            </a:pPr>
            <a:r>
              <a:rPr lang="en-US" sz="2200" dirty="0" smtClean="0">
                <a:solidFill>
                  <a:schemeClr val="tx1"/>
                </a:solidFill>
              </a:rPr>
              <a:t>Most widely used leadership assessment instrument</a:t>
            </a:r>
          </a:p>
          <a:p>
            <a:pPr lvl="1" eaLnBrk="1" hangingPunct="1">
              <a:spcBef>
                <a:spcPts val="0"/>
              </a:spcBef>
              <a:spcAft>
                <a:spcPts val="1200"/>
              </a:spcAft>
              <a:buClr>
                <a:srgbClr val="0070C0"/>
              </a:buClr>
              <a:buSzPct val="80000"/>
              <a:defRPr/>
            </a:pPr>
            <a:r>
              <a:rPr lang="en-US" sz="2200" dirty="0" smtClean="0">
                <a:solidFill>
                  <a:schemeClr val="tx1"/>
                </a:solidFill>
              </a:rPr>
              <a:t>Results - Two general types of leader behaviors: </a:t>
            </a:r>
          </a:p>
          <a:p>
            <a:pPr lvl="2" eaLnBrk="1" hangingPunct="1">
              <a:spcBef>
                <a:spcPts val="0"/>
              </a:spcBef>
              <a:spcAft>
                <a:spcPts val="1200"/>
              </a:spcAft>
              <a:buClr>
                <a:srgbClr val="0070C0"/>
              </a:buClr>
              <a:defRPr/>
            </a:pPr>
            <a:r>
              <a:rPr lang="en-US" sz="2000" b="1" dirty="0" smtClean="0">
                <a:solidFill>
                  <a:schemeClr val="tx1"/>
                </a:solidFill>
              </a:rPr>
              <a:t>Initiating structure – Leaders provide structure for subordinates</a:t>
            </a:r>
          </a:p>
          <a:p>
            <a:pPr lvl="3" eaLnBrk="1" hangingPunct="1">
              <a:spcBef>
                <a:spcPts val="0"/>
              </a:spcBef>
              <a:spcAft>
                <a:spcPts val="1200"/>
              </a:spcAft>
              <a:buClr>
                <a:srgbClr val="0070C0"/>
              </a:buClr>
              <a:defRPr/>
            </a:pPr>
            <a:r>
              <a:rPr lang="en-US" sz="1800" b="1" dirty="0" smtClean="0">
                <a:solidFill>
                  <a:schemeClr val="tx1"/>
                </a:solidFill>
              </a:rPr>
              <a:t>Task behaviors</a:t>
            </a:r>
            <a:r>
              <a:rPr lang="en-US" sz="1800" dirty="0" smtClean="0">
                <a:solidFill>
                  <a:schemeClr val="tx1"/>
                </a:solidFill>
              </a:rPr>
              <a:t> - organizing work, giving structure to the work context, defining role responsibility, scheduling work activities</a:t>
            </a:r>
          </a:p>
          <a:p>
            <a:pPr lvl="2" eaLnBrk="1" hangingPunct="1">
              <a:spcBef>
                <a:spcPts val="0"/>
              </a:spcBef>
              <a:spcAft>
                <a:spcPts val="1200"/>
              </a:spcAft>
              <a:buClr>
                <a:srgbClr val="0070C0"/>
              </a:buClr>
              <a:defRPr/>
            </a:pPr>
            <a:r>
              <a:rPr lang="en-US" sz="2000" b="1" dirty="0" smtClean="0">
                <a:solidFill>
                  <a:schemeClr val="tx1"/>
                </a:solidFill>
              </a:rPr>
              <a:t>Consideration - Leaders nurture subordinates</a:t>
            </a:r>
          </a:p>
          <a:p>
            <a:pPr lvl="3" eaLnBrk="1" hangingPunct="1">
              <a:spcBef>
                <a:spcPts val="0"/>
              </a:spcBef>
              <a:spcAft>
                <a:spcPts val="1200"/>
              </a:spcAft>
              <a:buClr>
                <a:srgbClr val="0070C0"/>
              </a:buClr>
              <a:defRPr/>
            </a:pPr>
            <a:r>
              <a:rPr lang="en-US" sz="1800" b="1" dirty="0" smtClean="0">
                <a:solidFill>
                  <a:schemeClr val="tx1"/>
                </a:solidFill>
              </a:rPr>
              <a:t>Relationship behaviors</a:t>
            </a:r>
            <a:r>
              <a:rPr lang="en-US" sz="1800" dirty="0" smtClean="0">
                <a:solidFill>
                  <a:schemeClr val="tx1"/>
                </a:solidFill>
              </a:rPr>
              <a:t> – building camaraderie, respect, trust, &amp; liking between leaders &amp; followers</a:t>
            </a:r>
          </a:p>
          <a:p>
            <a:pPr lvl="2" eaLnBrk="1" hangingPunct="1">
              <a:buFont typeface="Wingdings" pitchFamily="2" charset="2"/>
              <a:buNone/>
              <a:defRPr/>
            </a:pPr>
            <a:endParaRPr lang="en-US" sz="1800" dirty="0" smtClean="0">
              <a:solidFill>
                <a:schemeClr val="tx1"/>
              </a:solidFill>
            </a:endParaRPr>
          </a:p>
        </p:txBody>
      </p:sp>
      <p:sp>
        <p:nvSpPr>
          <p:cNvPr id="6" name="TextBox 10"/>
          <p:cNvSpPr txBox="1"/>
          <p:nvPr/>
        </p:nvSpPr>
        <p:spPr>
          <a:xfrm>
            <a:off x="457200" y="6400800"/>
            <a:ext cx="86868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Peter G. Northouse, </a:t>
            </a:r>
            <a:r>
              <a:rPr kumimoji="0" lang="en-US" sz="105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Leadership: Theory and Practice</a:t>
            </a: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Seventh Edition. © 2016 SAGE Publications, Inc.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838200"/>
            <a:ext cx="8534400" cy="609600"/>
          </a:xfrm>
        </p:spPr>
        <p:txBody>
          <a:bodyPr/>
          <a:lstStyle/>
          <a:p>
            <a:pPr algn="ctr" eaLnBrk="1" hangingPunct="1"/>
            <a:r>
              <a:rPr lang="en-US" sz="3200" b="1" dirty="0" smtClean="0">
                <a:latin typeface="+mj-lt"/>
              </a:rPr>
              <a:t>University of Michigan Studies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600200"/>
            <a:ext cx="8839200" cy="4648200"/>
          </a:xfrm>
        </p:spPr>
        <p:txBody>
          <a:bodyPr/>
          <a:lstStyle/>
          <a:p>
            <a:pPr eaLnBrk="1" hangingPunct="1">
              <a:buClr>
                <a:srgbClr val="0070C0"/>
              </a:buClr>
            </a:pPr>
            <a:r>
              <a:rPr lang="en-US" sz="2400" b="1" dirty="0" smtClean="0">
                <a:latin typeface="+mn-lt"/>
              </a:rPr>
              <a:t>Exploring leadership behavior</a:t>
            </a:r>
          </a:p>
          <a:p>
            <a:pPr lvl="1" eaLnBrk="1" hangingPunct="1">
              <a:buClr>
                <a:srgbClr val="0070C0"/>
              </a:buClr>
              <a:buSzPct val="75000"/>
            </a:pPr>
            <a:r>
              <a:rPr lang="en-US" sz="2200" dirty="0" smtClean="0">
                <a:solidFill>
                  <a:schemeClr val="tx1"/>
                </a:solidFill>
              </a:rPr>
              <a:t>Specific emphasis on impact of leadership behavior on performance of small groups</a:t>
            </a:r>
          </a:p>
          <a:p>
            <a:pPr eaLnBrk="1" hangingPunct="1">
              <a:buClr>
                <a:srgbClr val="0070C0"/>
              </a:buClr>
            </a:pPr>
            <a:r>
              <a:rPr lang="en-US" sz="2400" b="1" dirty="0" smtClean="0">
                <a:latin typeface="+mn-lt"/>
              </a:rPr>
              <a:t>Results - Two types of leadership behaviors conceptualized as opposite ends of a single continuum</a:t>
            </a:r>
            <a:endParaRPr lang="en-US" sz="2400" dirty="0" smtClean="0">
              <a:latin typeface="+mn-lt"/>
            </a:endParaRPr>
          </a:p>
          <a:p>
            <a:pPr lvl="1" eaLnBrk="1" hangingPunct="1">
              <a:buClr>
                <a:srgbClr val="0070C0"/>
              </a:buClr>
              <a:buSzPct val="75000"/>
            </a:pPr>
            <a:r>
              <a:rPr lang="en-US" sz="2200" b="1" dirty="0" smtClean="0">
                <a:solidFill>
                  <a:schemeClr val="tx1"/>
                </a:solidFill>
              </a:rPr>
              <a:t>Employee orientation</a:t>
            </a:r>
          </a:p>
          <a:p>
            <a:pPr lvl="2" eaLnBrk="1" hangingPunct="1">
              <a:buClr>
                <a:srgbClr val="0070C0"/>
              </a:buClr>
            </a:pPr>
            <a:r>
              <a:rPr lang="en-US" sz="2000" dirty="0" smtClean="0">
                <a:solidFill>
                  <a:schemeClr val="tx1"/>
                </a:solidFill>
              </a:rPr>
              <a:t>Strong human relations emphasis</a:t>
            </a:r>
          </a:p>
          <a:p>
            <a:pPr lvl="1" eaLnBrk="1" hangingPunct="1">
              <a:buClr>
                <a:srgbClr val="0070C0"/>
              </a:buClr>
              <a:buSzPct val="75000"/>
            </a:pPr>
            <a:r>
              <a:rPr lang="en-US" sz="2200" b="1" dirty="0" smtClean="0">
                <a:solidFill>
                  <a:schemeClr val="tx1"/>
                </a:solidFill>
              </a:rPr>
              <a:t>Production orientation</a:t>
            </a:r>
          </a:p>
          <a:p>
            <a:pPr lvl="2" eaLnBrk="1" hangingPunct="1">
              <a:buClr>
                <a:srgbClr val="0070C0"/>
              </a:buClr>
            </a:pPr>
            <a:r>
              <a:rPr lang="en-US" sz="2000" dirty="0" smtClean="0">
                <a:solidFill>
                  <a:schemeClr val="tx1"/>
                </a:solidFill>
              </a:rPr>
              <a:t>Stresses the technical aspects of a job</a:t>
            </a:r>
          </a:p>
          <a:p>
            <a:pPr lvl="1" eaLnBrk="1" hangingPunct="1">
              <a:buClr>
                <a:srgbClr val="0070C0"/>
              </a:buClr>
              <a:buSzPct val="75000"/>
            </a:pPr>
            <a:r>
              <a:rPr lang="en-US" sz="2200" dirty="0" smtClean="0">
                <a:solidFill>
                  <a:schemeClr val="tx1"/>
                </a:solidFill>
              </a:rPr>
              <a:t>Later studies reconceptualized behaviors as two independent leadership orientations - possible orientation to both at the same time</a:t>
            </a:r>
          </a:p>
        </p:txBody>
      </p:sp>
      <p:sp>
        <p:nvSpPr>
          <p:cNvPr id="6" name="TextBox 10"/>
          <p:cNvSpPr txBox="1"/>
          <p:nvPr/>
        </p:nvSpPr>
        <p:spPr>
          <a:xfrm>
            <a:off x="457200" y="6400800"/>
            <a:ext cx="86868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Peter G. Northouse, </a:t>
            </a:r>
            <a:r>
              <a:rPr kumimoji="0" lang="en-US" sz="105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Leadership: Theory and Practice</a:t>
            </a: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Seventh Edition. © 2016 SAGE Publications, Inc.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381000" y="914400"/>
            <a:ext cx="8839200" cy="533400"/>
          </a:xfrm>
        </p:spPr>
        <p:txBody>
          <a:bodyPr/>
          <a:lstStyle/>
          <a:p>
            <a:pPr algn="ctr" eaLnBrk="1" hangingPunct="1"/>
            <a:r>
              <a:rPr lang="en-US" sz="3200" b="1" dirty="0" smtClean="0">
                <a:latin typeface="+mj-lt"/>
              </a:rPr>
              <a:t>Blake &amp; Mouton’s Grid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609600" y="1828800"/>
            <a:ext cx="6400800" cy="4495800"/>
          </a:xfrm>
        </p:spPr>
        <p:txBody>
          <a:bodyPr/>
          <a:lstStyle/>
          <a:p>
            <a:pPr algn="l" eaLnBrk="1" hangingPunct="1">
              <a:spcBef>
                <a:spcPts val="0"/>
              </a:spcBef>
              <a:spcAft>
                <a:spcPts val="1200"/>
              </a:spcAft>
              <a:buClr>
                <a:schemeClr val="accent4">
                  <a:lumMod val="75000"/>
                </a:schemeClr>
              </a:buClr>
              <a:defRPr/>
            </a:pPr>
            <a:r>
              <a:rPr lang="en-US" sz="2600" b="1" dirty="0" smtClean="0">
                <a:solidFill>
                  <a:srgbClr val="0070C0"/>
                </a:solidFill>
                <a:latin typeface="Arial Rounded MT Bold" pitchFamily="34" charset="0"/>
              </a:rPr>
              <a:t>Historical Perspective</a:t>
            </a:r>
          </a:p>
          <a:p>
            <a:pPr algn="l" eaLnBrk="1" hangingPunct="1">
              <a:spcBef>
                <a:spcPts val="0"/>
              </a:spcBef>
              <a:spcAft>
                <a:spcPts val="1200"/>
              </a:spcAft>
              <a:buClr>
                <a:srgbClr val="0070C0"/>
              </a:buClr>
              <a:buFont typeface="Wingdings 2" pitchFamily="18" charset="2"/>
              <a:buChar char="÷"/>
              <a:defRPr/>
            </a:pPr>
            <a:r>
              <a:rPr lang="en-US" sz="2800" b="1" dirty="0" smtClean="0">
                <a:solidFill>
                  <a:schemeClr val="tx1"/>
                </a:solidFill>
                <a:latin typeface="+mn-lt"/>
              </a:rPr>
              <a:t>  </a:t>
            </a:r>
            <a:r>
              <a:rPr lang="en-US" sz="2200" b="1" dirty="0" smtClean="0">
                <a:solidFill>
                  <a:schemeClr val="tx1"/>
                </a:solidFill>
                <a:latin typeface="+mn-lt"/>
              </a:rPr>
              <a:t>Leadership Grid Components</a:t>
            </a:r>
          </a:p>
          <a:p>
            <a:pPr lvl="1" algn="l" eaLnBrk="1" hangingPunct="1">
              <a:spcBef>
                <a:spcPts val="0"/>
              </a:spcBef>
              <a:spcAft>
                <a:spcPts val="1800"/>
              </a:spcAft>
              <a:buClr>
                <a:srgbClr val="0070C0"/>
              </a:buClr>
              <a:buFont typeface="Wingdings 2" pitchFamily="18" charset="2"/>
              <a:buChar char="®"/>
              <a:defRPr/>
            </a:pPr>
            <a:r>
              <a:rPr lang="en-US" sz="1800" dirty="0" smtClean="0">
                <a:solidFill>
                  <a:schemeClr val="tx1"/>
                </a:solidFill>
                <a:cs typeface="Calibri" pitchFamily="34" charset="0"/>
              </a:rPr>
              <a:t> Authority-Compliance (9,1)</a:t>
            </a:r>
          </a:p>
          <a:p>
            <a:pPr lvl="1" algn="l" eaLnBrk="1" hangingPunct="1">
              <a:spcBef>
                <a:spcPts val="0"/>
              </a:spcBef>
              <a:spcAft>
                <a:spcPts val="1800"/>
              </a:spcAft>
              <a:buClr>
                <a:srgbClr val="0070C0"/>
              </a:buClr>
              <a:buFont typeface="Wingdings 2" pitchFamily="18" charset="2"/>
              <a:buChar char="®"/>
              <a:defRPr/>
            </a:pPr>
            <a:r>
              <a:rPr lang="en-US" sz="1800" dirty="0" smtClean="0">
                <a:solidFill>
                  <a:schemeClr val="tx1"/>
                </a:solidFill>
                <a:cs typeface="Calibri" pitchFamily="34" charset="0"/>
              </a:rPr>
              <a:t> Country Club Management (1,9)</a:t>
            </a:r>
          </a:p>
          <a:p>
            <a:pPr lvl="1" algn="l" eaLnBrk="1" hangingPunct="1">
              <a:spcBef>
                <a:spcPts val="0"/>
              </a:spcBef>
              <a:spcAft>
                <a:spcPts val="1800"/>
              </a:spcAft>
              <a:buClr>
                <a:srgbClr val="0070C0"/>
              </a:buClr>
              <a:buFont typeface="Wingdings 2" pitchFamily="18" charset="2"/>
              <a:buChar char="®"/>
              <a:defRPr/>
            </a:pPr>
            <a:r>
              <a:rPr lang="en-US" sz="1800" dirty="0" smtClean="0">
                <a:solidFill>
                  <a:schemeClr val="tx1"/>
                </a:solidFill>
                <a:cs typeface="Calibri" pitchFamily="34" charset="0"/>
              </a:rPr>
              <a:t> Impoverished Management (1,1)</a:t>
            </a:r>
          </a:p>
          <a:p>
            <a:pPr lvl="1" algn="l" eaLnBrk="1" hangingPunct="1">
              <a:spcBef>
                <a:spcPts val="0"/>
              </a:spcBef>
              <a:spcAft>
                <a:spcPts val="1800"/>
              </a:spcAft>
              <a:buClr>
                <a:srgbClr val="0070C0"/>
              </a:buClr>
              <a:buFont typeface="Wingdings 2" pitchFamily="18" charset="2"/>
              <a:buChar char="®"/>
              <a:defRPr/>
            </a:pPr>
            <a:r>
              <a:rPr lang="en-US" sz="1800" dirty="0" smtClean="0">
                <a:solidFill>
                  <a:schemeClr val="tx1"/>
                </a:solidFill>
                <a:cs typeface="Calibri" pitchFamily="34" charset="0"/>
              </a:rPr>
              <a:t> Middle-of-the-Road Management (5,5)</a:t>
            </a:r>
          </a:p>
          <a:p>
            <a:pPr lvl="1" algn="l" eaLnBrk="1" hangingPunct="1">
              <a:spcBef>
                <a:spcPts val="0"/>
              </a:spcBef>
              <a:spcAft>
                <a:spcPts val="1800"/>
              </a:spcAft>
              <a:buClr>
                <a:srgbClr val="0070C0"/>
              </a:buClr>
              <a:buFont typeface="Wingdings 2" pitchFamily="18" charset="2"/>
              <a:buChar char="®"/>
              <a:defRPr/>
            </a:pPr>
            <a:r>
              <a:rPr lang="en-US" sz="1800" dirty="0" smtClean="0">
                <a:solidFill>
                  <a:schemeClr val="tx1"/>
                </a:solidFill>
                <a:cs typeface="Calibri" pitchFamily="34" charset="0"/>
              </a:rPr>
              <a:t> Team Management (9,9)</a:t>
            </a:r>
          </a:p>
          <a:p>
            <a:pPr lvl="1" algn="l" eaLnBrk="1" hangingPunct="1">
              <a:spcBef>
                <a:spcPts val="0"/>
              </a:spcBef>
              <a:spcAft>
                <a:spcPts val="1800"/>
              </a:spcAft>
              <a:buClr>
                <a:srgbClr val="0070C0"/>
              </a:buClr>
              <a:buFont typeface="Wingdings 2" pitchFamily="18" charset="2"/>
              <a:buChar char="®"/>
              <a:defRPr/>
            </a:pPr>
            <a:r>
              <a:rPr lang="en-US" sz="1800" dirty="0" smtClean="0">
                <a:solidFill>
                  <a:schemeClr val="tx1"/>
                </a:solidFill>
                <a:cs typeface="Calibri" pitchFamily="34" charset="0"/>
              </a:rPr>
              <a:t> Paternalism/</a:t>
            </a:r>
            <a:r>
              <a:rPr lang="en-US" sz="1800" dirty="0" err="1" smtClean="0">
                <a:solidFill>
                  <a:schemeClr val="tx1"/>
                </a:solidFill>
                <a:cs typeface="Calibri" pitchFamily="34" charset="0"/>
              </a:rPr>
              <a:t>Maternalism</a:t>
            </a:r>
            <a:r>
              <a:rPr lang="en-US" sz="1800" dirty="0" smtClean="0">
                <a:solidFill>
                  <a:schemeClr val="tx1"/>
                </a:solidFill>
                <a:cs typeface="Calibri" pitchFamily="34" charset="0"/>
              </a:rPr>
              <a:t> (1,9; 9,1)</a:t>
            </a:r>
          </a:p>
          <a:p>
            <a:pPr lvl="1" algn="l" eaLnBrk="1" hangingPunct="1">
              <a:spcBef>
                <a:spcPts val="0"/>
              </a:spcBef>
              <a:spcAft>
                <a:spcPts val="1800"/>
              </a:spcAft>
              <a:buClr>
                <a:srgbClr val="0070C0"/>
              </a:buClr>
              <a:buFont typeface="Wingdings 2" pitchFamily="18" charset="2"/>
              <a:buChar char="®"/>
              <a:defRPr/>
            </a:pPr>
            <a:r>
              <a:rPr lang="en-US" sz="1800" dirty="0" smtClean="0">
                <a:solidFill>
                  <a:schemeClr val="tx1"/>
                </a:solidFill>
                <a:cs typeface="Calibri" pitchFamily="34" charset="0"/>
              </a:rPr>
              <a:t> Opportunism</a:t>
            </a:r>
          </a:p>
        </p:txBody>
      </p:sp>
      <p:sp>
        <p:nvSpPr>
          <p:cNvPr id="5" name="TextBox 10"/>
          <p:cNvSpPr txBox="1"/>
          <p:nvPr/>
        </p:nvSpPr>
        <p:spPr>
          <a:xfrm>
            <a:off x="457200" y="6400800"/>
            <a:ext cx="86868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Peter G. Northouse, </a:t>
            </a:r>
            <a:r>
              <a:rPr kumimoji="0" lang="en-US" sz="105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Leadership: Theory and Practice</a:t>
            </a: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Seventh Edition. © 2016 SAGE Publications, Inc.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914400"/>
            <a:ext cx="8610600" cy="685800"/>
          </a:xfrm>
        </p:spPr>
        <p:txBody>
          <a:bodyPr/>
          <a:lstStyle/>
          <a:p>
            <a:pPr algn="ctr" eaLnBrk="1" hangingPunct="1"/>
            <a:r>
              <a:rPr lang="en-US" sz="3200" b="1" dirty="0" smtClean="0">
                <a:latin typeface="+mj-lt"/>
              </a:rPr>
              <a:t>Historical Perspective</a:t>
            </a:r>
            <a:r>
              <a:rPr lang="en-US" dirty="0" smtClean="0">
                <a:latin typeface="+mj-lt"/>
              </a:rPr>
              <a:t/>
            </a:r>
            <a:br>
              <a:rPr lang="en-US" dirty="0" smtClean="0">
                <a:latin typeface="+mj-lt"/>
              </a:rPr>
            </a:br>
            <a:r>
              <a:rPr lang="en-US" sz="2000" b="1" dirty="0" smtClean="0">
                <a:latin typeface="+mj-lt"/>
              </a:rPr>
              <a:t>Blake &amp; Mouton’s Managerial Leadership Grid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304800" y="2667000"/>
            <a:ext cx="3467100" cy="2133600"/>
          </a:xfrm>
        </p:spPr>
        <p:txBody>
          <a:bodyPr/>
          <a:lstStyle/>
          <a:p>
            <a:pPr eaLnBrk="1" hangingPunct="1">
              <a:buClr>
                <a:srgbClr val="0070C0"/>
              </a:buClr>
            </a:pPr>
            <a:r>
              <a:rPr lang="en-US" sz="2200" dirty="0" smtClean="0">
                <a:latin typeface="+mn-lt"/>
              </a:rPr>
              <a:t>Developed in early 1960s</a:t>
            </a:r>
          </a:p>
          <a:p>
            <a:pPr eaLnBrk="1" hangingPunct="1">
              <a:buClr>
                <a:srgbClr val="0070C0"/>
              </a:buClr>
            </a:pPr>
            <a:r>
              <a:rPr lang="en-US" sz="2200" dirty="0" smtClean="0">
                <a:latin typeface="+mn-lt"/>
              </a:rPr>
              <a:t>Used extensively in organizational training &amp; development</a:t>
            </a:r>
          </a:p>
        </p:txBody>
      </p:sp>
      <p:sp>
        <p:nvSpPr>
          <p:cNvPr id="17412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3886200" y="2667000"/>
            <a:ext cx="4876800" cy="3276600"/>
          </a:xfrm>
        </p:spPr>
        <p:txBody>
          <a:bodyPr/>
          <a:lstStyle/>
          <a:p>
            <a:pPr indent="-169863" eaLnBrk="1" hangingPunct="1">
              <a:lnSpc>
                <a:spcPct val="90000"/>
              </a:lnSpc>
              <a:buClr>
                <a:srgbClr val="0070C0"/>
              </a:buClr>
              <a:buFont typeface="Wingdings 2" pitchFamily="18" charset="2"/>
              <a:buChar char=""/>
            </a:pPr>
            <a:r>
              <a:rPr lang="en-US" sz="2200" b="1" dirty="0" smtClean="0">
                <a:latin typeface="+mn-lt"/>
              </a:rPr>
              <a:t>Designed to explain how  leaders help organizations to reach their purposes</a:t>
            </a:r>
            <a:endParaRPr lang="en-US" sz="2200" dirty="0" smtClean="0">
              <a:latin typeface="+mn-lt"/>
            </a:endParaRPr>
          </a:p>
          <a:p>
            <a:pPr lvl="1" eaLnBrk="1" hangingPunct="1">
              <a:lnSpc>
                <a:spcPct val="90000"/>
              </a:lnSpc>
              <a:buClr>
                <a:srgbClr val="0070C0"/>
              </a:buClr>
            </a:pPr>
            <a:r>
              <a:rPr lang="en-US" sz="2000" b="1" dirty="0" smtClean="0">
                <a:solidFill>
                  <a:srgbClr val="0070C0"/>
                </a:solidFill>
              </a:rPr>
              <a:t>Two factors</a:t>
            </a:r>
          </a:p>
          <a:p>
            <a:pPr lvl="2" eaLnBrk="1" hangingPunct="1">
              <a:lnSpc>
                <a:spcPct val="90000"/>
              </a:lnSpc>
              <a:buSzPct val="120000"/>
            </a:pPr>
            <a:r>
              <a:rPr lang="en-US" sz="1800" b="1" dirty="0" smtClean="0">
                <a:solidFill>
                  <a:srgbClr val="0070C0"/>
                </a:solidFill>
              </a:rPr>
              <a:t>Concern for production</a:t>
            </a:r>
          </a:p>
          <a:p>
            <a:pPr lvl="3" eaLnBrk="1" hangingPunct="1">
              <a:lnSpc>
                <a:spcPct val="90000"/>
              </a:lnSpc>
              <a:buClr>
                <a:srgbClr val="0070C0"/>
              </a:buClr>
              <a:buSzPct val="90000"/>
            </a:pPr>
            <a:r>
              <a:rPr lang="en-US" sz="1600" dirty="0" smtClean="0">
                <a:solidFill>
                  <a:schemeClr val="tx1"/>
                </a:solidFill>
              </a:rPr>
              <a:t>How a leader is concerned with achieving </a:t>
            </a:r>
            <a:r>
              <a:rPr lang="en-US" sz="1600" dirty="0" smtClean="0">
                <a:solidFill>
                  <a:srgbClr val="0070C0"/>
                </a:solidFill>
              </a:rPr>
              <a:t>organizational tasks</a:t>
            </a:r>
          </a:p>
          <a:p>
            <a:pPr lvl="2" eaLnBrk="1" hangingPunct="1">
              <a:lnSpc>
                <a:spcPct val="90000"/>
              </a:lnSpc>
              <a:buSzPct val="120000"/>
            </a:pPr>
            <a:r>
              <a:rPr lang="en-US" sz="1800" b="1" dirty="0" smtClean="0">
                <a:solidFill>
                  <a:srgbClr val="0070C0"/>
                </a:solidFill>
              </a:rPr>
              <a:t>Concern for people</a:t>
            </a:r>
          </a:p>
          <a:p>
            <a:pPr lvl="3" eaLnBrk="1" hangingPunct="1">
              <a:lnSpc>
                <a:spcPct val="90000"/>
              </a:lnSpc>
              <a:buClr>
                <a:srgbClr val="0070C0"/>
              </a:buClr>
              <a:buSzPct val="90000"/>
            </a:pPr>
            <a:r>
              <a:rPr lang="en-US" sz="1600" dirty="0" smtClean="0">
                <a:solidFill>
                  <a:schemeClr val="tx1"/>
                </a:solidFill>
              </a:rPr>
              <a:t>How a leader attends to the members of the organization who are trying to achieve its goals</a:t>
            </a:r>
          </a:p>
        </p:txBody>
      </p:sp>
      <p:sp>
        <p:nvSpPr>
          <p:cNvPr id="9" name="Rectangle 8"/>
          <p:cNvSpPr/>
          <p:nvPr/>
        </p:nvSpPr>
        <p:spPr>
          <a:xfrm>
            <a:off x="1053431" y="1976735"/>
            <a:ext cx="214462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hangingPunct="0">
              <a:defRPr/>
            </a:pPr>
            <a:r>
              <a:rPr lang="en-US" b="1" dirty="0" smtClean="0">
                <a:solidFill>
                  <a:srgbClr val="0070C0"/>
                </a:solidFill>
                <a:latin typeface="Arial Rounded MT Bold" pitchFamily="34" charset="0"/>
              </a:rPr>
              <a:t>Development</a:t>
            </a:r>
            <a:endParaRPr lang="en-US" b="1" dirty="0">
              <a:solidFill>
                <a:srgbClr val="0070C0"/>
              </a:solidFill>
              <a:latin typeface="Arial Rounded MT Bold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781999" y="1976735"/>
            <a:ext cx="143417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hangingPunct="0">
              <a:defRPr/>
            </a:pPr>
            <a:r>
              <a:rPr lang="en-US" b="1" dirty="0" smtClean="0">
                <a:solidFill>
                  <a:srgbClr val="0070C0"/>
                </a:solidFill>
                <a:latin typeface="Arial Rounded MT Bold" pitchFamily="34" charset="0"/>
              </a:rPr>
              <a:t>Purpose</a:t>
            </a:r>
            <a:endParaRPr lang="en-US" b="1" dirty="0">
              <a:solidFill>
                <a:srgbClr val="0070C0"/>
              </a:solidFill>
              <a:latin typeface="Arial Rounded MT Bold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57200" y="6400800"/>
            <a:ext cx="86868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Peter G. Northouse, </a:t>
            </a:r>
            <a:r>
              <a:rPr kumimoji="0" lang="en-US" sz="105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Leadership: Theory and Practice</a:t>
            </a: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Seventh Edition. © 2016 SAGE Publications, Inc.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838200"/>
            <a:ext cx="8382000" cy="457200"/>
          </a:xfrm>
        </p:spPr>
        <p:txBody>
          <a:bodyPr/>
          <a:lstStyle/>
          <a:p>
            <a:pPr algn="ctr" eaLnBrk="1" hangingPunct="1"/>
            <a:r>
              <a:rPr lang="en-US" sz="3200" b="1" dirty="0" smtClean="0">
                <a:latin typeface="+mj-lt"/>
              </a:rPr>
              <a:t>Authority-Compliance (9,1)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266700" y="2438400"/>
            <a:ext cx="3771900" cy="1676400"/>
          </a:xfrm>
        </p:spPr>
        <p:txBody>
          <a:bodyPr/>
          <a:lstStyle/>
          <a:p>
            <a:pPr eaLnBrk="1" hangingPunct="1">
              <a:buClr>
                <a:srgbClr val="0070C0"/>
              </a:buClr>
              <a:buSzPct val="100000"/>
            </a:pPr>
            <a:r>
              <a:rPr lang="en-US" sz="2000" dirty="0" smtClean="0"/>
              <a:t>Efficiency in operations results from arranging conditions of work such that human interference is minimal</a:t>
            </a:r>
          </a:p>
        </p:txBody>
      </p:sp>
      <p:sp>
        <p:nvSpPr>
          <p:cNvPr id="18436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343400" y="2438400"/>
            <a:ext cx="4572000" cy="3581400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ts val="1200"/>
              </a:spcAft>
              <a:buClr>
                <a:srgbClr val="0070C0"/>
              </a:buClr>
              <a:buSzPct val="100000"/>
            </a:pPr>
            <a:r>
              <a:rPr lang="en-US" sz="2000" b="1" i="1" dirty="0" smtClean="0">
                <a:latin typeface="+mn-lt"/>
              </a:rPr>
              <a:t>Heavy </a:t>
            </a:r>
            <a:r>
              <a:rPr lang="en-US" sz="2000" dirty="0" smtClean="0">
                <a:latin typeface="+mn-lt"/>
              </a:rPr>
              <a:t>emphasis on task and job requirements and </a:t>
            </a:r>
            <a:r>
              <a:rPr lang="en-US" sz="2000" i="1" dirty="0" smtClean="0">
                <a:latin typeface="+mn-lt"/>
              </a:rPr>
              <a:t>less </a:t>
            </a:r>
            <a:r>
              <a:rPr lang="en-US" sz="2000" dirty="0" smtClean="0">
                <a:latin typeface="+mn-lt"/>
              </a:rPr>
              <a:t>emphasis on people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Clr>
                <a:srgbClr val="0070C0"/>
              </a:buClr>
              <a:buSzPct val="100000"/>
            </a:pPr>
            <a:r>
              <a:rPr lang="en-US" sz="2000" dirty="0" smtClean="0">
                <a:latin typeface="+mn-lt"/>
              </a:rPr>
              <a:t>Communicating with subordinates mainly for task instructions 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Clr>
                <a:srgbClr val="0070C0"/>
              </a:buClr>
              <a:buSzPct val="100000"/>
            </a:pPr>
            <a:r>
              <a:rPr lang="en-US" sz="2000" b="1" i="1" dirty="0" smtClean="0">
                <a:latin typeface="+mn-lt"/>
              </a:rPr>
              <a:t>Results driven </a:t>
            </a:r>
            <a:r>
              <a:rPr lang="en-US" sz="2000" b="1" i="1" dirty="0">
                <a:latin typeface="+mn-lt"/>
              </a:rPr>
              <a:t>–</a:t>
            </a:r>
            <a:r>
              <a:rPr lang="en-US" sz="2000" i="1" dirty="0" smtClean="0">
                <a:latin typeface="+mn-lt"/>
              </a:rPr>
              <a:t> </a:t>
            </a:r>
            <a:r>
              <a:rPr lang="en-US" sz="2000" dirty="0" smtClean="0">
                <a:latin typeface="+mn-lt"/>
              </a:rPr>
              <a:t>people regarded as tools to that end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Clr>
                <a:srgbClr val="0070C0"/>
              </a:buClr>
              <a:buSzPct val="100000"/>
            </a:pPr>
            <a:r>
              <a:rPr lang="en-US" sz="2000" b="1" i="1" dirty="0" smtClean="0">
                <a:latin typeface="+mn-lt"/>
              </a:rPr>
              <a:t>9,1 leaders</a:t>
            </a:r>
            <a:r>
              <a:rPr lang="en-US" sz="2000" b="1" dirty="0" smtClean="0">
                <a:latin typeface="+mn-lt"/>
              </a:rPr>
              <a:t> –</a:t>
            </a:r>
            <a:r>
              <a:rPr lang="en-US" sz="2000" dirty="0" smtClean="0">
                <a:latin typeface="+mn-lt"/>
              </a:rPr>
              <a:t> seen as controlling, demanding, hard-driving, &amp; overpowering</a:t>
            </a:r>
          </a:p>
          <a:p>
            <a:pPr lvl="2" eaLnBrk="1" hangingPunct="1">
              <a:lnSpc>
                <a:spcPct val="90000"/>
              </a:lnSpc>
            </a:pP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638800" y="1748135"/>
            <a:ext cx="18421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hangingPunct="0">
              <a:defRPr/>
            </a:pPr>
            <a:r>
              <a:rPr lang="en-US" b="1" dirty="0" smtClean="0">
                <a:solidFill>
                  <a:srgbClr val="0070C0"/>
                </a:solidFill>
                <a:latin typeface="Arial Rounded MT Bold" pitchFamily="34" charset="0"/>
              </a:rPr>
              <a:t>Role Focus</a:t>
            </a:r>
            <a:endParaRPr lang="en-US" b="1" dirty="0">
              <a:solidFill>
                <a:srgbClr val="0070C0"/>
              </a:solidFill>
              <a:latin typeface="Arial Rounded MT Bold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058497" y="1748135"/>
            <a:ext cx="161832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hangingPunct="0">
              <a:defRPr/>
            </a:pPr>
            <a:r>
              <a:rPr lang="en-US" b="1" dirty="0" smtClean="0">
                <a:solidFill>
                  <a:srgbClr val="0070C0"/>
                </a:solidFill>
                <a:latin typeface="Arial Rounded MT Bold" pitchFamily="34" charset="0"/>
              </a:rPr>
              <a:t>Definition</a:t>
            </a:r>
            <a:endParaRPr lang="en-US" b="1" dirty="0">
              <a:solidFill>
                <a:srgbClr val="0070C0"/>
              </a:solidFill>
              <a:latin typeface="Arial Rounded MT Bold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57200" y="6400800"/>
            <a:ext cx="86868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Peter G. Northouse, </a:t>
            </a:r>
            <a:r>
              <a:rPr kumimoji="0" lang="en-US" sz="105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Leadership: Theory and Practice</a:t>
            </a: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Seventh Edition. © 2016 SAGE Publications, Inc.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2665</TotalTime>
  <Words>1523</Words>
  <Application>Microsoft Office PowerPoint</Application>
  <PresentationFormat>On-screen Show (4:3)</PresentationFormat>
  <Paragraphs>182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8" baseType="lpstr">
      <vt:lpstr>Arial</vt:lpstr>
      <vt:lpstr>Arial Rounded MT Bold</vt:lpstr>
      <vt:lpstr>Calibri</vt:lpstr>
      <vt:lpstr>Helvetica</vt:lpstr>
      <vt:lpstr>Times New Roman</vt:lpstr>
      <vt:lpstr>Wingdings</vt:lpstr>
      <vt:lpstr>Wingdings 2</vt:lpstr>
      <vt:lpstr>1_Custom Design</vt:lpstr>
      <vt:lpstr>PowerPoint Presentation</vt:lpstr>
      <vt:lpstr>Overview</vt:lpstr>
      <vt:lpstr>Behavioral Approach Description</vt:lpstr>
      <vt:lpstr>Ohio State Studies</vt:lpstr>
      <vt:lpstr>Ohio State Studies, cont’d.</vt:lpstr>
      <vt:lpstr>University of Michigan Studies</vt:lpstr>
      <vt:lpstr>Blake &amp; Mouton’s Grid</vt:lpstr>
      <vt:lpstr>Historical Perspective Blake &amp; Mouton’s Managerial Leadership Grid</vt:lpstr>
      <vt:lpstr>Authority-Compliance (9,1)</vt:lpstr>
      <vt:lpstr>Country Club (1,9)</vt:lpstr>
      <vt:lpstr>Impoverished (1,1)</vt:lpstr>
      <vt:lpstr>Middle-of-the-Road (5,5)</vt:lpstr>
      <vt:lpstr>Team (9,9)</vt:lpstr>
      <vt:lpstr>Paternalism / Maternalism</vt:lpstr>
      <vt:lpstr>Opportunism</vt:lpstr>
      <vt:lpstr>How Does the Behavioral Approach Work?</vt:lpstr>
      <vt:lpstr>Behavioral Approach</vt:lpstr>
      <vt:lpstr>Strengths</vt:lpstr>
      <vt:lpstr>Criticisms</vt:lpstr>
      <vt:lpstr>Application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Virginia Gregory</dc:creator>
  <cp:lastModifiedBy>AsibraMinta, Lola A</cp:lastModifiedBy>
  <cp:revision>226</cp:revision>
  <dcterms:created xsi:type="dcterms:W3CDTF">2000-11-13T21:29:08Z</dcterms:created>
  <dcterms:modified xsi:type="dcterms:W3CDTF">2016-07-24T08:02:19Z</dcterms:modified>
</cp:coreProperties>
</file>