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63" r:id="rId1"/>
  </p:sldMasterIdLst>
  <p:notesMasterIdLst>
    <p:notesMasterId r:id="rId23"/>
  </p:notesMasterIdLst>
  <p:handoutMasterIdLst>
    <p:handoutMasterId r:id="rId24"/>
  </p:handoutMasterIdLst>
  <p:sldIdLst>
    <p:sldId id="257" r:id="rId2"/>
    <p:sldId id="258" r:id="rId3"/>
    <p:sldId id="278" r:id="rId4"/>
    <p:sldId id="287" r:id="rId5"/>
    <p:sldId id="279" r:id="rId6"/>
    <p:sldId id="289" r:id="rId7"/>
    <p:sldId id="296" r:id="rId8"/>
    <p:sldId id="280" r:id="rId9"/>
    <p:sldId id="281" r:id="rId10"/>
    <p:sldId id="282" r:id="rId11"/>
    <p:sldId id="283" r:id="rId12"/>
    <p:sldId id="284" r:id="rId13"/>
    <p:sldId id="274" r:id="rId14"/>
    <p:sldId id="275" r:id="rId15"/>
    <p:sldId id="294" r:id="rId16"/>
    <p:sldId id="293" r:id="rId17"/>
    <p:sldId id="276" r:id="rId18"/>
    <p:sldId id="290" r:id="rId19"/>
    <p:sldId id="277" r:id="rId20"/>
    <p:sldId id="291" r:id="rId21"/>
    <p:sldId id="285" r:id="rId22"/>
  </p:sldIdLst>
  <p:sldSz cx="9144000" cy="6858000" type="screen4x3"/>
  <p:notesSz cx="6858000" cy="9117013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72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99"/>
    <a:srgbClr val="006800"/>
    <a:srgbClr val="006C00"/>
    <a:srgbClr val="6699FF"/>
    <a:srgbClr val="660066"/>
    <a:srgbClr val="6666FF"/>
    <a:srgbClr val="003366"/>
    <a:srgbClr val="33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2792" autoAdjust="0"/>
    <p:restoredTop sz="98943" autoAdjust="0"/>
  </p:normalViewPr>
  <p:slideViewPr>
    <p:cSldViewPr>
      <p:cViewPr varScale="1">
        <p:scale>
          <a:sx n="74" d="100"/>
          <a:sy n="74" d="100"/>
        </p:scale>
        <p:origin x="624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4" d="100"/>
          <a:sy n="54" d="100"/>
        </p:scale>
        <p:origin x="-1854" y="-90"/>
      </p:cViewPr>
      <p:guideLst>
        <p:guide orient="horz" pos="2872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5613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16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5613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16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61400"/>
            <a:ext cx="2971800" cy="455613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16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61400"/>
            <a:ext cx="2971800" cy="455613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pPr>
              <a:defRPr/>
            </a:pPr>
            <a:fld id="{56726BB7-4D6D-47F8-B79F-88B32577F30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163382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5613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656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5613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27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50938" y="684213"/>
            <a:ext cx="4557712" cy="34178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656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30700"/>
            <a:ext cx="5029200" cy="41021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656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61400"/>
            <a:ext cx="2971800" cy="455613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656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61400"/>
            <a:ext cx="2971800" cy="455613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pPr>
              <a:defRPr/>
            </a:pPr>
            <a:fld id="{097483ED-ED6F-48AC-9790-A3DA839DA6A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6434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C1C2B6CC-D7EE-4772-BB44-64D146CF4E28}" type="slidenum">
              <a:rPr lang="en-US"/>
              <a:pPr>
                <a:defRPr/>
              </a:pPr>
              <a:t>1</a:t>
            </a:fld>
            <a:endParaRPr lang="en-US"/>
          </a:p>
        </p:txBody>
      </p:sp>
      <p:sp>
        <p:nvSpPr>
          <p:cNvPr id="337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sz="2000" smtClean="0"/>
          </a:p>
        </p:txBody>
      </p:sp>
    </p:spTree>
    <p:extLst>
      <p:ext uri="{BB962C8B-B14F-4D97-AF65-F5344CB8AC3E}">
        <p14:creationId xmlns:p14="http://schemas.microsoft.com/office/powerpoint/2010/main" val="196495725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55718037-8675-4E98-B7A0-835E7FEDCC7C}" type="slidenum">
              <a:rPr lang="en-US"/>
              <a:pPr>
                <a:defRPr/>
              </a:pPr>
              <a:t>10</a:t>
            </a:fld>
            <a:endParaRPr lang="en-US"/>
          </a:p>
        </p:txBody>
      </p:sp>
      <p:sp>
        <p:nvSpPr>
          <p:cNvPr id="430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>
              <a:buFontTx/>
              <a:buChar char="-"/>
            </a:pPr>
            <a:endParaRPr lang="en-US" sz="1800" smtClean="0"/>
          </a:p>
        </p:txBody>
      </p:sp>
    </p:spTree>
    <p:extLst>
      <p:ext uri="{BB962C8B-B14F-4D97-AF65-F5344CB8AC3E}">
        <p14:creationId xmlns:p14="http://schemas.microsoft.com/office/powerpoint/2010/main" val="172523186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CEF86984-E406-43EF-A620-41328ABACBDF}" type="slidenum">
              <a:rPr lang="en-US"/>
              <a:pPr>
                <a:defRPr/>
              </a:pPr>
              <a:t>11</a:t>
            </a:fld>
            <a:endParaRPr lang="en-US"/>
          </a:p>
        </p:txBody>
      </p:sp>
      <p:sp>
        <p:nvSpPr>
          <p:cNvPr id="440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sz="1800" smtClean="0"/>
          </a:p>
        </p:txBody>
      </p:sp>
    </p:spTree>
    <p:extLst>
      <p:ext uri="{BB962C8B-B14F-4D97-AF65-F5344CB8AC3E}">
        <p14:creationId xmlns:p14="http://schemas.microsoft.com/office/powerpoint/2010/main" val="421244164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2D546C1F-A567-467A-84ED-7899DBC8E898}" type="slidenum">
              <a:rPr lang="en-US"/>
              <a:pPr>
                <a:defRPr/>
              </a:pPr>
              <a:t>12</a:t>
            </a:fld>
            <a:endParaRPr lang="en-US"/>
          </a:p>
        </p:txBody>
      </p:sp>
      <p:sp>
        <p:nvSpPr>
          <p:cNvPr id="450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43013" y="381000"/>
            <a:ext cx="4468812" cy="3352800"/>
          </a:xfrm>
          <a:ln/>
        </p:spPr>
      </p:sp>
      <p:sp>
        <p:nvSpPr>
          <p:cNvPr id="4506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038600"/>
            <a:ext cx="5334000" cy="4495800"/>
          </a:xfrm>
          <a:noFill/>
        </p:spPr>
        <p:txBody>
          <a:bodyPr/>
          <a:lstStyle/>
          <a:p>
            <a:endParaRPr lang="en-US" sz="1800" smtClean="0"/>
          </a:p>
        </p:txBody>
      </p:sp>
    </p:spTree>
    <p:extLst>
      <p:ext uri="{BB962C8B-B14F-4D97-AF65-F5344CB8AC3E}">
        <p14:creationId xmlns:p14="http://schemas.microsoft.com/office/powerpoint/2010/main" val="206049855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F7AC6052-46FC-44FE-BF47-6C2089DB8499}" type="slidenum">
              <a:rPr lang="en-US"/>
              <a:pPr>
                <a:defRPr/>
              </a:pPr>
              <a:t>13</a:t>
            </a:fld>
            <a:endParaRPr lang="en-US"/>
          </a:p>
        </p:txBody>
      </p:sp>
      <p:sp>
        <p:nvSpPr>
          <p:cNvPr id="460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22734850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1758EAC-54CE-4E6C-A67F-694D067C2E16}" type="slidenum">
              <a:rPr lang="en-US"/>
              <a:pPr>
                <a:defRPr/>
              </a:pPr>
              <a:t>14</a:t>
            </a:fld>
            <a:endParaRPr lang="en-US"/>
          </a:p>
        </p:txBody>
      </p:sp>
      <p:sp>
        <p:nvSpPr>
          <p:cNvPr id="471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10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10342385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31B579E3-3F46-40A6-94CD-C1879A45BB36}" type="slidenum">
              <a:rPr lang="en-US"/>
              <a:pPr>
                <a:defRPr/>
              </a:pPr>
              <a:t>15</a:t>
            </a:fld>
            <a:endParaRPr lang="en-US"/>
          </a:p>
        </p:txBody>
      </p:sp>
      <p:sp>
        <p:nvSpPr>
          <p:cNvPr id="481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73188" y="379413"/>
            <a:ext cx="4471987" cy="3354387"/>
          </a:xfrm>
          <a:solidFill>
            <a:srgbClr val="FFFFFF"/>
          </a:solidFill>
          <a:ln/>
        </p:spPr>
      </p:sp>
      <p:sp>
        <p:nvSpPr>
          <p:cNvPr id="4813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4191000"/>
            <a:ext cx="5257800" cy="4583113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r>
              <a:rPr lang="en-US" sz="1800" smtClean="0"/>
              <a:t> </a:t>
            </a:r>
            <a:endParaRPr lang="en-US" sz="1000" smtClean="0"/>
          </a:p>
        </p:txBody>
      </p:sp>
    </p:spTree>
    <p:extLst>
      <p:ext uri="{BB962C8B-B14F-4D97-AF65-F5344CB8AC3E}">
        <p14:creationId xmlns:p14="http://schemas.microsoft.com/office/powerpoint/2010/main" val="418912163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3F0C0FFC-2166-48BD-91EE-DF381498BF83}" type="slidenum">
              <a:rPr lang="en-US"/>
              <a:pPr>
                <a:defRPr/>
              </a:pPr>
              <a:t>16</a:t>
            </a:fld>
            <a:endParaRPr lang="en-US"/>
          </a:p>
        </p:txBody>
      </p:sp>
      <p:sp>
        <p:nvSpPr>
          <p:cNvPr id="491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22388" y="379413"/>
            <a:ext cx="4573587" cy="3430587"/>
          </a:xfrm>
          <a:ln/>
        </p:spPr>
      </p:sp>
      <p:sp>
        <p:nvSpPr>
          <p:cNvPr id="4915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3733800"/>
            <a:ext cx="5334000" cy="4484688"/>
          </a:xfrm>
          <a:noFill/>
        </p:spPr>
        <p:txBody>
          <a:bodyPr/>
          <a:lstStyle/>
          <a:p>
            <a:r>
              <a:rPr lang="en-US" sz="1800" smtClean="0"/>
              <a:t>  </a:t>
            </a:r>
            <a:endParaRPr lang="en-US" sz="1000" smtClean="0"/>
          </a:p>
        </p:txBody>
      </p:sp>
    </p:spTree>
    <p:extLst>
      <p:ext uri="{BB962C8B-B14F-4D97-AF65-F5344CB8AC3E}">
        <p14:creationId xmlns:p14="http://schemas.microsoft.com/office/powerpoint/2010/main" val="2236280922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3E94D6E1-1905-4685-8512-3EF2627AFCD1}" type="slidenum">
              <a:rPr lang="en-US"/>
              <a:pPr>
                <a:defRPr/>
              </a:pPr>
              <a:t>17</a:t>
            </a:fld>
            <a:endParaRPr lang="en-US"/>
          </a:p>
        </p:txBody>
      </p:sp>
      <p:sp>
        <p:nvSpPr>
          <p:cNvPr id="501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8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1603604820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F899AE19-8D85-4A5A-B1BF-C042158FF91A}" type="slidenum">
              <a:rPr lang="en-US"/>
              <a:pPr>
                <a:defRPr/>
              </a:pPr>
              <a:t>18</a:t>
            </a:fld>
            <a:endParaRPr lang="en-US"/>
          </a:p>
        </p:txBody>
      </p:sp>
      <p:sp>
        <p:nvSpPr>
          <p:cNvPr id="512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2835155487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8BC18A4-93A4-492E-8A5A-109DA336225A}" type="slidenum">
              <a:rPr lang="en-US"/>
              <a:pPr>
                <a:defRPr/>
              </a:pPr>
              <a:t>19</a:t>
            </a:fld>
            <a:endParaRPr lang="en-US"/>
          </a:p>
        </p:txBody>
      </p:sp>
      <p:sp>
        <p:nvSpPr>
          <p:cNvPr id="522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22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sz="1800" smtClean="0"/>
          </a:p>
        </p:txBody>
      </p:sp>
    </p:spTree>
    <p:extLst>
      <p:ext uri="{BB962C8B-B14F-4D97-AF65-F5344CB8AC3E}">
        <p14:creationId xmlns:p14="http://schemas.microsoft.com/office/powerpoint/2010/main" val="84690062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B6393EE-D8DD-400A-968E-347E6AEBA759}" type="slidenum">
              <a:rPr lang="en-US"/>
              <a:pPr>
                <a:defRPr/>
              </a:pPr>
              <a:t>2</a:t>
            </a:fld>
            <a:endParaRPr lang="en-US"/>
          </a:p>
        </p:txBody>
      </p:sp>
      <p:sp>
        <p:nvSpPr>
          <p:cNvPr id="348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648181547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D611E70-75C6-4617-AE90-81EBEA435E0D}" type="slidenum">
              <a:rPr lang="en-US"/>
              <a:pPr>
                <a:defRPr/>
              </a:pPr>
              <a:t>20</a:t>
            </a:fld>
            <a:endParaRPr lang="en-US"/>
          </a:p>
        </p:txBody>
      </p:sp>
      <p:sp>
        <p:nvSpPr>
          <p:cNvPr id="532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25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sz="1600" smtClean="0"/>
          </a:p>
        </p:txBody>
      </p:sp>
    </p:spTree>
    <p:extLst>
      <p:ext uri="{BB962C8B-B14F-4D97-AF65-F5344CB8AC3E}">
        <p14:creationId xmlns:p14="http://schemas.microsoft.com/office/powerpoint/2010/main" val="3654649188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34A9C08-0ADB-4D2B-B162-D11368271679}" type="slidenum">
              <a:rPr lang="en-US"/>
              <a:pPr>
                <a:defRPr/>
              </a:pPr>
              <a:t>21</a:t>
            </a:fld>
            <a:endParaRPr lang="en-US"/>
          </a:p>
        </p:txBody>
      </p:sp>
      <p:sp>
        <p:nvSpPr>
          <p:cNvPr id="542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290662546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CB46EC05-7F50-44EA-A1BD-09C09EB4E4A4}" type="slidenum">
              <a:rPr lang="en-US"/>
              <a:pPr>
                <a:defRPr/>
              </a:pPr>
              <a:t>3</a:t>
            </a:fld>
            <a:endParaRPr lang="en-US"/>
          </a:p>
        </p:txBody>
      </p:sp>
      <p:sp>
        <p:nvSpPr>
          <p:cNvPr id="358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44557312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122C22F-1F96-427F-9E8E-BB09F5D1F342}" type="slidenum">
              <a:rPr lang="en-US"/>
              <a:pPr>
                <a:defRPr/>
              </a:pPr>
              <a:t>4</a:t>
            </a:fld>
            <a:endParaRPr lang="en-US"/>
          </a:p>
        </p:txBody>
      </p:sp>
      <p:sp>
        <p:nvSpPr>
          <p:cNvPr id="368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419350616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11FDC9E-F7B6-4F7C-8F01-0BB861AF28E5}" type="slidenum">
              <a:rPr lang="en-US"/>
              <a:pPr>
                <a:defRPr/>
              </a:pPr>
              <a:t>5</a:t>
            </a:fld>
            <a:endParaRPr lang="en-US"/>
          </a:p>
        </p:txBody>
      </p:sp>
      <p:sp>
        <p:nvSpPr>
          <p:cNvPr id="378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86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endParaRPr lang="en-US" sz="180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1518183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E274C8B-61EC-40A4-B222-164C589B22C2}" type="slidenum">
              <a:rPr lang="en-US"/>
              <a:pPr>
                <a:defRPr/>
              </a:pPr>
              <a:t>6</a:t>
            </a:fld>
            <a:endParaRPr lang="en-US"/>
          </a:p>
        </p:txBody>
      </p:sp>
      <p:sp>
        <p:nvSpPr>
          <p:cNvPr id="389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6256915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63346D4-478D-4692-9B40-CA87134A65FE}" type="slidenum">
              <a:rPr lang="en-US"/>
              <a:pPr>
                <a:defRPr/>
              </a:pPr>
              <a:t>7</a:t>
            </a:fld>
            <a:endParaRPr lang="en-US"/>
          </a:p>
        </p:txBody>
      </p:sp>
      <p:sp>
        <p:nvSpPr>
          <p:cNvPr id="399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39940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220646118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8CF3604C-1082-4A03-BEE6-2BE68276E949}" type="slidenum">
              <a:rPr lang="en-US"/>
              <a:pPr>
                <a:defRPr/>
              </a:pPr>
              <a:t>8</a:t>
            </a:fld>
            <a:endParaRPr lang="en-US"/>
          </a:p>
        </p:txBody>
      </p:sp>
      <p:sp>
        <p:nvSpPr>
          <p:cNvPr id="40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sz="1800" smtClean="0"/>
          </a:p>
        </p:txBody>
      </p:sp>
    </p:spTree>
    <p:extLst>
      <p:ext uri="{BB962C8B-B14F-4D97-AF65-F5344CB8AC3E}">
        <p14:creationId xmlns:p14="http://schemas.microsoft.com/office/powerpoint/2010/main" val="143586602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0A091066-6B23-447D-BF68-51306C7E7283}" type="slidenum">
              <a:rPr lang="en-US"/>
              <a:pPr>
                <a:defRPr/>
              </a:pPr>
              <a:t>9</a:t>
            </a:fld>
            <a:endParaRPr lang="en-US"/>
          </a:p>
        </p:txBody>
      </p:sp>
      <p:sp>
        <p:nvSpPr>
          <p:cNvPr id="419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sz="1800" smtClean="0"/>
          </a:p>
        </p:txBody>
      </p:sp>
    </p:spTree>
    <p:extLst>
      <p:ext uri="{BB962C8B-B14F-4D97-AF65-F5344CB8AC3E}">
        <p14:creationId xmlns:p14="http://schemas.microsoft.com/office/powerpoint/2010/main" val="34806006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bg>
      <p:bgPr>
        <a:blipFill dpi="0" rotWithShape="1">
          <a:blip r:embed="rId2" cstate="print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TextBox 10"/>
          <p:cNvSpPr txBox="1"/>
          <p:nvPr userDrawn="1"/>
        </p:nvSpPr>
        <p:spPr>
          <a:xfrm>
            <a:off x="457200" y="6400800"/>
            <a:ext cx="868680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5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Peter G. Northouse, </a:t>
            </a:r>
            <a:r>
              <a:rPr kumimoji="0" lang="en-US" sz="1050" b="0" i="1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Leadership: Theory and Practice</a:t>
            </a:r>
            <a:r>
              <a:rPr kumimoji="0" lang="en-US" sz="105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, Seventh Edition. © 2016 SAGE Publications, Inc.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accent4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TextBox 10"/>
          <p:cNvSpPr txBox="1"/>
          <p:nvPr userDrawn="1"/>
        </p:nvSpPr>
        <p:spPr>
          <a:xfrm>
            <a:off x="457200" y="6400800"/>
            <a:ext cx="868680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5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Peter G. Northouse, </a:t>
            </a:r>
            <a:r>
              <a:rPr kumimoji="0" lang="en-US" sz="1050" b="0" i="1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Leadership: Theory and Practice</a:t>
            </a:r>
            <a:r>
              <a:rPr kumimoji="0" lang="en-US" sz="105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, Seventh Edition. © 2016 SAGE Publications, Inc.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14400"/>
            <a:ext cx="8229600" cy="57943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TextBox 10"/>
          <p:cNvSpPr txBox="1"/>
          <p:nvPr userDrawn="1"/>
        </p:nvSpPr>
        <p:spPr>
          <a:xfrm>
            <a:off x="457200" y="6400800"/>
            <a:ext cx="868680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5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Peter G. Northouse, </a:t>
            </a:r>
            <a:r>
              <a:rPr kumimoji="0" lang="en-US" sz="1050" b="0" i="1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Leadership: Theory and Practice</a:t>
            </a:r>
            <a:r>
              <a:rPr kumimoji="0" lang="en-US" sz="105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, Seventh Edition. © 2016 SAGE Publications, Inc.</a:t>
            </a:r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14400"/>
            <a:ext cx="8229600" cy="579438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4"/>
            <a:ext cx="4040188" cy="40735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4"/>
            <a:ext cx="4041775" cy="40735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9" name="TextBox 10"/>
          <p:cNvSpPr txBox="1"/>
          <p:nvPr userDrawn="1"/>
        </p:nvSpPr>
        <p:spPr>
          <a:xfrm>
            <a:off x="457200" y="6400800"/>
            <a:ext cx="868680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5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Peter G. Northouse, </a:t>
            </a:r>
            <a:r>
              <a:rPr kumimoji="0" lang="en-US" sz="1050" b="0" i="1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Leadership: Theory and Practice</a:t>
            </a:r>
            <a:r>
              <a:rPr kumimoji="0" lang="en-US" sz="105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, Seventh Edition. © 2016 SAGE Publications, Inc.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14400"/>
            <a:ext cx="8458200" cy="685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TextBox 10"/>
          <p:cNvSpPr txBox="1"/>
          <p:nvPr userDrawn="1"/>
        </p:nvSpPr>
        <p:spPr>
          <a:xfrm>
            <a:off x="457200" y="6400800"/>
            <a:ext cx="868680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5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Peter G. Northouse, </a:t>
            </a:r>
            <a:r>
              <a:rPr kumimoji="0" lang="en-US" sz="1050" b="0" i="1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Leadership: Theory and Practice</a:t>
            </a:r>
            <a:r>
              <a:rPr kumimoji="0" lang="en-US" sz="105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, Seventh Edition. © 2016 SAGE Publications, Inc.</a:t>
            </a:r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clipArtAndTx">
  <p:cSld name="Title, Clip Ar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914400"/>
            <a:ext cx="8610600" cy="685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lipArt Placeholder 2"/>
          <p:cNvSpPr>
            <a:spLocks noGrp="1"/>
          </p:cNvSpPr>
          <p:nvPr>
            <p:ph type="clipArt"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TextBox 10"/>
          <p:cNvSpPr txBox="1"/>
          <p:nvPr userDrawn="1"/>
        </p:nvSpPr>
        <p:spPr>
          <a:xfrm>
            <a:off x="457200" y="6400800"/>
            <a:ext cx="868680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5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Peter G. Northouse, </a:t>
            </a:r>
            <a:r>
              <a:rPr kumimoji="0" lang="en-US" sz="1050" b="0" i="1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Leadership: Theory and Practice</a:t>
            </a:r>
            <a:r>
              <a:rPr kumimoji="0" lang="en-US" sz="105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, Seventh Edition. © 2016 SAGE Publications, Inc.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0" cstate="print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914400"/>
            <a:ext cx="83820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76400"/>
            <a:ext cx="8382000" cy="472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356350"/>
            <a:ext cx="8229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5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</a:lstStyle>
          <a:p>
            <a:pPr>
              <a:defRPr/>
            </a:pPr>
            <a:r>
              <a:rPr lang="en-US" smtClean="0"/>
              <a:t>Northouse - Leadership: Theory and Practice, Seventh Edition © 2016 SAGE Publications, Inc.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8" r:id="rId1"/>
    <p:sldLayoutId id="2147483690" r:id="rId2"/>
    <p:sldLayoutId id="2147483691" r:id="rId3"/>
    <p:sldLayoutId id="2147483692" r:id="rId4"/>
    <p:sldLayoutId id="2147483693" r:id="rId5"/>
    <p:sldLayoutId id="2147483699" r:id="rId6"/>
    <p:sldLayoutId id="2147483694" r:id="rId7"/>
    <p:sldLayoutId id="2147483706" r:id="rId8"/>
  </p:sldLayoutIdLst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 b="1" i="1" kern="1200">
          <a:solidFill>
            <a:schemeClr val="tx1"/>
          </a:solidFill>
          <a:latin typeface="+mj-lt"/>
          <a:ea typeface="+mj-ea"/>
          <a:cs typeface="Times New Roman" pitchFamily="18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 i="1">
          <a:solidFill>
            <a:schemeClr val="tx1"/>
          </a:solidFill>
          <a:latin typeface="Times New Roman" pitchFamily="18" charset="0"/>
          <a:cs typeface="Times New Roman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 i="1">
          <a:solidFill>
            <a:schemeClr val="tx1"/>
          </a:solidFill>
          <a:latin typeface="Times New Roman" pitchFamily="18" charset="0"/>
          <a:cs typeface="Times New Roman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 i="1">
          <a:solidFill>
            <a:schemeClr val="tx1"/>
          </a:solidFill>
          <a:latin typeface="Times New Roman" pitchFamily="18" charset="0"/>
          <a:cs typeface="Times New Roman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 i="1">
          <a:solidFill>
            <a:schemeClr val="tx1"/>
          </a:solidFill>
          <a:latin typeface="Times New Roman" pitchFamily="18" charset="0"/>
          <a:cs typeface="Times New Roman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006699"/>
        </a:buClr>
        <a:buSzPct val="85000"/>
        <a:buFont typeface="Wingdings 2" pitchFamily="18" charset="2"/>
        <a:buChar char="÷"/>
        <a:defRPr sz="3200" kern="1200">
          <a:solidFill>
            <a:schemeClr val="tx1"/>
          </a:solidFill>
          <a:latin typeface="Calibri" pitchFamily="34" charset="0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006699"/>
        </a:buClr>
        <a:buSzPct val="90000"/>
        <a:buFont typeface="Wingdings 2" pitchFamily="18" charset="2"/>
        <a:buChar char="®"/>
        <a:defRPr sz="2800" kern="1200">
          <a:solidFill>
            <a:srgbClr val="006699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006C00"/>
        </a:buClr>
        <a:buFont typeface="Arial" charset="0"/>
        <a:buChar char="•"/>
        <a:defRPr sz="2400" kern="1200">
          <a:solidFill>
            <a:srgbClr val="006699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006C00"/>
        </a:buClr>
        <a:buSzPct val="100000"/>
        <a:buFont typeface="Wingdings" pitchFamily="2" charset="2"/>
        <a:buChar char="§"/>
        <a:defRPr sz="2000" kern="1200">
          <a:solidFill>
            <a:srgbClr val="006699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006C00"/>
        </a:buClr>
        <a:buFont typeface="Arial" charset="0"/>
        <a:buChar char="»"/>
        <a:defRPr sz="2000" kern="1200">
          <a:solidFill>
            <a:srgbClr val="006699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Rectangle 10"/>
          <p:cNvSpPr>
            <a:spLocks noChangeArrowheads="1"/>
          </p:cNvSpPr>
          <p:nvPr/>
        </p:nvSpPr>
        <p:spPr bwMode="auto">
          <a:xfrm>
            <a:off x="2133600" y="3733800"/>
            <a:ext cx="56388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endParaRPr lang="en-US" sz="3200">
              <a:solidFill>
                <a:srgbClr val="800080"/>
              </a:solidFill>
              <a:cs typeface="Times New Roman" pitchFamily="18" charset="0"/>
            </a:endParaRPr>
          </a:p>
          <a:p>
            <a:pPr eaLnBrk="0" hangingPunct="0"/>
            <a:endParaRPr lang="en-US" sz="3200">
              <a:solidFill>
                <a:srgbClr val="80008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0" y="6248400"/>
            <a:ext cx="9144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solidFill>
                  <a:prstClr val="black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Chapter 5: Situational Approach</a:t>
            </a:r>
            <a:endParaRPr lang="en-US" dirty="0"/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1026"/>
          <p:cNvSpPr>
            <a:spLocks noGrp="1" noChangeArrowheads="1"/>
          </p:cNvSpPr>
          <p:nvPr>
            <p:ph type="title"/>
          </p:nvPr>
        </p:nvSpPr>
        <p:spPr>
          <a:xfrm>
            <a:off x="304800" y="838200"/>
            <a:ext cx="8534400" cy="685800"/>
          </a:xfrm>
        </p:spPr>
        <p:txBody>
          <a:bodyPr/>
          <a:lstStyle/>
          <a:p>
            <a:pPr algn="ctr" eaLnBrk="1" hangingPunct="1"/>
            <a:r>
              <a:rPr lang="en-US" sz="3200" b="1" dirty="0" smtClean="0"/>
              <a:t>S3 - Supporting Style</a:t>
            </a:r>
          </a:p>
        </p:txBody>
      </p:sp>
      <p:sp>
        <p:nvSpPr>
          <p:cNvPr id="11267" name="Rectangle 1027"/>
          <p:cNvSpPr>
            <a:spLocks noGrp="1" noChangeArrowheads="1"/>
          </p:cNvSpPr>
          <p:nvPr>
            <p:ph type="body" sz="half" idx="2"/>
          </p:nvPr>
        </p:nvSpPr>
        <p:spPr>
          <a:xfrm>
            <a:off x="381000" y="1818650"/>
            <a:ext cx="8534400" cy="2477601"/>
          </a:xfrm>
          <a:noFill/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spcBef>
                <a:spcPct val="0"/>
              </a:spcBef>
              <a:spcAft>
                <a:spcPts val="1800"/>
              </a:spcAft>
              <a:buClr>
                <a:srgbClr val="0070C0"/>
              </a:buClr>
              <a:defRPr/>
            </a:pPr>
            <a:r>
              <a:rPr lang="en-US" sz="2800" dirty="0" smtClean="0">
                <a:cs typeface="Calibri" pitchFamily="34" charset="0"/>
              </a:rPr>
              <a:t>Leader does NOT focus solely on goals; uses supportive behaviors to bring out employee skills in accomplishing tasks</a:t>
            </a:r>
          </a:p>
          <a:p>
            <a:pPr>
              <a:spcBef>
                <a:spcPct val="0"/>
              </a:spcBef>
              <a:spcAft>
                <a:spcPts val="1800"/>
              </a:spcAft>
              <a:buClr>
                <a:srgbClr val="0070C0"/>
              </a:buClr>
              <a:defRPr/>
            </a:pPr>
            <a:r>
              <a:rPr lang="en-US" sz="2800" dirty="0" smtClean="0">
                <a:cs typeface="Calibri" pitchFamily="34" charset="0"/>
              </a:rPr>
              <a:t>Leader delegates day-to-day decision-making control but is available to facilitate problem solving</a:t>
            </a:r>
          </a:p>
        </p:txBody>
      </p:sp>
      <p:sp>
        <p:nvSpPr>
          <p:cNvPr id="7" name="TextBox 10"/>
          <p:cNvSpPr txBox="1"/>
          <p:nvPr/>
        </p:nvSpPr>
        <p:spPr>
          <a:xfrm>
            <a:off x="457200" y="6400800"/>
            <a:ext cx="868680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5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Peter G. Northouse, </a:t>
            </a:r>
            <a:r>
              <a:rPr kumimoji="0" lang="en-US" sz="1050" b="0" i="1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Leadership: Theory and Practice</a:t>
            </a:r>
            <a:r>
              <a:rPr kumimoji="0" lang="en-US" sz="105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, Seventh Edition. © 2016 SAGE Publications, Inc.</a:t>
            </a:r>
            <a:endParaRPr lang="en-US" dirty="0"/>
          </a:p>
        </p:txBody>
      </p:sp>
    </p:spTree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838200"/>
            <a:ext cx="8382000" cy="533400"/>
          </a:xfrm>
        </p:spPr>
        <p:txBody>
          <a:bodyPr/>
          <a:lstStyle/>
          <a:p>
            <a:pPr algn="ctr" eaLnBrk="1" hangingPunct="1"/>
            <a:r>
              <a:rPr lang="en-US" sz="3200" b="1" dirty="0" smtClean="0">
                <a:latin typeface="+mj-lt"/>
              </a:rPr>
              <a:t>S4 - Delegating Style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sz="half" idx="2"/>
          </p:nvPr>
        </p:nvSpPr>
        <p:spPr>
          <a:xfrm>
            <a:off x="457200" y="2080260"/>
            <a:ext cx="8534400" cy="2831544"/>
          </a:xfrm>
          <a:noFill/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spcBef>
                <a:spcPct val="0"/>
              </a:spcBef>
              <a:spcAft>
                <a:spcPts val="600"/>
              </a:spcAft>
              <a:buClr>
                <a:srgbClr val="006699"/>
              </a:buClr>
              <a:defRPr/>
            </a:pPr>
            <a:r>
              <a:rPr lang="en-US" sz="2400" dirty="0" smtClean="0">
                <a:cs typeface="Calibri" pitchFamily="34" charset="0"/>
              </a:rPr>
              <a:t>Leader offers LESS task input and social support; facilitates subordinates’ confidence and motivation in relation to the task</a:t>
            </a:r>
          </a:p>
          <a:p>
            <a:pPr>
              <a:spcBef>
                <a:spcPct val="0"/>
              </a:spcBef>
              <a:spcAft>
                <a:spcPts val="600"/>
              </a:spcAft>
              <a:buClr>
                <a:srgbClr val="006699"/>
              </a:buClr>
              <a:defRPr/>
            </a:pPr>
            <a:r>
              <a:rPr lang="en-US" sz="2400" dirty="0" smtClean="0">
                <a:cs typeface="Calibri" pitchFamily="34" charset="0"/>
              </a:rPr>
              <a:t>Leader lessens involvement in planning, control of details, and goal clarification</a:t>
            </a:r>
          </a:p>
          <a:p>
            <a:pPr>
              <a:spcBef>
                <a:spcPct val="0"/>
              </a:spcBef>
              <a:spcAft>
                <a:spcPts val="600"/>
              </a:spcAft>
              <a:buClr>
                <a:srgbClr val="006699"/>
              </a:buClr>
              <a:defRPr/>
            </a:pPr>
            <a:r>
              <a:rPr lang="en-US" sz="2400" dirty="0" smtClean="0">
                <a:cs typeface="Calibri" pitchFamily="34" charset="0"/>
              </a:rPr>
              <a:t>Gives subordinates control and refrains from intervention and unneeded social support</a:t>
            </a:r>
          </a:p>
        </p:txBody>
      </p:sp>
      <p:sp>
        <p:nvSpPr>
          <p:cNvPr id="7" name="TextBox 10"/>
          <p:cNvSpPr txBox="1"/>
          <p:nvPr/>
        </p:nvSpPr>
        <p:spPr>
          <a:xfrm>
            <a:off x="457200" y="6400800"/>
            <a:ext cx="868680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5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Peter G. Northouse, </a:t>
            </a:r>
            <a:r>
              <a:rPr kumimoji="0" lang="en-US" sz="1050" b="0" i="1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Leadership: Theory and Practice</a:t>
            </a:r>
            <a:r>
              <a:rPr kumimoji="0" lang="en-US" sz="105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, Seventh Edition. © 2016 SAGE Publications, Inc.</a:t>
            </a:r>
            <a:endParaRPr lang="en-US" dirty="0"/>
          </a:p>
        </p:txBody>
      </p:sp>
    </p:spTree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3" name="Rectangle 2"/>
          <p:cNvSpPr>
            <a:spLocks noGrp="1" noChangeArrowheads="1"/>
          </p:cNvSpPr>
          <p:nvPr>
            <p:ph type="title"/>
          </p:nvPr>
        </p:nvSpPr>
        <p:spPr>
          <a:xfrm>
            <a:off x="523875" y="914400"/>
            <a:ext cx="8610600" cy="457200"/>
          </a:xfrm>
        </p:spPr>
        <p:txBody>
          <a:bodyPr/>
          <a:lstStyle/>
          <a:p>
            <a:pPr algn="ctr" eaLnBrk="1" hangingPunct="1"/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Development Levels</a:t>
            </a:r>
          </a:p>
        </p:txBody>
      </p:sp>
      <p:sp>
        <p:nvSpPr>
          <p:cNvPr id="22534" name="Rectangle 3"/>
          <p:cNvSpPr>
            <a:spLocks noGrp="1" noChangeArrowheads="1"/>
          </p:cNvSpPr>
          <p:nvPr>
            <p:ph sz="half" idx="1"/>
          </p:nvPr>
        </p:nvSpPr>
        <p:spPr>
          <a:xfrm>
            <a:off x="457200" y="1828800"/>
            <a:ext cx="8305800" cy="2692400"/>
          </a:xfrm>
        </p:spPr>
        <p:txBody>
          <a:bodyPr/>
          <a:lstStyle/>
          <a:p>
            <a:pPr marL="168275" indent="4763" eaLnBrk="1" hangingPunct="1">
              <a:buFont typeface="Wingdings 2" pitchFamily="18" charset="2"/>
              <a:buNone/>
            </a:pPr>
            <a:r>
              <a:rPr lang="en-US" dirty="0" smtClean="0"/>
              <a:t>The degree to which followers have the </a:t>
            </a:r>
            <a:r>
              <a:rPr lang="en-US" b="1" i="1" dirty="0" smtClean="0"/>
              <a:t>competence </a:t>
            </a:r>
            <a:r>
              <a:rPr lang="en-US" dirty="0" smtClean="0"/>
              <a:t>and </a:t>
            </a:r>
            <a:r>
              <a:rPr lang="en-US" b="1" i="1" dirty="0" smtClean="0"/>
              <a:t>commitment </a:t>
            </a:r>
            <a:r>
              <a:rPr lang="en-US" dirty="0" smtClean="0"/>
              <a:t>necessary to accomplish a given task or activity</a:t>
            </a:r>
          </a:p>
        </p:txBody>
      </p:sp>
      <p:sp>
        <p:nvSpPr>
          <p:cNvPr id="32" name="TextBox 10"/>
          <p:cNvSpPr txBox="1"/>
          <p:nvPr/>
        </p:nvSpPr>
        <p:spPr>
          <a:xfrm>
            <a:off x="457200" y="6400800"/>
            <a:ext cx="868680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5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Peter G. Northouse, </a:t>
            </a:r>
            <a:r>
              <a:rPr kumimoji="0" lang="en-US" sz="1050" b="0" i="1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Leadership: Theory and Practice</a:t>
            </a:r>
            <a:r>
              <a:rPr kumimoji="0" lang="en-US" sz="105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, Seventh Edition. © 2016 SAGE Publications, Inc.</a:t>
            </a:r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7" name="Rectangle 3"/>
          <p:cNvSpPr>
            <a:spLocks noGrp="1" noChangeArrowheads="1"/>
          </p:cNvSpPr>
          <p:nvPr>
            <p:ph type="subTitle" idx="4294967295"/>
          </p:nvPr>
        </p:nvSpPr>
        <p:spPr>
          <a:xfrm>
            <a:off x="609600" y="2438400"/>
            <a:ext cx="5638800" cy="2819400"/>
          </a:xfrm>
        </p:spPr>
        <p:txBody>
          <a:bodyPr/>
          <a:lstStyle/>
          <a:p>
            <a:pPr marL="342900" indent="-342900" algn="l" eaLnBrk="1" hangingPunct="1">
              <a:spcBef>
                <a:spcPct val="0"/>
              </a:spcBef>
              <a:spcAft>
                <a:spcPts val="2400"/>
              </a:spcAft>
              <a:buClr>
                <a:srgbClr val="0070C0"/>
              </a:buClr>
              <a:buFont typeface="Wingdings 2" pitchFamily="18" charset="2"/>
              <a:buChar char="÷"/>
            </a:pPr>
            <a:r>
              <a:rPr lang="en-US" sz="2800" dirty="0" smtClean="0">
                <a:latin typeface="+mn-lt"/>
              </a:rPr>
              <a:t> </a:t>
            </a:r>
            <a:r>
              <a:rPr lang="en-US" sz="2800" dirty="0" smtClean="0">
                <a:solidFill>
                  <a:schemeClr val="tx1"/>
                </a:solidFill>
                <a:latin typeface="+mn-lt"/>
              </a:rPr>
              <a:t>Focus of Situational Approach</a:t>
            </a:r>
          </a:p>
          <a:p>
            <a:pPr marL="342900" indent="-342900" algn="l" eaLnBrk="1" hangingPunct="1">
              <a:spcBef>
                <a:spcPct val="0"/>
              </a:spcBef>
              <a:spcAft>
                <a:spcPts val="2400"/>
              </a:spcAft>
              <a:buClr>
                <a:srgbClr val="0070C0"/>
              </a:buClr>
              <a:buFont typeface="Wingdings 2" pitchFamily="18" charset="2"/>
              <a:buChar char="÷"/>
            </a:pPr>
            <a:r>
              <a:rPr lang="en-US" sz="2800" dirty="0" smtClean="0">
                <a:solidFill>
                  <a:schemeClr val="tx1"/>
                </a:solidFill>
                <a:latin typeface="+mn-lt"/>
              </a:rPr>
              <a:t> Strengths</a:t>
            </a:r>
          </a:p>
          <a:p>
            <a:pPr marL="342900" indent="-342900" algn="l" eaLnBrk="1" hangingPunct="1">
              <a:spcBef>
                <a:spcPct val="0"/>
              </a:spcBef>
              <a:spcAft>
                <a:spcPts val="2400"/>
              </a:spcAft>
              <a:buClr>
                <a:srgbClr val="0070C0"/>
              </a:buClr>
              <a:buFont typeface="Wingdings 2" pitchFamily="18" charset="2"/>
              <a:buChar char="÷"/>
            </a:pPr>
            <a:r>
              <a:rPr lang="en-US" sz="2800" dirty="0" smtClean="0">
                <a:solidFill>
                  <a:schemeClr val="tx1"/>
                </a:solidFill>
                <a:latin typeface="+mn-lt"/>
              </a:rPr>
              <a:t> Criticisms</a:t>
            </a:r>
          </a:p>
          <a:p>
            <a:pPr marL="342900" indent="-342900" algn="l" eaLnBrk="1" hangingPunct="1">
              <a:spcBef>
                <a:spcPct val="0"/>
              </a:spcBef>
              <a:spcAft>
                <a:spcPts val="2400"/>
              </a:spcAft>
              <a:buClr>
                <a:srgbClr val="0070C0"/>
              </a:buClr>
              <a:buFont typeface="Wingdings 2" pitchFamily="18" charset="2"/>
              <a:buChar char="÷"/>
            </a:pPr>
            <a:r>
              <a:rPr lang="en-US" sz="2800" dirty="0" smtClean="0">
                <a:solidFill>
                  <a:schemeClr val="tx1"/>
                </a:solidFill>
                <a:latin typeface="+mn-lt"/>
              </a:rPr>
              <a:t> Application</a:t>
            </a:r>
          </a:p>
        </p:txBody>
      </p:sp>
      <p:sp>
        <p:nvSpPr>
          <p:cNvPr id="4" name="Rectangle 3"/>
          <p:cNvSpPr/>
          <p:nvPr/>
        </p:nvSpPr>
        <p:spPr>
          <a:xfrm>
            <a:off x="381000" y="838200"/>
            <a:ext cx="86868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eaLnBrk="0" hangingPunct="0">
              <a:defRPr/>
            </a:pPr>
            <a:r>
              <a:rPr lang="en-US" sz="3200" b="1" i="1" dirty="0" smtClean="0">
                <a:solidFill>
                  <a:prstClr val="black"/>
                </a:solidFill>
                <a:latin typeface="+mj-lt"/>
                <a:cs typeface="Times New Roman" pitchFamily="18" charset="0"/>
              </a:rPr>
              <a:t>How Does the Situational Approach Work?</a:t>
            </a:r>
          </a:p>
        </p:txBody>
      </p:sp>
      <p:sp>
        <p:nvSpPr>
          <p:cNvPr id="5" name="TextBox 10"/>
          <p:cNvSpPr txBox="1"/>
          <p:nvPr/>
        </p:nvSpPr>
        <p:spPr>
          <a:xfrm>
            <a:off x="457200" y="6400800"/>
            <a:ext cx="868680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5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Peter G. Northouse, </a:t>
            </a:r>
            <a:r>
              <a:rPr kumimoji="0" lang="en-US" sz="1050" b="0" i="1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Leadership: Theory and Practice</a:t>
            </a:r>
            <a:r>
              <a:rPr kumimoji="0" lang="en-US" sz="105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, Seventh Edition. © 2016 SAGE Publications, Inc.</a:t>
            </a:r>
            <a:endParaRPr lang="en-US" dirty="0"/>
          </a:p>
        </p:txBody>
      </p:sp>
    </p:spTree>
  </p:cSld>
  <p:clrMapOvr>
    <a:masterClrMapping/>
  </p:clrMapOvr>
  <p:transition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914400"/>
            <a:ext cx="8382000" cy="381000"/>
          </a:xfrm>
        </p:spPr>
        <p:txBody>
          <a:bodyPr/>
          <a:lstStyle/>
          <a:p>
            <a:pPr algn="ctr" eaLnBrk="1" hangingPunct="1"/>
            <a:r>
              <a:rPr lang="en-US" sz="3200" b="1" dirty="0" smtClean="0">
                <a:latin typeface="+mj-lt"/>
              </a:rPr>
              <a:t>Situational Approach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sz="half" idx="1"/>
          </p:nvPr>
        </p:nvSpPr>
        <p:spPr>
          <a:xfrm>
            <a:off x="304800" y="2209800"/>
            <a:ext cx="4800600" cy="4038600"/>
          </a:xfrm>
        </p:spPr>
        <p:txBody>
          <a:bodyPr/>
          <a:lstStyle/>
          <a:p>
            <a:pPr eaLnBrk="1" hangingPunct="1">
              <a:buClr>
                <a:srgbClr val="0070C0"/>
              </a:buClr>
            </a:pPr>
            <a:r>
              <a:rPr lang="en-US" sz="2200" dirty="0" smtClean="0">
                <a:latin typeface="+mn-lt"/>
                <a:ea typeface="Calibri" pitchFamily="34" charset="0"/>
                <a:cs typeface="Calibri" pitchFamily="34" charset="0"/>
              </a:rPr>
              <a:t>Assumes that subordinates </a:t>
            </a:r>
            <a:r>
              <a:rPr lang="en-US" sz="2200" b="1" i="1" dirty="0" smtClean="0">
                <a:latin typeface="+mn-lt"/>
                <a:ea typeface="Calibri" pitchFamily="34" charset="0"/>
                <a:cs typeface="Calibri" pitchFamily="34" charset="0"/>
              </a:rPr>
              <a:t>vacillate</a:t>
            </a:r>
            <a:r>
              <a:rPr lang="en-US" sz="2200" dirty="0" smtClean="0">
                <a:latin typeface="+mn-lt"/>
                <a:ea typeface="Calibri" pitchFamily="34" charset="0"/>
                <a:cs typeface="Calibri" pitchFamily="34" charset="0"/>
              </a:rPr>
              <a:t> along the developmental continuum of competence and commitment</a:t>
            </a:r>
          </a:p>
          <a:p>
            <a:pPr eaLnBrk="1" hangingPunct="1">
              <a:buClr>
                <a:srgbClr val="0070C0"/>
              </a:buClr>
            </a:pPr>
            <a:r>
              <a:rPr lang="en-US" sz="2200" dirty="0" smtClean="0">
                <a:latin typeface="+mn-lt"/>
                <a:ea typeface="Calibri" pitchFamily="34" charset="0"/>
                <a:cs typeface="Calibri" pitchFamily="34" charset="0"/>
              </a:rPr>
              <a:t>Leader effectiveness           depends on -</a:t>
            </a:r>
          </a:p>
          <a:p>
            <a:pPr lvl="1" eaLnBrk="1" hangingPunct="1">
              <a:buClr>
                <a:srgbClr val="0070C0"/>
              </a:buClr>
            </a:pPr>
            <a:r>
              <a:rPr lang="en-US" sz="2200" b="1" i="1" dirty="0" smtClean="0">
                <a:solidFill>
                  <a:schemeClr val="tx1"/>
                </a:solidFill>
                <a:ea typeface="Calibri" pitchFamily="34" charset="0"/>
                <a:cs typeface="Calibri" pitchFamily="34" charset="0"/>
              </a:rPr>
              <a:t>assessing</a:t>
            </a:r>
            <a:r>
              <a:rPr lang="en-US" sz="2200" dirty="0" smtClean="0">
                <a:solidFill>
                  <a:schemeClr val="tx1"/>
                </a:solidFill>
                <a:ea typeface="Calibri" pitchFamily="34" charset="0"/>
                <a:cs typeface="Calibri" pitchFamily="34" charset="0"/>
              </a:rPr>
              <a:t> subordinate’s developmental position, and </a:t>
            </a:r>
          </a:p>
          <a:p>
            <a:pPr lvl="1" eaLnBrk="1" hangingPunct="1">
              <a:buClr>
                <a:srgbClr val="0070C0"/>
              </a:buClr>
            </a:pPr>
            <a:r>
              <a:rPr lang="en-US" sz="2200" b="1" i="1" dirty="0" smtClean="0">
                <a:solidFill>
                  <a:schemeClr val="tx1"/>
                </a:solidFill>
                <a:ea typeface="Calibri" pitchFamily="34" charset="0"/>
                <a:cs typeface="Calibri" pitchFamily="34" charset="0"/>
              </a:rPr>
              <a:t>adapting</a:t>
            </a:r>
            <a:r>
              <a:rPr lang="en-US" sz="2200" dirty="0" smtClean="0">
                <a:solidFill>
                  <a:schemeClr val="tx1"/>
                </a:solidFill>
                <a:ea typeface="Calibri" pitchFamily="34" charset="0"/>
                <a:cs typeface="Calibri" pitchFamily="34" charset="0"/>
              </a:rPr>
              <a:t> his/her leadership style to </a:t>
            </a:r>
            <a:r>
              <a:rPr lang="en-US" sz="2200" b="1" i="1" dirty="0" smtClean="0">
                <a:solidFill>
                  <a:schemeClr val="tx1"/>
                </a:solidFill>
                <a:ea typeface="Calibri" pitchFamily="34" charset="0"/>
                <a:cs typeface="Calibri" pitchFamily="34" charset="0"/>
              </a:rPr>
              <a:t>match </a:t>
            </a:r>
            <a:r>
              <a:rPr lang="en-US" sz="2200" dirty="0" smtClean="0">
                <a:solidFill>
                  <a:schemeClr val="tx1"/>
                </a:solidFill>
                <a:ea typeface="Calibri" pitchFamily="34" charset="0"/>
                <a:cs typeface="Calibri" pitchFamily="34" charset="0"/>
              </a:rPr>
              <a:t>subordinate developmental level</a:t>
            </a:r>
          </a:p>
        </p:txBody>
      </p:sp>
      <p:sp>
        <p:nvSpPr>
          <p:cNvPr id="24580" name="Rectangle 7"/>
          <p:cNvSpPr>
            <a:spLocks noGrp="1" noChangeArrowheads="1"/>
          </p:cNvSpPr>
          <p:nvPr>
            <p:ph sz="half" idx="2"/>
          </p:nvPr>
        </p:nvSpPr>
        <p:spPr>
          <a:xfrm>
            <a:off x="5181600" y="2057400"/>
            <a:ext cx="3695700" cy="3276600"/>
          </a:xfrm>
        </p:spPr>
        <p:txBody>
          <a:bodyPr/>
          <a:lstStyle/>
          <a:p>
            <a:pPr eaLnBrk="1" hangingPunct="1">
              <a:spcBef>
                <a:spcPct val="0"/>
              </a:spcBef>
              <a:spcAft>
                <a:spcPts val="1800"/>
              </a:spcAft>
              <a:buFont typeface="Wingdings 2" pitchFamily="18" charset="2"/>
              <a:buNone/>
            </a:pPr>
            <a:r>
              <a:rPr lang="en-US" dirty="0" smtClean="0">
                <a:latin typeface="+mn-lt"/>
              </a:rPr>
              <a:t>   “The situational approach requires leaders to demonstrate a strong degree of flexibility.”</a:t>
            </a:r>
          </a:p>
        </p:txBody>
      </p:sp>
      <p:sp>
        <p:nvSpPr>
          <p:cNvPr id="8" name="Rectangle 7"/>
          <p:cNvSpPr/>
          <p:nvPr/>
        </p:nvSpPr>
        <p:spPr>
          <a:xfrm>
            <a:off x="609600" y="1676400"/>
            <a:ext cx="122899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eaLnBrk="0" hangingPunct="0">
              <a:defRPr/>
            </a:pPr>
            <a:r>
              <a:rPr lang="en-US" sz="2800" b="1" dirty="0" smtClean="0">
                <a:solidFill>
                  <a:srgbClr val="0070C0"/>
                </a:solidFill>
                <a:latin typeface="Arial Rounded MT Bold" pitchFamily="34" charset="0"/>
                <a:cs typeface="Calibri" pitchFamily="34" charset="0"/>
              </a:rPr>
              <a:t>Focus</a:t>
            </a:r>
            <a:endParaRPr lang="en-US" sz="2800" b="1" dirty="0">
              <a:solidFill>
                <a:srgbClr val="0070C0"/>
              </a:solidFill>
              <a:latin typeface="Arial Rounded MT Bold" pitchFamily="34" charset="0"/>
              <a:cs typeface="Calibri" pitchFamily="34" charset="0"/>
            </a:endParaRPr>
          </a:p>
        </p:txBody>
      </p:sp>
      <p:sp>
        <p:nvSpPr>
          <p:cNvPr id="9" name="TextBox 10"/>
          <p:cNvSpPr txBox="1"/>
          <p:nvPr/>
        </p:nvSpPr>
        <p:spPr>
          <a:xfrm>
            <a:off x="457200" y="6400800"/>
            <a:ext cx="868680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5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Peter G. Northouse, </a:t>
            </a:r>
            <a:r>
              <a:rPr kumimoji="0" lang="en-US" sz="1050" b="0" i="1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Leadership: Theory and Practice</a:t>
            </a:r>
            <a:r>
              <a:rPr kumimoji="0" lang="en-US" sz="105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, Seventh Edition. © 2016 SAGE Publications, Inc.</a:t>
            </a:r>
            <a:endParaRPr lang="en-US" dirty="0"/>
          </a:p>
        </p:txBody>
      </p:sp>
    </p:spTree>
  </p:cSld>
  <p:clrMapOvr>
    <a:masterClrMapping/>
  </p:clrMapOvr>
  <p:transition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5" name="Rectangle 1068"/>
          <p:cNvSpPr>
            <a:spLocks noGrp="1" noChangeArrowheads="1"/>
          </p:cNvSpPr>
          <p:nvPr>
            <p:ph type="title"/>
          </p:nvPr>
        </p:nvSpPr>
        <p:spPr>
          <a:xfrm>
            <a:off x="533400" y="914400"/>
            <a:ext cx="8686800" cy="381000"/>
          </a:xfrm>
        </p:spPr>
        <p:txBody>
          <a:bodyPr/>
          <a:lstStyle/>
          <a:p>
            <a:pPr eaLnBrk="1" hangingPunct="1"/>
            <a:r>
              <a:rPr lang="en-US" sz="3200" b="1" dirty="0" smtClean="0">
                <a:latin typeface="+mj-lt"/>
              </a:rPr>
              <a:t>How</a:t>
            </a:r>
            <a:r>
              <a:rPr lang="en-US" sz="3200" dirty="0" smtClean="0">
                <a:latin typeface="+mj-lt"/>
              </a:rPr>
              <a:t> </a:t>
            </a:r>
            <a:r>
              <a:rPr lang="en-US" sz="3200" b="1" dirty="0" smtClean="0">
                <a:latin typeface="+mj-lt"/>
              </a:rPr>
              <a:t>Does</a:t>
            </a:r>
            <a:r>
              <a:rPr lang="en-US" sz="3200" dirty="0" smtClean="0">
                <a:latin typeface="+mj-lt"/>
              </a:rPr>
              <a:t> </a:t>
            </a:r>
            <a:r>
              <a:rPr lang="en-US" sz="3200" b="1" dirty="0" smtClean="0">
                <a:latin typeface="+mj-lt"/>
              </a:rPr>
              <a:t>The</a:t>
            </a:r>
            <a:r>
              <a:rPr lang="en-US" sz="3200" dirty="0" smtClean="0">
                <a:latin typeface="+mj-lt"/>
              </a:rPr>
              <a:t> </a:t>
            </a:r>
            <a:r>
              <a:rPr lang="en-US" sz="3200" b="1" dirty="0" smtClean="0">
                <a:latin typeface="+mj-lt"/>
              </a:rPr>
              <a:t>Situational</a:t>
            </a:r>
            <a:r>
              <a:rPr lang="en-US" sz="3200" dirty="0" smtClean="0">
                <a:latin typeface="+mj-lt"/>
              </a:rPr>
              <a:t> </a:t>
            </a:r>
            <a:r>
              <a:rPr lang="en-US" sz="3200" b="1" dirty="0" smtClean="0">
                <a:latin typeface="+mj-lt"/>
              </a:rPr>
              <a:t>Approach Work?</a:t>
            </a:r>
          </a:p>
        </p:txBody>
      </p:sp>
      <p:sp>
        <p:nvSpPr>
          <p:cNvPr id="93211" name="Text Box 1051"/>
          <p:cNvSpPr txBox="1">
            <a:spLocks noChangeArrowheads="1"/>
          </p:cNvSpPr>
          <p:nvPr/>
        </p:nvSpPr>
        <p:spPr bwMode="auto">
          <a:xfrm>
            <a:off x="5257800" y="3429000"/>
            <a:ext cx="2276475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/>
          <a:p>
            <a:pPr eaLnBrk="0" hangingPunct="0">
              <a:defRPr/>
            </a:pPr>
            <a:endParaRPr lang="en-US">
              <a:solidFill>
                <a:srgbClr val="FFCC66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25610" name="Text Box 1061"/>
          <p:cNvSpPr txBox="1">
            <a:spLocks noChangeArrowheads="1"/>
          </p:cNvSpPr>
          <p:nvPr/>
        </p:nvSpPr>
        <p:spPr bwMode="auto">
          <a:xfrm>
            <a:off x="381000" y="1447800"/>
            <a:ext cx="86868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en-US" sz="2000" b="1" dirty="0">
                <a:latin typeface="+mn-lt"/>
                <a:ea typeface="Calibri" pitchFamily="34" charset="0"/>
                <a:cs typeface="Calibri" pitchFamily="34" charset="0"/>
              </a:rPr>
              <a:t>Using </a:t>
            </a:r>
            <a:r>
              <a:rPr lang="en-US" sz="2000" b="1" dirty="0" smtClean="0">
                <a:latin typeface="+mn-lt"/>
                <a:ea typeface="Calibri" pitchFamily="34" charset="0"/>
                <a:cs typeface="Calibri" pitchFamily="34" charset="0"/>
              </a:rPr>
              <a:t>SLII</a:t>
            </a:r>
            <a:r>
              <a:rPr lang="en-US" sz="2000" b="1" baseline="30000" dirty="0" smtClean="0">
                <a:latin typeface="+mn-lt"/>
                <a:ea typeface="Calibri" pitchFamily="34" charset="0"/>
                <a:cs typeface="Calibri" pitchFamily="34" charset="0"/>
              </a:rPr>
              <a:t>®</a:t>
            </a:r>
            <a:r>
              <a:rPr lang="en-US" sz="2000" b="1" dirty="0" smtClean="0">
                <a:latin typeface="+mn-lt"/>
                <a:ea typeface="Calibri" pitchFamily="34" charset="0"/>
                <a:cs typeface="Calibri" pitchFamily="34" charset="0"/>
              </a:rPr>
              <a:t> </a:t>
            </a:r>
            <a:r>
              <a:rPr lang="en-US" sz="2000" b="1" dirty="0">
                <a:latin typeface="+mn-lt"/>
                <a:ea typeface="Calibri" pitchFamily="34" charset="0"/>
                <a:cs typeface="Calibri" pitchFamily="34" charset="0"/>
              </a:rPr>
              <a:t>model</a:t>
            </a:r>
            <a:r>
              <a:rPr lang="en-US" sz="2000" dirty="0">
                <a:latin typeface="+mn-lt"/>
                <a:ea typeface="Calibri" pitchFamily="34" charset="0"/>
                <a:cs typeface="Calibri" pitchFamily="34" charset="0"/>
              </a:rPr>
              <a:t> – </a:t>
            </a:r>
            <a:r>
              <a:rPr lang="en-US" sz="2000" b="1" dirty="0">
                <a:latin typeface="+mn-lt"/>
                <a:ea typeface="Calibri" pitchFamily="34" charset="0"/>
                <a:cs typeface="Calibri" pitchFamily="34" charset="0"/>
              </a:rPr>
              <a:t>In any given situation the </a:t>
            </a:r>
            <a:r>
              <a:rPr lang="en-US" sz="2000" b="1" dirty="0" smtClean="0">
                <a:latin typeface="+mn-lt"/>
                <a:ea typeface="Calibri" pitchFamily="34" charset="0"/>
                <a:cs typeface="Calibri" pitchFamily="34" charset="0"/>
              </a:rPr>
              <a:t>leader </a:t>
            </a:r>
            <a:r>
              <a:rPr lang="en-US" sz="2000" b="1" dirty="0">
                <a:latin typeface="+mn-lt"/>
                <a:ea typeface="Calibri" pitchFamily="34" charset="0"/>
                <a:cs typeface="Calibri" pitchFamily="34" charset="0"/>
              </a:rPr>
              <a:t>has </a:t>
            </a:r>
            <a:r>
              <a:rPr lang="en-US" sz="2000" b="1" dirty="0" smtClean="0">
                <a:latin typeface="+mn-lt"/>
                <a:ea typeface="Calibri" pitchFamily="34" charset="0"/>
                <a:cs typeface="Calibri" pitchFamily="34" charset="0"/>
              </a:rPr>
              <a:t>two </a:t>
            </a:r>
            <a:r>
              <a:rPr lang="en-US" sz="2000" b="1" dirty="0">
                <a:latin typeface="+mn-lt"/>
                <a:ea typeface="Calibri" pitchFamily="34" charset="0"/>
                <a:cs typeface="Calibri" pitchFamily="34" charset="0"/>
              </a:rPr>
              <a:t>tasks: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615287" y="1915180"/>
            <a:ext cx="163192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eaLnBrk="0" hangingPunct="0">
              <a:defRPr/>
            </a:pPr>
            <a:r>
              <a:rPr lang="en-US" sz="2800" b="1" dirty="0" smtClean="0">
                <a:solidFill>
                  <a:srgbClr val="0070C0"/>
                </a:solidFill>
                <a:latin typeface="Arial Rounded MT Bold" pitchFamily="34" charset="0"/>
                <a:cs typeface="Calibri" pitchFamily="34" charset="0"/>
              </a:rPr>
              <a:t>1st Task</a:t>
            </a:r>
            <a:endParaRPr lang="en-US" sz="2800" b="1" dirty="0">
              <a:solidFill>
                <a:srgbClr val="0070C0"/>
              </a:solidFill>
              <a:latin typeface="Arial Rounded MT Bold" pitchFamily="34" charset="0"/>
              <a:cs typeface="Calibri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6157952" y="1915180"/>
            <a:ext cx="175054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eaLnBrk="0" hangingPunct="0">
              <a:defRPr/>
            </a:pPr>
            <a:r>
              <a:rPr lang="en-US" sz="2800" b="1" dirty="0" smtClean="0">
                <a:solidFill>
                  <a:srgbClr val="0070C0"/>
                </a:solidFill>
                <a:latin typeface="Arial Rounded MT Bold" pitchFamily="34" charset="0"/>
                <a:cs typeface="Calibri" pitchFamily="34" charset="0"/>
              </a:rPr>
              <a:t>2nd Task</a:t>
            </a:r>
            <a:endParaRPr lang="en-US" sz="2800" b="1" dirty="0">
              <a:solidFill>
                <a:srgbClr val="0070C0"/>
              </a:solidFill>
              <a:latin typeface="Arial Rounded MT Bold" pitchFamily="34" charset="0"/>
              <a:cs typeface="Calibri" pitchFamily="34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457200" y="2493526"/>
            <a:ext cx="4572000" cy="3754874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eaLnBrk="0" hangingPunct="0">
              <a:spcBef>
                <a:spcPts val="0"/>
              </a:spcBef>
              <a:spcAft>
                <a:spcPts val="600"/>
              </a:spcAft>
              <a:defRPr/>
            </a:pPr>
            <a:r>
              <a:rPr lang="en-US" sz="2200" b="1" dirty="0" smtClean="0">
                <a:latin typeface="+mn-lt"/>
                <a:cs typeface="Calibri" pitchFamily="34" charset="0"/>
              </a:rPr>
              <a:t>Diagnose the Situation</a:t>
            </a:r>
          </a:p>
          <a:p>
            <a:pPr eaLnBrk="0" hangingPunct="0">
              <a:spcBef>
                <a:spcPts val="0"/>
              </a:spcBef>
              <a:spcAft>
                <a:spcPts val="600"/>
              </a:spcAft>
              <a:defRPr/>
            </a:pPr>
            <a:r>
              <a:rPr lang="en-US" sz="2000" dirty="0" smtClean="0">
                <a:latin typeface="+mn-lt"/>
                <a:cs typeface="Calibri" pitchFamily="34" charset="0"/>
              </a:rPr>
              <a:t>Identify  the developmental level of employee</a:t>
            </a:r>
          </a:p>
          <a:p>
            <a:pPr eaLnBrk="0" hangingPunct="0">
              <a:spcBef>
                <a:spcPts val="0"/>
              </a:spcBef>
              <a:spcAft>
                <a:spcPts val="600"/>
              </a:spcAft>
              <a:defRPr/>
            </a:pPr>
            <a:r>
              <a:rPr lang="en-US" sz="2200" b="1" i="1" dirty="0" smtClean="0">
                <a:latin typeface="+mn-lt"/>
                <a:cs typeface="Calibri" pitchFamily="34" charset="0"/>
              </a:rPr>
              <a:t>Ask questions like:</a:t>
            </a:r>
            <a:endParaRPr lang="en-US" sz="2200" b="1" dirty="0" smtClean="0">
              <a:latin typeface="+mn-lt"/>
              <a:cs typeface="Calibri" pitchFamily="34" charset="0"/>
            </a:endParaRPr>
          </a:p>
          <a:p>
            <a:pPr marL="288925" lvl="1" indent="-168275" eaLnBrk="0" hangingPunct="0">
              <a:spcBef>
                <a:spcPts val="0"/>
              </a:spcBef>
              <a:spcAft>
                <a:spcPts val="600"/>
              </a:spcAft>
              <a:buSzPct val="90000"/>
              <a:buFontTx/>
              <a:buChar char="•"/>
              <a:defRPr/>
            </a:pPr>
            <a:r>
              <a:rPr lang="en-US" sz="2000" dirty="0" smtClean="0">
                <a:latin typeface="+mn-lt"/>
                <a:cs typeface="Calibri" pitchFamily="34" charset="0"/>
              </a:rPr>
              <a:t>What is the task subordinates  are being asked to perform? </a:t>
            </a:r>
          </a:p>
          <a:p>
            <a:pPr marL="288925" lvl="1" indent="-168275" eaLnBrk="0" hangingPunct="0">
              <a:spcBef>
                <a:spcPts val="0"/>
              </a:spcBef>
              <a:spcAft>
                <a:spcPts val="600"/>
              </a:spcAft>
              <a:buSzPct val="90000"/>
              <a:buFontTx/>
              <a:buChar char="•"/>
              <a:defRPr/>
            </a:pPr>
            <a:r>
              <a:rPr lang="en-US" sz="2000" dirty="0" smtClean="0">
                <a:latin typeface="+mn-lt"/>
                <a:cs typeface="Calibri" pitchFamily="34" charset="0"/>
              </a:rPr>
              <a:t>How complicated is it?</a:t>
            </a:r>
          </a:p>
          <a:p>
            <a:pPr marL="288925" lvl="1" indent="-168275" eaLnBrk="0" hangingPunct="0">
              <a:spcBef>
                <a:spcPts val="0"/>
              </a:spcBef>
              <a:spcAft>
                <a:spcPts val="600"/>
              </a:spcAft>
              <a:buSzPct val="90000"/>
              <a:buFontTx/>
              <a:buChar char="•"/>
              <a:defRPr/>
            </a:pPr>
            <a:r>
              <a:rPr lang="en-US" sz="2000" dirty="0" smtClean="0">
                <a:latin typeface="+mn-lt"/>
                <a:cs typeface="Calibri" pitchFamily="34" charset="0"/>
              </a:rPr>
              <a:t>What is their skill set?</a:t>
            </a:r>
          </a:p>
          <a:p>
            <a:pPr marL="288925" lvl="1" indent="-168275" eaLnBrk="0" hangingPunct="0">
              <a:spcBef>
                <a:spcPts val="0"/>
              </a:spcBef>
              <a:spcAft>
                <a:spcPts val="600"/>
              </a:spcAft>
              <a:buSzPct val="90000"/>
              <a:buFontTx/>
              <a:buChar char="•"/>
              <a:defRPr/>
            </a:pPr>
            <a:r>
              <a:rPr lang="en-US" sz="2000" dirty="0" smtClean="0">
                <a:latin typeface="+mn-lt"/>
                <a:cs typeface="Calibri" pitchFamily="34" charset="0"/>
              </a:rPr>
              <a:t>Do they have the desire to complete the job?</a:t>
            </a:r>
            <a:endParaRPr lang="en-US" sz="2000" dirty="0">
              <a:latin typeface="+mn-lt"/>
              <a:cs typeface="Calibri" pitchFamily="34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5257800" y="2489299"/>
            <a:ext cx="3733800" cy="261610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eaLnBrk="0" hangingPunct="0">
              <a:spcAft>
                <a:spcPts val="1200"/>
              </a:spcAft>
              <a:defRPr/>
            </a:pPr>
            <a:r>
              <a:rPr lang="en-US" sz="2200" b="1" dirty="0" smtClean="0">
                <a:latin typeface="+mn-lt"/>
                <a:cs typeface="Calibri" pitchFamily="34" charset="0"/>
              </a:rPr>
              <a:t>Adapt Style</a:t>
            </a:r>
          </a:p>
          <a:p>
            <a:pPr eaLnBrk="0" hangingPunct="0">
              <a:spcAft>
                <a:spcPts val="1200"/>
              </a:spcAft>
              <a:defRPr/>
            </a:pPr>
            <a:r>
              <a:rPr lang="en-US" sz="2000" dirty="0" smtClean="0">
                <a:latin typeface="+mn-lt"/>
                <a:cs typeface="Calibri" pitchFamily="34" charset="0"/>
              </a:rPr>
              <a:t>To prescribed Leadership style in the SLII</a:t>
            </a:r>
            <a:r>
              <a:rPr lang="en-US" sz="2000" b="1" baseline="30000" dirty="0">
                <a:ea typeface="Calibri" pitchFamily="34" charset="0"/>
                <a:cs typeface="Calibri" pitchFamily="34" charset="0"/>
              </a:rPr>
              <a:t> ®</a:t>
            </a:r>
            <a:r>
              <a:rPr lang="en-US" sz="2000" dirty="0" smtClean="0">
                <a:latin typeface="+mn-lt"/>
                <a:cs typeface="Calibri" pitchFamily="34" charset="0"/>
              </a:rPr>
              <a:t> model</a:t>
            </a:r>
          </a:p>
          <a:p>
            <a:pPr marL="347663" lvl="1" indent="-169863" eaLnBrk="0" hangingPunct="0">
              <a:spcAft>
                <a:spcPts val="1200"/>
              </a:spcAft>
              <a:buSzPct val="90000"/>
              <a:buFont typeface="Arial" pitchFamily="34" charset="0"/>
              <a:buChar char="•"/>
              <a:defRPr/>
            </a:pPr>
            <a:r>
              <a:rPr lang="en-US" sz="2000" dirty="0" smtClean="0">
                <a:latin typeface="+mn-lt"/>
                <a:cs typeface="Calibri" pitchFamily="34" charset="0"/>
              </a:rPr>
              <a:t>Leadership style must correspond to the employee’s development level</a:t>
            </a:r>
            <a:endParaRPr lang="en-US" sz="2000" dirty="0">
              <a:latin typeface="+mn-lt"/>
              <a:cs typeface="Calibri" pitchFamily="34" charset="0"/>
            </a:endParaRPr>
          </a:p>
        </p:txBody>
      </p:sp>
      <p:sp>
        <p:nvSpPr>
          <p:cNvPr id="15" name="TextBox 10"/>
          <p:cNvSpPr txBox="1"/>
          <p:nvPr/>
        </p:nvSpPr>
        <p:spPr>
          <a:xfrm>
            <a:off x="457200" y="6400800"/>
            <a:ext cx="868680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5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Peter G. Northouse, </a:t>
            </a:r>
            <a:r>
              <a:rPr kumimoji="0" lang="en-US" sz="1050" b="0" i="1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Leadership: Theory and Practice</a:t>
            </a:r>
            <a:r>
              <a:rPr kumimoji="0" lang="en-US" sz="105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, Seventh Edition. © 2016 SAGE Publications, Inc.</a:t>
            </a:r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64"/>
          <p:cNvSpPr>
            <a:spLocks noGrp="1" noChangeArrowheads="1"/>
          </p:cNvSpPr>
          <p:nvPr>
            <p:ph type="title"/>
          </p:nvPr>
        </p:nvSpPr>
        <p:spPr>
          <a:xfrm>
            <a:off x="304800" y="914400"/>
            <a:ext cx="8763000" cy="533400"/>
          </a:xfrm>
        </p:spPr>
        <p:txBody>
          <a:bodyPr anchor="t"/>
          <a:lstStyle/>
          <a:p>
            <a:pPr eaLnBrk="1" hangingPunct="1"/>
            <a:r>
              <a:rPr lang="en-US" sz="3200" b="1" dirty="0" smtClean="0">
                <a:latin typeface="+mj-lt"/>
              </a:rPr>
              <a:t>How Does the Situational Approach Work?</a:t>
            </a:r>
            <a:br>
              <a:rPr lang="en-US" sz="3200" b="1" dirty="0" smtClean="0">
                <a:latin typeface="+mj-lt"/>
              </a:rPr>
            </a:br>
            <a:endParaRPr lang="en-US" sz="3200" b="1" dirty="0" smtClean="0">
              <a:latin typeface="+mj-lt"/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762000" y="1988402"/>
            <a:ext cx="746760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hangingPunct="0">
              <a:defRPr/>
            </a:pPr>
            <a:r>
              <a:rPr lang="en-US" b="1" dirty="0" smtClean="0">
                <a:solidFill>
                  <a:prstClr val="black"/>
                </a:solidFill>
                <a:latin typeface="Calibri" pitchFamily="34" charset="0"/>
                <a:cs typeface="Calibri" pitchFamily="34" charset="0"/>
              </a:rPr>
              <a:t>Employee’s Developmental Level</a:t>
            </a:r>
          </a:p>
          <a:p>
            <a:pPr marL="800100" lvl="1" indent="-342900" eaLnBrk="0" hangingPunct="0">
              <a:buFont typeface="Arial" panose="020B0604020202020204" pitchFamily="34" charset="0"/>
              <a:buChar char="•"/>
              <a:defRPr/>
            </a:pPr>
            <a:r>
              <a:rPr lang="en-US" b="1" dirty="0" smtClean="0">
                <a:solidFill>
                  <a:prstClr val="black"/>
                </a:solidFill>
                <a:latin typeface="Calibri" pitchFamily="34" charset="0"/>
                <a:cs typeface="Calibri" pitchFamily="34" charset="0"/>
              </a:rPr>
              <a:t>Competence</a:t>
            </a:r>
          </a:p>
          <a:p>
            <a:pPr marL="800100" lvl="1" indent="-342900" eaLnBrk="0" hangingPunct="0">
              <a:buFont typeface="Arial" panose="020B0604020202020204" pitchFamily="34" charset="0"/>
              <a:buChar char="•"/>
              <a:defRPr/>
            </a:pPr>
            <a:r>
              <a:rPr lang="en-US" b="1" dirty="0" smtClean="0">
                <a:solidFill>
                  <a:prstClr val="black"/>
                </a:solidFill>
                <a:latin typeface="Calibri" pitchFamily="34" charset="0"/>
                <a:cs typeface="Calibri" pitchFamily="34" charset="0"/>
              </a:rPr>
              <a:t>Commitment</a:t>
            </a:r>
          </a:p>
          <a:p>
            <a:pPr lvl="0" eaLnBrk="0" hangingPunct="0">
              <a:defRPr/>
            </a:pPr>
            <a:endParaRPr lang="en-US" b="1" dirty="0">
              <a:solidFill>
                <a:prstClr val="black"/>
              </a:solidFill>
              <a:latin typeface="Calibri" pitchFamily="34" charset="0"/>
              <a:cs typeface="Calibri" pitchFamily="34" charset="0"/>
            </a:endParaRPr>
          </a:p>
          <a:p>
            <a:pPr lvl="0" eaLnBrk="0" hangingPunct="0">
              <a:defRPr/>
            </a:pPr>
            <a:r>
              <a:rPr lang="en-US" b="1" dirty="0" smtClean="0">
                <a:solidFill>
                  <a:prstClr val="black"/>
                </a:solidFill>
                <a:latin typeface="Calibri" pitchFamily="34" charset="0"/>
                <a:cs typeface="Calibri" pitchFamily="34" charset="0"/>
              </a:rPr>
              <a:t>Leader’s Leadership Style</a:t>
            </a:r>
          </a:p>
          <a:p>
            <a:pPr marL="800100" lvl="1" indent="-342900" eaLnBrk="0" hangingPunct="0">
              <a:buFont typeface="Arial" panose="020B0604020202020204" pitchFamily="34" charset="0"/>
              <a:buChar char="•"/>
              <a:defRPr/>
            </a:pPr>
            <a:r>
              <a:rPr lang="en-US" b="1" dirty="0" smtClean="0">
                <a:solidFill>
                  <a:prstClr val="black"/>
                </a:solidFill>
                <a:latin typeface="Calibri" pitchFamily="34" charset="0"/>
                <a:cs typeface="Calibri" pitchFamily="34" charset="0"/>
              </a:rPr>
              <a:t>Directive</a:t>
            </a:r>
            <a:endParaRPr lang="en-US" b="1" dirty="0">
              <a:solidFill>
                <a:prstClr val="black"/>
              </a:solidFill>
              <a:latin typeface="Calibri" pitchFamily="34" charset="0"/>
              <a:cs typeface="Calibri" pitchFamily="34" charset="0"/>
            </a:endParaRPr>
          </a:p>
          <a:p>
            <a:pPr marL="800100" lvl="1" indent="-342900" eaLnBrk="0" hangingPunct="0">
              <a:buFont typeface="Arial" panose="020B0604020202020204" pitchFamily="34" charset="0"/>
              <a:buChar char="•"/>
              <a:defRPr/>
            </a:pPr>
            <a:r>
              <a:rPr lang="en-US" b="1" dirty="0" smtClean="0">
                <a:solidFill>
                  <a:prstClr val="black"/>
                </a:solidFill>
                <a:latin typeface="Calibri" pitchFamily="34" charset="0"/>
                <a:cs typeface="Calibri" pitchFamily="34" charset="0"/>
              </a:rPr>
              <a:t>Supportive</a:t>
            </a:r>
            <a:endParaRPr lang="en-US" b="1" dirty="0">
              <a:solidFill>
                <a:prstClr val="black"/>
              </a:solidFill>
              <a:latin typeface="Calibri" pitchFamily="34" charset="0"/>
              <a:cs typeface="Calibri" pitchFamily="34" charset="0"/>
            </a:endParaRPr>
          </a:p>
          <a:p>
            <a:pPr lvl="0" eaLnBrk="0" hangingPunct="0">
              <a:defRPr/>
            </a:pPr>
            <a:endParaRPr lang="en-US" b="1" dirty="0">
              <a:solidFill>
                <a:prstClr val="black"/>
              </a:solidFill>
              <a:latin typeface="Calibri" pitchFamily="34" charset="0"/>
              <a:cs typeface="Calibri" pitchFamily="34" charset="0"/>
            </a:endParaRPr>
          </a:p>
          <a:p>
            <a:pPr lvl="0" eaLnBrk="0" hangingPunct="0">
              <a:defRPr/>
            </a:pPr>
            <a:endParaRPr lang="en-US" b="1" dirty="0">
              <a:solidFill>
                <a:prstClr val="black"/>
              </a:solidFill>
              <a:latin typeface="Calibri" pitchFamily="34" charset="0"/>
              <a:cs typeface="Calibri" pitchFamily="34" charset="0"/>
            </a:endParaRPr>
          </a:p>
          <a:p>
            <a:pPr lvl="0" algn="ctr" eaLnBrk="0" hangingPunct="0">
              <a:defRPr/>
            </a:pPr>
            <a:endParaRPr lang="en-US" b="1" dirty="0">
              <a:solidFill>
                <a:prstClr val="black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1" name="TextBox 10"/>
          <p:cNvSpPr txBox="1"/>
          <p:nvPr/>
        </p:nvSpPr>
        <p:spPr>
          <a:xfrm>
            <a:off x="457200" y="6400800"/>
            <a:ext cx="868680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5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Peter G. Northouse, </a:t>
            </a:r>
            <a:r>
              <a:rPr kumimoji="0" lang="en-US" sz="1050" b="0" i="1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Leadership: Theory and Practice</a:t>
            </a:r>
            <a:r>
              <a:rPr kumimoji="0" lang="en-US" sz="105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, Seventh Edition. © 2016 SAGE Publications, Inc.</a:t>
            </a:r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838200"/>
            <a:ext cx="8686800" cy="609600"/>
          </a:xfrm>
        </p:spPr>
        <p:txBody>
          <a:bodyPr/>
          <a:lstStyle/>
          <a:p>
            <a:pPr algn="ctr" eaLnBrk="1" hangingPunct="1"/>
            <a:r>
              <a:rPr lang="en-US" sz="3200" b="1" dirty="0" smtClean="0">
                <a:latin typeface="+mj-lt"/>
              </a:rPr>
              <a:t>Strengths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905000"/>
            <a:ext cx="8229600" cy="40386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spcBef>
                <a:spcPts val="600"/>
              </a:spcBef>
              <a:spcAft>
                <a:spcPts val="3000"/>
              </a:spcAft>
              <a:buClr>
                <a:srgbClr val="0070C0"/>
              </a:buClr>
            </a:pPr>
            <a:r>
              <a:rPr lang="en-US" sz="2400" b="1" dirty="0" smtClean="0">
                <a:latin typeface="+mn-lt"/>
              </a:rPr>
              <a:t>Marketplace approval</a:t>
            </a:r>
            <a:r>
              <a:rPr lang="en-US" sz="2400" dirty="0" smtClean="0">
                <a:latin typeface="+mn-lt"/>
              </a:rPr>
              <a:t>. Situational Leadership</a:t>
            </a:r>
            <a:r>
              <a:rPr lang="en-US" sz="2400" dirty="0" smtClean="0"/>
              <a:t>®</a:t>
            </a:r>
            <a:r>
              <a:rPr lang="en-US" sz="2400" dirty="0" smtClean="0">
                <a:latin typeface="+mn-lt"/>
              </a:rPr>
              <a:t> is perceived as providing a credible model for training employees to become effective leaders.</a:t>
            </a:r>
          </a:p>
          <a:p>
            <a:pPr eaLnBrk="1" hangingPunct="1">
              <a:lnSpc>
                <a:spcPct val="90000"/>
              </a:lnSpc>
              <a:spcBef>
                <a:spcPts val="600"/>
              </a:spcBef>
              <a:spcAft>
                <a:spcPts val="3000"/>
              </a:spcAft>
              <a:buClr>
                <a:srgbClr val="0070C0"/>
              </a:buClr>
            </a:pPr>
            <a:r>
              <a:rPr lang="en-US" sz="2400" b="1" dirty="0" smtClean="0">
                <a:latin typeface="+mn-lt"/>
              </a:rPr>
              <a:t>Practicality. </a:t>
            </a:r>
            <a:r>
              <a:rPr lang="en-US" sz="2400" dirty="0" smtClean="0">
                <a:latin typeface="+mn-lt"/>
              </a:rPr>
              <a:t>Situational Leadership</a:t>
            </a:r>
            <a:r>
              <a:rPr lang="en-US" sz="2400" dirty="0" smtClean="0"/>
              <a:t>®</a:t>
            </a:r>
            <a:r>
              <a:rPr lang="en-US" sz="2400" dirty="0" smtClean="0">
                <a:latin typeface="+mn-lt"/>
              </a:rPr>
              <a:t> is a straightforward approach that is easily understood and applied in a variety of settings.</a:t>
            </a:r>
          </a:p>
          <a:p>
            <a:pPr eaLnBrk="1" hangingPunct="1">
              <a:lnSpc>
                <a:spcPct val="90000"/>
              </a:lnSpc>
              <a:spcBef>
                <a:spcPts val="600"/>
              </a:spcBef>
              <a:spcAft>
                <a:spcPts val="3000"/>
              </a:spcAft>
              <a:buClr>
                <a:srgbClr val="0070C0"/>
              </a:buClr>
            </a:pPr>
            <a:r>
              <a:rPr lang="en-US" sz="2400" b="1" dirty="0" smtClean="0">
                <a:latin typeface="+mn-lt"/>
              </a:rPr>
              <a:t>Prescriptive value. </a:t>
            </a:r>
            <a:r>
              <a:rPr lang="en-US" sz="2400" dirty="0">
                <a:solidFill>
                  <a:prstClr val="black"/>
                </a:solidFill>
                <a:latin typeface="Arial"/>
              </a:rPr>
              <a:t>Situational Leadership</a:t>
            </a:r>
            <a:r>
              <a:rPr lang="en-US" sz="2400" dirty="0">
                <a:solidFill>
                  <a:prstClr val="black"/>
                </a:solidFill>
              </a:rPr>
              <a:t>®</a:t>
            </a:r>
            <a:r>
              <a:rPr lang="en-US" sz="2400" dirty="0">
                <a:solidFill>
                  <a:prstClr val="black"/>
                </a:solidFill>
                <a:latin typeface="Arial"/>
              </a:rPr>
              <a:t> </a:t>
            </a:r>
            <a:r>
              <a:rPr lang="en-US" sz="2400" dirty="0" smtClean="0">
                <a:latin typeface="+mn-lt"/>
              </a:rPr>
              <a:t>clearly outlines what you should and should not do in various settings.</a:t>
            </a:r>
          </a:p>
        </p:txBody>
      </p:sp>
      <p:sp>
        <p:nvSpPr>
          <p:cNvPr id="6" name="TextBox 10"/>
          <p:cNvSpPr txBox="1"/>
          <p:nvPr/>
        </p:nvSpPr>
        <p:spPr>
          <a:xfrm>
            <a:off x="457200" y="6400800"/>
            <a:ext cx="868680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5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Peter G. Northouse, </a:t>
            </a:r>
            <a:r>
              <a:rPr kumimoji="0" lang="en-US" sz="1050" b="0" i="1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Leadership: Theory and Practice</a:t>
            </a:r>
            <a:r>
              <a:rPr kumimoji="0" lang="en-US" sz="105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, Seventh Edition. © 2016 SAGE Publications, Inc.</a:t>
            </a:r>
            <a:endParaRPr lang="en-US" dirty="0"/>
          </a:p>
        </p:txBody>
      </p:sp>
    </p:spTree>
  </p:cSld>
  <p:clrMapOvr>
    <a:masterClrMapping/>
  </p:clrMapOvr>
  <p:transition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5" name="Rectangle 3"/>
          <p:cNvSpPr>
            <a:spLocks noGrp="1" noChangeArrowheads="1"/>
          </p:cNvSpPr>
          <p:nvPr>
            <p:ph idx="1"/>
          </p:nvPr>
        </p:nvSpPr>
        <p:spPr>
          <a:xfrm>
            <a:off x="533400" y="1981200"/>
            <a:ext cx="8229600" cy="2819400"/>
          </a:xfrm>
        </p:spPr>
        <p:txBody>
          <a:bodyPr/>
          <a:lstStyle/>
          <a:p>
            <a:pPr eaLnBrk="1" hangingPunct="1">
              <a:spcBef>
                <a:spcPct val="0"/>
              </a:spcBef>
              <a:spcAft>
                <a:spcPts val="2400"/>
              </a:spcAft>
            </a:pPr>
            <a:r>
              <a:rPr lang="en-US" sz="2400" b="1" dirty="0" smtClean="0">
                <a:latin typeface="+mn-lt"/>
              </a:rPr>
              <a:t>Leader flexibility. </a:t>
            </a:r>
            <a:r>
              <a:rPr lang="en-US" sz="2400" dirty="0">
                <a:solidFill>
                  <a:prstClr val="black"/>
                </a:solidFill>
                <a:latin typeface="Arial"/>
              </a:rPr>
              <a:t>Situational Leadership</a:t>
            </a:r>
            <a:r>
              <a:rPr lang="en-US" sz="2400" dirty="0">
                <a:solidFill>
                  <a:prstClr val="black"/>
                </a:solidFill>
              </a:rPr>
              <a:t>®</a:t>
            </a:r>
            <a:r>
              <a:rPr lang="en-US" sz="2400" dirty="0">
                <a:solidFill>
                  <a:prstClr val="black"/>
                </a:solidFill>
                <a:latin typeface="Arial"/>
              </a:rPr>
              <a:t> </a:t>
            </a:r>
            <a:r>
              <a:rPr lang="en-US" sz="2400" dirty="0" smtClean="0">
                <a:latin typeface="+mn-lt"/>
              </a:rPr>
              <a:t>stresses that effective leaders are those who can change their styles based on task requirements and subordinate needs.</a:t>
            </a:r>
          </a:p>
          <a:p>
            <a:pPr eaLnBrk="1" hangingPunct="1">
              <a:spcBef>
                <a:spcPct val="0"/>
              </a:spcBef>
              <a:spcAft>
                <a:spcPts val="2400"/>
              </a:spcAft>
            </a:pPr>
            <a:r>
              <a:rPr lang="en-US" sz="2400" b="1" dirty="0" smtClean="0">
                <a:latin typeface="+mn-lt"/>
              </a:rPr>
              <a:t>Differential treatment. </a:t>
            </a:r>
            <a:r>
              <a:rPr lang="en-US" sz="2400" dirty="0">
                <a:solidFill>
                  <a:prstClr val="black"/>
                </a:solidFill>
                <a:latin typeface="Arial"/>
              </a:rPr>
              <a:t>Situational Leadership</a:t>
            </a:r>
            <a:r>
              <a:rPr lang="en-US" sz="2400" dirty="0">
                <a:solidFill>
                  <a:prstClr val="black"/>
                </a:solidFill>
              </a:rPr>
              <a:t>®</a:t>
            </a:r>
            <a:r>
              <a:rPr lang="en-US" sz="2400" dirty="0">
                <a:solidFill>
                  <a:prstClr val="black"/>
                </a:solidFill>
                <a:latin typeface="Arial"/>
              </a:rPr>
              <a:t> </a:t>
            </a:r>
            <a:r>
              <a:rPr lang="en-US" sz="2400" dirty="0" smtClean="0">
                <a:latin typeface="+mn-lt"/>
              </a:rPr>
              <a:t>is based on the premise that leaders need to treat each subordinate according to his/her unique needs.</a:t>
            </a:r>
          </a:p>
          <a:p>
            <a:pPr eaLnBrk="1" hangingPunct="1">
              <a:lnSpc>
                <a:spcPct val="90000"/>
              </a:lnSpc>
            </a:pPr>
            <a:endParaRPr lang="en-US" sz="2400" dirty="0" smtClean="0"/>
          </a:p>
        </p:txBody>
      </p:sp>
      <p:sp>
        <p:nvSpPr>
          <p:cNvPr id="6" name="TextBox 10"/>
          <p:cNvSpPr txBox="1"/>
          <p:nvPr/>
        </p:nvSpPr>
        <p:spPr>
          <a:xfrm>
            <a:off x="457200" y="6400800"/>
            <a:ext cx="868680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5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Peter G. Northouse, </a:t>
            </a:r>
            <a:r>
              <a:rPr kumimoji="0" lang="en-US" sz="1050" b="0" i="1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Leadership: Theory and Practice</a:t>
            </a:r>
            <a:r>
              <a:rPr kumimoji="0" lang="en-US" sz="105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, Seventh Edition. © 2016 SAGE Publications, Inc.</a:t>
            </a:r>
            <a:endParaRPr lang="en-US" dirty="0"/>
          </a:p>
        </p:txBody>
      </p:sp>
      <p:sp>
        <p:nvSpPr>
          <p:cNvPr id="8" name="Rectangle 2"/>
          <p:cNvSpPr txBox="1">
            <a:spLocks noChangeArrowheads="1"/>
          </p:cNvSpPr>
          <p:nvPr/>
        </p:nvSpPr>
        <p:spPr bwMode="auto">
          <a:xfrm>
            <a:off x="381000" y="838200"/>
            <a:ext cx="86868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3200" b="1" i="1" kern="1200">
                <a:solidFill>
                  <a:schemeClr val="tx1"/>
                </a:solidFill>
                <a:latin typeface="+mj-lt"/>
                <a:ea typeface="+mj-ea"/>
                <a:cs typeface="Times New Roman" pitchFamily="18" charset="0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mtClean="0"/>
              <a:t>Strengths</a:t>
            </a:r>
            <a:endParaRPr lang="en-US" dirty="0" smtClean="0"/>
          </a:p>
        </p:txBody>
      </p:sp>
    </p:spTree>
  </p:cSld>
  <p:clrMapOvr>
    <a:masterClrMapping/>
  </p:clrMapOvr>
  <p:transition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914400"/>
            <a:ext cx="7772400" cy="457200"/>
          </a:xfrm>
        </p:spPr>
        <p:txBody>
          <a:bodyPr/>
          <a:lstStyle/>
          <a:p>
            <a:pPr algn="ctr" eaLnBrk="1" hangingPunct="1"/>
            <a:r>
              <a:rPr lang="en-US" sz="3200" b="1" dirty="0" smtClean="0">
                <a:latin typeface="+mj-lt"/>
              </a:rPr>
              <a:t>Criticisms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828800"/>
            <a:ext cx="8077200" cy="38100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spcBef>
                <a:spcPct val="0"/>
              </a:spcBef>
              <a:spcAft>
                <a:spcPts val="1800"/>
              </a:spcAft>
              <a:buClr>
                <a:srgbClr val="0070C0"/>
              </a:buClr>
            </a:pPr>
            <a:r>
              <a:rPr lang="en-US" sz="2400" dirty="0" smtClean="0">
                <a:latin typeface="+mn-lt"/>
              </a:rPr>
              <a:t>Lack of an empirical foundation raises theoretical considerations regarding the validity of the approach.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spcAft>
                <a:spcPts val="1800"/>
              </a:spcAft>
              <a:buClr>
                <a:srgbClr val="0070C0"/>
              </a:buClr>
            </a:pPr>
            <a:r>
              <a:rPr lang="en-US" sz="2400" dirty="0" smtClean="0">
                <a:latin typeface="+mn-lt"/>
              </a:rPr>
              <a:t>Further research is required to determine how commitment and competence are conceptualized for each developmental level.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spcAft>
                <a:spcPts val="1800"/>
              </a:spcAft>
              <a:buClr>
                <a:srgbClr val="0070C0"/>
              </a:buClr>
            </a:pPr>
            <a:r>
              <a:rPr lang="en-US" sz="2400" dirty="0" smtClean="0">
                <a:latin typeface="+mn-lt"/>
              </a:rPr>
              <a:t>Conceptualization of commitment itself and why it varies is very unclear.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spcAft>
                <a:spcPts val="1800"/>
              </a:spcAft>
              <a:buClr>
                <a:srgbClr val="0070C0"/>
              </a:buClr>
            </a:pPr>
            <a:r>
              <a:rPr lang="en-US" sz="2400" dirty="0" smtClean="0">
                <a:latin typeface="+mn-lt"/>
              </a:rPr>
              <a:t>Replication studies fail to support basic prescriptions of the Situational Leadership</a:t>
            </a:r>
            <a:r>
              <a:rPr lang="en-US" sz="2400" dirty="0" smtClean="0"/>
              <a:t>®</a:t>
            </a:r>
            <a:r>
              <a:rPr lang="en-US" sz="2400" dirty="0" smtClean="0">
                <a:latin typeface="+mn-lt"/>
              </a:rPr>
              <a:t> model.</a:t>
            </a:r>
          </a:p>
        </p:txBody>
      </p:sp>
      <p:sp>
        <p:nvSpPr>
          <p:cNvPr id="6" name="TextBox 10"/>
          <p:cNvSpPr txBox="1"/>
          <p:nvPr/>
        </p:nvSpPr>
        <p:spPr>
          <a:xfrm>
            <a:off x="457200" y="6400800"/>
            <a:ext cx="868680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5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Peter G. Northouse, </a:t>
            </a:r>
            <a:r>
              <a:rPr kumimoji="0" lang="en-US" sz="1050" b="0" i="1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Leadership: Theory and Practice</a:t>
            </a:r>
            <a:r>
              <a:rPr kumimoji="0" lang="en-US" sz="105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, Seventh Edition. © 2016 SAGE Publications, Inc.</a:t>
            </a:r>
            <a:endParaRPr lang="en-US" dirty="0"/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1030"/>
          <p:cNvSpPr>
            <a:spLocks noGrp="1" noChangeArrowheads="1"/>
          </p:cNvSpPr>
          <p:nvPr>
            <p:ph type="ctrTitle" idx="4294967295"/>
          </p:nvPr>
        </p:nvSpPr>
        <p:spPr>
          <a:xfrm>
            <a:off x="1295400" y="685800"/>
            <a:ext cx="6705600" cy="990600"/>
          </a:xfrm>
        </p:spPr>
        <p:txBody>
          <a:bodyPr/>
          <a:lstStyle/>
          <a:p>
            <a:pPr eaLnBrk="1" hangingPunct="1"/>
            <a:r>
              <a:rPr lang="en-US" sz="3200" dirty="0" smtClean="0">
                <a:latin typeface="+mj-lt"/>
              </a:rPr>
              <a:t>Overview</a:t>
            </a:r>
          </a:p>
        </p:txBody>
      </p:sp>
      <p:sp>
        <p:nvSpPr>
          <p:cNvPr id="12291" name="Rectangle 1027"/>
          <p:cNvSpPr>
            <a:spLocks noGrp="1" noChangeArrowheads="1"/>
          </p:cNvSpPr>
          <p:nvPr>
            <p:ph type="subTitle" idx="4294967295"/>
          </p:nvPr>
        </p:nvSpPr>
        <p:spPr>
          <a:xfrm>
            <a:off x="685800" y="2057400"/>
            <a:ext cx="7772400" cy="3962400"/>
          </a:xfrm>
        </p:spPr>
        <p:txBody>
          <a:bodyPr/>
          <a:lstStyle/>
          <a:p>
            <a:pPr algn="l" eaLnBrk="1" hangingPunct="1">
              <a:spcBef>
                <a:spcPct val="0"/>
              </a:spcBef>
              <a:spcAft>
                <a:spcPts val="3000"/>
              </a:spcAft>
              <a:buClr>
                <a:srgbClr val="0070C0"/>
              </a:buClr>
              <a:buSzPct val="95000"/>
              <a:buFont typeface="Wingdings 2" pitchFamily="18" charset="2"/>
              <a:buChar char="÷"/>
            </a:pPr>
            <a:r>
              <a:rPr lang="en-US" sz="2400" dirty="0" smtClean="0">
                <a:solidFill>
                  <a:schemeClr val="tx1"/>
                </a:solidFill>
                <a:latin typeface="+mn-lt"/>
              </a:rPr>
              <a:t> Situational Approach Perspective </a:t>
            </a:r>
          </a:p>
          <a:p>
            <a:pPr algn="l" eaLnBrk="1" hangingPunct="1">
              <a:spcBef>
                <a:spcPct val="0"/>
              </a:spcBef>
              <a:spcAft>
                <a:spcPts val="3000"/>
              </a:spcAft>
              <a:buClr>
                <a:srgbClr val="0070C0"/>
              </a:buClr>
              <a:buSzPct val="95000"/>
              <a:buFont typeface="Wingdings 2" pitchFamily="18" charset="2"/>
              <a:buChar char="÷"/>
            </a:pPr>
            <a:r>
              <a:rPr lang="en-US" sz="2400" dirty="0" smtClean="0">
                <a:solidFill>
                  <a:schemeClr val="tx1"/>
                </a:solidFill>
                <a:latin typeface="+mn-lt"/>
              </a:rPr>
              <a:t> Leadership Styles</a:t>
            </a:r>
          </a:p>
          <a:p>
            <a:pPr algn="l" eaLnBrk="1" hangingPunct="1">
              <a:spcBef>
                <a:spcPct val="0"/>
              </a:spcBef>
              <a:spcAft>
                <a:spcPts val="3000"/>
              </a:spcAft>
              <a:buClr>
                <a:srgbClr val="0070C0"/>
              </a:buClr>
              <a:buSzPct val="95000"/>
              <a:buFont typeface="Wingdings 2" pitchFamily="18" charset="2"/>
              <a:buChar char="÷"/>
            </a:pPr>
            <a:r>
              <a:rPr lang="en-US" sz="2400" dirty="0" smtClean="0">
                <a:solidFill>
                  <a:schemeClr val="tx1"/>
                </a:solidFill>
                <a:latin typeface="+mn-lt"/>
              </a:rPr>
              <a:t> Developmental Levels</a:t>
            </a:r>
          </a:p>
          <a:p>
            <a:pPr algn="l" eaLnBrk="1" hangingPunct="1">
              <a:spcBef>
                <a:spcPct val="0"/>
              </a:spcBef>
              <a:spcAft>
                <a:spcPts val="3000"/>
              </a:spcAft>
              <a:buClr>
                <a:srgbClr val="0070C0"/>
              </a:buClr>
              <a:buSzPct val="95000"/>
              <a:buFont typeface="Wingdings 2" pitchFamily="18" charset="2"/>
              <a:buChar char="÷"/>
            </a:pPr>
            <a:r>
              <a:rPr lang="en-US" sz="2400" dirty="0" smtClean="0">
                <a:solidFill>
                  <a:schemeClr val="tx1"/>
                </a:solidFill>
                <a:latin typeface="+mn-lt"/>
              </a:rPr>
              <a:t> How Does the Situational Approach Work?</a:t>
            </a:r>
          </a:p>
        </p:txBody>
      </p:sp>
      <p:sp>
        <p:nvSpPr>
          <p:cNvPr id="5" name="TextBox 10"/>
          <p:cNvSpPr txBox="1"/>
          <p:nvPr/>
        </p:nvSpPr>
        <p:spPr>
          <a:xfrm>
            <a:off x="457200" y="6400800"/>
            <a:ext cx="868680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5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Peter G. Northouse, </a:t>
            </a:r>
            <a:r>
              <a:rPr kumimoji="0" lang="en-US" sz="1050" b="0" i="1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Leadership: Theory and Practice</a:t>
            </a:r>
            <a:r>
              <a:rPr kumimoji="0" lang="en-US" sz="105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, Seventh Edition. © 2016 SAGE Publications, Inc.</a:t>
            </a:r>
            <a:endParaRPr lang="en-US" dirty="0"/>
          </a:p>
        </p:txBody>
      </p:sp>
    </p:spTree>
  </p:cSld>
  <p:clrMapOvr>
    <a:masterClrMapping/>
  </p:clrMapOvr>
  <p:transition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3" name="Rectangle 3"/>
          <p:cNvSpPr>
            <a:spLocks noGrp="1" noChangeArrowheads="1"/>
          </p:cNvSpPr>
          <p:nvPr>
            <p:ph idx="1"/>
          </p:nvPr>
        </p:nvSpPr>
        <p:spPr>
          <a:xfrm>
            <a:off x="533400" y="1828800"/>
            <a:ext cx="8077200" cy="3352800"/>
          </a:xfrm>
        </p:spPr>
        <p:txBody>
          <a:bodyPr/>
          <a:lstStyle/>
          <a:p>
            <a:pPr eaLnBrk="1" hangingPunct="1">
              <a:spcBef>
                <a:spcPct val="0"/>
              </a:spcBef>
              <a:spcAft>
                <a:spcPts val="2400"/>
              </a:spcAft>
              <a:buClr>
                <a:srgbClr val="0070C0"/>
              </a:buClr>
            </a:pPr>
            <a:r>
              <a:rPr lang="en-US" sz="2400" dirty="0" smtClean="0">
                <a:latin typeface="+mn-lt"/>
              </a:rPr>
              <a:t>Does not account for how particular demographics influence the leader-subordinate prescriptions of the model</a:t>
            </a:r>
          </a:p>
          <a:p>
            <a:pPr eaLnBrk="1" hangingPunct="1">
              <a:spcBef>
                <a:spcPct val="0"/>
              </a:spcBef>
              <a:spcAft>
                <a:spcPts val="2400"/>
              </a:spcAft>
              <a:buClr>
                <a:srgbClr val="0070C0"/>
              </a:buClr>
            </a:pPr>
            <a:r>
              <a:rPr lang="en-US" sz="2400" dirty="0" smtClean="0">
                <a:latin typeface="+mn-lt"/>
              </a:rPr>
              <a:t>Fails to adequately address the issue of one-to-one versus group leadership in an organizational setting</a:t>
            </a:r>
          </a:p>
          <a:p>
            <a:pPr eaLnBrk="1" hangingPunct="1">
              <a:spcBef>
                <a:spcPct val="0"/>
              </a:spcBef>
              <a:spcAft>
                <a:spcPts val="2400"/>
              </a:spcAft>
              <a:buClr>
                <a:srgbClr val="0070C0"/>
              </a:buClr>
            </a:pPr>
            <a:r>
              <a:rPr lang="en-US" sz="2400" dirty="0" smtClean="0">
                <a:latin typeface="+mn-lt"/>
              </a:rPr>
              <a:t>Questionnaires are biased in favor of </a:t>
            </a:r>
            <a:r>
              <a:rPr lang="en-US" sz="2400" dirty="0">
                <a:solidFill>
                  <a:prstClr val="black"/>
                </a:solidFill>
                <a:latin typeface="Arial"/>
              </a:rPr>
              <a:t>Situational Leadership</a:t>
            </a:r>
            <a:r>
              <a:rPr lang="en-US" sz="2400" dirty="0" smtClean="0">
                <a:solidFill>
                  <a:prstClr val="black"/>
                </a:solidFill>
              </a:rPr>
              <a:t>®</a:t>
            </a:r>
            <a:r>
              <a:rPr lang="en-US" sz="2400" dirty="0" smtClean="0">
                <a:solidFill>
                  <a:prstClr val="black"/>
                </a:solidFill>
                <a:latin typeface="Arial"/>
              </a:rPr>
              <a:t>.</a:t>
            </a:r>
            <a:endParaRPr lang="en-US" sz="2400" dirty="0" smtClean="0">
              <a:latin typeface="+mn-lt"/>
            </a:endParaRPr>
          </a:p>
        </p:txBody>
      </p:sp>
      <p:sp>
        <p:nvSpPr>
          <p:cNvPr id="6" name="TextBox 10"/>
          <p:cNvSpPr txBox="1"/>
          <p:nvPr/>
        </p:nvSpPr>
        <p:spPr>
          <a:xfrm>
            <a:off x="457200" y="6400800"/>
            <a:ext cx="868680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5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Peter G. Northouse, </a:t>
            </a:r>
            <a:r>
              <a:rPr kumimoji="0" lang="en-US" sz="1050" b="0" i="1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Leadership: Theory and Practice</a:t>
            </a:r>
            <a:r>
              <a:rPr kumimoji="0" lang="en-US" sz="105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, Seventh Edition. © 2016 SAGE Publications, Inc.</a:t>
            </a:r>
            <a:endParaRPr lang="en-US" dirty="0"/>
          </a:p>
        </p:txBody>
      </p:sp>
      <p:sp>
        <p:nvSpPr>
          <p:cNvPr id="8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914400"/>
            <a:ext cx="7772400" cy="457200"/>
          </a:xfrm>
        </p:spPr>
        <p:txBody>
          <a:bodyPr/>
          <a:lstStyle/>
          <a:p>
            <a:pPr algn="ctr" eaLnBrk="1" hangingPunct="1"/>
            <a:r>
              <a:rPr lang="en-US" sz="3200" b="1" dirty="0" smtClean="0">
                <a:latin typeface="+mj-lt"/>
              </a:rPr>
              <a:t>Criticisms</a:t>
            </a:r>
          </a:p>
        </p:txBody>
      </p:sp>
    </p:spTree>
  </p:cSld>
  <p:clrMapOvr>
    <a:masterClrMapping/>
  </p:clrMapOvr>
  <p:transition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762000"/>
            <a:ext cx="8153400" cy="838200"/>
          </a:xfrm>
        </p:spPr>
        <p:txBody>
          <a:bodyPr/>
          <a:lstStyle/>
          <a:p>
            <a:pPr algn="ctr" eaLnBrk="1" hangingPunct="1"/>
            <a:r>
              <a:rPr lang="en-US" sz="3200" b="1" dirty="0" smtClean="0">
                <a:latin typeface="+mj-lt"/>
              </a:rPr>
              <a:t>Application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sz="half" idx="1"/>
          </p:nvPr>
        </p:nvSpPr>
        <p:spPr>
          <a:xfrm>
            <a:off x="304800" y="1828800"/>
            <a:ext cx="8458200" cy="3505200"/>
          </a:xfrm>
        </p:spPr>
        <p:txBody>
          <a:bodyPr/>
          <a:lstStyle/>
          <a:p>
            <a:pPr eaLnBrk="1" hangingPunct="1">
              <a:spcBef>
                <a:spcPct val="0"/>
              </a:spcBef>
              <a:spcAft>
                <a:spcPts val="2400"/>
              </a:spcAft>
              <a:buClr>
                <a:srgbClr val="0070C0"/>
              </a:buClr>
            </a:pPr>
            <a:r>
              <a:rPr lang="en-US" sz="2400" dirty="0" smtClean="0">
                <a:latin typeface="+mn-lt"/>
              </a:rPr>
              <a:t>Often used in consulting because it’s easy to conceptualize and apply</a:t>
            </a:r>
          </a:p>
          <a:p>
            <a:pPr eaLnBrk="1" hangingPunct="1">
              <a:spcBef>
                <a:spcPct val="0"/>
              </a:spcBef>
              <a:spcAft>
                <a:spcPts val="2400"/>
              </a:spcAft>
              <a:buClr>
                <a:srgbClr val="0070C0"/>
              </a:buClr>
            </a:pPr>
            <a:r>
              <a:rPr lang="en-US" sz="2400" dirty="0" smtClean="0">
                <a:latin typeface="+mn-lt"/>
              </a:rPr>
              <a:t>Straightforward nature makes it practical for managers to apply</a:t>
            </a:r>
          </a:p>
          <a:p>
            <a:pPr eaLnBrk="1" hangingPunct="1">
              <a:spcBef>
                <a:spcPct val="0"/>
              </a:spcBef>
              <a:spcAft>
                <a:spcPts val="2400"/>
              </a:spcAft>
              <a:buClr>
                <a:srgbClr val="0070C0"/>
              </a:buClr>
            </a:pPr>
            <a:r>
              <a:rPr lang="en-US" sz="2400" dirty="0" smtClean="0">
                <a:latin typeface="+mn-lt"/>
              </a:rPr>
              <a:t>Breadth of situational approach facilitates its applicability in virtually all types of organizations and levels of management in organizations</a:t>
            </a:r>
          </a:p>
        </p:txBody>
      </p:sp>
      <p:sp>
        <p:nvSpPr>
          <p:cNvPr id="6" name="TextBox 10"/>
          <p:cNvSpPr txBox="1"/>
          <p:nvPr/>
        </p:nvSpPr>
        <p:spPr>
          <a:xfrm>
            <a:off x="457200" y="6400800"/>
            <a:ext cx="868680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5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Peter G. Northouse, </a:t>
            </a:r>
            <a:r>
              <a:rPr kumimoji="0" lang="en-US" sz="1050" b="0" i="1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Leadership: Theory and Practice</a:t>
            </a:r>
            <a:r>
              <a:rPr kumimoji="0" lang="en-US" sz="105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, Seventh Edition. © 2016 SAGE Publications, Inc.</a:t>
            </a:r>
            <a:endParaRPr lang="en-US" dirty="0"/>
          </a:p>
        </p:txBody>
      </p:sp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838200"/>
            <a:ext cx="8229600" cy="838200"/>
          </a:xfrm>
        </p:spPr>
        <p:txBody>
          <a:bodyPr/>
          <a:lstStyle/>
          <a:p>
            <a:pPr algn="ctr" eaLnBrk="1" hangingPunct="1"/>
            <a:r>
              <a:rPr lang="en-US" sz="3200" b="1" dirty="0" smtClean="0">
                <a:latin typeface="+mj-lt"/>
              </a:rPr>
              <a:t>Situational Approach Description </a:t>
            </a:r>
            <a:br>
              <a:rPr lang="en-US" sz="3200" b="1" dirty="0" smtClean="0">
                <a:latin typeface="+mj-lt"/>
              </a:rPr>
            </a:br>
            <a:r>
              <a:rPr lang="en-US" sz="3200" b="1" dirty="0" smtClean="0">
                <a:latin typeface="+mj-lt"/>
              </a:rPr>
              <a:t>(Hersey &amp; Blanchard, 1969</a:t>
            </a:r>
            <a:r>
              <a:rPr lang="en-US" sz="2800" b="1" dirty="0" smtClean="0">
                <a:latin typeface="+mj-lt"/>
              </a:rPr>
              <a:t>)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idx="1"/>
          </p:nvPr>
        </p:nvSpPr>
        <p:spPr>
          <a:xfrm>
            <a:off x="609600" y="3200400"/>
            <a:ext cx="7162800" cy="2438400"/>
          </a:xfrm>
        </p:spPr>
        <p:txBody>
          <a:bodyPr/>
          <a:lstStyle/>
          <a:p>
            <a:pPr eaLnBrk="1" hangingPunct="1">
              <a:spcBef>
                <a:spcPct val="0"/>
              </a:spcBef>
              <a:spcAft>
                <a:spcPts val="1800"/>
              </a:spcAft>
              <a:buClr>
                <a:srgbClr val="0070C0"/>
              </a:buClr>
            </a:pPr>
            <a:r>
              <a:rPr lang="en-US" sz="2400" dirty="0" smtClean="0">
                <a:latin typeface="+mn-lt"/>
                <a:ea typeface="Calibri" pitchFamily="34" charset="0"/>
                <a:cs typeface="Calibri" pitchFamily="34" charset="0"/>
              </a:rPr>
              <a:t>Focuses on leadership in situations</a:t>
            </a:r>
            <a:endParaRPr lang="en-US" sz="2400" u="sng" dirty="0" smtClean="0">
              <a:latin typeface="+mn-lt"/>
              <a:ea typeface="Calibri" pitchFamily="34" charset="0"/>
              <a:cs typeface="Calibri" pitchFamily="34" charset="0"/>
            </a:endParaRPr>
          </a:p>
          <a:p>
            <a:pPr eaLnBrk="1" hangingPunct="1">
              <a:spcBef>
                <a:spcPct val="0"/>
              </a:spcBef>
              <a:spcAft>
                <a:spcPts val="1800"/>
              </a:spcAft>
              <a:buClr>
                <a:srgbClr val="0070C0"/>
              </a:buClr>
            </a:pPr>
            <a:r>
              <a:rPr lang="en-US" sz="2400" dirty="0" smtClean="0">
                <a:latin typeface="+mn-lt"/>
                <a:ea typeface="Calibri" pitchFamily="34" charset="0"/>
                <a:cs typeface="Calibri" pitchFamily="34" charset="0"/>
              </a:rPr>
              <a:t>Emphasizes </a:t>
            </a:r>
            <a:r>
              <a:rPr lang="en-US" sz="2400" b="1" dirty="0" smtClean="0">
                <a:latin typeface="+mn-lt"/>
                <a:ea typeface="Calibri" pitchFamily="34" charset="0"/>
                <a:cs typeface="Calibri" pitchFamily="34" charset="0"/>
              </a:rPr>
              <a:t>adapting style </a:t>
            </a:r>
            <a:r>
              <a:rPr lang="en-US" sz="2400" dirty="0" smtClean="0">
                <a:latin typeface="+mn-lt"/>
                <a:ea typeface="Calibri" pitchFamily="34" charset="0"/>
                <a:cs typeface="Calibri" pitchFamily="34" charset="0"/>
              </a:rPr>
              <a:t>- different situations demand different kinds of leadership</a:t>
            </a:r>
          </a:p>
          <a:p>
            <a:pPr eaLnBrk="1" hangingPunct="1">
              <a:spcBef>
                <a:spcPct val="0"/>
              </a:spcBef>
              <a:spcAft>
                <a:spcPts val="1800"/>
              </a:spcAft>
              <a:buClr>
                <a:srgbClr val="0070C0"/>
              </a:buClr>
            </a:pPr>
            <a:r>
              <a:rPr lang="en-US" sz="2400" dirty="0" smtClean="0">
                <a:latin typeface="+mn-lt"/>
                <a:ea typeface="Calibri" pitchFamily="34" charset="0"/>
                <a:cs typeface="Calibri" pitchFamily="34" charset="0"/>
              </a:rPr>
              <a:t>Used extensively in organizational leadership training and development</a:t>
            </a:r>
          </a:p>
        </p:txBody>
      </p:sp>
      <p:sp>
        <p:nvSpPr>
          <p:cNvPr id="13316" name="Rectangle 9"/>
          <p:cNvSpPr>
            <a:spLocks noChangeArrowheads="1"/>
          </p:cNvSpPr>
          <p:nvPr/>
        </p:nvSpPr>
        <p:spPr bwMode="auto">
          <a:xfrm>
            <a:off x="990600" y="1806714"/>
            <a:ext cx="76962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en-US" sz="2000" b="1" i="1" dirty="0">
                <a:latin typeface="+mn-lt"/>
              </a:rPr>
              <a:t>“Leaders match their style to the competence and commitment of subordinates</a:t>
            </a:r>
            <a:r>
              <a:rPr lang="en-US" sz="2000" b="1" i="1" dirty="0"/>
              <a:t>”</a:t>
            </a:r>
          </a:p>
        </p:txBody>
      </p:sp>
      <p:sp>
        <p:nvSpPr>
          <p:cNvPr id="9" name="Rectangle 8"/>
          <p:cNvSpPr/>
          <p:nvPr/>
        </p:nvSpPr>
        <p:spPr>
          <a:xfrm>
            <a:off x="724133" y="2590800"/>
            <a:ext cx="224766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eaLnBrk="0" hangingPunct="0">
              <a:defRPr/>
            </a:pPr>
            <a:r>
              <a:rPr lang="en-US" sz="2800" b="1" dirty="0" smtClean="0">
                <a:solidFill>
                  <a:srgbClr val="0070C0"/>
                </a:solidFill>
                <a:latin typeface="Arial Rounded MT Bold" pitchFamily="34" charset="0"/>
                <a:cs typeface="Calibri" pitchFamily="34" charset="0"/>
              </a:rPr>
              <a:t>Perspective</a:t>
            </a:r>
            <a:endParaRPr lang="en-US" sz="2800" b="1" dirty="0">
              <a:solidFill>
                <a:srgbClr val="0070C0"/>
              </a:solidFill>
              <a:latin typeface="Arial Rounded MT Bold" pitchFamily="34" charset="0"/>
              <a:cs typeface="Calibri" pitchFamily="34" charset="0"/>
            </a:endParaRPr>
          </a:p>
        </p:txBody>
      </p:sp>
      <p:sp>
        <p:nvSpPr>
          <p:cNvPr id="10" name="TextBox 10"/>
          <p:cNvSpPr txBox="1"/>
          <p:nvPr/>
        </p:nvSpPr>
        <p:spPr>
          <a:xfrm>
            <a:off x="457200" y="6400800"/>
            <a:ext cx="868680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5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Peter G. Northouse, </a:t>
            </a:r>
            <a:r>
              <a:rPr kumimoji="0" lang="en-US" sz="1050" b="0" i="1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Leadership: Theory and Practice</a:t>
            </a:r>
            <a:r>
              <a:rPr kumimoji="0" lang="en-US" sz="105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, Seventh Edition. © 2016 SAGE Publications, Inc.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914400"/>
            <a:ext cx="8763000" cy="685800"/>
          </a:xfrm>
        </p:spPr>
        <p:txBody>
          <a:bodyPr/>
          <a:lstStyle/>
          <a:p>
            <a:pPr algn="ctr" eaLnBrk="1" hangingPunct="1"/>
            <a:r>
              <a:rPr lang="en-US" sz="3200" b="1" dirty="0" smtClean="0">
                <a:latin typeface="+mj-lt"/>
              </a:rPr>
              <a:t>Situational Approach Description, cont’d </a:t>
            </a:r>
            <a:br>
              <a:rPr lang="en-US" sz="3200" b="1" dirty="0" smtClean="0">
                <a:latin typeface="+mj-lt"/>
              </a:rPr>
            </a:br>
            <a:r>
              <a:rPr lang="en-US" sz="3200" dirty="0" smtClean="0">
                <a:latin typeface="+mj-lt"/>
              </a:rPr>
              <a:t>(Hersey &amp; Blanchard, 1969)</a:t>
            </a:r>
            <a:endParaRPr lang="en-US" sz="3200" dirty="0" smtClean="0">
              <a:solidFill>
                <a:srgbClr val="333399"/>
              </a:solidFill>
              <a:latin typeface="+mj-lt"/>
            </a:endParaRPr>
          </a:p>
        </p:txBody>
      </p:sp>
      <p:sp>
        <p:nvSpPr>
          <p:cNvPr id="14339" name="Rectangle 9"/>
          <p:cNvSpPr>
            <a:spLocks noGrp="1" noChangeArrowheads="1"/>
          </p:cNvSpPr>
          <p:nvPr>
            <p:ph idx="1"/>
          </p:nvPr>
        </p:nvSpPr>
        <p:spPr>
          <a:xfrm>
            <a:off x="533400" y="2819400"/>
            <a:ext cx="7467600" cy="2971800"/>
          </a:xfrm>
        </p:spPr>
        <p:txBody>
          <a:bodyPr/>
          <a:lstStyle/>
          <a:p>
            <a:pPr>
              <a:spcBef>
                <a:spcPct val="0"/>
              </a:spcBef>
              <a:spcAft>
                <a:spcPts val="2400"/>
              </a:spcAft>
              <a:buClr>
                <a:srgbClr val="0070C0"/>
              </a:buClr>
            </a:pPr>
            <a:r>
              <a:rPr lang="en-US" sz="2400" b="1" dirty="0" smtClean="0">
                <a:latin typeface="+mn-lt"/>
              </a:rPr>
              <a:t>Composed of both a directive dimension &amp; supportive dimension:</a:t>
            </a:r>
          </a:p>
          <a:p>
            <a:pPr lvl="1">
              <a:spcBef>
                <a:spcPct val="0"/>
              </a:spcBef>
              <a:spcAft>
                <a:spcPts val="2400"/>
              </a:spcAft>
              <a:buClr>
                <a:srgbClr val="0070C0"/>
              </a:buClr>
              <a:buSzPct val="80000"/>
            </a:pPr>
            <a:r>
              <a:rPr lang="en-US" sz="2000" dirty="0" smtClean="0">
                <a:solidFill>
                  <a:schemeClr val="tx1"/>
                </a:solidFill>
              </a:rPr>
              <a:t>Each dimension must be applied appropriately in a given situation</a:t>
            </a:r>
          </a:p>
          <a:p>
            <a:pPr lvl="1">
              <a:spcBef>
                <a:spcPct val="0"/>
              </a:spcBef>
              <a:spcAft>
                <a:spcPts val="2400"/>
              </a:spcAft>
              <a:buClr>
                <a:srgbClr val="0070C0"/>
              </a:buClr>
              <a:buSzPct val="80000"/>
            </a:pPr>
            <a:r>
              <a:rPr lang="en-US" sz="2000" dirty="0" smtClean="0">
                <a:solidFill>
                  <a:schemeClr val="tx1"/>
                </a:solidFill>
              </a:rPr>
              <a:t>Leaders evaluate employees to assess their competence and commitment to perform a given task</a:t>
            </a:r>
            <a:endParaRPr lang="en-US" sz="2000" b="1" dirty="0" smtClean="0">
              <a:solidFill>
                <a:schemeClr val="tx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748628" y="2143780"/>
            <a:ext cx="184217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eaLnBrk="0" hangingPunct="0">
              <a:defRPr/>
            </a:pPr>
            <a:r>
              <a:rPr lang="en-US" sz="2800" b="1" dirty="0" smtClean="0">
                <a:solidFill>
                  <a:srgbClr val="0070C0"/>
                </a:solidFill>
                <a:latin typeface="Arial Rounded MT Bold" pitchFamily="34" charset="0"/>
                <a:cs typeface="Calibri" pitchFamily="34" charset="0"/>
              </a:rPr>
              <a:t>Definition</a:t>
            </a:r>
            <a:endParaRPr lang="en-US" sz="2800" b="1" dirty="0">
              <a:solidFill>
                <a:srgbClr val="0070C0"/>
              </a:solidFill>
              <a:latin typeface="Arial Rounded MT Bold" pitchFamily="34" charset="0"/>
              <a:cs typeface="Calibri" pitchFamily="34" charset="0"/>
            </a:endParaRPr>
          </a:p>
        </p:txBody>
      </p:sp>
      <p:sp>
        <p:nvSpPr>
          <p:cNvPr id="9" name="TextBox 10"/>
          <p:cNvSpPr txBox="1"/>
          <p:nvPr/>
        </p:nvSpPr>
        <p:spPr>
          <a:xfrm>
            <a:off x="457200" y="6400800"/>
            <a:ext cx="868680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5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Peter G. Northouse, </a:t>
            </a:r>
            <a:r>
              <a:rPr kumimoji="0" lang="en-US" sz="1050" b="0" i="1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Leadership: Theory and Practice</a:t>
            </a:r>
            <a:r>
              <a:rPr kumimoji="0" lang="en-US" sz="105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, Seventh Edition. © 2016 SAGE Publications, Inc.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12"/>
          <p:cNvSpPr>
            <a:spLocks noGrp="1" noChangeArrowheads="1"/>
          </p:cNvSpPr>
          <p:nvPr>
            <p:ph type="title"/>
          </p:nvPr>
        </p:nvSpPr>
        <p:spPr>
          <a:xfrm>
            <a:off x="304800" y="914400"/>
            <a:ext cx="8534400" cy="457200"/>
          </a:xfrm>
        </p:spPr>
        <p:txBody>
          <a:bodyPr/>
          <a:lstStyle/>
          <a:p>
            <a:pPr algn="ctr" eaLnBrk="1" hangingPunct="1"/>
            <a:r>
              <a:rPr lang="en-US" sz="3200" b="1" dirty="0" smtClean="0">
                <a:latin typeface="+mj-lt"/>
              </a:rPr>
              <a:t>Leadership Styles</a:t>
            </a:r>
          </a:p>
        </p:txBody>
      </p:sp>
      <p:sp>
        <p:nvSpPr>
          <p:cNvPr id="6146" name="Rectangle 3"/>
          <p:cNvSpPr>
            <a:spLocks noGrp="1" noChangeArrowheads="1"/>
          </p:cNvSpPr>
          <p:nvPr>
            <p:ph sz="half" idx="1"/>
          </p:nvPr>
        </p:nvSpPr>
        <p:spPr>
          <a:xfrm>
            <a:off x="533400" y="2514600"/>
            <a:ext cx="7620000" cy="3048000"/>
          </a:xfrm>
        </p:spPr>
        <p:txBody>
          <a:bodyPr/>
          <a:lstStyle/>
          <a:p>
            <a:pPr eaLnBrk="1" hangingPunct="1">
              <a:buClr>
                <a:srgbClr val="0070C0"/>
              </a:buClr>
              <a:defRPr/>
            </a:pPr>
            <a:r>
              <a:rPr lang="en-US" b="1" dirty="0" smtClean="0">
                <a:latin typeface="+mn-lt"/>
              </a:rPr>
              <a:t>Leadership style - the behavior pattern of an individual who attempts to influence others </a:t>
            </a:r>
          </a:p>
          <a:p>
            <a:pPr eaLnBrk="1" hangingPunct="1">
              <a:buClr>
                <a:srgbClr val="0070C0"/>
              </a:buClr>
              <a:buFont typeface="Wingdings" pitchFamily="2" charset="2"/>
              <a:buNone/>
              <a:defRPr/>
            </a:pPr>
            <a:r>
              <a:rPr lang="en-US" sz="3200" b="1" dirty="0" smtClean="0">
                <a:latin typeface="+mn-lt"/>
              </a:rPr>
              <a:t>	</a:t>
            </a:r>
            <a:r>
              <a:rPr lang="en-US" dirty="0" smtClean="0">
                <a:latin typeface="+mn-lt"/>
              </a:rPr>
              <a:t>It includes both:</a:t>
            </a:r>
          </a:p>
          <a:p>
            <a:pPr lvl="1" eaLnBrk="1" hangingPunct="1">
              <a:buClr>
                <a:srgbClr val="0070C0"/>
              </a:buClr>
              <a:buSzPct val="80000"/>
              <a:defRPr/>
            </a:pPr>
            <a:r>
              <a:rPr lang="en-US" dirty="0" smtClean="0">
                <a:solidFill>
                  <a:schemeClr val="tx1"/>
                </a:solidFill>
              </a:rPr>
              <a:t>Directive </a:t>
            </a:r>
            <a:r>
              <a:rPr lang="en-US" b="1" dirty="0" smtClean="0">
                <a:solidFill>
                  <a:schemeClr val="tx1"/>
                </a:solidFill>
              </a:rPr>
              <a:t>(task)</a:t>
            </a:r>
            <a:r>
              <a:rPr lang="en-US" dirty="0" smtClean="0">
                <a:solidFill>
                  <a:schemeClr val="tx1"/>
                </a:solidFill>
              </a:rPr>
              <a:t> behaviors</a:t>
            </a:r>
          </a:p>
          <a:p>
            <a:pPr lvl="1" eaLnBrk="1" hangingPunct="1">
              <a:buClr>
                <a:srgbClr val="0070C0"/>
              </a:buClr>
              <a:buSzPct val="80000"/>
              <a:defRPr/>
            </a:pPr>
            <a:r>
              <a:rPr lang="en-US" dirty="0" smtClean="0">
                <a:solidFill>
                  <a:schemeClr val="tx1"/>
                </a:solidFill>
              </a:rPr>
              <a:t>Supportive </a:t>
            </a:r>
            <a:r>
              <a:rPr lang="en-US" b="1" dirty="0" smtClean="0">
                <a:solidFill>
                  <a:schemeClr val="tx1"/>
                </a:solidFill>
              </a:rPr>
              <a:t>(relationship)</a:t>
            </a:r>
            <a:r>
              <a:rPr lang="en-US" dirty="0" smtClean="0">
                <a:solidFill>
                  <a:schemeClr val="tx1"/>
                </a:solidFill>
              </a:rPr>
              <a:t> behaviors</a:t>
            </a:r>
          </a:p>
        </p:txBody>
      </p:sp>
      <p:sp>
        <p:nvSpPr>
          <p:cNvPr id="8" name="Rectangle 7"/>
          <p:cNvSpPr/>
          <p:nvPr/>
        </p:nvSpPr>
        <p:spPr>
          <a:xfrm>
            <a:off x="838200" y="1752600"/>
            <a:ext cx="185775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eaLnBrk="0" hangingPunct="0">
              <a:defRPr/>
            </a:pPr>
            <a:r>
              <a:rPr lang="en-US" sz="2800" b="1" dirty="0" smtClean="0">
                <a:solidFill>
                  <a:srgbClr val="0070C0"/>
                </a:solidFill>
                <a:latin typeface="Arial Rounded MT Bold" pitchFamily="34" charset="0"/>
                <a:cs typeface="Calibri" pitchFamily="34" charset="0"/>
              </a:rPr>
              <a:t>Definition</a:t>
            </a:r>
            <a:endParaRPr lang="en-US" sz="2800" b="1" dirty="0">
              <a:solidFill>
                <a:srgbClr val="0070C0"/>
              </a:solidFill>
              <a:latin typeface="Arial Rounded MT Bold" pitchFamily="34" charset="0"/>
              <a:cs typeface="Calibri" pitchFamily="34" charset="0"/>
            </a:endParaRPr>
          </a:p>
        </p:txBody>
      </p:sp>
      <p:sp>
        <p:nvSpPr>
          <p:cNvPr id="7" name="TextBox 10"/>
          <p:cNvSpPr txBox="1"/>
          <p:nvPr/>
        </p:nvSpPr>
        <p:spPr>
          <a:xfrm>
            <a:off x="457200" y="6400800"/>
            <a:ext cx="868680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5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Peter G. Northouse, </a:t>
            </a:r>
            <a:r>
              <a:rPr kumimoji="0" lang="en-US" sz="1050" b="0" i="1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Leadership: Theory and Practice</a:t>
            </a:r>
            <a:r>
              <a:rPr kumimoji="0" lang="en-US" sz="105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, Seventh Edition. © 2016 SAGE Publications, Inc.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Rectangle 1030"/>
          <p:cNvSpPr>
            <a:spLocks noGrp="1" noChangeArrowheads="1"/>
          </p:cNvSpPr>
          <p:nvPr>
            <p:ph sz="half" idx="1"/>
          </p:nvPr>
        </p:nvSpPr>
        <p:spPr>
          <a:xfrm>
            <a:off x="533400" y="2438400"/>
            <a:ext cx="7543800" cy="32766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spcAft>
                <a:spcPct val="20000"/>
              </a:spcAft>
              <a:buClr>
                <a:srgbClr val="0070C0"/>
              </a:buClr>
            </a:pPr>
            <a:r>
              <a:rPr lang="en-US" b="1" i="1" dirty="0" smtClean="0"/>
              <a:t>Directive behaviors</a:t>
            </a:r>
            <a:r>
              <a:rPr lang="en-US" b="1" dirty="0" smtClean="0"/>
              <a:t> </a:t>
            </a:r>
            <a:r>
              <a:rPr lang="en-US" dirty="0" smtClean="0"/>
              <a:t>- Help group members in goal achievement via </a:t>
            </a:r>
            <a:r>
              <a:rPr lang="en-US" i="1" dirty="0" smtClean="0"/>
              <a:t>one-way communication</a:t>
            </a:r>
            <a:r>
              <a:rPr lang="en-US" dirty="0" smtClean="0"/>
              <a:t> through:</a:t>
            </a:r>
          </a:p>
          <a:p>
            <a:pPr lvl="1" eaLnBrk="1" hangingPunct="1">
              <a:lnSpc>
                <a:spcPct val="90000"/>
              </a:lnSpc>
              <a:spcAft>
                <a:spcPct val="20000"/>
              </a:spcAft>
              <a:buClr>
                <a:srgbClr val="0070C0"/>
              </a:buClr>
              <a:buSzPct val="80000"/>
            </a:pPr>
            <a:r>
              <a:rPr lang="en-US" dirty="0" smtClean="0">
                <a:solidFill>
                  <a:schemeClr val="tx1"/>
                </a:solidFill>
              </a:rPr>
              <a:t>Giving directions</a:t>
            </a:r>
          </a:p>
          <a:p>
            <a:pPr lvl="1" eaLnBrk="1" hangingPunct="1">
              <a:lnSpc>
                <a:spcPct val="90000"/>
              </a:lnSpc>
              <a:spcAft>
                <a:spcPct val="20000"/>
              </a:spcAft>
              <a:buClr>
                <a:srgbClr val="0070C0"/>
              </a:buClr>
              <a:buSzPct val="80000"/>
            </a:pPr>
            <a:r>
              <a:rPr lang="en-US" dirty="0" smtClean="0">
                <a:solidFill>
                  <a:schemeClr val="tx1"/>
                </a:solidFill>
              </a:rPr>
              <a:t>Establishing goals &amp; how to achieve them</a:t>
            </a:r>
          </a:p>
          <a:p>
            <a:pPr lvl="1" eaLnBrk="1" hangingPunct="1">
              <a:lnSpc>
                <a:spcPct val="90000"/>
              </a:lnSpc>
              <a:spcAft>
                <a:spcPct val="20000"/>
              </a:spcAft>
              <a:buClr>
                <a:srgbClr val="0070C0"/>
              </a:buClr>
              <a:buSzPct val="80000"/>
            </a:pPr>
            <a:r>
              <a:rPr lang="en-US" dirty="0" smtClean="0">
                <a:solidFill>
                  <a:schemeClr val="tx1"/>
                </a:solidFill>
              </a:rPr>
              <a:t>Methods of evaluation &amp; time lines</a:t>
            </a:r>
          </a:p>
          <a:p>
            <a:pPr lvl="1" eaLnBrk="1" hangingPunct="1">
              <a:lnSpc>
                <a:spcPct val="90000"/>
              </a:lnSpc>
              <a:spcAft>
                <a:spcPct val="20000"/>
              </a:spcAft>
              <a:buClr>
                <a:srgbClr val="0070C0"/>
              </a:buClr>
              <a:buSzPct val="80000"/>
            </a:pPr>
            <a:r>
              <a:rPr lang="en-US" dirty="0" smtClean="0">
                <a:solidFill>
                  <a:schemeClr val="tx1"/>
                </a:solidFill>
              </a:rPr>
              <a:t>Defining roles</a:t>
            </a:r>
          </a:p>
        </p:txBody>
      </p:sp>
      <p:sp>
        <p:nvSpPr>
          <p:cNvPr id="8" name="Rectangle 7"/>
          <p:cNvSpPr/>
          <p:nvPr/>
        </p:nvSpPr>
        <p:spPr>
          <a:xfrm>
            <a:off x="381000" y="1838980"/>
            <a:ext cx="46482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eaLnBrk="0" hangingPunct="0">
              <a:defRPr/>
            </a:pPr>
            <a:r>
              <a:rPr lang="en-US" sz="2800" b="1" dirty="0" smtClean="0">
                <a:solidFill>
                  <a:srgbClr val="0070C0"/>
                </a:solidFill>
                <a:latin typeface="Arial Rounded MT Bold" pitchFamily="34" charset="0"/>
                <a:cs typeface="Calibri" pitchFamily="34" charset="0"/>
              </a:rPr>
              <a:t>Dimension Definition</a:t>
            </a:r>
            <a:endParaRPr lang="en-US" sz="2800" b="1" dirty="0">
              <a:solidFill>
                <a:srgbClr val="0070C0"/>
              </a:solidFill>
              <a:latin typeface="Arial Rounded MT Bold" pitchFamily="34" charset="0"/>
              <a:cs typeface="Calibri" pitchFamily="34" charset="0"/>
            </a:endParaRPr>
          </a:p>
        </p:txBody>
      </p:sp>
      <p:sp>
        <p:nvSpPr>
          <p:cNvPr id="7" name="TextBox 10"/>
          <p:cNvSpPr txBox="1"/>
          <p:nvPr/>
        </p:nvSpPr>
        <p:spPr>
          <a:xfrm>
            <a:off x="457200" y="6400800"/>
            <a:ext cx="868680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5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Peter G. Northouse, </a:t>
            </a:r>
            <a:r>
              <a:rPr kumimoji="0" lang="en-US" sz="1050" b="0" i="1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Leadership: Theory and Practice</a:t>
            </a:r>
            <a:r>
              <a:rPr kumimoji="0" lang="en-US" sz="105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, Seventh Edition. © 2016 SAGE Publications, Inc.</a:t>
            </a:r>
            <a:endParaRPr lang="en-US" dirty="0"/>
          </a:p>
        </p:txBody>
      </p:sp>
      <p:sp>
        <p:nvSpPr>
          <p:cNvPr id="9" name="Rectangle 12"/>
          <p:cNvSpPr txBox="1">
            <a:spLocks noChangeArrowheads="1"/>
          </p:cNvSpPr>
          <p:nvPr/>
        </p:nvSpPr>
        <p:spPr bwMode="auto">
          <a:xfrm>
            <a:off x="304800" y="914400"/>
            <a:ext cx="8534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3200" b="1" i="1" kern="1200">
                <a:solidFill>
                  <a:schemeClr val="tx1"/>
                </a:solidFill>
                <a:latin typeface="+mj-lt"/>
                <a:ea typeface="+mj-ea"/>
                <a:cs typeface="Times New Roman" pitchFamily="18" charset="0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mtClean="0"/>
              <a:t>Leadership Styles</a:t>
            </a:r>
            <a:endParaRPr lang="en-US" dirty="0" smtClean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12"/>
          <p:cNvSpPr txBox="1">
            <a:spLocks noChangeArrowheads="1"/>
          </p:cNvSpPr>
          <p:nvPr/>
        </p:nvSpPr>
        <p:spPr bwMode="auto">
          <a:xfrm>
            <a:off x="304800" y="914400"/>
            <a:ext cx="8534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3200" b="1" i="1" kern="1200">
                <a:solidFill>
                  <a:schemeClr val="tx1"/>
                </a:solidFill>
                <a:latin typeface="+mj-lt"/>
                <a:ea typeface="+mj-ea"/>
                <a:cs typeface="Times New Roman" pitchFamily="18" charset="0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mtClean="0"/>
              <a:t>Leadership Styles</a:t>
            </a:r>
            <a:endParaRPr lang="en-US" dirty="0" smtClean="0"/>
          </a:p>
        </p:txBody>
      </p:sp>
      <p:sp>
        <p:nvSpPr>
          <p:cNvPr id="17411" name="Rectangle 4"/>
          <p:cNvSpPr>
            <a:spLocks noGrp="1" noChangeArrowheads="1"/>
          </p:cNvSpPr>
          <p:nvPr>
            <p:ph sz="half" idx="1"/>
          </p:nvPr>
        </p:nvSpPr>
        <p:spPr>
          <a:xfrm>
            <a:off x="457200" y="2438400"/>
            <a:ext cx="7543800" cy="33528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spcAft>
                <a:spcPct val="20000"/>
              </a:spcAft>
              <a:buClr>
                <a:srgbClr val="0070C0"/>
              </a:buClr>
            </a:pPr>
            <a:r>
              <a:rPr lang="en-US" sz="2600" b="1" i="1" dirty="0" smtClean="0">
                <a:latin typeface="+mn-lt"/>
              </a:rPr>
              <a:t>Supportive behaviors</a:t>
            </a:r>
            <a:r>
              <a:rPr lang="en-US" sz="2600" b="1" dirty="0" smtClean="0">
                <a:latin typeface="+mn-lt"/>
              </a:rPr>
              <a:t> - Assist group members via </a:t>
            </a:r>
            <a:r>
              <a:rPr lang="en-US" sz="2600" b="1" i="1" dirty="0" smtClean="0">
                <a:latin typeface="+mn-lt"/>
              </a:rPr>
              <a:t>two-way communication</a:t>
            </a:r>
            <a:r>
              <a:rPr lang="en-US" sz="2600" b="1" dirty="0" smtClean="0">
                <a:latin typeface="+mn-lt"/>
              </a:rPr>
              <a:t> in feeling comfortable with themselves, co-workers, and situation</a:t>
            </a:r>
          </a:p>
          <a:p>
            <a:pPr lvl="1" eaLnBrk="1" hangingPunct="1">
              <a:lnSpc>
                <a:spcPct val="90000"/>
              </a:lnSpc>
              <a:spcAft>
                <a:spcPct val="20000"/>
              </a:spcAft>
              <a:buClr>
                <a:srgbClr val="0070C0"/>
              </a:buClr>
            </a:pPr>
            <a:r>
              <a:rPr lang="en-US" dirty="0" smtClean="0">
                <a:solidFill>
                  <a:schemeClr val="tx1"/>
                </a:solidFill>
              </a:rPr>
              <a:t>Asking for input</a:t>
            </a:r>
          </a:p>
          <a:p>
            <a:pPr lvl="1" eaLnBrk="1" hangingPunct="1">
              <a:lnSpc>
                <a:spcPct val="90000"/>
              </a:lnSpc>
              <a:spcAft>
                <a:spcPct val="20000"/>
              </a:spcAft>
              <a:buClr>
                <a:srgbClr val="0070C0"/>
              </a:buClr>
            </a:pPr>
            <a:r>
              <a:rPr lang="en-US" dirty="0" smtClean="0">
                <a:solidFill>
                  <a:schemeClr val="tx1"/>
                </a:solidFill>
              </a:rPr>
              <a:t>Problem solving </a:t>
            </a:r>
          </a:p>
          <a:p>
            <a:pPr lvl="1" eaLnBrk="1" hangingPunct="1">
              <a:lnSpc>
                <a:spcPct val="90000"/>
              </a:lnSpc>
              <a:spcAft>
                <a:spcPct val="20000"/>
              </a:spcAft>
              <a:buClr>
                <a:srgbClr val="0070C0"/>
              </a:buClr>
            </a:pPr>
            <a:r>
              <a:rPr lang="en-US" dirty="0" smtClean="0">
                <a:solidFill>
                  <a:schemeClr val="tx1"/>
                </a:solidFill>
              </a:rPr>
              <a:t>Praising, listening</a:t>
            </a:r>
          </a:p>
        </p:txBody>
      </p:sp>
      <p:sp>
        <p:nvSpPr>
          <p:cNvPr id="7" name="Rectangle 6"/>
          <p:cNvSpPr/>
          <p:nvPr/>
        </p:nvSpPr>
        <p:spPr>
          <a:xfrm>
            <a:off x="762000" y="1752600"/>
            <a:ext cx="39624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hangingPunct="0">
              <a:defRPr/>
            </a:pPr>
            <a:r>
              <a:rPr lang="en-US" sz="2800" b="1" dirty="0" smtClean="0">
                <a:solidFill>
                  <a:srgbClr val="0070C0"/>
                </a:solidFill>
                <a:latin typeface="Arial Rounded MT Bold" pitchFamily="34" charset="0"/>
                <a:cs typeface="Calibri" pitchFamily="34" charset="0"/>
              </a:rPr>
              <a:t>Dimension Definitions</a:t>
            </a:r>
            <a:endParaRPr lang="en-US" sz="2800" b="1" dirty="0">
              <a:solidFill>
                <a:srgbClr val="0070C0"/>
              </a:solidFill>
              <a:latin typeface="Arial Rounded MT Bold" pitchFamily="34" charset="0"/>
              <a:cs typeface="Calibri" pitchFamily="34" charset="0"/>
            </a:endParaRPr>
          </a:p>
        </p:txBody>
      </p:sp>
      <p:sp>
        <p:nvSpPr>
          <p:cNvPr id="8" name="TextBox 10"/>
          <p:cNvSpPr txBox="1"/>
          <p:nvPr/>
        </p:nvSpPr>
        <p:spPr>
          <a:xfrm>
            <a:off x="457200" y="6400800"/>
            <a:ext cx="868680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5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Peter G. Northouse, </a:t>
            </a:r>
            <a:r>
              <a:rPr kumimoji="0" lang="en-US" sz="1050" b="0" i="1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Leadership: Theory and Practice</a:t>
            </a:r>
            <a:r>
              <a:rPr kumimoji="0" lang="en-US" sz="105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, Seventh Edition. © 2016 SAGE Publications, Inc.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1026"/>
          <p:cNvSpPr>
            <a:spLocks noGrp="1" noChangeArrowheads="1"/>
          </p:cNvSpPr>
          <p:nvPr>
            <p:ph type="title"/>
          </p:nvPr>
        </p:nvSpPr>
        <p:spPr>
          <a:xfrm>
            <a:off x="381000" y="914400"/>
            <a:ext cx="8610600" cy="457200"/>
          </a:xfrm>
        </p:spPr>
        <p:txBody>
          <a:bodyPr/>
          <a:lstStyle/>
          <a:p>
            <a:pPr algn="ctr" eaLnBrk="1" hangingPunct="1"/>
            <a:r>
              <a:rPr lang="en-US" sz="3200" b="1" dirty="0" smtClean="0">
                <a:latin typeface="+mj-lt"/>
              </a:rPr>
              <a:t>S1 - Directing Style</a:t>
            </a:r>
          </a:p>
        </p:txBody>
      </p:sp>
      <p:sp>
        <p:nvSpPr>
          <p:cNvPr id="9219" name="Rectangle 1028"/>
          <p:cNvSpPr>
            <a:spLocks noGrp="1" noChangeArrowheads="1"/>
          </p:cNvSpPr>
          <p:nvPr>
            <p:ph type="body" sz="half" idx="2"/>
          </p:nvPr>
        </p:nvSpPr>
        <p:spPr>
          <a:xfrm>
            <a:off x="838200" y="2552819"/>
            <a:ext cx="7620000" cy="2200602"/>
          </a:xfrm>
          <a:noFill/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anchor="ctr">
            <a:spAutoFit/>
          </a:bodyPr>
          <a:lstStyle/>
          <a:p>
            <a:pPr>
              <a:spcBef>
                <a:spcPct val="0"/>
              </a:spcBef>
              <a:spcAft>
                <a:spcPts val="3000"/>
              </a:spcAft>
              <a:buClr>
                <a:srgbClr val="0070C0"/>
              </a:buClr>
              <a:defRPr/>
            </a:pPr>
            <a:r>
              <a:rPr lang="en-US" sz="2800" dirty="0" smtClean="0">
                <a:cs typeface="Calibri" pitchFamily="34" charset="0"/>
              </a:rPr>
              <a:t>Leader focuses communication on goal achievement</a:t>
            </a:r>
          </a:p>
          <a:p>
            <a:pPr>
              <a:spcBef>
                <a:spcPct val="0"/>
              </a:spcBef>
              <a:spcAft>
                <a:spcPts val="3000"/>
              </a:spcAft>
              <a:buClr>
                <a:srgbClr val="0070C0"/>
              </a:buClr>
              <a:defRPr/>
            </a:pPr>
            <a:r>
              <a:rPr lang="en-US" sz="2800" dirty="0" smtClean="0">
                <a:cs typeface="Calibri" pitchFamily="34" charset="0"/>
              </a:rPr>
              <a:t>Spends LESS time using supportive behaviors</a:t>
            </a:r>
          </a:p>
        </p:txBody>
      </p:sp>
      <p:sp>
        <p:nvSpPr>
          <p:cNvPr id="7" name="TextBox 10"/>
          <p:cNvSpPr txBox="1"/>
          <p:nvPr/>
        </p:nvSpPr>
        <p:spPr>
          <a:xfrm>
            <a:off x="457200" y="6400800"/>
            <a:ext cx="868680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5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Peter G. Northouse, </a:t>
            </a:r>
            <a:r>
              <a:rPr kumimoji="0" lang="en-US" sz="1050" b="0" i="1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Leadership: Theory and Practice</a:t>
            </a:r>
            <a:r>
              <a:rPr kumimoji="0" lang="en-US" sz="105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, Seventh Edition. © 2016 SAGE Publications, Inc.</a:t>
            </a:r>
            <a:endParaRPr lang="en-US" dirty="0"/>
          </a:p>
        </p:txBody>
      </p:sp>
    </p:spTree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914400"/>
            <a:ext cx="8686800" cy="533400"/>
          </a:xfrm>
        </p:spPr>
        <p:txBody>
          <a:bodyPr/>
          <a:lstStyle/>
          <a:p>
            <a:pPr algn="ctr" eaLnBrk="1" hangingPunct="1"/>
            <a:r>
              <a:rPr lang="en-US" sz="3200" b="1" dirty="0" smtClean="0">
                <a:latin typeface="+mj-lt"/>
              </a:rPr>
              <a:t>S2 - Coaching Style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sz="half" idx="2"/>
          </p:nvPr>
        </p:nvSpPr>
        <p:spPr>
          <a:xfrm>
            <a:off x="457200" y="1905000"/>
            <a:ext cx="8458200" cy="2477601"/>
          </a:xfrm>
          <a:noFill/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spcBef>
                <a:spcPct val="0"/>
              </a:spcBef>
              <a:spcAft>
                <a:spcPts val="1800"/>
              </a:spcAft>
              <a:buClr>
                <a:srgbClr val="0070C0"/>
              </a:buClr>
              <a:defRPr/>
            </a:pPr>
            <a:r>
              <a:rPr lang="en-US" sz="2800" dirty="0" smtClean="0">
                <a:cs typeface="Calibri" pitchFamily="34" charset="0"/>
              </a:rPr>
              <a:t>Leader focuses communication on BOTH goal achievement and supporting subordinates’ socioemotional needs</a:t>
            </a:r>
          </a:p>
          <a:p>
            <a:pPr>
              <a:spcBef>
                <a:spcPct val="0"/>
              </a:spcBef>
              <a:spcAft>
                <a:spcPts val="1800"/>
              </a:spcAft>
              <a:buClr>
                <a:srgbClr val="0070C0"/>
              </a:buClr>
              <a:defRPr/>
            </a:pPr>
            <a:r>
              <a:rPr lang="en-US" sz="2800" dirty="0" smtClean="0">
                <a:cs typeface="Calibri" pitchFamily="34" charset="0"/>
              </a:rPr>
              <a:t>Requires leader involvement through encouragement and soliciting subordinate input</a:t>
            </a:r>
          </a:p>
        </p:txBody>
      </p:sp>
      <p:sp>
        <p:nvSpPr>
          <p:cNvPr id="7" name="TextBox 10"/>
          <p:cNvSpPr txBox="1"/>
          <p:nvPr/>
        </p:nvSpPr>
        <p:spPr>
          <a:xfrm>
            <a:off x="457200" y="6400800"/>
            <a:ext cx="868680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5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Peter G. Northouse, </a:t>
            </a:r>
            <a:r>
              <a:rPr kumimoji="0" lang="en-US" sz="1050" b="0" i="1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Leadership: Theory and Practice</a:t>
            </a:r>
            <a:r>
              <a:rPr kumimoji="0" lang="en-US" sz="105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, Seventh Edition. © 2016 SAGE Publications, Inc.</a:t>
            </a:r>
            <a:endParaRPr lang="en-US" dirty="0"/>
          </a:p>
        </p:txBody>
      </p:sp>
    </p:spTree>
  </p:cSld>
  <p:clrMapOvr>
    <a:masterClrMapping/>
  </p:clrMapOvr>
  <p:transition/>
</p:sld>
</file>

<file path=ppt/theme/theme1.xml><?xml version="1.0" encoding="utf-8"?>
<a:theme xmlns:a="http://schemas.openxmlformats.org/drawingml/2006/main" name="1_Custom Design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2609</TotalTime>
  <Words>1202</Words>
  <Application>Microsoft Office PowerPoint</Application>
  <PresentationFormat>On-screen Show (4:3)</PresentationFormat>
  <Paragraphs>149</Paragraphs>
  <Slides>21</Slides>
  <Notes>21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9" baseType="lpstr">
      <vt:lpstr>Arial</vt:lpstr>
      <vt:lpstr>Arial Rounded MT Bold</vt:lpstr>
      <vt:lpstr>Calibri</vt:lpstr>
      <vt:lpstr>Helvetica</vt:lpstr>
      <vt:lpstr>Times New Roman</vt:lpstr>
      <vt:lpstr>Wingdings</vt:lpstr>
      <vt:lpstr>Wingdings 2</vt:lpstr>
      <vt:lpstr>1_Custom Design</vt:lpstr>
      <vt:lpstr>PowerPoint Presentation</vt:lpstr>
      <vt:lpstr>Overview</vt:lpstr>
      <vt:lpstr>Situational Approach Description  (Hersey &amp; Blanchard, 1969)</vt:lpstr>
      <vt:lpstr>Situational Approach Description, cont’d  (Hersey &amp; Blanchard, 1969)</vt:lpstr>
      <vt:lpstr>Leadership Styles</vt:lpstr>
      <vt:lpstr>PowerPoint Presentation</vt:lpstr>
      <vt:lpstr>PowerPoint Presentation</vt:lpstr>
      <vt:lpstr>S1 - Directing Style</vt:lpstr>
      <vt:lpstr>S2 - Coaching Style</vt:lpstr>
      <vt:lpstr>S3 - Supporting Style</vt:lpstr>
      <vt:lpstr>S4 - Delegating Style</vt:lpstr>
      <vt:lpstr>Development Levels</vt:lpstr>
      <vt:lpstr>PowerPoint Presentation</vt:lpstr>
      <vt:lpstr>Situational Approach</vt:lpstr>
      <vt:lpstr>How Does The Situational Approach Work?</vt:lpstr>
      <vt:lpstr>How Does the Situational Approach Work? </vt:lpstr>
      <vt:lpstr>Strengths</vt:lpstr>
      <vt:lpstr>PowerPoint Presentation</vt:lpstr>
      <vt:lpstr>Criticisms</vt:lpstr>
      <vt:lpstr>Criticisms</vt:lpstr>
      <vt:lpstr>Application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 Slide Title</dc:title>
  <dc:creator>Virginia Gregory</dc:creator>
  <cp:lastModifiedBy>AsibraMinta, Lola A</cp:lastModifiedBy>
  <cp:revision>211</cp:revision>
  <dcterms:created xsi:type="dcterms:W3CDTF">2000-11-13T21:29:08Z</dcterms:created>
  <dcterms:modified xsi:type="dcterms:W3CDTF">2016-07-24T08:02:54Z</dcterms:modified>
</cp:coreProperties>
</file>