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69" r:id="rId4"/>
    <p:sldId id="268" r:id="rId5"/>
    <p:sldId id="270" r:id="rId6"/>
    <p:sldId id="265" r:id="rId7"/>
  </p:sldIdLst>
  <p:sldSz cx="9144000" cy="6858000" type="screen4x3"/>
  <p:notesSz cx="7010400" cy="92964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7475" autoAdjust="0"/>
  </p:normalViewPr>
  <p:slideViewPr>
    <p:cSldViewPr snapToGrid="0" snapToObjects="1">
      <p:cViewPr varScale="1">
        <p:scale>
          <a:sx n="39" d="100"/>
          <a:sy n="39" d="100"/>
        </p:scale>
        <p:origin x="-1212"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E04DA6E-798A-E147-A3C4-3EE08476632A}" type="datetimeFigureOut">
              <a:rPr lang="en-US" smtClean="0"/>
              <a:t>6/1/2016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C159F54-9771-7C43-86D2-667BF531E649}" type="slidenum">
              <a:rPr lang="en-US" smtClean="0"/>
              <a:t>‹#›</a:t>
            </a:fld>
            <a:endParaRPr lang="en-US" dirty="0"/>
          </a:p>
        </p:txBody>
      </p:sp>
    </p:spTree>
    <p:extLst>
      <p:ext uri="{BB962C8B-B14F-4D97-AF65-F5344CB8AC3E}">
        <p14:creationId xmlns:p14="http://schemas.microsoft.com/office/powerpoint/2010/main" val="413634505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r>
              <a:rPr lang="en-US" baseline="0" dirty="0" smtClean="0"/>
              <a:t> are optional on this page.]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1</a:t>
            </a:fld>
            <a:endParaRPr lang="en-US" dirty="0"/>
          </a:p>
        </p:txBody>
      </p:sp>
    </p:spTree>
    <p:extLst>
      <p:ext uri="{BB962C8B-B14F-4D97-AF65-F5344CB8AC3E}">
        <p14:creationId xmlns:p14="http://schemas.microsoft.com/office/powerpoint/2010/main" val="1986060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[Details and</a:t>
            </a:r>
            <a:r>
              <a:rPr lang="en-US" baseline="0" dirty="0" smtClean="0"/>
              <a:t> </a:t>
            </a:r>
            <a:r>
              <a:rPr lang="en-US" dirty="0" smtClean="0"/>
              <a:t>references to evidence.]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2</a:t>
            </a:fld>
            <a:endParaRPr lang="en-US" dirty="0"/>
          </a:p>
        </p:txBody>
      </p:sp>
    </p:spTree>
    <p:extLst>
      <p:ext uri="{BB962C8B-B14F-4D97-AF65-F5344CB8AC3E}">
        <p14:creationId xmlns:p14="http://schemas.microsoft.com/office/powerpoint/2010/main" val="1377608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[Insert more</a:t>
            </a:r>
            <a:r>
              <a:rPr lang="en-US" sz="1200" kern="1200" baseline="0" dirty="0" smtClean="0">
                <a:solidFill>
                  <a:schemeClr val="tx1"/>
                </a:solidFill>
                <a:effectLst/>
                <a:latin typeface="+mn-lt"/>
                <a:ea typeface="+mn-ea"/>
                <a:cs typeface="+mn-cs"/>
              </a:rPr>
              <a:t> rows or copies of this slide if needed.</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Identify common concerns with each cultural identity here. Be careful to avoid stereotypes.</a:t>
            </a:r>
            <a:endParaRPr lang="en-US" sz="16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6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Analyze how cultural differences contributed to the conflict in this case. </a:t>
            </a:r>
            <a:endParaRPr lang="en-US" sz="16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6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Identify two relevant biases you have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at least one strategy for improving your cultural competency around each of those biases.]</a:t>
            </a:r>
            <a:endParaRPr lang="en-US" sz="16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C159F54-9771-7C43-86D2-667BF531E649}" type="slidenum">
              <a:rPr lang="en-US" smtClean="0"/>
              <a:t>3</a:t>
            </a:fld>
            <a:endParaRPr lang="en-US" dirty="0"/>
          </a:p>
        </p:txBody>
      </p:sp>
    </p:spTree>
    <p:extLst>
      <p:ext uri="{BB962C8B-B14F-4D97-AF65-F5344CB8AC3E}">
        <p14:creationId xmlns:p14="http://schemas.microsoft.com/office/powerpoint/2010/main" val="2198025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Describe the </a:t>
            </a:r>
            <a:r>
              <a:rPr lang="en-US" sz="1200" dirty="0" smtClean="0"/>
              <a:t>best practice in more detail here. Elaborate </a:t>
            </a:r>
            <a:r>
              <a:rPr lang="en-US" sz="1200" baseline="0" dirty="0" smtClean="0"/>
              <a:t>as needed </a:t>
            </a:r>
            <a:r>
              <a:rPr lang="en-US" sz="1200" dirty="0" smtClean="0"/>
              <a:t>your analysis of</a:t>
            </a:r>
            <a:r>
              <a:rPr lang="en-US" sz="1200" baseline="0" dirty="0" smtClean="0"/>
              <a:t> </a:t>
            </a:r>
            <a:r>
              <a:rPr lang="en-US" sz="1200" dirty="0" smtClean="0"/>
              <a:t>how the best practice could help you navigate the relationship</a:t>
            </a:r>
            <a:r>
              <a:rPr lang="en-US" sz="1200" baseline="0" dirty="0" smtClean="0"/>
              <a:t> and </a:t>
            </a:r>
            <a:r>
              <a:rPr lang="en-US" sz="1200" dirty="0" smtClean="0"/>
              <a:t>conflict</a:t>
            </a:r>
            <a:r>
              <a:rPr lang="en-US" sz="1200" baseline="0" dirty="0" smtClean="0"/>
              <a:t>. </a:t>
            </a:r>
            <a:r>
              <a:rPr lang="en-US" sz="1200" dirty="0" smtClean="0"/>
              <a:t> </a:t>
            </a:r>
          </a:p>
          <a:p>
            <a:endParaRPr lang="en-US" sz="1200" dirty="0" smtClean="0"/>
          </a:p>
          <a:p>
            <a:r>
              <a:rPr lang="en-US" dirty="0" smtClean="0"/>
              <a:t>Web sites, books, textbooks, and assigned resources may be used, but do not count toward the three required </a:t>
            </a:r>
            <a:r>
              <a:rPr lang="en-US" sz="1200" dirty="0" smtClean="0"/>
              <a:t>scholarly</a:t>
            </a:r>
            <a:r>
              <a:rPr lang="en-US" sz="1200" baseline="0" dirty="0" smtClean="0"/>
              <a:t> </a:t>
            </a:r>
            <a:r>
              <a:rPr lang="en-US" sz="1200" dirty="0" smtClean="0"/>
              <a:t>research</a:t>
            </a:r>
            <a:r>
              <a:rPr lang="en-US" dirty="0" smtClean="0"/>
              <a:t> references.]</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4</a:t>
            </a:fld>
            <a:endParaRPr lang="en-US" dirty="0"/>
          </a:p>
        </p:txBody>
      </p:sp>
    </p:spTree>
    <p:extLst>
      <p:ext uri="{BB962C8B-B14F-4D97-AF65-F5344CB8AC3E}">
        <p14:creationId xmlns:p14="http://schemas.microsoft.com/office/powerpoint/2010/main" val="4149959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[Enter narrative</a:t>
            </a:r>
            <a:r>
              <a:rPr lang="en-US" baseline="0" dirty="0" smtClean="0"/>
              <a:t> explaining your bullet points here.]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5</a:t>
            </a:fld>
            <a:endParaRPr lang="en-US" dirty="0"/>
          </a:p>
        </p:txBody>
      </p:sp>
    </p:spTree>
    <p:extLst>
      <p:ext uri="{BB962C8B-B14F-4D97-AF65-F5344CB8AC3E}">
        <p14:creationId xmlns:p14="http://schemas.microsoft.com/office/powerpoint/2010/main" val="3997181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[Include at least three </a:t>
            </a:r>
            <a:r>
              <a:rPr lang="en-US" sz="1200" kern="1200" dirty="0" smtClean="0">
                <a:solidFill>
                  <a:schemeClr val="tx1"/>
                </a:solidFill>
                <a:effectLst/>
                <a:latin typeface="+mn-lt"/>
                <a:ea typeface="+mn-ea"/>
                <a:cs typeface="+mn-cs"/>
              </a:rPr>
              <a:t>scholarly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research </a:t>
            </a:r>
            <a:r>
              <a:rPr lang="en-US" dirty="0" smtClean="0"/>
              <a:t>references for this </a:t>
            </a:r>
            <a:r>
              <a:rPr lang="en-US" dirty="0" smtClean="0"/>
              <a:t>assessment.</a:t>
            </a:r>
            <a:endParaRPr lang="en-US" dirty="0" smtClean="0"/>
          </a:p>
          <a:p>
            <a:r>
              <a:rPr lang="en-US" dirty="0" smtClean="0"/>
              <a:t>In addition, Web sites, books, textbooks, and assigned resources may be cited, but they do not count toward the three required references.</a:t>
            </a:r>
            <a:r>
              <a:rPr lang="en-US" baseline="0" dirty="0" smtClean="0"/>
              <a:t> </a:t>
            </a:r>
            <a:r>
              <a:rPr lang="en-US" dirty="0" smtClean="0"/>
              <a:t>You must find research articles.</a:t>
            </a:r>
            <a:r>
              <a:rPr lang="en-US" dirty="0" smtClean="0">
                <a:effectLst/>
              </a:rPr>
              <a:t> </a:t>
            </a:r>
            <a:endParaRPr lang="en-US" dirty="0" smtClean="0"/>
          </a:p>
          <a:p>
            <a:r>
              <a:rPr lang="en-US" dirty="0" smtClean="0"/>
              <a:t>Remember to use APA formatting throughout your Notes sections.]</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6</a:t>
            </a:fld>
            <a:endParaRPr lang="en-US" dirty="0"/>
          </a:p>
        </p:txBody>
      </p:sp>
    </p:spTree>
    <p:extLst>
      <p:ext uri="{BB962C8B-B14F-4D97-AF65-F5344CB8AC3E}">
        <p14:creationId xmlns:p14="http://schemas.microsoft.com/office/powerpoint/2010/main" val="4041667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3844885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1622335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407919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091314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422451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061158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96832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3416697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3992909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69409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C5961-6A8F-AA4A-9C02-9D5D517FE9E0}" type="datetimeFigureOut">
              <a:rPr lang="en-US" smtClean="0"/>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71164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C5961-6A8F-AA4A-9C02-9D5D517FE9E0}" type="datetimeFigureOut">
              <a:rPr lang="en-US" smtClean="0"/>
              <a:t>6/1/2016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69191C-0F0D-964B-A885-1D1E4243F9A3}" type="slidenum">
              <a:rPr lang="en-US" smtClean="0"/>
              <a:t>‹#›</a:t>
            </a:fld>
            <a:endParaRPr lang="en-US" dirty="0"/>
          </a:p>
        </p:txBody>
      </p:sp>
    </p:spTree>
    <p:extLst>
      <p:ext uri="{BB962C8B-B14F-4D97-AF65-F5344CB8AC3E}">
        <p14:creationId xmlns:p14="http://schemas.microsoft.com/office/powerpoint/2010/main" val="3341176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56361"/>
            <a:ext cx="7772400" cy="1771650"/>
          </a:xfrm>
        </p:spPr>
        <p:txBody>
          <a:bodyPr/>
          <a:lstStyle/>
          <a:p>
            <a:r>
              <a:rPr lang="en-US" b="1" dirty="0"/>
              <a:t>[Title for Multicultural </a:t>
            </a:r>
            <a:r>
              <a:rPr lang="en-US" b="1" dirty="0" smtClean="0"/>
              <a:t/>
            </a:r>
            <a:br>
              <a:rPr lang="en-US" b="1" dirty="0" smtClean="0"/>
            </a:br>
            <a:r>
              <a:rPr lang="en-US" b="1" dirty="0" smtClean="0"/>
              <a:t>Case Study]</a:t>
            </a:r>
            <a:endParaRPr lang="en-US" b="1" dirty="0"/>
          </a:p>
        </p:txBody>
      </p:sp>
      <p:sp>
        <p:nvSpPr>
          <p:cNvPr id="3" name="Subtitle 2"/>
          <p:cNvSpPr>
            <a:spLocks noGrp="1"/>
          </p:cNvSpPr>
          <p:nvPr>
            <p:ph type="subTitle" idx="1"/>
          </p:nvPr>
        </p:nvSpPr>
        <p:spPr>
          <a:xfrm>
            <a:off x="1371600" y="3718560"/>
            <a:ext cx="6400800" cy="2087880"/>
          </a:xfrm>
        </p:spPr>
        <p:txBody>
          <a:bodyPr>
            <a:normAutofit/>
          </a:bodyPr>
          <a:lstStyle/>
          <a:p>
            <a:pPr>
              <a:lnSpc>
                <a:spcPts val="3300"/>
              </a:lnSpc>
              <a:spcBef>
                <a:spcPts val="0"/>
              </a:spcBef>
            </a:pPr>
            <a:r>
              <a:rPr lang="en-US" b="1" smtClean="0">
                <a:solidFill>
                  <a:schemeClr val="tx1"/>
                </a:solidFill>
              </a:rPr>
              <a:t>[</a:t>
            </a:r>
            <a:r>
              <a:rPr lang="en-US" b="1" dirty="0" smtClean="0">
                <a:solidFill>
                  <a:schemeClr val="tx1"/>
                </a:solidFill>
              </a:rPr>
              <a:t>Your Name]</a:t>
            </a:r>
          </a:p>
          <a:p>
            <a:pPr>
              <a:lnSpc>
                <a:spcPts val="3300"/>
              </a:lnSpc>
              <a:spcBef>
                <a:spcPts val="0"/>
              </a:spcBef>
            </a:pPr>
            <a:r>
              <a:rPr lang="en-US" dirty="0" smtClean="0"/>
              <a:t>[Your job title in the case study]</a:t>
            </a:r>
          </a:p>
          <a:p>
            <a:pPr>
              <a:lnSpc>
                <a:spcPts val="3300"/>
              </a:lnSpc>
              <a:spcBef>
                <a:spcPts val="0"/>
              </a:spcBef>
            </a:pPr>
            <a:r>
              <a:rPr lang="en-US" dirty="0"/>
              <a:t>[</a:t>
            </a:r>
            <a:r>
              <a:rPr lang="en-US" dirty="0" smtClean="0"/>
              <a:t>Your organization in the case study]</a:t>
            </a:r>
          </a:p>
        </p:txBody>
      </p:sp>
    </p:spTree>
    <p:extLst>
      <p:ext uri="{BB962C8B-B14F-4D97-AF65-F5344CB8AC3E}">
        <p14:creationId xmlns:p14="http://schemas.microsoft.com/office/powerpoint/2010/main" val="98034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[Case Study Overview]</a:t>
            </a:r>
            <a:endParaRPr lang="en-US" dirty="0"/>
          </a:p>
        </p:txBody>
      </p:sp>
      <p:sp>
        <p:nvSpPr>
          <p:cNvPr id="3" name="Content Placeholder 2"/>
          <p:cNvSpPr>
            <a:spLocks noGrp="1"/>
          </p:cNvSpPr>
          <p:nvPr>
            <p:ph idx="1"/>
          </p:nvPr>
        </p:nvSpPr>
        <p:spPr/>
        <p:txBody>
          <a:bodyPr/>
          <a:lstStyle/>
          <a:p>
            <a:pPr marL="0" indent="0">
              <a:buNone/>
            </a:pPr>
            <a:r>
              <a:rPr lang="en-US" dirty="0" smtClean="0"/>
              <a:t>[Distill the briefest possible narrative description of the case situation here. Additional supporting details and references to evidence can be added in the notes section below. Review the instructions in the courseroom for more information.] </a:t>
            </a:r>
            <a:endParaRPr lang="en-US" dirty="0"/>
          </a:p>
        </p:txBody>
      </p:sp>
    </p:spTree>
    <p:extLst>
      <p:ext uri="{BB962C8B-B14F-4D97-AF65-F5344CB8AC3E}">
        <p14:creationId xmlns:p14="http://schemas.microsoft.com/office/powerpoint/2010/main" val="385161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Main Points of Cultural Difference</a:t>
            </a:r>
            <a:endParaRPr lang="en-US" b="1" dirty="0"/>
          </a:p>
        </p:txBody>
      </p:sp>
      <p:graphicFrame>
        <p:nvGraphicFramePr>
          <p:cNvPr id="4" name="Content Placeholder 3" descr="Contrasting aspects of your cultural identity and another person, agency, or organization. Based on the Hay's ADDRESS model." title="Main Points of Cultural Difference"/>
          <p:cNvGraphicFramePr>
            <a:graphicFrameLocks noGrp="1"/>
          </p:cNvGraphicFramePr>
          <p:nvPr>
            <p:ph idx="1"/>
            <p:extLst>
              <p:ext uri="{D42A27DB-BD31-4B8C-83A1-F6EECF244321}">
                <p14:modId xmlns:p14="http://schemas.microsoft.com/office/powerpoint/2010/main" val="4023403452"/>
              </p:ext>
            </p:extLst>
          </p:nvPr>
        </p:nvGraphicFramePr>
        <p:xfrm>
          <a:off x="198120" y="1600200"/>
          <a:ext cx="8793480" cy="1889760"/>
        </p:xfrm>
        <a:graphic>
          <a:graphicData uri="http://schemas.openxmlformats.org/drawingml/2006/table">
            <a:tbl>
              <a:tblPr firstRow="1" bandRow="1">
                <a:tableStyleId>{5C22544A-7EE6-4342-B048-85BDC9FD1C3A}</a:tableStyleId>
              </a:tblPr>
              <a:tblGrid>
                <a:gridCol w="4396740"/>
                <a:gridCol w="4396740"/>
              </a:tblGrid>
              <a:tr h="370840">
                <a:tc>
                  <a:txBody>
                    <a:bodyPr/>
                    <a:lstStyle/>
                    <a:p>
                      <a:pPr algn="ctr"/>
                      <a:r>
                        <a:rPr lang="en-US" sz="2800" dirty="0" smtClean="0"/>
                        <a:t>[Your Name]</a:t>
                      </a:r>
                      <a:endParaRPr lang="en-US" sz="28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800" dirty="0" smtClean="0"/>
                        <a:t>[Name of Other]</a:t>
                      </a:r>
                    </a:p>
                  </a:txBody>
                  <a:tcPr/>
                </a:tc>
              </a:tr>
              <a:tr h="370840">
                <a:tc>
                  <a:txBody>
                    <a:bodyPr/>
                    <a:lstStyle/>
                    <a:p>
                      <a:pPr marL="342900" indent="-342900">
                        <a:buFont typeface="Arial" panose="020B0604020202020204" pitchFamily="34" charset="0"/>
                        <a:buChar char="•"/>
                      </a:pPr>
                      <a:r>
                        <a:rPr lang="en-US" sz="2400" dirty="0" smtClean="0"/>
                        <a:t>Cultural identity</a:t>
                      </a:r>
                      <a:r>
                        <a:rPr lang="en-US" sz="2400" baseline="0" dirty="0" smtClean="0"/>
                        <a:t>  1</a:t>
                      </a:r>
                      <a:endParaRPr lang="en-US" sz="2400" dirty="0"/>
                    </a:p>
                  </a:txBody>
                  <a:tcPr/>
                </a:tc>
                <a:tc>
                  <a:txBody>
                    <a:bodyPr/>
                    <a:lstStyle/>
                    <a:p>
                      <a:pPr marL="342900" marR="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Contrasting</a:t>
                      </a:r>
                      <a:r>
                        <a:rPr lang="en-US" sz="2400" baseline="0" dirty="0" smtClean="0"/>
                        <a:t> c</a:t>
                      </a:r>
                      <a:r>
                        <a:rPr lang="en-US" sz="2400" dirty="0" smtClean="0"/>
                        <a:t>ultural identity</a:t>
                      </a:r>
                      <a:r>
                        <a:rPr lang="en-US" sz="2400" baseline="0" dirty="0" smtClean="0"/>
                        <a:t>  1</a:t>
                      </a:r>
                      <a:endParaRPr lang="en-US" sz="2400" dirty="0" smtClean="0"/>
                    </a:p>
                  </a:txBody>
                  <a:tcPr/>
                </a:tc>
              </a:tr>
              <a:tr h="370840">
                <a:tc>
                  <a:txBody>
                    <a:bodyPr/>
                    <a:lstStyle/>
                    <a:p>
                      <a:pPr marL="342900" marR="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Cultural identity</a:t>
                      </a:r>
                      <a:r>
                        <a:rPr lang="en-US" sz="2400" baseline="0" dirty="0" smtClean="0"/>
                        <a:t>  2</a:t>
                      </a:r>
                      <a:endParaRPr lang="en-US" sz="2400" dirty="0" smtClean="0"/>
                    </a:p>
                  </a:txBody>
                  <a:tcPr/>
                </a:tc>
                <a:tc>
                  <a:txBody>
                    <a:bodyPr/>
                    <a:lstStyle/>
                    <a:p>
                      <a:pPr marL="342900" indent="-342900">
                        <a:buFont typeface="Arial" panose="020B0604020202020204" pitchFamily="34" charset="0"/>
                        <a:buChar char="•"/>
                      </a:pPr>
                      <a:r>
                        <a:rPr lang="en-US" sz="2400" dirty="0" smtClean="0"/>
                        <a:t>Contrasting</a:t>
                      </a:r>
                      <a:r>
                        <a:rPr lang="en-US" sz="2400" baseline="0" dirty="0" smtClean="0"/>
                        <a:t> c</a:t>
                      </a:r>
                      <a:r>
                        <a:rPr lang="en-US" sz="2400" dirty="0" smtClean="0"/>
                        <a:t>ultural identity</a:t>
                      </a:r>
                      <a:r>
                        <a:rPr lang="en-US" sz="2400" baseline="0" dirty="0" smtClean="0"/>
                        <a:t>  2</a:t>
                      </a:r>
                      <a:endParaRPr lang="en-US" sz="2400" dirty="0"/>
                    </a:p>
                  </a:txBody>
                  <a:tcPr/>
                </a:tc>
              </a:tr>
              <a:tr h="370840">
                <a:tc>
                  <a:txBody>
                    <a:bodyPr/>
                    <a:lstStyle/>
                    <a:p>
                      <a:pPr marL="342900" marR="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Cultural identity</a:t>
                      </a:r>
                      <a:r>
                        <a:rPr lang="en-US" sz="2400" baseline="0" dirty="0" smtClean="0"/>
                        <a:t>  3</a:t>
                      </a:r>
                      <a:endParaRPr lang="en-US" sz="2400" dirty="0" smtClean="0"/>
                    </a:p>
                  </a:txBody>
                  <a:tcPr/>
                </a:tc>
                <a:tc>
                  <a:txBody>
                    <a:bodyPr/>
                    <a:lstStyle/>
                    <a:p>
                      <a:pPr marL="342900" indent="-342900">
                        <a:buFont typeface="Arial" panose="020B0604020202020204" pitchFamily="34" charset="0"/>
                        <a:buChar char="•"/>
                      </a:pPr>
                      <a:r>
                        <a:rPr lang="en-US" sz="2400" dirty="0" smtClean="0"/>
                        <a:t>Contrasting</a:t>
                      </a:r>
                      <a:r>
                        <a:rPr lang="en-US" sz="2400" baseline="0" dirty="0" smtClean="0"/>
                        <a:t> c</a:t>
                      </a:r>
                      <a:r>
                        <a:rPr lang="en-US" sz="2400" dirty="0" smtClean="0"/>
                        <a:t>ultural identity</a:t>
                      </a:r>
                      <a:r>
                        <a:rPr lang="en-US" sz="2400" baseline="0" dirty="0" smtClean="0"/>
                        <a:t>  3</a:t>
                      </a:r>
                      <a:endParaRPr lang="en-US" sz="2400" dirty="0"/>
                    </a:p>
                  </a:txBody>
                  <a:tcPr/>
                </a:tc>
              </a:tr>
            </a:tbl>
          </a:graphicData>
        </a:graphic>
      </p:graphicFrame>
    </p:spTree>
    <p:extLst>
      <p:ext uri="{BB962C8B-B14F-4D97-AF65-F5344CB8AC3E}">
        <p14:creationId xmlns:p14="http://schemas.microsoft.com/office/powerpoint/2010/main" val="348996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a:t>Best </a:t>
            </a:r>
            <a:r>
              <a:rPr lang="en-US" b="1" dirty="0" smtClean="0"/>
              <a:t>Practice for Working </a:t>
            </a:r>
            <a:r>
              <a:rPr lang="en-US" b="1" dirty="0"/>
              <a:t>W</a:t>
            </a:r>
            <a:r>
              <a:rPr lang="en-US" b="1" dirty="0" smtClean="0"/>
              <a:t>ith </a:t>
            </a:r>
            <a:r>
              <a:rPr lang="en-US" b="1" dirty="0"/>
              <a:t>[Cultural Identity]</a:t>
            </a:r>
          </a:p>
        </p:txBody>
      </p:sp>
      <p:sp>
        <p:nvSpPr>
          <p:cNvPr id="3" name="Content Placeholder 2"/>
          <p:cNvSpPr>
            <a:spLocks noGrp="1"/>
          </p:cNvSpPr>
          <p:nvPr>
            <p:ph idx="1"/>
          </p:nvPr>
        </p:nvSpPr>
        <p:spPr>
          <a:xfrm>
            <a:off x="457200" y="1523271"/>
            <a:ext cx="8229600" cy="4525963"/>
          </a:xfrm>
        </p:spPr>
        <p:txBody>
          <a:bodyPr>
            <a:normAutofit lnSpcReduction="10000"/>
          </a:bodyPr>
          <a:lstStyle/>
          <a:p>
            <a:pPr lvl="0"/>
            <a:r>
              <a:rPr lang="en-US" sz="2800" dirty="0" smtClean="0"/>
              <a:t>[Identify a best practice for working with a cultural identity </a:t>
            </a:r>
            <a:r>
              <a:rPr lang="en-US" sz="2800" dirty="0"/>
              <a:t>in </a:t>
            </a:r>
            <a:r>
              <a:rPr lang="en-US" sz="2800" dirty="0" smtClean="0"/>
              <a:t>this case.*</a:t>
            </a:r>
            <a:endParaRPr lang="en-US" sz="2800" dirty="0"/>
          </a:p>
          <a:p>
            <a:pPr lvl="1"/>
            <a:r>
              <a:rPr lang="en-US" dirty="0" smtClean="0"/>
              <a:t>Cite the source.</a:t>
            </a:r>
          </a:p>
          <a:p>
            <a:r>
              <a:rPr lang="en-US" sz="2800" dirty="0" smtClean="0"/>
              <a:t>Briefly analyze how the best practice could help you navigate this particular relationship and conflict. </a:t>
            </a:r>
            <a:br>
              <a:rPr lang="en-US" sz="2800" dirty="0" smtClean="0"/>
            </a:br>
            <a:r>
              <a:rPr lang="en-US" sz="2800" dirty="0" smtClean="0"/>
              <a:t>(</a:t>
            </a:r>
            <a:r>
              <a:rPr lang="en-US" sz="2800" b="1" dirty="0" smtClean="0"/>
              <a:t>Copy this slide as needed to address each </a:t>
            </a:r>
            <a:r>
              <a:rPr lang="en-US" sz="2800" b="1" dirty="0"/>
              <a:t>cultural identity in this </a:t>
            </a:r>
            <a:r>
              <a:rPr lang="en-US" sz="2800" b="1" dirty="0" smtClean="0"/>
              <a:t>case as least once. </a:t>
            </a:r>
            <a:r>
              <a:rPr lang="en-US" sz="2800" dirty="0" smtClean="0"/>
              <a:t>You must cite </a:t>
            </a:r>
            <a:r>
              <a:rPr lang="en-US" sz="2800" dirty="0"/>
              <a:t>best practices from at least three </a:t>
            </a:r>
            <a:r>
              <a:rPr lang="en-US" sz="2800" dirty="0" smtClean="0"/>
              <a:t>scholarly research articles in </a:t>
            </a:r>
            <a:r>
              <a:rPr lang="en-US" sz="2800" smtClean="0"/>
              <a:t>this </a:t>
            </a:r>
            <a:r>
              <a:rPr lang="en-US" sz="2800" smtClean="0"/>
              <a:t>assessment</a:t>
            </a:r>
            <a:r>
              <a:rPr lang="en-US" sz="2800" dirty="0" smtClean="0"/>
              <a:t>, but can cite other reputable sources as well.)]</a:t>
            </a:r>
            <a:endParaRPr lang="en-US" sz="2800" dirty="0"/>
          </a:p>
          <a:p>
            <a:pPr marL="457200" lvl="1" indent="0">
              <a:buNone/>
            </a:pPr>
            <a:endParaRPr lang="en-US" dirty="0"/>
          </a:p>
        </p:txBody>
      </p:sp>
    </p:spTree>
    <p:extLst>
      <p:ext uri="{BB962C8B-B14F-4D97-AF65-F5344CB8AC3E}">
        <p14:creationId xmlns:p14="http://schemas.microsoft.com/office/powerpoint/2010/main" val="465937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p:txBody>
          <a:bodyPr/>
          <a:lstStyle/>
          <a:p>
            <a:r>
              <a:rPr lang="en-US" dirty="0" smtClean="0"/>
              <a:t>[Bullet the lessons learned in this case study.]</a:t>
            </a:r>
            <a:endParaRPr lang="en-US" dirty="0"/>
          </a:p>
        </p:txBody>
      </p:sp>
    </p:spTree>
    <p:extLst>
      <p:ext uri="{BB962C8B-B14F-4D97-AF65-F5344CB8AC3E}">
        <p14:creationId xmlns:p14="http://schemas.microsoft.com/office/powerpoint/2010/main" val="2359127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p:txBody>
          <a:bodyPr/>
          <a:lstStyle/>
          <a:p>
            <a:r>
              <a:rPr lang="en-US" dirty="0" smtClean="0"/>
              <a:t>[Include at least three scholarly research references for this </a:t>
            </a:r>
            <a:r>
              <a:rPr lang="en-US" dirty="0" smtClean="0"/>
              <a:t>assessment.</a:t>
            </a:r>
            <a:endParaRPr lang="en-US" dirty="0" smtClean="0"/>
          </a:p>
          <a:p>
            <a:r>
              <a:rPr lang="en-US" dirty="0" smtClean="0"/>
              <a:t>Web sites</a:t>
            </a:r>
            <a:r>
              <a:rPr lang="en-US" dirty="0"/>
              <a:t>, books, textbooks, and assigned resources may be used, but do not count toward the </a:t>
            </a:r>
            <a:r>
              <a:rPr lang="en-US" dirty="0" smtClean="0"/>
              <a:t>three required references.  </a:t>
            </a:r>
            <a:r>
              <a:rPr lang="en-US" dirty="0"/>
              <a:t>You </a:t>
            </a:r>
            <a:r>
              <a:rPr lang="en-US" dirty="0" smtClean="0"/>
              <a:t>must </a:t>
            </a:r>
            <a:r>
              <a:rPr lang="en-US" dirty="0"/>
              <a:t>find research articles</a:t>
            </a:r>
            <a:r>
              <a:rPr lang="en-US" dirty="0" smtClean="0"/>
              <a:t>.</a:t>
            </a:r>
          </a:p>
          <a:p>
            <a:r>
              <a:rPr lang="en-US" dirty="0" smtClean="0"/>
              <a:t>Add slides if needed.]</a:t>
            </a:r>
            <a:r>
              <a:rPr lang="en-US" dirty="0" smtClean="0">
                <a:effectLst/>
              </a:rPr>
              <a:t> </a:t>
            </a:r>
            <a:endParaRPr lang="en-US" dirty="0"/>
          </a:p>
        </p:txBody>
      </p:sp>
    </p:spTree>
    <p:extLst>
      <p:ext uri="{BB962C8B-B14F-4D97-AF65-F5344CB8AC3E}">
        <p14:creationId xmlns:p14="http://schemas.microsoft.com/office/powerpoint/2010/main" val="38369431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Title for Multicultural &amp;#x0D;&amp;#x0A;Case Study]&amp;quot;&quot;/&gt;&lt;property id=&quot;20307&quot; value=&quot;256&quot;/&gt;&lt;/object&gt;&lt;object type=&quot;3&quot; unique_id=&quot;10005&quot;&gt;&lt;property id=&quot;20148&quot; value=&quot;5&quot;/&gt;&lt;property id=&quot;20300&quot; value=&quot;Slide 2 - &amp;quot;[Case Study Overview]&amp;quot;&quot;/&gt;&lt;property id=&quot;20307&quot; value=&quot;257&quot;/&gt;&lt;/object&gt;&lt;object type=&quot;3&quot; unique_id=&quot;10008&quot;&gt;&lt;property id=&quot;20148&quot; value=&quot;5&quot;/&gt;&lt;property id=&quot;20300&quot; value=&quot;Slide 4 - &amp;quot; Best Practice for Working with [Cultural Identity]&amp;quot;&quot;/&gt;&lt;property id=&quot;20307&quot; value=&quot;268&quot;/&gt;&lt;/object&gt;&lt;object type=&quot;3&quot; unique_id=&quot;10009&quot;&gt;&lt;property id=&quot;20148&quot; value=&quot;5&quot;/&gt;&lt;property id=&quot;20300&quot; value=&quot;Slide 6 - &amp;quot;References&amp;quot;&quot;/&gt;&lt;property id=&quot;20307&quot; value=&quot;265&quot;/&gt;&lt;/object&gt;&lt;object type=&quot;3&quot; unique_id=&quot;10162&quot;&gt;&lt;property id=&quot;20148&quot; value=&quot;5&quot;/&gt;&lt;property id=&quot;20300&quot; value=&quot;Slide 3 - &amp;quot;Main Points of Cultural Difference&amp;quot;&quot;/&gt;&lt;property id=&quot;20307&quot; value=&quot;269&quot;/&gt;&lt;/object&gt;&lt;object type=&quot;3&quot; unique_id=&quot;10504&quot;&gt;&lt;property id=&quot;20148&quot; value=&quot;5&quot;/&gt;&lt;property id=&quot;20300&quot; value=&quot;Slide 5 - &amp;quot;Conclusion&amp;quot;&quot;/&gt;&lt;property id=&quot;20307&quot; value=&quot;27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853</TotalTime>
  <Words>410</Words>
  <Application>Microsoft Office PowerPoint</Application>
  <PresentationFormat>On-screen Show (4:3)</PresentationFormat>
  <Paragraphs>47</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[Title for Multicultural  Case Study]</vt:lpstr>
      <vt:lpstr>[Case Study Overview]</vt:lpstr>
      <vt:lpstr>Main Points of Cultural Difference</vt:lpstr>
      <vt:lpstr> Best Practice for Working With [Cultural Identity]</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Name</dc:title>
  <dc:creator>Weston  Edwards</dc:creator>
  <cp:lastModifiedBy>Tipping, Mary</cp:lastModifiedBy>
  <cp:revision>60</cp:revision>
  <cp:lastPrinted>2015-06-22T19:22:39Z</cp:lastPrinted>
  <dcterms:created xsi:type="dcterms:W3CDTF">2015-05-12T07:48:22Z</dcterms:created>
  <dcterms:modified xsi:type="dcterms:W3CDTF">2016-06-01T13:33:50Z</dcterms:modified>
</cp:coreProperties>
</file>