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1" r:id="rId1"/>
  </p:sldMasterIdLst>
  <p:notesMasterIdLst>
    <p:notesMasterId r:id="rId49"/>
  </p:notesMasterIdLst>
  <p:handoutMasterIdLst>
    <p:handoutMasterId r:id="rId50"/>
  </p:handoutMasterIdLst>
  <p:sldIdLst>
    <p:sldId id="257" r:id="rId2"/>
    <p:sldId id="299" r:id="rId3"/>
    <p:sldId id="408" r:id="rId4"/>
    <p:sldId id="344" r:id="rId5"/>
    <p:sldId id="345" r:id="rId6"/>
    <p:sldId id="346" r:id="rId7"/>
    <p:sldId id="347" r:id="rId8"/>
    <p:sldId id="444" r:id="rId9"/>
    <p:sldId id="349" r:id="rId10"/>
    <p:sldId id="350" r:id="rId11"/>
    <p:sldId id="446" r:id="rId12"/>
    <p:sldId id="351" r:id="rId13"/>
    <p:sldId id="352" r:id="rId14"/>
    <p:sldId id="353" r:id="rId15"/>
    <p:sldId id="354" r:id="rId16"/>
    <p:sldId id="355" r:id="rId17"/>
    <p:sldId id="356" r:id="rId18"/>
    <p:sldId id="362" r:id="rId19"/>
    <p:sldId id="363" r:id="rId20"/>
    <p:sldId id="364" r:id="rId21"/>
    <p:sldId id="365" r:id="rId22"/>
    <p:sldId id="366" r:id="rId23"/>
    <p:sldId id="368" r:id="rId24"/>
    <p:sldId id="369" r:id="rId25"/>
    <p:sldId id="370" r:id="rId26"/>
    <p:sldId id="371" r:id="rId27"/>
    <p:sldId id="372" r:id="rId28"/>
    <p:sldId id="409" r:id="rId29"/>
    <p:sldId id="410" r:id="rId30"/>
    <p:sldId id="411" r:id="rId31"/>
    <p:sldId id="412" r:id="rId32"/>
    <p:sldId id="413" r:id="rId33"/>
    <p:sldId id="414" r:id="rId34"/>
    <p:sldId id="415" r:id="rId35"/>
    <p:sldId id="416" r:id="rId36"/>
    <p:sldId id="417" r:id="rId37"/>
    <p:sldId id="418" r:id="rId38"/>
    <p:sldId id="419" r:id="rId39"/>
    <p:sldId id="420" r:id="rId40"/>
    <p:sldId id="421" r:id="rId41"/>
    <p:sldId id="422" r:id="rId42"/>
    <p:sldId id="423" r:id="rId43"/>
    <p:sldId id="424" r:id="rId44"/>
    <p:sldId id="425" r:id="rId45"/>
    <p:sldId id="426" r:id="rId46"/>
    <p:sldId id="427" r:id="rId47"/>
    <p:sldId id="428" r:id="rId4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2" autoAdjust="0"/>
    <p:restoredTop sz="94100" autoAdjust="0"/>
  </p:normalViewPr>
  <p:slideViewPr>
    <p:cSldViewPr>
      <p:cViewPr varScale="1">
        <p:scale>
          <a:sx n="96" d="100"/>
          <a:sy n="96" d="100"/>
        </p:scale>
        <p:origin x="21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handoutMaster" Target="handoutMasters/handoutMaster1.xml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7.xml"/><Relationship Id="rId2" Type="http://schemas.openxmlformats.org/officeDocument/2006/relationships/slide" Target="slides/slide39.xml"/><Relationship Id="rId3" Type="http://schemas.openxmlformats.org/officeDocument/2006/relationships/slide" Target="slides/slide4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40C26-911A-44ED-9128-0F2C3DDB4951}" type="datetimeFigureOut">
              <a:rPr lang="en-US" smtClean="0"/>
              <a:pPr/>
              <a:t>1/14/17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4961D-7707-4C68-A403-9A828BBBAB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750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211933-A4E4-4EB8-B893-3FFF3EDE16C1}" type="datetimeFigureOut">
              <a:rPr lang="en-US" smtClean="0"/>
              <a:pPr/>
              <a:t>1/14/17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B3298-E0D3-4C7D-B3A4-69D15A646B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408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EEC197-A20F-4350-90F4-D8445E0C0F41}" type="slidenum">
              <a:rPr lang="en-US"/>
              <a:pPr/>
              <a:t>29</a:t>
            </a:fld>
            <a:endParaRPr lang="en-US"/>
          </a:p>
        </p:txBody>
      </p:sp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2009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AD366A-447D-4ABD-9094-3CBE03ED0B37}" type="slidenum">
              <a:rPr lang="en-US"/>
              <a:pPr/>
              <a:t>38</a:t>
            </a:fld>
            <a:endParaRPr lang="en-US"/>
          </a:p>
        </p:txBody>
      </p:sp>
      <p:sp>
        <p:nvSpPr>
          <p:cNvPr id="33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5954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707073-4ACA-4AFA-BCAD-9F472ADD1B14}" type="slidenum">
              <a:rPr lang="en-US"/>
              <a:pPr/>
              <a:t>39</a:t>
            </a:fld>
            <a:endParaRPr lang="en-US"/>
          </a:p>
        </p:txBody>
      </p:sp>
      <p:sp>
        <p:nvSpPr>
          <p:cNvPr id="41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296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13BCEA-4886-4768-AAFB-317BB2C75FAE}" type="slidenum">
              <a:rPr lang="en-US"/>
              <a:pPr/>
              <a:t>40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4597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ED9840-26D9-4E06-BA53-E55CDAA993B2}" type="slidenum">
              <a:rPr lang="en-US"/>
              <a:pPr/>
              <a:t>41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905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134616-CDA9-4571-A8A6-05767154A38F}" type="slidenum">
              <a:rPr lang="en-US"/>
              <a:pPr/>
              <a:t>42</a:t>
            </a:fld>
            <a:endParaRPr lang="en-US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45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FD60CA-752C-45FB-B7F3-0288A7E0EE7A}" type="slidenum">
              <a:rPr lang="en-US"/>
              <a:pPr/>
              <a:t>43</a:t>
            </a:fld>
            <a:endParaRPr lang="en-US"/>
          </a:p>
        </p:txBody>
      </p:sp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2823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887915-0776-4E10-81B8-D54E3B6A81C5}" type="slidenum">
              <a:rPr lang="en-US"/>
              <a:pPr/>
              <a:t>44</a:t>
            </a:fld>
            <a:endParaRPr lang="en-US"/>
          </a:p>
        </p:txBody>
      </p:sp>
      <p:sp>
        <p:nvSpPr>
          <p:cNvPr id="35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6648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1B6385-4AD4-42A6-8096-589447488798}" type="slidenum">
              <a:rPr lang="en-US"/>
              <a:pPr/>
              <a:t>45</a:t>
            </a:fld>
            <a:endParaRPr lang="en-US"/>
          </a:p>
        </p:txBody>
      </p:sp>
      <p:sp>
        <p:nvSpPr>
          <p:cNvPr id="418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3799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9A3A-1CBE-4516-A794-A90D7CF382A8}" type="slidenum">
              <a:rPr lang="en-US"/>
              <a:pPr/>
              <a:t>46</a:t>
            </a:fld>
            <a:endParaRPr lang="en-US"/>
          </a:p>
        </p:txBody>
      </p:sp>
      <p:sp>
        <p:nvSpPr>
          <p:cNvPr id="420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3962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B7EA35-6A0D-4723-A001-33D89B199C7E}" type="slidenum">
              <a:rPr lang="en-US"/>
              <a:pPr/>
              <a:t>47</a:t>
            </a:fld>
            <a:endParaRPr lang="en-US"/>
          </a:p>
        </p:txBody>
      </p:sp>
      <p:sp>
        <p:nvSpPr>
          <p:cNvPr id="36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64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FABB46-9B55-4F8E-A60C-52C0A56886F5}" type="slidenum">
              <a:rPr lang="en-US"/>
              <a:pPr/>
              <a:t>30</a:t>
            </a:fld>
            <a:endParaRPr lang="en-US"/>
          </a:p>
        </p:txBody>
      </p:sp>
      <p:sp>
        <p:nvSpPr>
          <p:cNvPr id="31129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129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849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792FB2-4890-40DB-A57F-F43B5E19BEE6}" type="slidenum">
              <a:rPr lang="en-US"/>
              <a:pPr/>
              <a:t>31</a:t>
            </a:fld>
            <a:endParaRPr lang="en-US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91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3C4196-1490-4AF0-82A5-67364F25448B}" type="slidenum">
              <a:rPr lang="en-US"/>
              <a:pPr/>
              <a:t>32</a:t>
            </a:fld>
            <a:endParaRPr lang="en-US"/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623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3F6410-6A4A-4F19-B261-4C415D2BD85C}" type="slidenum">
              <a:rPr lang="en-US"/>
              <a:pPr/>
              <a:t>33</a:t>
            </a:fld>
            <a:endParaRPr lang="en-US"/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334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E31DC2-4900-4DE0-9D5B-1B062E800A4E}" type="slidenum">
              <a:rPr lang="en-US"/>
              <a:pPr/>
              <a:t>34</a:t>
            </a:fld>
            <a:endParaRPr lang="en-US"/>
          </a:p>
        </p:txBody>
      </p:sp>
      <p:sp>
        <p:nvSpPr>
          <p:cNvPr id="32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620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421901-DB14-437C-8BCE-B5DB75C1D495}" type="slidenum">
              <a:rPr lang="en-US"/>
              <a:pPr/>
              <a:t>35</a:t>
            </a:fld>
            <a:endParaRPr lang="en-US"/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937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369B5B-150F-4BF3-9D74-3D0F018B2B5D}" type="slidenum">
              <a:rPr lang="en-US"/>
              <a:pPr/>
              <a:t>36</a:t>
            </a:fld>
            <a:endParaRPr lang="en-US"/>
          </a:p>
        </p:txBody>
      </p:sp>
      <p:sp>
        <p:nvSpPr>
          <p:cNvPr id="41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3368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180507-6F23-4377-A883-3D277468032F}" type="slidenum">
              <a:rPr lang="en-US"/>
              <a:pPr/>
              <a:t>37</a:t>
            </a:fld>
            <a:endParaRPr lang="en-US"/>
          </a:p>
        </p:txBody>
      </p:sp>
      <p:sp>
        <p:nvSpPr>
          <p:cNvPr id="33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60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90DF-A312-8343-9BAE-429F5E2FCB1B}" type="datetimeFigureOut">
              <a:rPr lang="en-US" smtClean="0"/>
              <a:t>1/14/17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9511-97FE-E246-AD42-48F793F667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90DF-A312-8343-9BAE-429F5E2FCB1B}" type="datetimeFigureOut">
              <a:rPr lang="en-US" smtClean="0"/>
              <a:t>1/14/17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9511-97FE-E246-AD42-48F793F667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90DF-A312-8343-9BAE-429F5E2FCB1B}" type="datetimeFigureOut">
              <a:rPr lang="en-US" smtClean="0"/>
              <a:t>1/14/17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9511-97FE-E246-AD42-48F793F667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90DF-A312-8343-9BAE-429F5E2FCB1B}" type="datetimeFigureOut">
              <a:rPr lang="en-US" smtClean="0"/>
              <a:t>1/14/17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9511-97FE-E246-AD42-48F793F667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90DF-A312-8343-9BAE-429F5E2FCB1B}" type="datetimeFigureOut">
              <a:rPr lang="en-US" smtClean="0"/>
              <a:t>1/14/17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9511-97FE-E246-AD42-48F793F667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90DF-A312-8343-9BAE-429F5E2FCB1B}" type="datetimeFigureOut">
              <a:rPr lang="en-US" smtClean="0"/>
              <a:t>1/14/17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9511-97FE-E246-AD42-48F793F667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90DF-A312-8343-9BAE-429F5E2FCB1B}" type="datetimeFigureOut">
              <a:rPr lang="en-US" smtClean="0"/>
              <a:t>1/14/17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9511-97FE-E246-AD42-48F793F667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90DF-A312-8343-9BAE-429F5E2FCB1B}" type="datetimeFigureOut">
              <a:rPr lang="en-US" smtClean="0"/>
              <a:t>1/14/17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9511-97FE-E246-AD42-48F793F667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90DF-A312-8343-9BAE-429F5E2FCB1B}" type="datetimeFigureOut">
              <a:rPr lang="en-US" smtClean="0"/>
              <a:t>1/14/17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9511-97FE-E246-AD42-48F793F667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90DF-A312-8343-9BAE-429F5E2FCB1B}" type="datetimeFigureOut">
              <a:rPr lang="en-US" smtClean="0"/>
              <a:t>1/14/17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9511-97FE-E246-AD42-48F793F667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90DF-A312-8343-9BAE-429F5E2FCB1B}" type="datetimeFigureOut">
              <a:rPr lang="en-US" smtClean="0"/>
              <a:t>1/14/17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9511-97FE-E246-AD42-48F793F667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B90DF-A312-8343-9BAE-429F5E2FCB1B}" type="datetimeFigureOut">
              <a:rPr lang="en-US" smtClean="0"/>
              <a:t>1/14/17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D9511-97FE-E246-AD42-48F793F66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96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6200"/>
            <a:ext cx="7886700" cy="1325563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4953000"/>
          </a:xfrm>
        </p:spPr>
        <p:txBody>
          <a:bodyPr/>
          <a:lstStyle/>
          <a:p>
            <a:r>
              <a:rPr lang="en-US" sz="2400" dirty="0"/>
              <a:t>Miscellaneous Business</a:t>
            </a:r>
          </a:p>
          <a:p>
            <a:r>
              <a:rPr lang="en-US" sz="2400" dirty="0"/>
              <a:t>Week Learning Outline</a:t>
            </a:r>
          </a:p>
          <a:p>
            <a:r>
              <a:rPr lang="en-US" sz="2400" dirty="0"/>
              <a:t>DQ &amp; Lab Recap</a:t>
            </a:r>
          </a:p>
          <a:p>
            <a:r>
              <a:rPr lang="en-US" sz="2400" dirty="0"/>
              <a:t>Physical Layer</a:t>
            </a:r>
          </a:p>
          <a:p>
            <a:r>
              <a:rPr lang="en-US" sz="2400" dirty="0"/>
              <a:t>Data Link Layer</a:t>
            </a:r>
          </a:p>
          <a:p>
            <a:r>
              <a:rPr lang="en-US" sz="2400" dirty="0"/>
              <a:t>Next Week</a:t>
            </a:r>
          </a:p>
          <a:p>
            <a:r>
              <a:rPr lang="en-US" sz="2400" dirty="0"/>
              <a:t>Team Time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Text Box 2"/>
          <p:cNvSpPr txBox="1">
            <a:spLocks noChangeArrowheads="1"/>
          </p:cNvSpPr>
          <p:nvPr/>
        </p:nvSpPr>
        <p:spPr bwMode="auto">
          <a:xfrm>
            <a:off x="1050925" y="60610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400" b="1"/>
          </a:p>
        </p:txBody>
      </p:sp>
      <p:pic>
        <p:nvPicPr>
          <p:cNvPr id="224259" name="Picture 3" descr="0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2179638"/>
            <a:ext cx="6127750" cy="3241675"/>
          </a:xfrm>
          <a:prstGeom prst="rect">
            <a:avLst/>
          </a:prstGeom>
          <a:noFill/>
        </p:spPr>
      </p:pic>
      <p:sp>
        <p:nvSpPr>
          <p:cNvPr id="2242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Multipoint Configuration</a:t>
            </a:r>
          </a:p>
        </p:txBody>
      </p:sp>
      <p:sp>
        <p:nvSpPr>
          <p:cNvPr id="224262" name="Rectangle 6"/>
          <p:cNvSpPr>
            <a:spLocks noChangeArrowheads="1"/>
          </p:cNvSpPr>
          <p:nvPr/>
        </p:nvSpPr>
        <p:spPr bwMode="auto">
          <a:xfrm>
            <a:off x="685800" y="5516563"/>
            <a:ext cx="381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4950" indent="-234950"/>
            <a:r>
              <a:rPr lang="en-US" sz="2000" b="1">
                <a:solidFill>
                  <a:srgbClr val="16027C"/>
                </a:solidFill>
                <a:latin typeface="Arial" charset="0"/>
              </a:rPr>
              <a:t>+ Cheaper (not as many wires) and simpler to wire</a:t>
            </a:r>
          </a:p>
        </p:txBody>
      </p:sp>
      <p:sp>
        <p:nvSpPr>
          <p:cNvPr id="224263" name="Rectangle 7"/>
          <p:cNvSpPr>
            <a:spLocks noChangeArrowheads="1"/>
          </p:cNvSpPr>
          <p:nvPr/>
        </p:nvSpPr>
        <p:spPr bwMode="auto">
          <a:xfrm>
            <a:off x="5334000" y="5421313"/>
            <a:ext cx="3352800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4950" indent="-234950">
              <a:lnSpc>
                <a:spcPct val="90000"/>
              </a:lnSpc>
            </a:pPr>
            <a:r>
              <a:rPr lang="en-US" b="1">
                <a:solidFill>
                  <a:srgbClr val="16027C"/>
                </a:solidFill>
                <a:latin typeface="Arial" charset="0"/>
              </a:rPr>
              <a:t> -</a:t>
            </a:r>
            <a:r>
              <a:rPr lang="en-US" sz="2000" b="1">
                <a:solidFill>
                  <a:srgbClr val="16027C"/>
                </a:solidFill>
                <a:latin typeface="Arial" charset="0"/>
              </a:rPr>
              <a:t> Only one computer can use the circuit at a time</a:t>
            </a:r>
          </a:p>
        </p:txBody>
      </p:sp>
      <p:sp>
        <p:nvSpPr>
          <p:cNvPr id="224264" name="Rectangle 8"/>
          <p:cNvSpPr>
            <a:spLocks noChangeArrowheads="1"/>
          </p:cNvSpPr>
          <p:nvPr/>
        </p:nvSpPr>
        <p:spPr bwMode="auto">
          <a:xfrm>
            <a:off x="685800" y="1311275"/>
            <a:ext cx="815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00050" indent="-234950">
              <a:spcBef>
                <a:spcPct val="20000"/>
              </a:spcBef>
              <a:spcAft>
                <a:spcPct val="15000"/>
              </a:spcAft>
              <a:buFontTx/>
              <a:buChar char="–"/>
            </a:pPr>
            <a:r>
              <a:rPr lang="en-US" sz="2000" b="1">
                <a:solidFill>
                  <a:srgbClr val="16027C"/>
                </a:solidFill>
                <a:latin typeface="Arial" charset="0"/>
              </a:rPr>
              <a:t>Used when each computer does not need to continuously use the entire capacity of the circuit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37938"/>
            <a:ext cx="4343400" cy="659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646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90600"/>
          </a:xfrm>
        </p:spPr>
        <p:txBody>
          <a:bodyPr/>
          <a:lstStyle/>
          <a:p>
            <a:r>
              <a:rPr lang="en-US"/>
              <a:t>Data Flow (Transmission)</a:t>
            </a: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537686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5732463" y="1752600"/>
            <a:ext cx="34115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16027C"/>
                </a:solidFill>
                <a:latin typeface="Arial" charset="0"/>
              </a:rPr>
              <a:t>data flows in </a:t>
            </a:r>
            <a:r>
              <a:rPr lang="en-US" sz="2000" b="1" u="sng" dirty="0">
                <a:solidFill>
                  <a:srgbClr val="16027C"/>
                </a:solidFill>
                <a:latin typeface="Arial" charset="0"/>
              </a:rPr>
              <a:t>one direction only</a:t>
            </a:r>
            <a:r>
              <a:rPr lang="en-US" sz="2000" b="1" dirty="0">
                <a:solidFill>
                  <a:srgbClr val="16027C"/>
                </a:solidFill>
                <a:latin typeface="Arial" charset="0"/>
              </a:rPr>
              <a:t>, (radio or cable television broadcasts)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867400" y="3276600"/>
            <a:ext cx="3124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15000"/>
              </a:spcAft>
            </a:pPr>
            <a:r>
              <a:rPr lang="en-US" sz="2000" b="1" dirty="0">
                <a:solidFill>
                  <a:srgbClr val="16027C"/>
                </a:solidFill>
                <a:latin typeface="Arial" charset="0"/>
              </a:rPr>
              <a:t>data flows </a:t>
            </a:r>
            <a:r>
              <a:rPr lang="en-US" sz="2000" b="1" u="sng" dirty="0">
                <a:solidFill>
                  <a:srgbClr val="16027C"/>
                </a:solidFill>
                <a:latin typeface="Arial" charset="0"/>
              </a:rPr>
              <a:t>both ways, but only one direction at a time</a:t>
            </a:r>
            <a:r>
              <a:rPr lang="en-US" sz="2000" b="1" dirty="0">
                <a:solidFill>
                  <a:srgbClr val="16027C"/>
                </a:solidFill>
                <a:latin typeface="Arial" charset="0"/>
              </a:rPr>
              <a:t> (e.g., CB radio, it requires control info)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6019800" y="5029200"/>
            <a:ext cx="29495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16027C"/>
                </a:solidFill>
                <a:latin typeface="Arial" charset="0"/>
              </a:rPr>
              <a:t>data flows in </a:t>
            </a:r>
            <a:r>
              <a:rPr lang="en-US" sz="2000" b="1" u="sng" dirty="0">
                <a:solidFill>
                  <a:srgbClr val="16027C"/>
                </a:solidFill>
                <a:latin typeface="Arial" charset="0"/>
              </a:rPr>
              <a:t>both directions at the same time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Selection of Data Flow Method</a:t>
            </a:r>
          </a:p>
        </p:txBody>
      </p:sp>
      <p:sp>
        <p:nvSpPr>
          <p:cNvPr id="308231" name="Rectangle 7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772400" cy="4800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/>
              <a:t>Main factor: Application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If data required to flow in one direction only</a:t>
            </a:r>
          </a:p>
          <a:p>
            <a:pPr lvl="2">
              <a:lnSpc>
                <a:spcPct val="80000"/>
              </a:lnSpc>
            </a:pPr>
            <a:r>
              <a:rPr lang="en-US" sz="2000"/>
              <a:t>Simplex Method</a:t>
            </a:r>
          </a:p>
          <a:p>
            <a:pPr lvl="3">
              <a:lnSpc>
                <a:spcPct val="80000"/>
              </a:lnSpc>
            </a:pPr>
            <a:r>
              <a:rPr lang="en-US" sz="1800"/>
              <a:t>e.g., From a remote sensor to a host computer 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If data required to flow in both directions</a:t>
            </a:r>
          </a:p>
          <a:p>
            <a:pPr lvl="2">
              <a:lnSpc>
                <a:spcPct val="80000"/>
              </a:lnSpc>
            </a:pPr>
            <a:r>
              <a:rPr lang="en-US" sz="2000"/>
              <a:t>Terminal-to-host communication (send and wait type communications)</a:t>
            </a:r>
          </a:p>
          <a:p>
            <a:pPr lvl="3">
              <a:lnSpc>
                <a:spcPct val="80000"/>
              </a:lnSpc>
            </a:pPr>
            <a:r>
              <a:rPr lang="en-US" sz="1800"/>
              <a:t>Half-Duplex Method</a:t>
            </a:r>
          </a:p>
          <a:p>
            <a:pPr lvl="2">
              <a:lnSpc>
                <a:spcPct val="80000"/>
              </a:lnSpc>
            </a:pPr>
            <a:r>
              <a:rPr lang="en-US" sz="2000"/>
              <a:t>Client-server; host-to-host communication (peer-to-peer communications)</a:t>
            </a:r>
          </a:p>
          <a:p>
            <a:pPr lvl="3">
              <a:lnSpc>
                <a:spcPct val="80000"/>
              </a:lnSpc>
            </a:pPr>
            <a:r>
              <a:rPr lang="en-US" sz="1800"/>
              <a:t>Full Duplex Method</a:t>
            </a:r>
          </a:p>
          <a:p>
            <a:pPr lvl="2">
              <a:lnSpc>
                <a:spcPct val="80000"/>
              </a:lnSpc>
            </a:pPr>
            <a:r>
              <a:rPr lang="en-US" sz="2000"/>
              <a:t>Half-duplex or Full Duplex</a:t>
            </a:r>
          </a:p>
          <a:p>
            <a:pPr>
              <a:lnSpc>
                <a:spcPct val="80000"/>
              </a:lnSpc>
            </a:pPr>
            <a:r>
              <a:rPr lang="en-US" sz="2400"/>
              <a:t>Capacity may be a factor too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Full-duplex uses half of the capacity for each direction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Multiplexing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Breaking up a higher speed circuit into several slower (logical) circuits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Several devices can use it at the same time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Requires two multiplexer: one to combine; one to separate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Main advantage: cost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Fewer network circuits needed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Categories of multiplexing: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Frequency division multiplexing (FDM)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Time division multiplexing (TDM)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Statistical time division multiplexing (STDM)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Wavelength division multiplexing (WDM)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2" y="2001838"/>
            <a:ext cx="6275388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35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Frequency Division Multiplexing</a:t>
            </a:r>
          </a:p>
        </p:txBody>
      </p:sp>
      <p:sp>
        <p:nvSpPr>
          <p:cNvPr id="323588" name="Rectangle 4"/>
          <p:cNvSpPr>
            <a:spLocks noChangeArrowheads="1"/>
          </p:cNvSpPr>
          <p:nvPr/>
        </p:nvSpPr>
        <p:spPr bwMode="auto">
          <a:xfrm>
            <a:off x="603250" y="1287463"/>
            <a:ext cx="848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</a:pPr>
            <a:r>
              <a:rPr lang="en-US" sz="2000" b="1">
                <a:solidFill>
                  <a:srgbClr val="16027C"/>
                </a:solidFill>
                <a:latin typeface="Arial" charset="0"/>
              </a:rPr>
              <a:t>Makes a number of smaller channels from a larger frequency band by dividing the circuit “horizontally”</a:t>
            </a:r>
          </a:p>
        </p:txBody>
      </p:sp>
      <p:sp>
        <p:nvSpPr>
          <p:cNvPr id="323589" name="Rectangle 5"/>
          <p:cNvSpPr>
            <a:spLocks noChangeArrowheads="1"/>
          </p:cNvSpPr>
          <p:nvPr/>
        </p:nvSpPr>
        <p:spPr bwMode="auto">
          <a:xfrm>
            <a:off x="307975" y="4298950"/>
            <a:ext cx="38433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 sz="2000" b="1">
                <a:solidFill>
                  <a:srgbClr val="16027C"/>
                </a:solidFill>
                <a:latin typeface="Arial" charset="0"/>
              </a:rPr>
              <a:t>Guardbands needed to separate channels</a:t>
            </a:r>
          </a:p>
          <a:p>
            <a:pPr lvl="1" indent="-166688">
              <a:lnSpc>
                <a:spcPct val="90000"/>
              </a:lnSpc>
              <a:spcBef>
                <a:spcPct val="10000"/>
              </a:spcBef>
              <a:buFontTx/>
              <a:buChar char="–"/>
            </a:pPr>
            <a:r>
              <a:rPr lang="en-US" sz="2000" b="1">
                <a:solidFill>
                  <a:srgbClr val="16027C"/>
                </a:solidFill>
                <a:latin typeface="Arial" charset="0"/>
              </a:rPr>
              <a:t>To prevent interference between channels</a:t>
            </a:r>
          </a:p>
          <a:p>
            <a:pPr lvl="1" indent="-166688">
              <a:lnSpc>
                <a:spcPct val="90000"/>
              </a:lnSpc>
              <a:spcBef>
                <a:spcPct val="10000"/>
              </a:spcBef>
              <a:buFontTx/>
              <a:buChar char="–"/>
            </a:pPr>
            <a:r>
              <a:rPr lang="en-US" sz="2000" b="1">
                <a:solidFill>
                  <a:srgbClr val="16027C"/>
                </a:solidFill>
                <a:latin typeface="Arial" charset="0"/>
              </a:rPr>
              <a:t>Unused frequency bands are wasted capacity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71600"/>
            <a:ext cx="6600825" cy="431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46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 Division Multiplexing</a:t>
            </a:r>
          </a:p>
        </p:txBody>
      </p:sp>
      <p:sp>
        <p:nvSpPr>
          <p:cNvPr id="324612" name="Rectangle 4"/>
          <p:cNvSpPr>
            <a:spLocks noChangeArrowheads="1"/>
          </p:cNvSpPr>
          <p:nvPr/>
        </p:nvSpPr>
        <p:spPr bwMode="auto">
          <a:xfrm>
            <a:off x="4008438" y="1358900"/>
            <a:ext cx="3889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16027C"/>
                </a:solidFill>
                <a:latin typeface="Arial" charset="0"/>
              </a:rPr>
              <a:t>Dividing the circuit “vertically”</a:t>
            </a:r>
          </a:p>
        </p:txBody>
      </p:sp>
      <p:sp>
        <p:nvSpPr>
          <p:cNvPr id="324613" name="Rectangle 5"/>
          <p:cNvSpPr>
            <a:spLocks noChangeArrowheads="1"/>
          </p:cNvSpPr>
          <p:nvPr/>
        </p:nvSpPr>
        <p:spPr bwMode="auto">
          <a:xfrm>
            <a:off x="476250" y="3171825"/>
            <a:ext cx="37973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4950" indent="-234950">
              <a:lnSpc>
                <a:spcPct val="85000"/>
              </a:lnSpc>
              <a:spcAft>
                <a:spcPct val="50000"/>
              </a:spcAft>
              <a:buFontTx/>
              <a:buChar char="•"/>
            </a:pPr>
            <a:r>
              <a:rPr lang="en-US" sz="2000" b="1">
                <a:solidFill>
                  <a:srgbClr val="16027C"/>
                </a:solidFill>
                <a:latin typeface="Arial" charset="0"/>
              </a:rPr>
              <a:t>TDM allows multiple channels to be used by allowing the channels to send data by taking turns</a:t>
            </a:r>
          </a:p>
          <a:p>
            <a:pPr marL="234950" indent="-234950">
              <a:buFontTx/>
              <a:buChar char="•"/>
            </a:pPr>
            <a:r>
              <a:rPr lang="en-US" sz="2000" b="1">
                <a:solidFill>
                  <a:srgbClr val="16027C"/>
                </a:solidFill>
                <a:latin typeface="Arial" charset="0"/>
              </a:rPr>
              <a:t>This example shows 4 terminals sharing a circuit, with each terminal sending one character at a time</a:t>
            </a:r>
          </a:p>
          <a:p>
            <a:pPr marL="234950" indent="-234950">
              <a:lnSpc>
                <a:spcPct val="85000"/>
              </a:lnSpc>
              <a:spcAft>
                <a:spcPct val="50000"/>
              </a:spcAft>
            </a:pPr>
            <a:endParaRPr lang="en-US" sz="2000" b="1">
              <a:solidFill>
                <a:srgbClr val="16027C"/>
              </a:solidFill>
              <a:latin typeface="Arial" charset="0"/>
            </a:endParaRPr>
          </a:p>
          <a:p>
            <a:pPr marL="234950" indent="-234950">
              <a:lnSpc>
                <a:spcPct val="85000"/>
              </a:lnSpc>
              <a:spcAft>
                <a:spcPct val="50000"/>
              </a:spcAft>
              <a:buFontTx/>
              <a:buChar char="•"/>
            </a:pPr>
            <a:endParaRPr lang="en-US" sz="2000" b="1">
              <a:solidFill>
                <a:srgbClr val="16027C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634" name="Picture 2" descr="0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1490663"/>
            <a:ext cx="7696200" cy="4800600"/>
          </a:xfrm>
          <a:prstGeom prst="rect">
            <a:avLst/>
          </a:prstGeom>
          <a:noFill/>
        </p:spPr>
      </p:pic>
      <p:sp>
        <p:nvSpPr>
          <p:cNvPr id="3256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TDM / FDM</a:t>
            </a:r>
          </a:p>
        </p:txBody>
      </p:sp>
      <p:sp>
        <p:nvSpPr>
          <p:cNvPr id="325636" name="Rectangle 4"/>
          <p:cNvSpPr>
            <a:spLocks noChangeArrowheads="1"/>
          </p:cNvSpPr>
          <p:nvPr/>
        </p:nvSpPr>
        <p:spPr bwMode="auto">
          <a:xfrm>
            <a:off x="152400" y="3200400"/>
            <a:ext cx="4419600" cy="275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4950" indent="-234950">
              <a:lnSpc>
                <a:spcPct val="85000"/>
              </a:lnSpc>
              <a:spcAft>
                <a:spcPct val="50000"/>
              </a:spcAft>
              <a:buFontTx/>
              <a:buChar char="•"/>
            </a:pPr>
            <a:r>
              <a:rPr lang="en-US" sz="2000" b="1">
                <a:solidFill>
                  <a:srgbClr val="16027C"/>
                </a:solidFill>
                <a:latin typeface="Arial" charset="0"/>
              </a:rPr>
              <a:t>Time on the circuit shared equally</a:t>
            </a:r>
          </a:p>
          <a:p>
            <a:pPr marL="234950" indent="-234950">
              <a:lnSpc>
                <a:spcPct val="85000"/>
              </a:lnSpc>
              <a:spcAft>
                <a:spcPct val="50000"/>
              </a:spcAft>
              <a:buFontTx/>
              <a:buChar char="•"/>
            </a:pPr>
            <a:r>
              <a:rPr lang="en-US" sz="2000" b="1">
                <a:solidFill>
                  <a:srgbClr val="16027C"/>
                </a:solidFill>
                <a:latin typeface="Arial" charset="0"/>
              </a:rPr>
              <a:t>Each channel getting a specified timeslot whether needed or not</a:t>
            </a:r>
          </a:p>
          <a:p>
            <a:pPr marL="234950" indent="-234950">
              <a:lnSpc>
                <a:spcPct val="85000"/>
              </a:lnSpc>
              <a:spcAft>
                <a:spcPct val="50000"/>
              </a:spcAft>
              <a:buFontTx/>
              <a:buChar char="•"/>
            </a:pPr>
            <a:r>
              <a:rPr lang="en-US" sz="2000" b="1">
                <a:solidFill>
                  <a:srgbClr val="16027C"/>
                </a:solidFill>
                <a:latin typeface="Arial" charset="0"/>
              </a:rPr>
              <a:t>More efficient than FDM</a:t>
            </a:r>
          </a:p>
          <a:p>
            <a:pPr marL="234950" indent="-234950">
              <a:buFontTx/>
              <a:buChar char="•"/>
            </a:pPr>
            <a:r>
              <a:rPr lang="en-US" sz="2000" b="1">
                <a:solidFill>
                  <a:srgbClr val="16027C"/>
                </a:solidFill>
                <a:latin typeface="Arial" charset="0"/>
              </a:rPr>
              <a:t>Since TDM doesn’t use guardbands, entire capacity can be divided up between channels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Communications Media</a:t>
            </a:r>
          </a:p>
        </p:txBody>
      </p:sp>
      <p:sp>
        <p:nvSpPr>
          <p:cNvPr id="227335" name="Rectangle 7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/>
              <a:t>Physical material that carries transmission</a:t>
            </a:r>
          </a:p>
          <a:p>
            <a:r>
              <a:rPr lang="en-US" sz="2400"/>
              <a:t>Guided media:</a:t>
            </a:r>
          </a:p>
          <a:p>
            <a:pPr lvl="2"/>
            <a:r>
              <a:rPr lang="en-US" sz="2000"/>
              <a:t>Transmission flows along a physical guide (Media guides the signal across the network)</a:t>
            </a:r>
          </a:p>
          <a:p>
            <a:pPr lvl="2"/>
            <a:r>
              <a:rPr lang="en-US" sz="2000"/>
              <a:t>Examples include twisted pair wiring, coaxial cable and fiber optic cable</a:t>
            </a:r>
          </a:p>
          <a:p>
            <a:r>
              <a:rPr lang="en-US" sz="2400"/>
              <a:t>Wireless media (radiated media) </a:t>
            </a:r>
          </a:p>
          <a:p>
            <a:pPr lvl="2"/>
            <a:r>
              <a:rPr lang="en-US" sz="2000"/>
              <a:t>No wave guide, the transmission flows through the air or space</a:t>
            </a:r>
          </a:p>
          <a:p>
            <a:pPr lvl="2"/>
            <a:r>
              <a:rPr lang="en-US" sz="2000"/>
              <a:t>Examples include radio such as microwave and satellite, as well as infrared communications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Twisted Pair (TP) Wires</a:t>
            </a:r>
          </a:p>
        </p:txBody>
      </p:sp>
      <p:sp>
        <p:nvSpPr>
          <p:cNvPr id="22835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Twisted-pair (</a:t>
            </a:r>
            <a:r>
              <a:rPr lang="en-US" dirty="0" err="1"/>
              <a:t>TP</a:t>
            </a:r>
            <a:r>
              <a:rPr lang="en-US" dirty="0"/>
              <a:t>) cable</a:t>
            </a:r>
          </a:p>
          <a:p>
            <a:pPr lvl="1"/>
            <a:r>
              <a:rPr lang="en-US" dirty="0"/>
              <a:t>Insulated pairs of wires bundled together</a:t>
            </a:r>
          </a:p>
          <a:p>
            <a:pPr lvl="1"/>
            <a:r>
              <a:rPr lang="en-US" dirty="0"/>
              <a:t>Wires twisted to reduce electromagnetic interference</a:t>
            </a:r>
          </a:p>
          <a:p>
            <a:pPr lvl="1"/>
            <a:r>
              <a:rPr lang="en-US" dirty="0"/>
              <a:t>Some times use additional shielding (</a:t>
            </a:r>
            <a:r>
              <a:rPr lang="en-US" dirty="0" err="1"/>
              <a:t>STP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Commonly used for telephones, LANs</a:t>
            </a:r>
          </a:p>
          <a:p>
            <a:pPr lvl="1"/>
            <a:r>
              <a:rPr lang="en-US" dirty="0"/>
              <a:t>Characteristics</a:t>
            </a:r>
          </a:p>
          <a:p>
            <a:pPr lvl="2"/>
            <a:r>
              <a:rPr lang="en-US" dirty="0"/>
              <a:t>Price – inexpensive</a:t>
            </a:r>
          </a:p>
          <a:p>
            <a:pPr lvl="2"/>
            <a:r>
              <a:rPr lang="en-US" dirty="0"/>
              <a:t>Distance – typically up to 100m</a:t>
            </a:r>
          </a:p>
          <a:p>
            <a:pPr lvl="2"/>
            <a:r>
              <a:rPr lang="en-US" dirty="0"/>
              <a:t>Use - Telephones, LANs</a:t>
            </a:r>
          </a:p>
        </p:txBody>
      </p:sp>
      <p:pic>
        <p:nvPicPr>
          <p:cNvPr id="228360" name="Picture 8" descr="UNSTP"/>
          <p:cNvPicPr>
            <a:picLocks noChangeAspect="1" noChangeArrowheads="1"/>
          </p:cNvPicPr>
          <p:nvPr/>
        </p:nvPicPr>
        <p:blipFill>
          <a:blip r:embed="rId2" cstate="print">
            <a:lum contrast="-24000"/>
            <a:grayscl/>
          </a:blip>
          <a:srcRect/>
          <a:stretch>
            <a:fillRect/>
          </a:stretch>
        </p:blipFill>
        <p:spPr bwMode="auto">
          <a:xfrm>
            <a:off x="5867400" y="4724400"/>
            <a:ext cx="2794000" cy="57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Miscellaneous Business…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Questions from last weeks lecture??</a:t>
            </a:r>
          </a:p>
          <a:p>
            <a:r>
              <a:rPr lang="en-US" dirty="0"/>
              <a:t>Questions from this weeks reading??</a:t>
            </a:r>
          </a:p>
          <a:p>
            <a:r>
              <a:rPr lang="en-US" dirty="0"/>
              <a:t>Did we all get the Application layer info integrated okay??</a:t>
            </a:r>
          </a:p>
          <a:p>
            <a:r>
              <a:rPr lang="en-US" dirty="0"/>
              <a:t>Lab’s going okay?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50" name="Picture 2" descr="0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1063" y="1352550"/>
            <a:ext cx="6459537" cy="4165600"/>
          </a:xfrm>
          <a:prstGeom prst="rect">
            <a:avLst/>
          </a:prstGeom>
          <a:noFill/>
        </p:spPr>
      </p:pic>
      <p:sp>
        <p:nvSpPr>
          <p:cNvPr id="232460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Coaxial Cable</a:t>
            </a:r>
          </a:p>
        </p:txBody>
      </p:sp>
      <p:sp>
        <p:nvSpPr>
          <p:cNvPr id="232453" name="Rectangle 5"/>
          <p:cNvSpPr>
            <a:spLocks noChangeArrowheads="1"/>
          </p:cNvSpPr>
          <p:nvPr/>
        </p:nvSpPr>
        <p:spPr bwMode="auto">
          <a:xfrm>
            <a:off x="1735138" y="2028825"/>
            <a:ext cx="241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  <a:spcBef>
                <a:spcPct val="20000"/>
              </a:spcBef>
              <a:spcAft>
                <a:spcPct val="15000"/>
              </a:spcAft>
            </a:pPr>
            <a:r>
              <a:rPr lang="en-US" sz="2000" b="1">
                <a:solidFill>
                  <a:srgbClr val="16027C"/>
                </a:solidFill>
                <a:latin typeface="Arial" charset="0"/>
              </a:rPr>
              <a:t>Wire mesh ground</a:t>
            </a:r>
          </a:p>
        </p:txBody>
      </p:sp>
      <p:sp>
        <p:nvSpPr>
          <p:cNvPr id="232454" name="Rectangle 6"/>
          <p:cNvSpPr>
            <a:spLocks noChangeArrowheads="1"/>
          </p:cNvSpPr>
          <p:nvPr/>
        </p:nvSpPr>
        <p:spPr bwMode="auto">
          <a:xfrm>
            <a:off x="5707063" y="1323975"/>
            <a:ext cx="2203450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  <a:spcBef>
                <a:spcPct val="20000"/>
              </a:spcBef>
              <a:spcAft>
                <a:spcPct val="15000"/>
              </a:spcAft>
            </a:pPr>
            <a:r>
              <a:rPr lang="en-US" sz="1800" b="1">
                <a:solidFill>
                  <a:srgbClr val="16027C"/>
                </a:solidFill>
                <a:latin typeface="Arial" charset="0"/>
              </a:rPr>
              <a:t>(protective jacket )</a:t>
            </a:r>
          </a:p>
        </p:txBody>
      </p:sp>
      <p:sp>
        <p:nvSpPr>
          <p:cNvPr id="232457" name="Text Box 9"/>
          <p:cNvSpPr txBox="1">
            <a:spLocks noChangeArrowheads="1"/>
          </p:cNvSpPr>
          <p:nvPr/>
        </p:nvSpPr>
        <p:spPr bwMode="auto">
          <a:xfrm>
            <a:off x="6284913" y="4206875"/>
            <a:ext cx="2590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6213" indent="-176213">
              <a:spcBef>
                <a:spcPct val="50000"/>
              </a:spcBef>
              <a:buFontTx/>
              <a:buChar char="•"/>
            </a:pPr>
            <a:r>
              <a:rPr lang="en-US" sz="2000" b="1">
                <a:solidFill>
                  <a:srgbClr val="16027C"/>
                </a:solidFill>
                <a:latin typeface="Arial" charset="0"/>
              </a:rPr>
              <a:t>More expensive than TP, thus quickly disappearing</a:t>
            </a:r>
          </a:p>
        </p:txBody>
      </p:sp>
      <p:sp>
        <p:nvSpPr>
          <p:cNvPr id="232458" name="Rectangle 10"/>
          <p:cNvSpPr>
            <a:spLocks noChangeArrowheads="1"/>
          </p:cNvSpPr>
          <p:nvPr/>
        </p:nvSpPr>
        <p:spPr bwMode="auto">
          <a:xfrm>
            <a:off x="6284913" y="5518150"/>
            <a:ext cx="21605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4950" indent="-234950">
              <a:buFontTx/>
              <a:buChar char="•"/>
            </a:pPr>
            <a:r>
              <a:rPr lang="en-US" sz="2000" b="1">
                <a:solidFill>
                  <a:srgbClr val="16027C"/>
                </a:solidFill>
                <a:latin typeface="Arial" charset="0"/>
              </a:rPr>
              <a:t>used mostly for cable TV</a:t>
            </a:r>
          </a:p>
        </p:txBody>
      </p:sp>
      <p:sp>
        <p:nvSpPr>
          <p:cNvPr id="232459" name="Rectangle 11"/>
          <p:cNvSpPr>
            <a:spLocks noChangeArrowheads="1"/>
          </p:cNvSpPr>
          <p:nvPr/>
        </p:nvSpPr>
        <p:spPr bwMode="auto">
          <a:xfrm>
            <a:off x="6284913" y="3048000"/>
            <a:ext cx="242728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4950" indent="-179388">
              <a:spcBef>
                <a:spcPct val="50000"/>
              </a:spcBef>
              <a:buFontTx/>
              <a:buChar char="•"/>
            </a:pPr>
            <a:r>
              <a:rPr lang="en-US" sz="2000" b="1">
                <a:solidFill>
                  <a:srgbClr val="16027C"/>
                </a:solidFill>
                <a:latin typeface="Arial" charset="0"/>
              </a:rPr>
              <a:t>Less prone to interference than TP due to shield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8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Fiber Optic Cable</a:t>
            </a:r>
          </a:p>
        </p:txBody>
      </p:sp>
      <p:sp>
        <p:nvSpPr>
          <p:cNvPr id="233487" name="Rectangle 1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/>
              <a:t>Light created by an LED (light-emitting diode) or laser is sent down a thin glass or plastic fiber</a:t>
            </a:r>
          </a:p>
          <a:p>
            <a:r>
              <a:rPr lang="en-US" sz="2400"/>
              <a:t>Has extremely high capacity, ideal for broadband</a:t>
            </a:r>
          </a:p>
          <a:p>
            <a:r>
              <a:rPr lang="en-US" sz="2400"/>
              <a:t>Works well under harsh environments</a:t>
            </a:r>
          </a:p>
          <a:p>
            <a:pPr lvl="1"/>
            <a:r>
              <a:rPr lang="en-US" sz="2000"/>
              <a:t>Not fragile, nor brittle; Not heavy nor bulky</a:t>
            </a:r>
          </a:p>
          <a:p>
            <a:pPr lvl="1"/>
            <a:r>
              <a:rPr lang="en-US" sz="2000"/>
              <a:t>More resistant to corrosion, fire, water </a:t>
            </a:r>
          </a:p>
          <a:p>
            <a:pPr lvl="1"/>
            <a:r>
              <a:rPr lang="en-US" sz="2000"/>
              <a:t>Highly secure, know when is tapped</a:t>
            </a:r>
          </a:p>
          <a:p>
            <a:r>
              <a:rPr lang="en-US" sz="2400"/>
              <a:t>Fiber optic cable structure (from center):</a:t>
            </a:r>
          </a:p>
          <a:p>
            <a:pPr lvl="1"/>
            <a:r>
              <a:rPr lang="en-US" sz="2000"/>
              <a:t>Core (v. small, 5-50 microns, ~ the size of a single hair)</a:t>
            </a:r>
          </a:p>
          <a:p>
            <a:pPr lvl="1"/>
            <a:r>
              <a:rPr lang="en-US" sz="2000"/>
              <a:t>Cladding, which reflects the signal</a:t>
            </a:r>
          </a:p>
          <a:p>
            <a:pPr lvl="1"/>
            <a:r>
              <a:rPr lang="en-US" sz="2000"/>
              <a:t>Protective outer jacket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780213" y="5211763"/>
            <a:ext cx="1017587" cy="960437"/>
            <a:chOff x="4244" y="3178"/>
            <a:chExt cx="641" cy="605"/>
          </a:xfrm>
        </p:grpSpPr>
        <p:sp>
          <p:nvSpPr>
            <p:cNvPr id="233477" name="Oval 5"/>
            <p:cNvSpPr>
              <a:spLocks noChangeArrowheads="1"/>
            </p:cNvSpPr>
            <p:nvPr/>
          </p:nvSpPr>
          <p:spPr bwMode="auto">
            <a:xfrm>
              <a:off x="4244" y="3178"/>
              <a:ext cx="641" cy="60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479" name="Oval 7"/>
            <p:cNvSpPr>
              <a:spLocks noChangeArrowheads="1"/>
            </p:cNvSpPr>
            <p:nvPr/>
          </p:nvSpPr>
          <p:spPr bwMode="auto">
            <a:xfrm>
              <a:off x="4346" y="3262"/>
              <a:ext cx="449" cy="413"/>
            </a:xfrm>
            <a:prstGeom prst="ellipse">
              <a:avLst/>
            </a:prstGeom>
            <a:solidFill>
              <a:srgbClr val="A3A3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478" name="Oval 6"/>
            <p:cNvSpPr>
              <a:spLocks noChangeArrowheads="1"/>
            </p:cNvSpPr>
            <p:nvPr/>
          </p:nvSpPr>
          <p:spPr bwMode="auto">
            <a:xfrm>
              <a:off x="4525" y="3423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3481" name="Line 9"/>
          <p:cNvSpPr>
            <a:spLocks noChangeShapeType="1"/>
          </p:cNvSpPr>
          <p:nvPr/>
        </p:nvSpPr>
        <p:spPr bwMode="auto">
          <a:xfrm>
            <a:off x="7283450" y="4959350"/>
            <a:ext cx="0" cy="64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3482" name="Line 10"/>
          <p:cNvSpPr>
            <a:spLocks noChangeShapeType="1"/>
          </p:cNvSpPr>
          <p:nvPr/>
        </p:nvSpPr>
        <p:spPr bwMode="auto">
          <a:xfrm>
            <a:off x="5838825" y="5211763"/>
            <a:ext cx="1146175" cy="311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3483" name="Line 11"/>
          <p:cNvSpPr>
            <a:spLocks noChangeShapeType="1"/>
          </p:cNvSpPr>
          <p:nvPr/>
        </p:nvSpPr>
        <p:spPr bwMode="auto">
          <a:xfrm>
            <a:off x="4378325" y="5686425"/>
            <a:ext cx="2401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Optical Fiber</a:t>
            </a:r>
          </a:p>
        </p:txBody>
      </p:sp>
      <p:sp>
        <p:nvSpPr>
          <p:cNvPr id="23450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Multimode (about 50 micron core)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Earliest fiber-optic systems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Signal spreads out over short distances (up to ~500m)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Inexpensive</a:t>
            </a:r>
          </a:p>
          <a:p>
            <a:pPr>
              <a:lnSpc>
                <a:spcPct val="90000"/>
              </a:lnSpc>
            </a:pPr>
            <a:r>
              <a:rPr lang="en-US" sz="2400"/>
              <a:t>Graded index multimode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Reduces the spreading problem by changing the refractive properties of the fiber to refocus the signal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Can be used over distances of up to about 1000 meters</a:t>
            </a:r>
          </a:p>
          <a:p>
            <a:pPr>
              <a:lnSpc>
                <a:spcPct val="90000"/>
              </a:lnSpc>
            </a:pPr>
            <a:r>
              <a:rPr lang="en-US" sz="2400"/>
              <a:t>Single mode (about 5 micron core)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Transmits a single direct beam through the cable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Signal can be sent over many miles without spreading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Expensive (requires lasers; difficult to manufacture)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53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Wireless Media</a:t>
            </a:r>
          </a:p>
        </p:txBody>
      </p:sp>
      <p:sp>
        <p:nvSpPr>
          <p:cNvPr id="236554" name="Rectangle 10"/>
          <p:cNvSpPr>
            <a:spLocks noGrp="1" noChangeArrowheads="1"/>
          </p:cNvSpPr>
          <p:nvPr>
            <p:ph idx="1"/>
          </p:nvPr>
        </p:nvSpPr>
        <p:spPr>
          <a:xfrm>
            <a:off x="457200" y="1208088"/>
            <a:ext cx="8513763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Radio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Wireless transmission of electrical waves through air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Each device has a radio transceiver with a specific frequency</a:t>
            </a:r>
          </a:p>
          <a:p>
            <a:pPr lvl="2">
              <a:lnSpc>
                <a:spcPct val="80000"/>
              </a:lnSpc>
            </a:pPr>
            <a:r>
              <a:rPr lang="en-US" sz="2000"/>
              <a:t>Low power transmitters (few miles range)</a:t>
            </a:r>
          </a:p>
          <a:p>
            <a:pPr lvl="2">
              <a:lnSpc>
                <a:spcPct val="80000"/>
              </a:lnSpc>
            </a:pPr>
            <a:r>
              <a:rPr lang="en-US" sz="2000"/>
              <a:t>Often attached to portables (Laptops, PDAs, cell phones)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Includes </a:t>
            </a:r>
          </a:p>
          <a:p>
            <a:pPr lvl="2">
              <a:lnSpc>
                <a:spcPct val="70000"/>
              </a:lnSpc>
            </a:pPr>
            <a:r>
              <a:rPr lang="en-US" sz="2000"/>
              <a:t>AM and FM radios, Cellular phones</a:t>
            </a:r>
          </a:p>
          <a:p>
            <a:pPr lvl="2">
              <a:lnSpc>
                <a:spcPct val="70000"/>
              </a:lnSpc>
            </a:pPr>
            <a:r>
              <a:rPr lang="en-US" sz="2000"/>
              <a:t>Wireless LANs (IEEE 802.11) and Bluetooth</a:t>
            </a:r>
          </a:p>
          <a:p>
            <a:pPr lvl="2">
              <a:lnSpc>
                <a:spcPct val="70000"/>
              </a:lnSpc>
            </a:pPr>
            <a:r>
              <a:rPr lang="en-US" sz="2000"/>
              <a:t>Microwaves and Satellites, Low Earth Orbiting Satellites</a:t>
            </a:r>
          </a:p>
          <a:p>
            <a:pPr>
              <a:lnSpc>
                <a:spcPct val="80000"/>
              </a:lnSpc>
            </a:pPr>
            <a:r>
              <a:rPr lang="en-US" sz="2400"/>
              <a:t>Infrared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“invisible” light waves with frequency below red light spectrum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Requires line of sight; generally subject to interference from heavy rain, smog, and fog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Used in remote control units such as for controlling the TV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89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Microwave Radio</a:t>
            </a:r>
          </a:p>
        </p:txBody>
      </p:sp>
      <p:sp>
        <p:nvSpPr>
          <p:cNvPr id="310290" name="Rectangle 1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High frequency form of radio communications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Extremely short (</a:t>
            </a:r>
            <a:r>
              <a:rPr lang="en-US" sz="2000" i="1"/>
              <a:t>micro</a:t>
            </a:r>
            <a:r>
              <a:rPr lang="en-US" sz="2000"/>
              <a:t>) wavelength (1 cm to 1 m)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Requires line-of-sight</a:t>
            </a:r>
          </a:p>
          <a:p>
            <a:pPr>
              <a:lnSpc>
                <a:spcPct val="80000"/>
              </a:lnSpc>
            </a:pPr>
            <a:r>
              <a:rPr lang="en-US" sz="2400"/>
              <a:t>Performs same functions as cables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Often used for long distance, terrestrial           transmissions (over 50 miles without repeaters)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No wiring and digging required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Requires large antennas (about 10 ft) and high towers</a:t>
            </a:r>
          </a:p>
          <a:p>
            <a:pPr>
              <a:lnSpc>
                <a:spcPct val="80000"/>
              </a:lnSpc>
            </a:pPr>
            <a:r>
              <a:rPr lang="en-US" sz="2400"/>
              <a:t>Possesses similar properties as light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Reflection, Refraction, and focusing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Can be focused into narrow powerful beams for long distance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Some effect from water, rain and snow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20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4" name="Picture 2" descr="0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1400175"/>
            <a:ext cx="5791200" cy="4889500"/>
          </a:xfrm>
          <a:prstGeom prst="rect">
            <a:avLst/>
          </a:prstGeom>
          <a:noFill/>
        </p:spPr>
      </p:pic>
      <p:sp>
        <p:nvSpPr>
          <p:cNvPr id="2385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Satellite Communications</a:t>
            </a:r>
          </a:p>
        </p:txBody>
      </p:sp>
      <p:sp>
        <p:nvSpPr>
          <p:cNvPr id="238596" name="Rectangle 4"/>
          <p:cNvSpPr>
            <a:spLocks noChangeArrowheads="1"/>
          </p:cNvSpPr>
          <p:nvPr/>
        </p:nvSpPr>
        <p:spPr bwMode="auto">
          <a:xfrm>
            <a:off x="525463" y="3200400"/>
            <a:ext cx="23717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16027C"/>
                </a:solidFill>
                <a:latin typeface="Arial" charset="0"/>
              </a:rPr>
              <a:t>Special form of microwave communications</a:t>
            </a:r>
          </a:p>
        </p:txBody>
      </p:sp>
      <p:sp>
        <p:nvSpPr>
          <p:cNvPr id="238599" name="Rectangle 7"/>
          <p:cNvSpPr>
            <a:spLocks noChangeArrowheads="1"/>
          </p:cNvSpPr>
          <p:nvPr/>
        </p:nvSpPr>
        <p:spPr bwMode="auto">
          <a:xfrm>
            <a:off x="525463" y="4386263"/>
            <a:ext cx="404495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spcAft>
                <a:spcPct val="15000"/>
              </a:spcAft>
            </a:pPr>
            <a:r>
              <a:rPr lang="en-US" sz="2000" b="1">
                <a:solidFill>
                  <a:srgbClr val="16027C"/>
                </a:solidFill>
                <a:latin typeface="Arial" charset="0"/>
              </a:rPr>
              <a:t>Signals travel at speed of light, yet long propagation delay </a:t>
            </a:r>
          </a:p>
          <a:p>
            <a:pPr>
              <a:spcAft>
                <a:spcPct val="15000"/>
              </a:spcAft>
            </a:pPr>
            <a:r>
              <a:rPr lang="en-US" sz="2000" b="1">
                <a:solidFill>
                  <a:srgbClr val="16027C"/>
                </a:solidFill>
                <a:latin typeface="Arial" charset="0"/>
              </a:rPr>
              <a:t>due to great distance between ground station and satellite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2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Factors Used in Media Selection</a:t>
            </a:r>
          </a:p>
        </p:txBody>
      </p:sp>
      <p:sp>
        <p:nvSpPr>
          <p:cNvPr id="239625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Type of network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LAN, WAN, or Backbone </a:t>
            </a:r>
          </a:p>
          <a:p>
            <a:pPr>
              <a:lnSpc>
                <a:spcPct val="80000"/>
              </a:lnSpc>
            </a:pPr>
            <a:r>
              <a:rPr lang="en-US" sz="2400"/>
              <a:t>Cost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Always changing; depends on the distance</a:t>
            </a:r>
          </a:p>
          <a:p>
            <a:pPr>
              <a:lnSpc>
                <a:spcPct val="80000"/>
              </a:lnSpc>
            </a:pPr>
            <a:r>
              <a:rPr lang="en-US" sz="2400"/>
              <a:t>Transmission distance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Short: up to 300 m; medium: up to 500 m</a:t>
            </a:r>
          </a:p>
          <a:p>
            <a:pPr>
              <a:lnSpc>
                <a:spcPct val="80000"/>
              </a:lnSpc>
            </a:pPr>
            <a:r>
              <a:rPr lang="en-US" sz="2400"/>
              <a:t>Security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Wireless media is less secure</a:t>
            </a:r>
          </a:p>
          <a:p>
            <a:pPr>
              <a:lnSpc>
                <a:spcPct val="80000"/>
              </a:lnSpc>
            </a:pPr>
            <a:r>
              <a:rPr lang="en-US" sz="2400"/>
              <a:t>Error rates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Wireless media has the highest error rate (interference)</a:t>
            </a:r>
          </a:p>
          <a:p>
            <a:pPr>
              <a:lnSpc>
                <a:spcPct val="80000"/>
              </a:lnSpc>
            </a:pPr>
            <a:r>
              <a:rPr lang="en-US" sz="2400"/>
              <a:t>Transmission speeds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Constantly improving; Fiber has the highest </a:t>
            </a:r>
          </a:p>
          <a:p>
            <a:pPr lvl="1">
              <a:lnSpc>
                <a:spcPct val="80000"/>
              </a:lnSpc>
            </a:pPr>
            <a:endParaRPr lang="en-US" sz="20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Media Summary</a:t>
            </a:r>
          </a:p>
        </p:txBody>
      </p:sp>
      <p:pic>
        <p:nvPicPr>
          <p:cNvPr id="311302" name="Picture 6" descr="untitl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19250"/>
            <a:ext cx="7620000" cy="3619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839200" cy="762000"/>
          </a:xfrm>
        </p:spPr>
        <p:txBody>
          <a:bodyPr/>
          <a:lstStyle/>
          <a:p>
            <a:r>
              <a:rPr lang="en-US" dirty="0"/>
              <a:t>7-Layer Model of OSI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sz="1400" dirty="0"/>
          </a:p>
          <a:p>
            <a:endParaRPr lang="en-US" sz="1400" dirty="0"/>
          </a:p>
          <a:p>
            <a:pPr>
              <a:buFont typeface="Wingdings" charset="2"/>
              <a:buChar char="ü"/>
            </a:pPr>
            <a:r>
              <a:rPr lang="en-US" sz="1400" b="1" dirty="0"/>
              <a:t>Application Layer</a:t>
            </a:r>
          </a:p>
          <a:p>
            <a:pPr lvl="1"/>
            <a:r>
              <a:rPr lang="en-US" sz="1400" b="1" dirty="0"/>
              <a:t>set of utilities used by application programs </a:t>
            </a:r>
          </a:p>
          <a:p>
            <a:r>
              <a:rPr lang="en-US" sz="1400" dirty="0"/>
              <a:t>Presentation Layer</a:t>
            </a:r>
          </a:p>
          <a:p>
            <a:pPr lvl="1"/>
            <a:r>
              <a:rPr lang="en-US" sz="1400" dirty="0"/>
              <a:t>formats data for presentation to the user</a:t>
            </a:r>
          </a:p>
          <a:p>
            <a:pPr lvl="1"/>
            <a:r>
              <a:rPr lang="en-US" sz="1400" dirty="0"/>
              <a:t>provides data interfaces, data compression and translation between different data formats</a:t>
            </a:r>
          </a:p>
          <a:p>
            <a:r>
              <a:rPr lang="en-US" sz="1400" dirty="0"/>
              <a:t>Session Layer</a:t>
            </a:r>
          </a:p>
          <a:p>
            <a:pPr lvl="1"/>
            <a:r>
              <a:rPr lang="en-US" sz="1400" dirty="0"/>
              <a:t>initiates, maintains and terminates each logical session between sender and receiver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Transport Layer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deals with end-to-end issues such as segmenting the message for network transport, and maintaining the logical connections between sender and receiver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Network Layer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responsible for making routing decisions</a:t>
            </a:r>
          </a:p>
          <a:p>
            <a:pPr>
              <a:lnSpc>
                <a:spcPct val="90000"/>
              </a:lnSpc>
            </a:pPr>
            <a:r>
              <a:rPr lang="en-US" sz="1400" b="1" dirty="0">
                <a:solidFill>
                  <a:srgbClr val="FF0000"/>
                </a:solidFill>
              </a:rPr>
              <a:t>Data Link Layer</a:t>
            </a:r>
          </a:p>
          <a:p>
            <a:pPr lvl="1">
              <a:lnSpc>
                <a:spcPct val="90000"/>
              </a:lnSpc>
            </a:pPr>
            <a:r>
              <a:rPr lang="en-US" sz="1400" b="1" dirty="0">
                <a:solidFill>
                  <a:srgbClr val="FF0000"/>
                </a:solidFill>
              </a:rPr>
              <a:t>deals with message delineation, error control and network medium access control</a:t>
            </a:r>
          </a:p>
          <a:p>
            <a:pPr>
              <a:lnSpc>
                <a:spcPct val="90000"/>
              </a:lnSpc>
              <a:buFont typeface="Wingdings" charset="2"/>
              <a:buChar char="ü"/>
            </a:pPr>
            <a:r>
              <a:rPr lang="en-US" sz="1400" dirty="0"/>
              <a:t>Physical Layer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defines how  individual bits are formatted to be  transmitted through the network</a:t>
            </a:r>
          </a:p>
          <a:p>
            <a:pPr lvl="1">
              <a:buNone/>
            </a:pPr>
            <a:endParaRPr lang="en-US" sz="14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89249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493192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46" name="Rectangle 104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Link Layer - Introduction</a:t>
            </a:r>
          </a:p>
        </p:txBody>
      </p:sp>
      <p:sp>
        <p:nvSpPr>
          <p:cNvPr id="308247" name="Rectangle 1047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Responsible for moving messages from</a:t>
            </a:r>
          </a:p>
          <a:p>
            <a:pPr>
              <a:lnSpc>
                <a:spcPct val="90000"/>
              </a:lnSpc>
              <a:buNone/>
            </a:pPr>
            <a:r>
              <a:rPr lang="en-US" sz="2400" dirty="0"/>
              <a:t>	one device to another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Controls the way messages are sent </a:t>
            </a:r>
          </a:p>
          <a:p>
            <a:pPr>
              <a:lnSpc>
                <a:spcPct val="90000"/>
              </a:lnSpc>
              <a:buNone/>
            </a:pPr>
            <a:r>
              <a:rPr lang="en-US" sz="2400" dirty="0"/>
              <a:t>	on media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Organizes physical layer bit streams into </a:t>
            </a:r>
          </a:p>
          <a:p>
            <a:pPr>
              <a:lnSpc>
                <a:spcPct val="90000"/>
              </a:lnSpc>
              <a:buNone/>
            </a:pPr>
            <a:r>
              <a:rPr lang="en-US" sz="2400" dirty="0"/>
              <a:t>	coherent messages for the network layer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Major functions of a data link layer protocol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Media Access Control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Controlling when computers transmit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Error Control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Detecting and correcting transmission errors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Message Delineation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Identifying the beginning and end of a message</a:t>
            </a:r>
          </a:p>
        </p:txBody>
      </p:sp>
      <p:sp>
        <p:nvSpPr>
          <p:cNvPr id="308230" name="Rectangle 1030"/>
          <p:cNvSpPr>
            <a:spLocks noChangeArrowheads="1"/>
          </p:cNvSpPr>
          <p:nvPr/>
        </p:nvSpPr>
        <p:spPr bwMode="auto">
          <a:xfrm>
            <a:off x="6610350" y="1803400"/>
            <a:ext cx="2122488" cy="6635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>
                <a:solidFill>
                  <a:srgbClr val="00008C"/>
                </a:solidFill>
                <a:latin typeface="Arial" charset="0"/>
              </a:rPr>
              <a:t>Data Link Layer</a:t>
            </a:r>
          </a:p>
        </p:txBody>
      </p:sp>
      <p:sp>
        <p:nvSpPr>
          <p:cNvPr id="308232" name="Line 1032"/>
          <p:cNvSpPr>
            <a:spLocks noChangeShapeType="1"/>
          </p:cNvSpPr>
          <p:nvPr/>
        </p:nvSpPr>
        <p:spPr bwMode="auto">
          <a:xfrm>
            <a:off x="6594475" y="1554163"/>
            <a:ext cx="14288" cy="12398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233" name="Line 1033"/>
          <p:cNvSpPr>
            <a:spLocks noChangeShapeType="1"/>
          </p:cNvSpPr>
          <p:nvPr/>
        </p:nvSpPr>
        <p:spPr bwMode="auto">
          <a:xfrm>
            <a:off x="8737600" y="1219200"/>
            <a:ext cx="0" cy="1770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234" name="Rectangle 1034"/>
          <p:cNvSpPr>
            <a:spLocks noChangeArrowheads="1"/>
          </p:cNvSpPr>
          <p:nvPr/>
        </p:nvSpPr>
        <p:spPr bwMode="auto">
          <a:xfrm>
            <a:off x="6705600" y="2743200"/>
            <a:ext cx="18367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8C"/>
                </a:solidFill>
                <a:latin typeface="Arial" charset="0"/>
              </a:rPr>
              <a:t>Physical Layer</a:t>
            </a:r>
          </a:p>
        </p:txBody>
      </p:sp>
      <p:sp>
        <p:nvSpPr>
          <p:cNvPr id="308235" name="Rectangle 1035"/>
          <p:cNvSpPr>
            <a:spLocks noChangeArrowheads="1"/>
          </p:cNvSpPr>
          <p:nvPr/>
        </p:nvSpPr>
        <p:spPr bwMode="auto">
          <a:xfrm>
            <a:off x="6705600" y="1143000"/>
            <a:ext cx="1820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8C"/>
                </a:solidFill>
                <a:latin typeface="Arial" charset="0"/>
              </a:rPr>
              <a:t>Network Layer</a:t>
            </a:r>
          </a:p>
        </p:txBody>
      </p:sp>
      <p:sp>
        <p:nvSpPr>
          <p:cNvPr id="308242" name="Line 1042"/>
          <p:cNvSpPr>
            <a:spLocks noChangeShapeType="1"/>
          </p:cNvSpPr>
          <p:nvPr/>
        </p:nvSpPr>
        <p:spPr bwMode="auto">
          <a:xfrm>
            <a:off x="7315200" y="1639888"/>
            <a:ext cx="0" cy="304800"/>
          </a:xfrm>
          <a:prstGeom prst="line">
            <a:avLst/>
          </a:prstGeom>
          <a:noFill/>
          <a:ln w="38100">
            <a:solidFill>
              <a:srgbClr val="00009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243" name="Line 1043"/>
          <p:cNvSpPr>
            <a:spLocks noChangeShapeType="1"/>
          </p:cNvSpPr>
          <p:nvPr/>
        </p:nvSpPr>
        <p:spPr bwMode="auto">
          <a:xfrm>
            <a:off x="7391400" y="2325688"/>
            <a:ext cx="0" cy="304800"/>
          </a:xfrm>
          <a:prstGeom prst="line">
            <a:avLst/>
          </a:prstGeom>
          <a:noFill/>
          <a:ln w="38100">
            <a:solidFill>
              <a:srgbClr val="00009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244" name="Line 1044"/>
          <p:cNvSpPr>
            <a:spLocks noChangeShapeType="1"/>
          </p:cNvSpPr>
          <p:nvPr/>
        </p:nvSpPr>
        <p:spPr bwMode="auto">
          <a:xfrm flipV="1">
            <a:off x="7924800" y="2325688"/>
            <a:ext cx="0" cy="304800"/>
          </a:xfrm>
          <a:prstGeom prst="line">
            <a:avLst/>
          </a:prstGeom>
          <a:noFill/>
          <a:ln w="38100">
            <a:solidFill>
              <a:srgbClr val="00009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245" name="Line 1045"/>
          <p:cNvSpPr>
            <a:spLocks noChangeShapeType="1"/>
          </p:cNvSpPr>
          <p:nvPr/>
        </p:nvSpPr>
        <p:spPr bwMode="auto">
          <a:xfrm flipV="1">
            <a:off x="7924800" y="1639888"/>
            <a:ext cx="0" cy="304800"/>
          </a:xfrm>
          <a:prstGeom prst="line">
            <a:avLst/>
          </a:prstGeom>
          <a:noFill/>
          <a:ln w="38100">
            <a:solidFill>
              <a:srgbClr val="00009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83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839200" cy="762000"/>
          </a:xfrm>
        </p:spPr>
        <p:txBody>
          <a:bodyPr/>
          <a:lstStyle/>
          <a:p>
            <a:r>
              <a:rPr lang="en-US" dirty="0"/>
              <a:t>7-Layer Model of OSI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sz="1400" dirty="0"/>
          </a:p>
          <a:p>
            <a:endParaRPr lang="en-US" sz="1400" dirty="0"/>
          </a:p>
          <a:p>
            <a:pPr>
              <a:buFont typeface="Wingdings" charset="2"/>
              <a:buChar char="ü"/>
            </a:pPr>
            <a:r>
              <a:rPr lang="en-US" sz="1400" b="1" dirty="0"/>
              <a:t>Application Layer</a:t>
            </a:r>
          </a:p>
          <a:p>
            <a:pPr lvl="1"/>
            <a:r>
              <a:rPr lang="en-US" sz="1400" b="1" dirty="0"/>
              <a:t>set of utilities used by application programs </a:t>
            </a:r>
          </a:p>
          <a:p>
            <a:r>
              <a:rPr lang="en-US" sz="1400" dirty="0"/>
              <a:t>Presentation Layer</a:t>
            </a:r>
          </a:p>
          <a:p>
            <a:pPr lvl="1"/>
            <a:r>
              <a:rPr lang="en-US" sz="1400" dirty="0"/>
              <a:t>formats data for presentation to the user</a:t>
            </a:r>
          </a:p>
          <a:p>
            <a:pPr lvl="1"/>
            <a:r>
              <a:rPr lang="en-US" sz="1400" dirty="0"/>
              <a:t>provides data interfaces, data compression and translation between different data formats</a:t>
            </a:r>
          </a:p>
          <a:p>
            <a:r>
              <a:rPr lang="en-US" sz="1400" dirty="0"/>
              <a:t>Session Layer</a:t>
            </a:r>
          </a:p>
          <a:p>
            <a:pPr lvl="1"/>
            <a:r>
              <a:rPr lang="en-US" sz="1400" dirty="0"/>
              <a:t>initiates, maintains and terminates each logical session between sender and receiver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Transport Layer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deals with end-to-end issues such as segmenting the message for network transport, and maintaining the logical connections between sender and receiver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Network Layer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responsible for making routing decisions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Data Link Layer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deals with message delineation, error control and network medium access control</a:t>
            </a:r>
          </a:p>
          <a:p>
            <a:pPr>
              <a:lnSpc>
                <a:spcPct val="90000"/>
              </a:lnSpc>
            </a:pPr>
            <a:r>
              <a:rPr lang="en-US" sz="1400" b="1" dirty="0">
                <a:solidFill>
                  <a:srgbClr val="FF0000"/>
                </a:solidFill>
              </a:rPr>
              <a:t>Physical Layer</a:t>
            </a:r>
          </a:p>
          <a:p>
            <a:pPr lvl="1">
              <a:lnSpc>
                <a:spcPct val="90000"/>
              </a:lnSpc>
            </a:pPr>
            <a:r>
              <a:rPr lang="en-US" sz="1400" b="1" dirty="0">
                <a:solidFill>
                  <a:srgbClr val="FF0000"/>
                </a:solidFill>
              </a:rPr>
              <a:t>defines how  individual bits are formatted to be  transmitted through the network</a:t>
            </a:r>
          </a:p>
          <a:p>
            <a:pPr lvl="1">
              <a:buNone/>
            </a:pPr>
            <a:endParaRPr lang="en-US" sz="14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89249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019979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8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Media Access Control (MAC)</a:t>
            </a:r>
          </a:p>
        </p:txBody>
      </p:sp>
      <p:sp>
        <p:nvSpPr>
          <p:cNvPr id="310281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Controlling when and what computer transmit</a:t>
            </a:r>
          </a:p>
          <a:p>
            <a:pPr lvl="1"/>
            <a:r>
              <a:rPr lang="en-US" sz="2000" dirty="0"/>
              <a:t>Important when more than one computer wants to send data at the same time over the same, shared circuit</a:t>
            </a:r>
          </a:p>
          <a:p>
            <a:pPr lvl="2"/>
            <a:r>
              <a:rPr lang="en-US" sz="2000" dirty="0"/>
              <a:t>Point-to-point half duplex links </a:t>
            </a:r>
          </a:p>
          <a:p>
            <a:pPr lvl="3"/>
            <a:r>
              <a:rPr lang="en-US" sz="1800" dirty="0"/>
              <a:t>computers take turns</a:t>
            </a:r>
          </a:p>
          <a:p>
            <a:pPr lvl="2"/>
            <a:r>
              <a:rPr lang="en-US" sz="2000" dirty="0"/>
              <a:t>Multipoint configurations  </a:t>
            </a:r>
          </a:p>
          <a:p>
            <a:pPr lvl="3"/>
            <a:r>
              <a:rPr lang="en-US" sz="1800" dirty="0"/>
              <a:t>Ensure that no two computers attempt  to transmit data at the same time</a:t>
            </a:r>
          </a:p>
          <a:p>
            <a:r>
              <a:rPr lang="en-US" sz="2400" dirty="0"/>
              <a:t>Two possible approaches</a:t>
            </a:r>
          </a:p>
          <a:p>
            <a:pPr lvl="1"/>
            <a:r>
              <a:rPr lang="en-US" sz="2000" dirty="0"/>
              <a:t>Controlled access</a:t>
            </a:r>
          </a:p>
          <a:p>
            <a:pPr lvl="1"/>
            <a:r>
              <a:rPr lang="en-US" sz="2000" dirty="0"/>
              <a:t>Contention based access</a:t>
            </a:r>
          </a:p>
        </p:txBody>
      </p:sp>
    </p:spTree>
    <p:extLst>
      <p:ext uri="{BB962C8B-B14F-4D97-AF65-F5344CB8AC3E}">
        <p14:creationId xmlns:p14="http://schemas.microsoft.com/office/powerpoint/2010/main" val="41987819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Controlled Access</a:t>
            </a:r>
          </a:p>
        </p:txBody>
      </p:sp>
      <p:sp>
        <p:nvSpPr>
          <p:cNvPr id="31232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Controlling access to shared resources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Acts like a stop light</a:t>
            </a:r>
          </a:p>
          <a:p>
            <a:pPr>
              <a:lnSpc>
                <a:spcPct val="90000"/>
              </a:lnSpc>
            </a:pPr>
            <a:r>
              <a:rPr lang="en-US" dirty="0"/>
              <a:t>Commonly used by mainframes (or its front end processor)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Determines which circuits have access to mainframe at a given time</a:t>
            </a:r>
          </a:p>
          <a:p>
            <a:pPr>
              <a:lnSpc>
                <a:spcPct val="90000"/>
              </a:lnSpc>
            </a:pPr>
            <a:r>
              <a:rPr lang="en-US" dirty="0"/>
              <a:t>Also used by some LAN protocols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Token ring, FDDI</a:t>
            </a:r>
          </a:p>
          <a:p>
            <a:pPr>
              <a:lnSpc>
                <a:spcPct val="90000"/>
              </a:lnSpc>
            </a:pPr>
            <a:r>
              <a:rPr lang="en-US" dirty="0"/>
              <a:t>Major controlled access methods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X-ON/X-OFF and Polling</a:t>
            </a:r>
          </a:p>
        </p:txBody>
      </p:sp>
    </p:spTree>
    <p:extLst>
      <p:ext uri="{BB962C8B-B14F-4D97-AF65-F5344CB8AC3E}">
        <p14:creationId xmlns:p14="http://schemas.microsoft.com/office/powerpoint/2010/main" val="27349006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Contention</a:t>
            </a:r>
          </a:p>
        </p:txBody>
      </p:sp>
      <p:sp>
        <p:nvSpPr>
          <p:cNvPr id="31846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Transmit whenever the circuit is free </a:t>
            </a:r>
          </a:p>
          <a:p>
            <a:r>
              <a:rPr lang="en-US"/>
              <a:t>Collisions </a:t>
            </a:r>
          </a:p>
          <a:p>
            <a:pPr lvl="1"/>
            <a:r>
              <a:rPr lang="en-US"/>
              <a:t>Occurs when more than one computer transmitting at the same time</a:t>
            </a:r>
          </a:p>
          <a:p>
            <a:pPr lvl="1"/>
            <a:r>
              <a:rPr lang="en-US"/>
              <a:t>Need to determine which computer is allowed to transmit first after the collision</a:t>
            </a:r>
          </a:p>
          <a:p>
            <a:r>
              <a:rPr lang="en-US"/>
              <a:t>Used commonly in Ethernet LANs</a:t>
            </a:r>
          </a:p>
          <a:p>
            <a:r>
              <a:rPr lang="en-US"/>
              <a:t>Problematic in heavy usage networks</a:t>
            </a:r>
          </a:p>
        </p:txBody>
      </p:sp>
    </p:spTree>
    <p:extLst>
      <p:ext uri="{BB962C8B-B14F-4D97-AF65-F5344CB8AC3E}">
        <p14:creationId xmlns:p14="http://schemas.microsoft.com/office/powerpoint/2010/main" val="28223165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75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Relative Performance</a:t>
            </a:r>
          </a:p>
        </p:txBody>
      </p:sp>
      <p:pic>
        <p:nvPicPr>
          <p:cNvPr id="322563" name="Picture 3" descr="0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905000"/>
            <a:ext cx="7086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2566" name="Rectangle 6"/>
          <p:cNvSpPr>
            <a:spLocks noChangeArrowheads="1"/>
          </p:cNvSpPr>
          <p:nvPr/>
        </p:nvSpPr>
        <p:spPr bwMode="auto">
          <a:xfrm>
            <a:off x="685800" y="1219200"/>
            <a:ext cx="4802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16027C"/>
                </a:solidFill>
                <a:latin typeface="Arial" charset="0"/>
              </a:rPr>
              <a:t>Depends on network conditions</a:t>
            </a:r>
          </a:p>
        </p:txBody>
      </p:sp>
      <p:sp>
        <p:nvSpPr>
          <p:cNvPr id="322567" name="Rectangle 7"/>
          <p:cNvSpPr>
            <a:spLocks noChangeArrowheads="1"/>
          </p:cNvSpPr>
          <p:nvPr/>
        </p:nvSpPr>
        <p:spPr bwMode="auto">
          <a:xfrm>
            <a:off x="2438400" y="4724400"/>
            <a:ext cx="2438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15000"/>
              </a:spcAft>
            </a:pPr>
            <a:r>
              <a:rPr lang="en-US" sz="2000" b="1">
                <a:solidFill>
                  <a:srgbClr val="16027C"/>
                </a:solidFill>
                <a:latin typeface="Arial" charset="0"/>
              </a:rPr>
              <a:t>Work better for smaller networks with low usage</a:t>
            </a:r>
          </a:p>
        </p:txBody>
      </p:sp>
      <p:sp>
        <p:nvSpPr>
          <p:cNvPr id="322568" name="Line 8"/>
          <p:cNvSpPr>
            <a:spLocks noChangeShapeType="1"/>
          </p:cNvSpPr>
          <p:nvPr/>
        </p:nvSpPr>
        <p:spPr bwMode="auto">
          <a:xfrm flipH="1" flipV="1">
            <a:off x="3657600" y="4495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2569" name="Rectangle 9"/>
          <p:cNvSpPr>
            <a:spLocks noChangeArrowheads="1"/>
          </p:cNvSpPr>
          <p:nvPr/>
        </p:nvSpPr>
        <p:spPr bwMode="auto">
          <a:xfrm>
            <a:off x="2362200" y="2300288"/>
            <a:ext cx="25939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</a:pPr>
            <a:r>
              <a:rPr lang="en-US" sz="2000" b="1">
                <a:solidFill>
                  <a:srgbClr val="16027C"/>
                </a:solidFill>
                <a:latin typeface="Arial" charset="0"/>
              </a:rPr>
              <a:t>Work better for networks with high traffic volumes</a:t>
            </a:r>
          </a:p>
        </p:txBody>
      </p:sp>
      <p:sp>
        <p:nvSpPr>
          <p:cNvPr id="322570" name="Line 10"/>
          <p:cNvSpPr>
            <a:spLocks noChangeShapeType="1"/>
          </p:cNvSpPr>
          <p:nvPr/>
        </p:nvSpPr>
        <p:spPr bwMode="auto">
          <a:xfrm>
            <a:off x="3962400" y="3200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2571" name="Rectangle 11"/>
          <p:cNvSpPr>
            <a:spLocks noChangeArrowheads="1"/>
          </p:cNvSpPr>
          <p:nvPr/>
        </p:nvSpPr>
        <p:spPr bwMode="auto">
          <a:xfrm>
            <a:off x="6934200" y="1279525"/>
            <a:ext cx="19050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16027C"/>
                </a:solidFill>
                <a:latin typeface="Arial" charset="0"/>
              </a:rPr>
              <a:t>When volume is high, performance deteriorates (too many collisions)</a:t>
            </a:r>
          </a:p>
        </p:txBody>
      </p:sp>
      <p:sp>
        <p:nvSpPr>
          <p:cNvPr id="322572" name="Rectangle 12"/>
          <p:cNvSpPr>
            <a:spLocks noChangeArrowheads="1"/>
          </p:cNvSpPr>
          <p:nvPr/>
        </p:nvSpPr>
        <p:spPr bwMode="auto">
          <a:xfrm>
            <a:off x="6781800" y="4267200"/>
            <a:ext cx="2057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15000"/>
              </a:spcAft>
            </a:pPr>
            <a:r>
              <a:rPr lang="en-US" sz="2000" b="1">
                <a:solidFill>
                  <a:srgbClr val="16027C"/>
                </a:solidFill>
                <a:latin typeface="Arial" charset="0"/>
              </a:rPr>
              <a:t>Network more efficiently used</a:t>
            </a:r>
          </a:p>
        </p:txBody>
      </p:sp>
      <p:sp>
        <p:nvSpPr>
          <p:cNvPr id="322573" name="Line 13"/>
          <p:cNvSpPr>
            <a:spLocks noChangeShapeType="1"/>
          </p:cNvSpPr>
          <p:nvPr/>
        </p:nvSpPr>
        <p:spPr bwMode="auto">
          <a:xfrm flipH="1">
            <a:off x="5991225" y="2514600"/>
            <a:ext cx="942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2574" name="Line 14"/>
          <p:cNvSpPr>
            <a:spLocks noChangeShapeType="1"/>
          </p:cNvSpPr>
          <p:nvPr/>
        </p:nvSpPr>
        <p:spPr bwMode="auto">
          <a:xfrm flipV="1">
            <a:off x="6858000" y="3505200"/>
            <a:ext cx="0" cy="774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2576" name="Rectangle 16"/>
          <p:cNvSpPr>
            <a:spLocks noChangeArrowheads="1"/>
          </p:cNvSpPr>
          <p:nvPr/>
        </p:nvSpPr>
        <p:spPr bwMode="auto">
          <a:xfrm>
            <a:off x="4800600" y="4114800"/>
            <a:ext cx="1600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spcAft>
                <a:spcPct val="15000"/>
              </a:spcAft>
            </a:pPr>
            <a:r>
              <a:rPr lang="en-US" sz="2000" b="1">
                <a:solidFill>
                  <a:srgbClr val="160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Cross-over point: About 20 computers</a:t>
            </a:r>
          </a:p>
        </p:txBody>
      </p:sp>
      <p:sp>
        <p:nvSpPr>
          <p:cNvPr id="322577" name="Line 17"/>
          <p:cNvSpPr>
            <a:spLocks noChangeShapeType="1"/>
          </p:cNvSpPr>
          <p:nvPr/>
        </p:nvSpPr>
        <p:spPr bwMode="auto">
          <a:xfrm flipH="1">
            <a:off x="5257800" y="3657600"/>
            <a:ext cx="0" cy="533400"/>
          </a:xfrm>
          <a:prstGeom prst="line">
            <a:avLst/>
          </a:prstGeom>
          <a:noFill/>
          <a:ln w="76200" cmpd="tri">
            <a:solidFill>
              <a:srgbClr val="00009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186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Error Control</a:t>
            </a:r>
          </a:p>
        </p:txBody>
      </p:sp>
      <p:sp>
        <p:nvSpPr>
          <p:cNvPr id="324617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/>
              <a:t>Handling of network errors caused by problems in transmission</a:t>
            </a:r>
          </a:p>
          <a:p>
            <a:pPr lvl="1"/>
            <a:r>
              <a:rPr lang="en-US" sz="2000"/>
              <a:t>Network errors</a:t>
            </a:r>
          </a:p>
          <a:p>
            <a:pPr lvl="2"/>
            <a:r>
              <a:rPr lang="en-US" sz="2000"/>
              <a:t>Can be a changing a bit value during transmission</a:t>
            </a:r>
          </a:p>
          <a:p>
            <a:pPr lvl="2"/>
            <a:r>
              <a:rPr lang="en-US" sz="2000"/>
              <a:t>Controlled by network hardware and software</a:t>
            </a:r>
          </a:p>
          <a:p>
            <a:pPr lvl="1"/>
            <a:r>
              <a:rPr lang="en-US" sz="2000"/>
              <a:t>Human errors: </a:t>
            </a:r>
          </a:p>
          <a:p>
            <a:pPr lvl="2"/>
            <a:r>
              <a:rPr lang="en-US" sz="2000"/>
              <a:t>Can be a mistake in typing a number</a:t>
            </a:r>
          </a:p>
          <a:p>
            <a:pPr lvl="2"/>
            <a:r>
              <a:rPr lang="en-US" sz="2000"/>
              <a:t>Controlled by application programs</a:t>
            </a:r>
          </a:p>
          <a:p>
            <a:r>
              <a:rPr lang="en-US" sz="2400"/>
              <a:t>Categories of Network Errors</a:t>
            </a:r>
          </a:p>
          <a:p>
            <a:pPr lvl="1"/>
            <a:r>
              <a:rPr lang="en-US" sz="2000"/>
              <a:t>Corrupted (data is changed from what it is)</a:t>
            </a:r>
          </a:p>
          <a:p>
            <a:pPr lvl="1"/>
            <a:r>
              <a:rPr lang="en-US" sz="2000"/>
              <a:t>Lost data (cannot find the data at all)</a:t>
            </a:r>
          </a:p>
        </p:txBody>
      </p:sp>
    </p:spTree>
    <p:extLst>
      <p:ext uri="{BB962C8B-B14F-4D97-AF65-F5344CB8AC3E}">
        <p14:creationId xmlns:p14="http://schemas.microsoft.com/office/powerpoint/2010/main" val="1178457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14400" y="1219200"/>
            <a:ext cx="7772400" cy="5105400"/>
            <a:chOff x="-3" y="400"/>
            <a:chExt cx="4095" cy="5301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0" y="403"/>
              <a:ext cx="4089" cy="5295"/>
              <a:chOff x="0" y="403"/>
              <a:chExt cx="4089" cy="5295"/>
            </a:xfrm>
          </p:grpSpPr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0" y="403"/>
                <a:ext cx="978" cy="518"/>
                <a:chOff x="0" y="403"/>
                <a:chExt cx="978" cy="518"/>
              </a:xfrm>
            </p:grpSpPr>
            <p:sp>
              <p:nvSpPr>
                <p:cNvPr id="328710" name="Rectangle 6"/>
                <p:cNvSpPr>
                  <a:spLocks noChangeArrowheads="1"/>
                </p:cNvSpPr>
                <p:nvPr/>
              </p:nvSpPr>
              <p:spPr bwMode="auto">
                <a:xfrm>
                  <a:off x="0" y="403"/>
                  <a:ext cx="978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" name="Group 7"/>
                <p:cNvGrpSpPr>
                  <a:grpSpLocks/>
                </p:cNvGrpSpPr>
                <p:nvPr/>
              </p:nvGrpSpPr>
              <p:grpSpPr bwMode="auto">
                <a:xfrm>
                  <a:off x="0" y="403"/>
                  <a:ext cx="978" cy="518"/>
                  <a:chOff x="0" y="403"/>
                  <a:chExt cx="978" cy="518"/>
                </a:xfrm>
              </p:grpSpPr>
              <p:sp>
                <p:nvSpPr>
                  <p:cNvPr id="328712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43" y="403"/>
                    <a:ext cx="892" cy="51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just"/>
                    <a:r>
                      <a:rPr lang="en-US" sz="1600" b="1">
                        <a:solidFill>
                          <a:srgbClr val="00008C"/>
                        </a:solidFill>
                        <a:latin typeface="Arial" charset="0"/>
                        <a:cs typeface="Times New Roman" pitchFamily="18" charset="0"/>
                      </a:rPr>
                      <a:t>Source of Error</a:t>
                    </a:r>
                    <a:endParaRPr lang="en-US" sz="1600">
                      <a:solidFill>
                        <a:srgbClr val="00008C"/>
                      </a:solidFill>
                    </a:endParaRPr>
                  </a:p>
                </p:txBody>
              </p:sp>
              <p:sp>
                <p:nvSpPr>
                  <p:cNvPr id="328713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03"/>
                    <a:ext cx="978" cy="51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" name="Group 10"/>
              <p:cNvGrpSpPr>
                <a:grpSpLocks/>
              </p:cNvGrpSpPr>
              <p:nvPr/>
            </p:nvGrpSpPr>
            <p:grpSpPr bwMode="auto">
              <a:xfrm>
                <a:off x="978" y="403"/>
                <a:ext cx="1686" cy="518"/>
                <a:chOff x="978" y="403"/>
                <a:chExt cx="1686" cy="518"/>
              </a:xfrm>
            </p:grpSpPr>
            <p:sp>
              <p:nvSpPr>
                <p:cNvPr id="328715" name="Rectangle 11"/>
                <p:cNvSpPr>
                  <a:spLocks noChangeArrowheads="1"/>
                </p:cNvSpPr>
                <p:nvPr/>
              </p:nvSpPr>
              <p:spPr bwMode="auto">
                <a:xfrm>
                  <a:off x="978" y="403"/>
                  <a:ext cx="1686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7" name="Group 12"/>
                <p:cNvGrpSpPr>
                  <a:grpSpLocks/>
                </p:cNvGrpSpPr>
                <p:nvPr/>
              </p:nvGrpSpPr>
              <p:grpSpPr bwMode="auto">
                <a:xfrm>
                  <a:off x="978" y="403"/>
                  <a:ext cx="1686" cy="518"/>
                  <a:chOff x="978" y="403"/>
                  <a:chExt cx="1686" cy="518"/>
                </a:xfrm>
              </p:grpSpPr>
              <p:sp>
                <p:nvSpPr>
                  <p:cNvPr id="328717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1021" y="403"/>
                    <a:ext cx="1600" cy="51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/>
                    <a:r>
                      <a:rPr lang="en-US" sz="1800" b="1">
                        <a:solidFill>
                          <a:srgbClr val="00008C"/>
                        </a:solidFill>
                        <a:latin typeface="Arial" charset="0"/>
                        <a:cs typeface="Times New Roman" pitchFamily="18" charset="0"/>
                      </a:rPr>
                      <a:t>What causes it</a:t>
                    </a:r>
                    <a:endParaRPr lang="en-US" sz="1800" b="1">
                      <a:solidFill>
                        <a:srgbClr val="00008C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328718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978" y="403"/>
                    <a:ext cx="1686" cy="51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" name="Group 15"/>
              <p:cNvGrpSpPr>
                <a:grpSpLocks/>
              </p:cNvGrpSpPr>
              <p:nvPr/>
            </p:nvGrpSpPr>
            <p:grpSpPr bwMode="auto">
              <a:xfrm>
                <a:off x="2664" y="403"/>
                <a:ext cx="1425" cy="518"/>
                <a:chOff x="2664" y="403"/>
                <a:chExt cx="1425" cy="518"/>
              </a:xfrm>
            </p:grpSpPr>
            <p:sp>
              <p:nvSpPr>
                <p:cNvPr id="328720" name="Rectangle 16"/>
                <p:cNvSpPr>
                  <a:spLocks noChangeArrowheads="1"/>
                </p:cNvSpPr>
                <p:nvPr/>
              </p:nvSpPr>
              <p:spPr bwMode="auto">
                <a:xfrm>
                  <a:off x="2664" y="403"/>
                  <a:ext cx="1425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9" name="Group 17"/>
                <p:cNvGrpSpPr>
                  <a:grpSpLocks/>
                </p:cNvGrpSpPr>
                <p:nvPr/>
              </p:nvGrpSpPr>
              <p:grpSpPr bwMode="auto">
                <a:xfrm>
                  <a:off x="2664" y="403"/>
                  <a:ext cx="1425" cy="518"/>
                  <a:chOff x="2664" y="403"/>
                  <a:chExt cx="1425" cy="518"/>
                </a:xfrm>
              </p:grpSpPr>
              <p:sp>
                <p:nvSpPr>
                  <p:cNvPr id="328722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2707" y="403"/>
                    <a:ext cx="1339" cy="51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/>
                    <a:r>
                      <a:rPr lang="en-US" sz="1800" b="1">
                        <a:solidFill>
                          <a:srgbClr val="00008C"/>
                        </a:solidFill>
                        <a:latin typeface="Arial" charset="0"/>
                        <a:cs typeface="Times New Roman" pitchFamily="18" charset="0"/>
                      </a:rPr>
                      <a:t>How to prevent it</a:t>
                    </a:r>
                  </a:p>
                  <a:p>
                    <a:pPr algn="just" eaLnBrk="0" hangingPunct="0"/>
                    <a:endParaRPr lang="en-US" sz="1800" b="1">
                      <a:solidFill>
                        <a:srgbClr val="00008C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328723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2664" y="403"/>
                    <a:ext cx="1425" cy="51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0" name="Group 20"/>
              <p:cNvGrpSpPr>
                <a:grpSpLocks/>
              </p:cNvGrpSpPr>
              <p:nvPr/>
            </p:nvGrpSpPr>
            <p:grpSpPr bwMode="auto">
              <a:xfrm>
                <a:off x="0" y="921"/>
                <a:ext cx="978" cy="518"/>
                <a:chOff x="0" y="921"/>
                <a:chExt cx="978" cy="518"/>
              </a:xfrm>
            </p:grpSpPr>
            <p:sp>
              <p:nvSpPr>
                <p:cNvPr id="328725" name="Rectangle 21"/>
                <p:cNvSpPr>
                  <a:spLocks noChangeArrowheads="1"/>
                </p:cNvSpPr>
                <p:nvPr/>
              </p:nvSpPr>
              <p:spPr bwMode="auto">
                <a:xfrm>
                  <a:off x="43" y="921"/>
                  <a:ext cx="892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/>
                <a:lstStyle/>
                <a:p>
                  <a:r>
                    <a:rPr lang="en-US" sz="1800" b="1">
                      <a:solidFill>
                        <a:srgbClr val="00008C"/>
                      </a:solidFill>
                      <a:latin typeface="Arial" charset="0"/>
                      <a:cs typeface="Times New Roman" pitchFamily="18" charset="0"/>
                    </a:rPr>
                    <a:t>Line Outages</a:t>
                  </a:r>
                </a:p>
                <a:p>
                  <a:pPr eaLnBrk="0" hangingPunct="0"/>
                  <a:r>
                    <a:rPr lang="en-US" sz="1400">
                      <a:solidFill>
                        <a:srgbClr val="00008C"/>
                      </a:solidFill>
                      <a:cs typeface="Times New Roman" pitchFamily="18" charset="0"/>
                    </a:rPr>
                    <a:t> </a:t>
                  </a:r>
                </a:p>
                <a:p>
                  <a:pPr eaLnBrk="0" hangingPunct="0"/>
                  <a:endParaRPr lang="en-US" sz="1400">
                    <a:solidFill>
                      <a:srgbClr val="00008C"/>
                    </a:solidFill>
                  </a:endParaRPr>
                </a:p>
              </p:txBody>
            </p:sp>
            <p:sp>
              <p:nvSpPr>
                <p:cNvPr id="328726" name="Rectangle 22"/>
                <p:cNvSpPr>
                  <a:spLocks noChangeArrowheads="1"/>
                </p:cNvSpPr>
                <p:nvPr/>
              </p:nvSpPr>
              <p:spPr bwMode="auto">
                <a:xfrm>
                  <a:off x="0" y="921"/>
                  <a:ext cx="978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23"/>
              <p:cNvGrpSpPr>
                <a:grpSpLocks/>
              </p:cNvGrpSpPr>
              <p:nvPr/>
            </p:nvGrpSpPr>
            <p:grpSpPr bwMode="auto">
              <a:xfrm>
                <a:off x="978" y="921"/>
                <a:ext cx="1686" cy="518"/>
                <a:chOff x="978" y="921"/>
                <a:chExt cx="1686" cy="518"/>
              </a:xfrm>
            </p:grpSpPr>
            <p:sp>
              <p:nvSpPr>
                <p:cNvPr id="328728" name="Rectangle 24"/>
                <p:cNvSpPr>
                  <a:spLocks noChangeArrowheads="1"/>
                </p:cNvSpPr>
                <p:nvPr/>
              </p:nvSpPr>
              <p:spPr bwMode="auto">
                <a:xfrm>
                  <a:off x="1021" y="921"/>
                  <a:ext cx="1600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 sz="1400">
                      <a:solidFill>
                        <a:srgbClr val="00008C"/>
                      </a:solidFill>
                      <a:latin typeface="Arial" charset="0"/>
                      <a:cs typeface="Times New Roman" pitchFamily="18" charset="0"/>
                    </a:rPr>
                    <a:t>Faulty equipment, Storms, Accidents (</a:t>
                  </a:r>
                  <a:r>
                    <a:rPr lang="en-US" sz="1400">
                      <a:solidFill>
                        <a:srgbClr val="00008C"/>
                      </a:solidFill>
                      <a:latin typeface="Arial" charset="0"/>
                    </a:rPr>
                    <a:t>circuit fails)</a:t>
                  </a:r>
                  <a:endParaRPr lang="en-US" sz="1400">
                    <a:solidFill>
                      <a:srgbClr val="00008C"/>
                    </a:solidFill>
                    <a:latin typeface="Arial" charset="0"/>
                    <a:cs typeface="Times New Roman" pitchFamily="18" charset="0"/>
                  </a:endParaRPr>
                </a:p>
                <a:p>
                  <a:pPr eaLnBrk="0" hangingPunct="0"/>
                  <a:endParaRPr lang="en-US" sz="1400">
                    <a:solidFill>
                      <a:srgbClr val="00008C"/>
                    </a:solidFill>
                    <a:latin typeface="Arial" charset="0"/>
                  </a:endParaRPr>
                </a:p>
              </p:txBody>
            </p:sp>
            <p:sp>
              <p:nvSpPr>
                <p:cNvPr id="328729" name="Rectangle 25"/>
                <p:cNvSpPr>
                  <a:spLocks noChangeArrowheads="1"/>
                </p:cNvSpPr>
                <p:nvPr/>
              </p:nvSpPr>
              <p:spPr bwMode="auto">
                <a:xfrm>
                  <a:off x="978" y="921"/>
                  <a:ext cx="1686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26"/>
              <p:cNvGrpSpPr>
                <a:grpSpLocks/>
              </p:cNvGrpSpPr>
              <p:nvPr/>
            </p:nvGrpSpPr>
            <p:grpSpPr bwMode="auto">
              <a:xfrm>
                <a:off x="2664" y="921"/>
                <a:ext cx="1425" cy="518"/>
                <a:chOff x="2664" y="921"/>
                <a:chExt cx="1425" cy="518"/>
              </a:xfrm>
            </p:grpSpPr>
            <p:sp>
              <p:nvSpPr>
                <p:cNvPr id="328731" name="Rectangle 27"/>
                <p:cNvSpPr>
                  <a:spLocks noChangeArrowheads="1"/>
                </p:cNvSpPr>
                <p:nvPr/>
              </p:nvSpPr>
              <p:spPr bwMode="auto">
                <a:xfrm>
                  <a:off x="2707" y="921"/>
                  <a:ext cx="1339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 sz="1400">
                      <a:solidFill>
                        <a:srgbClr val="00008C"/>
                      </a:solidFill>
                      <a:cs typeface="Times New Roman" pitchFamily="18" charset="0"/>
                    </a:rPr>
                    <a:t> </a:t>
                  </a:r>
                </a:p>
                <a:p>
                  <a:pPr eaLnBrk="0" hangingPunct="0"/>
                  <a:endParaRPr lang="en-US" sz="1400">
                    <a:solidFill>
                      <a:srgbClr val="00008C"/>
                    </a:solidFill>
                  </a:endParaRPr>
                </a:p>
              </p:txBody>
            </p:sp>
            <p:sp>
              <p:nvSpPr>
                <p:cNvPr id="328732" name="Rectangle 28"/>
                <p:cNvSpPr>
                  <a:spLocks noChangeArrowheads="1"/>
                </p:cNvSpPr>
                <p:nvPr/>
              </p:nvSpPr>
              <p:spPr bwMode="auto">
                <a:xfrm>
                  <a:off x="2664" y="921"/>
                  <a:ext cx="1425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29"/>
              <p:cNvGrpSpPr>
                <a:grpSpLocks/>
              </p:cNvGrpSpPr>
              <p:nvPr/>
            </p:nvGrpSpPr>
            <p:grpSpPr bwMode="auto">
              <a:xfrm>
                <a:off x="0" y="1439"/>
                <a:ext cx="978" cy="518"/>
                <a:chOff x="0" y="1439"/>
                <a:chExt cx="978" cy="518"/>
              </a:xfrm>
            </p:grpSpPr>
            <p:sp>
              <p:nvSpPr>
                <p:cNvPr id="328734" name="Rectangle 30"/>
                <p:cNvSpPr>
                  <a:spLocks noChangeArrowheads="1"/>
                </p:cNvSpPr>
                <p:nvPr/>
              </p:nvSpPr>
              <p:spPr bwMode="auto">
                <a:xfrm>
                  <a:off x="43" y="1439"/>
                  <a:ext cx="892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 sz="1600" b="1">
                      <a:solidFill>
                        <a:srgbClr val="00008C"/>
                      </a:solidFill>
                      <a:latin typeface="Arial" charset="0"/>
                      <a:cs typeface="Times New Roman" pitchFamily="18" charset="0"/>
                    </a:rPr>
                    <a:t>White Noise</a:t>
                  </a:r>
                </a:p>
              </p:txBody>
            </p:sp>
            <p:sp>
              <p:nvSpPr>
                <p:cNvPr id="328735" name="Rectangle 31"/>
                <p:cNvSpPr>
                  <a:spLocks noChangeArrowheads="1"/>
                </p:cNvSpPr>
                <p:nvPr/>
              </p:nvSpPr>
              <p:spPr bwMode="auto">
                <a:xfrm>
                  <a:off x="0" y="1439"/>
                  <a:ext cx="978" cy="518"/>
                </a:xfrm>
                <a:prstGeom prst="rect">
                  <a:avLst/>
                </a:prstGeom>
                <a:noFill/>
                <a:ln w="0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32"/>
              <p:cNvGrpSpPr>
                <a:grpSpLocks/>
              </p:cNvGrpSpPr>
              <p:nvPr/>
            </p:nvGrpSpPr>
            <p:grpSpPr bwMode="auto">
              <a:xfrm>
                <a:off x="978" y="1439"/>
                <a:ext cx="1686" cy="518"/>
                <a:chOff x="978" y="1439"/>
                <a:chExt cx="1686" cy="518"/>
              </a:xfrm>
            </p:grpSpPr>
            <p:sp>
              <p:nvSpPr>
                <p:cNvPr id="328737" name="Rectangle 33"/>
                <p:cNvSpPr>
                  <a:spLocks noChangeArrowheads="1"/>
                </p:cNvSpPr>
                <p:nvPr/>
              </p:nvSpPr>
              <p:spPr bwMode="auto">
                <a:xfrm>
                  <a:off x="1021" y="1439"/>
                  <a:ext cx="1600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 sz="1400">
                      <a:solidFill>
                        <a:srgbClr val="00008C"/>
                      </a:solidFill>
                      <a:latin typeface="Arial" charset="0"/>
                      <a:cs typeface="Times New Roman" pitchFamily="18" charset="0"/>
                    </a:rPr>
                    <a:t>Movement of electrons (thermal energy)</a:t>
                  </a:r>
                </a:p>
              </p:txBody>
            </p:sp>
            <p:sp>
              <p:nvSpPr>
                <p:cNvPr id="328738" name="Rectangle 34"/>
                <p:cNvSpPr>
                  <a:spLocks noChangeArrowheads="1"/>
                </p:cNvSpPr>
                <p:nvPr/>
              </p:nvSpPr>
              <p:spPr bwMode="auto">
                <a:xfrm>
                  <a:off x="978" y="1439"/>
                  <a:ext cx="1686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35"/>
              <p:cNvGrpSpPr>
                <a:grpSpLocks/>
              </p:cNvGrpSpPr>
              <p:nvPr/>
            </p:nvGrpSpPr>
            <p:grpSpPr bwMode="auto">
              <a:xfrm>
                <a:off x="2664" y="1439"/>
                <a:ext cx="1425" cy="518"/>
                <a:chOff x="2664" y="1439"/>
                <a:chExt cx="1425" cy="518"/>
              </a:xfrm>
            </p:grpSpPr>
            <p:sp>
              <p:nvSpPr>
                <p:cNvPr id="328740" name="Rectangle 36"/>
                <p:cNvSpPr>
                  <a:spLocks noChangeArrowheads="1"/>
                </p:cNvSpPr>
                <p:nvPr/>
              </p:nvSpPr>
              <p:spPr bwMode="auto">
                <a:xfrm>
                  <a:off x="2707" y="1439"/>
                  <a:ext cx="1339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 sz="1400">
                      <a:solidFill>
                        <a:srgbClr val="00008C"/>
                      </a:solidFill>
                      <a:latin typeface="Arial" charset="0"/>
                      <a:cs typeface="Times New Roman" pitchFamily="18" charset="0"/>
                    </a:rPr>
                    <a:t>Increase signal strength (increase SNR)</a:t>
                  </a:r>
                  <a:endParaRPr lang="en-US" sz="1400">
                    <a:solidFill>
                      <a:srgbClr val="00008C"/>
                    </a:solidFill>
                    <a:latin typeface="Arial" charset="0"/>
                  </a:endParaRPr>
                </a:p>
              </p:txBody>
            </p:sp>
            <p:sp>
              <p:nvSpPr>
                <p:cNvPr id="328741" name="Rectangle 37"/>
                <p:cNvSpPr>
                  <a:spLocks noChangeArrowheads="1"/>
                </p:cNvSpPr>
                <p:nvPr/>
              </p:nvSpPr>
              <p:spPr bwMode="auto">
                <a:xfrm>
                  <a:off x="2664" y="1439"/>
                  <a:ext cx="1425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" name="Group 38"/>
              <p:cNvGrpSpPr>
                <a:grpSpLocks/>
              </p:cNvGrpSpPr>
              <p:nvPr/>
            </p:nvGrpSpPr>
            <p:grpSpPr bwMode="auto">
              <a:xfrm>
                <a:off x="0" y="1957"/>
                <a:ext cx="978" cy="518"/>
                <a:chOff x="0" y="1957"/>
                <a:chExt cx="978" cy="518"/>
              </a:xfrm>
            </p:grpSpPr>
            <p:sp>
              <p:nvSpPr>
                <p:cNvPr id="328743" name="Rectangle 39"/>
                <p:cNvSpPr>
                  <a:spLocks noChangeArrowheads="1"/>
                </p:cNvSpPr>
                <p:nvPr/>
              </p:nvSpPr>
              <p:spPr bwMode="auto">
                <a:xfrm>
                  <a:off x="43" y="1957"/>
                  <a:ext cx="892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/>
                <a:lstStyle/>
                <a:p>
                  <a:r>
                    <a:rPr lang="en-US" sz="1600" b="1">
                      <a:solidFill>
                        <a:srgbClr val="00008C"/>
                      </a:solidFill>
                      <a:latin typeface="Arial" charset="0"/>
                      <a:cs typeface="Times New Roman" pitchFamily="18" charset="0"/>
                    </a:rPr>
                    <a:t>Impulse Noise</a:t>
                  </a:r>
                  <a:endParaRPr lang="en-US" sz="1400" b="1">
                    <a:solidFill>
                      <a:srgbClr val="00008C"/>
                    </a:solidFill>
                    <a:latin typeface="Arial" charset="0"/>
                    <a:cs typeface="Times New Roman" pitchFamily="18" charset="0"/>
                  </a:endParaRPr>
                </a:p>
                <a:p>
                  <a:pPr eaLnBrk="0" hangingPunct="0"/>
                  <a:endParaRPr lang="en-US" sz="1400" b="1">
                    <a:solidFill>
                      <a:srgbClr val="00008C"/>
                    </a:solidFill>
                    <a:latin typeface="Arial" charset="0"/>
                  </a:endParaRPr>
                </a:p>
              </p:txBody>
            </p:sp>
            <p:sp>
              <p:nvSpPr>
                <p:cNvPr id="328744" name="Rectangle 40"/>
                <p:cNvSpPr>
                  <a:spLocks noChangeArrowheads="1"/>
                </p:cNvSpPr>
                <p:nvPr/>
              </p:nvSpPr>
              <p:spPr bwMode="auto">
                <a:xfrm>
                  <a:off x="0" y="1957"/>
                  <a:ext cx="978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41"/>
              <p:cNvGrpSpPr>
                <a:grpSpLocks/>
              </p:cNvGrpSpPr>
              <p:nvPr/>
            </p:nvGrpSpPr>
            <p:grpSpPr bwMode="auto">
              <a:xfrm>
                <a:off x="978" y="1957"/>
                <a:ext cx="1686" cy="518"/>
                <a:chOff x="978" y="1957"/>
                <a:chExt cx="1686" cy="518"/>
              </a:xfrm>
            </p:grpSpPr>
            <p:sp>
              <p:nvSpPr>
                <p:cNvPr id="328746" name="Rectangle 42"/>
                <p:cNvSpPr>
                  <a:spLocks noChangeArrowheads="1"/>
                </p:cNvSpPr>
                <p:nvPr/>
              </p:nvSpPr>
              <p:spPr bwMode="auto">
                <a:xfrm>
                  <a:off x="1021" y="1957"/>
                  <a:ext cx="1600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 sz="1400">
                      <a:solidFill>
                        <a:srgbClr val="000090"/>
                      </a:solidFill>
                      <a:latin typeface="Arial" charset="0"/>
                      <a:cs typeface="Times New Roman" pitchFamily="18" charset="0"/>
                    </a:rPr>
                    <a:t>Sudden increases in electricity </a:t>
                  </a:r>
                </a:p>
                <a:p>
                  <a:pPr eaLnBrk="0" hangingPunct="0"/>
                  <a:r>
                    <a:rPr lang="en-US" sz="1400">
                      <a:solidFill>
                        <a:srgbClr val="000090"/>
                      </a:solidFill>
                      <a:latin typeface="Arial" charset="0"/>
                      <a:cs typeface="Times New Roman" pitchFamily="18" charset="0"/>
                    </a:rPr>
                    <a:t>(e.g., lightning, power surges</a:t>
                  </a:r>
                  <a:r>
                    <a:rPr lang="en-US" sz="1400">
                      <a:solidFill>
                        <a:srgbClr val="00008C"/>
                      </a:solidFill>
                      <a:latin typeface="Arial" charset="0"/>
                      <a:cs typeface="Times New Roman" pitchFamily="18" charset="0"/>
                    </a:rPr>
                    <a:t>)</a:t>
                  </a:r>
                </a:p>
                <a:p>
                  <a:pPr eaLnBrk="0" hangingPunct="0"/>
                  <a:endParaRPr lang="en-US" sz="1400">
                    <a:solidFill>
                      <a:srgbClr val="00008C"/>
                    </a:solidFill>
                    <a:latin typeface="Arial" charset="0"/>
                  </a:endParaRPr>
                </a:p>
              </p:txBody>
            </p:sp>
            <p:sp>
              <p:nvSpPr>
                <p:cNvPr id="328747" name="Rectangle 43"/>
                <p:cNvSpPr>
                  <a:spLocks noChangeArrowheads="1"/>
                </p:cNvSpPr>
                <p:nvPr/>
              </p:nvSpPr>
              <p:spPr bwMode="auto">
                <a:xfrm>
                  <a:off x="978" y="1957"/>
                  <a:ext cx="1686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44"/>
              <p:cNvGrpSpPr>
                <a:grpSpLocks/>
              </p:cNvGrpSpPr>
              <p:nvPr/>
            </p:nvGrpSpPr>
            <p:grpSpPr bwMode="auto">
              <a:xfrm>
                <a:off x="2664" y="1957"/>
                <a:ext cx="1425" cy="518"/>
                <a:chOff x="2664" y="1957"/>
                <a:chExt cx="1425" cy="518"/>
              </a:xfrm>
            </p:grpSpPr>
            <p:sp>
              <p:nvSpPr>
                <p:cNvPr id="328749" name="Rectangle 45"/>
                <p:cNvSpPr>
                  <a:spLocks noChangeArrowheads="1"/>
                </p:cNvSpPr>
                <p:nvPr/>
              </p:nvSpPr>
              <p:spPr bwMode="auto">
                <a:xfrm>
                  <a:off x="2707" y="1957"/>
                  <a:ext cx="1339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 sz="1600">
                      <a:solidFill>
                        <a:srgbClr val="00008C"/>
                      </a:solidFill>
                      <a:latin typeface="Arial" charset="0"/>
                      <a:cs typeface="Times New Roman" pitchFamily="18" charset="0"/>
                    </a:rPr>
                    <a:t>Shield  or move the wires</a:t>
                  </a:r>
                </a:p>
                <a:p>
                  <a:pPr eaLnBrk="0" hangingPunct="0"/>
                  <a:endParaRPr lang="en-US" sz="1400">
                    <a:solidFill>
                      <a:srgbClr val="00008C"/>
                    </a:solidFill>
                    <a:latin typeface="Arial" charset="0"/>
                  </a:endParaRPr>
                </a:p>
              </p:txBody>
            </p:sp>
            <p:sp>
              <p:nvSpPr>
                <p:cNvPr id="328750" name="Rectangle 46"/>
                <p:cNvSpPr>
                  <a:spLocks noChangeArrowheads="1"/>
                </p:cNvSpPr>
                <p:nvPr/>
              </p:nvSpPr>
              <p:spPr bwMode="auto">
                <a:xfrm>
                  <a:off x="2664" y="1957"/>
                  <a:ext cx="1425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" name="Group 47"/>
              <p:cNvGrpSpPr>
                <a:grpSpLocks/>
              </p:cNvGrpSpPr>
              <p:nvPr/>
            </p:nvGrpSpPr>
            <p:grpSpPr bwMode="auto">
              <a:xfrm>
                <a:off x="0" y="2475"/>
                <a:ext cx="978" cy="518"/>
                <a:chOff x="0" y="2475"/>
                <a:chExt cx="978" cy="518"/>
              </a:xfrm>
            </p:grpSpPr>
            <p:sp>
              <p:nvSpPr>
                <p:cNvPr id="328752" name="Rectangle 48"/>
                <p:cNvSpPr>
                  <a:spLocks noChangeArrowheads="1"/>
                </p:cNvSpPr>
                <p:nvPr/>
              </p:nvSpPr>
              <p:spPr bwMode="auto">
                <a:xfrm>
                  <a:off x="43" y="2475"/>
                  <a:ext cx="892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/>
                <a:lstStyle/>
                <a:p>
                  <a:r>
                    <a:rPr lang="en-US" sz="1600" b="1">
                      <a:solidFill>
                        <a:srgbClr val="00008C"/>
                      </a:solidFill>
                      <a:latin typeface="Arial" charset="0"/>
                      <a:cs typeface="Times New Roman" pitchFamily="18" charset="0"/>
                    </a:rPr>
                    <a:t>Cross-talk</a:t>
                  </a:r>
                </a:p>
                <a:p>
                  <a:endParaRPr lang="en-US" sz="1600" b="1">
                    <a:solidFill>
                      <a:srgbClr val="00008C"/>
                    </a:solidFill>
                    <a:latin typeface="Arial" charset="0"/>
                    <a:cs typeface="Times New Roman" pitchFamily="18" charset="0"/>
                  </a:endParaRPr>
                </a:p>
              </p:txBody>
            </p:sp>
            <p:sp>
              <p:nvSpPr>
                <p:cNvPr id="328753" name="Rectangle 49"/>
                <p:cNvSpPr>
                  <a:spLocks noChangeArrowheads="1"/>
                </p:cNvSpPr>
                <p:nvPr/>
              </p:nvSpPr>
              <p:spPr bwMode="auto">
                <a:xfrm>
                  <a:off x="0" y="2475"/>
                  <a:ext cx="978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" name="Group 50"/>
              <p:cNvGrpSpPr>
                <a:grpSpLocks/>
              </p:cNvGrpSpPr>
              <p:nvPr/>
            </p:nvGrpSpPr>
            <p:grpSpPr bwMode="auto">
              <a:xfrm>
                <a:off x="978" y="2475"/>
                <a:ext cx="1686" cy="518"/>
                <a:chOff x="978" y="2475"/>
                <a:chExt cx="1686" cy="518"/>
              </a:xfrm>
            </p:grpSpPr>
            <p:sp>
              <p:nvSpPr>
                <p:cNvPr id="328755" name="Rectangle 51"/>
                <p:cNvSpPr>
                  <a:spLocks noChangeArrowheads="1"/>
                </p:cNvSpPr>
                <p:nvPr/>
              </p:nvSpPr>
              <p:spPr bwMode="auto">
                <a:xfrm>
                  <a:off x="1021" y="2475"/>
                  <a:ext cx="1600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 sz="1400">
                      <a:solidFill>
                        <a:srgbClr val="00008C"/>
                      </a:solidFill>
                      <a:latin typeface="Arial" charset="0"/>
                      <a:cs typeface="Times New Roman" pitchFamily="18" charset="0"/>
                    </a:rPr>
                    <a:t>Multiplexer guard bands are too small or wires too close together</a:t>
                  </a:r>
                </a:p>
                <a:p>
                  <a:pPr eaLnBrk="0" hangingPunct="0"/>
                  <a:endParaRPr lang="en-US" sz="1400">
                    <a:solidFill>
                      <a:srgbClr val="00008C"/>
                    </a:solidFill>
                    <a:latin typeface="Arial" charset="0"/>
                  </a:endParaRPr>
                </a:p>
              </p:txBody>
            </p:sp>
            <p:sp>
              <p:nvSpPr>
                <p:cNvPr id="328756" name="Rectangle 52"/>
                <p:cNvSpPr>
                  <a:spLocks noChangeArrowheads="1"/>
                </p:cNvSpPr>
                <p:nvPr/>
              </p:nvSpPr>
              <p:spPr bwMode="auto">
                <a:xfrm>
                  <a:off x="978" y="2475"/>
                  <a:ext cx="1686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" name="Group 53"/>
              <p:cNvGrpSpPr>
                <a:grpSpLocks/>
              </p:cNvGrpSpPr>
              <p:nvPr/>
            </p:nvGrpSpPr>
            <p:grpSpPr bwMode="auto">
              <a:xfrm>
                <a:off x="2664" y="2475"/>
                <a:ext cx="1425" cy="518"/>
                <a:chOff x="2664" y="2475"/>
                <a:chExt cx="1425" cy="518"/>
              </a:xfrm>
            </p:grpSpPr>
            <p:sp>
              <p:nvSpPr>
                <p:cNvPr id="328758" name="Rectangle 54"/>
                <p:cNvSpPr>
                  <a:spLocks noChangeArrowheads="1"/>
                </p:cNvSpPr>
                <p:nvPr/>
              </p:nvSpPr>
              <p:spPr bwMode="auto">
                <a:xfrm>
                  <a:off x="2707" y="2475"/>
                  <a:ext cx="1339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 sz="1400">
                      <a:solidFill>
                        <a:srgbClr val="00008C"/>
                      </a:solidFill>
                      <a:latin typeface="Arial" charset="0"/>
                      <a:cs typeface="Times New Roman" pitchFamily="18" charset="0"/>
                    </a:rPr>
                    <a:t>Increase the guard bands, or</a:t>
                  </a:r>
                </a:p>
                <a:p>
                  <a:pPr eaLnBrk="0" hangingPunct="0"/>
                  <a:r>
                    <a:rPr lang="en-US" sz="1400">
                      <a:solidFill>
                        <a:srgbClr val="00008C"/>
                      </a:solidFill>
                      <a:latin typeface="Arial" charset="0"/>
                      <a:cs typeface="Times New Roman" pitchFamily="18" charset="0"/>
                    </a:rPr>
                    <a:t>move or shield the wires</a:t>
                  </a:r>
                </a:p>
                <a:p>
                  <a:pPr eaLnBrk="0" hangingPunct="0"/>
                  <a:endParaRPr lang="en-US" sz="1400">
                    <a:solidFill>
                      <a:srgbClr val="00008C"/>
                    </a:solidFill>
                    <a:latin typeface="Arial" charset="0"/>
                  </a:endParaRPr>
                </a:p>
              </p:txBody>
            </p:sp>
            <p:sp>
              <p:nvSpPr>
                <p:cNvPr id="328759" name="Rectangle 55"/>
                <p:cNvSpPr>
                  <a:spLocks noChangeArrowheads="1"/>
                </p:cNvSpPr>
                <p:nvPr/>
              </p:nvSpPr>
              <p:spPr bwMode="auto">
                <a:xfrm>
                  <a:off x="2664" y="2475"/>
                  <a:ext cx="1425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" name="Group 56"/>
              <p:cNvGrpSpPr>
                <a:grpSpLocks/>
              </p:cNvGrpSpPr>
              <p:nvPr/>
            </p:nvGrpSpPr>
            <p:grpSpPr bwMode="auto">
              <a:xfrm>
                <a:off x="0" y="2993"/>
                <a:ext cx="978" cy="518"/>
                <a:chOff x="0" y="2993"/>
                <a:chExt cx="978" cy="518"/>
              </a:xfrm>
            </p:grpSpPr>
            <p:sp>
              <p:nvSpPr>
                <p:cNvPr id="328761" name="Rectangle 57"/>
                <p:cNvSpPr>
                  <a:spLocks noChangeArrowheads="1"/>
                </p:cNvSpPr>
                <p:nvPr/>
              </p:nvSpPr>
              <p:spPr bwMode="auto">
                <a:xfrm>
                  <a:off x="43" y="2993"/>
                  <a:ext cx="892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 sz="1800" b="1">
                      <a:solidFill>
                        <a:srgbClr val="00008C"/>
                      </a:solidFill>
                      <a:latin typeface="Arial" charset="0"/>
                      <a:cs typeface="Times New Roman" pitchFamily="18" charset="0"/>
                    </a:rPr>
                    <a:t>Echo</a:t>
                  </a:r>
                </a:p>
                <a:p>
                  <a:pPr eaLnBrk="0" hangingPunct="0"/>
                  <a:r>
                    <a:rPr lang="en-US" sz="1400">
                      <a:solidFill>
                        <a:srgbClr val="00008C"/>
                      </a:solidFill>
                      <a:cs typeface="Times New Roman" pitchFamily="18" charset="0"/>
                    </a:rPr>
                    <a:t> </a:t>
                  </a:r>
                </a:p>
                <a:p>
                  <a:pPr eaLnBrk="0" hangingPunct="0"/>
                  <a:endParaRPr lang="en-US" sz="1400">
                    <a:solidFill>
                      <a:srgbClr val="00008C"/>
                    </a:solidFill>
                  </a:endParaRPr>
                </a:p>
              </p:txBody>
            </p:sp>
            <p:sp>
              <p:nvSpPr>
                <p:cNvPr id="328762" name="Rectangle 58"/>
                <p:cNvSpPr>
                  <a:spLocks noChangeArrowheads="1"/>
                </p:cNvSpPr>
                <p:nvPr/>
              </p:nvSpPr>
              <p:spPr bwMode="auto">
                <a:xfrm>
                  <a:off x="0" y="2993"/>
                  <a:ext cx="978" cy="518"/>
                </a:xfrm>
                <a:prstGeom prst="rect">
                  <a:avLst/>
                </a:prstGeom>
                <a:noFill/>
                <a:ln w="0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" name="Group 59"/>
              <p:cNvGrpSpPr>
                <a:grpSpLocks/>
              </p:cNvGrpSpPr>
              <p:nvPr/>
            </p:nvGrpSpPr>
            <p:grpSpPr bwMode="auto">
              <a:xfrm>
                <a:off x="978" y="2993"/>
                <a:ext cx="1686" cy="518"/>
                <a:chOff x="978" y="2993"/>
                <a:chExt cx="1686" cy="518"/>
              </a:xfrm>
            </p:grpSpPr>
            <p:sp>
              <p:nvSpPr>
                <p:cNvPr id="328764" name="Rectangle 60"/>
                <p:cNvSpPr>
                  <a:spLocks noChangeArrowheads="1"/>
                </p:cNvSpPr>
                <p:nvPr/>
              </p:nvSpPr>
              <p:spPr bwMode="auto">
                <a:xfrm>
                  <a:off x="1021" y="2993"/>
                  <a:ext cx="1600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 sz="1400">
                      <a:solidFill>
                        <a:srgbClr val="00008C"/>
                      </a:solidFill>
                      <a:latin typeface="Arial" charset="0"/>
                      <a:cs typeface="Times New Roman" pitchFamily="18" charset="0"/>
                    </a:rPr>
                    <a:t>Poor connections </a:t>
                  </a:r>
                  <a:r>
                    <a:rPr lang="en-US" sz="1400">
                      <a:solidFill>
                        <a:srgbClr val="00008C"/>
                      </a:solidFill>
                      <a:latin typeface="Arial" charset="0"/>
                    </a:rPr>
                    <a:t>(causing signal to be reflected back to the source)</a:t>
                  </a:r>
                </a:p>
              </p:txBody>
            </p:sp>
            <p:sp>
              <p:nvSpPr>
                <p:cNvPr id="328765" name="Rectangle 61"/>
                <p:cNvSpPr>
                  <a:spLocks noChangeArrowheads="1"/>
                </p:cNvSpPr>
                <p:nvPr/>
              </p:nvSpPr>
              <p:spPr bwMode="auto">
                <a:xfrm>
                  <a:off x="978" y="2993"/>
                  <a:ext cx="1686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" name="Group 62"/>
              <p:cNvGrpSpPr>
                <a:grpSpLocks/>
              </p:cNvGrpSpPr>
              <p:nvPr/>
            </p:nvGrpSpPr>
            <p:grpSpPr bwMode="auto">
              <a:xfrm>
                <a:off x="2664" y="2993"/>
                <a:ext cx="1425" cy="518"/>
                <a:chOff x="2664" y="2993"/>
                <a:chExt cx="1425" cy="518"/>
              </a:xfrm>
            </p:grpSpPr>
            <p:sp>
              <p:nvSpPr>
                <p:cNvPr id="328767" name="Rectangle 63"/>
                <p:cNvSpPr>
                  <a:spLocks noChangeArrowheads="1"/>
                </p:cNvSpPr>
                <p:nvPr/>
              </p:nvSpPr>
              <p:spPr bwMode="auto">
                <a:xfrm>
                  <a:off x="2707" y="2993"/>
                  <a:ext cx="1339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 sz="1400">
                      <a:solidFill>
                        <a:srgbClr val="00008C"/>
                      </a:solidFill>
                      <a:latin typeface="Arial" charset="0"/>
                      <a:cs typeface="Times New Roman" pitchFamily="18" charset="0"/>
                    </a:rPr>
                    <a:t>Fix the connections, or</a:t>
                  </a:r>
                </a:p>
                <a:p>
                  <a:pPr eaLnBrk="0" hangingPunct="0"/>
                  <a:r>
                    <a:rPr lang="en-US" sz="1400">
                      <a:solidFill>
                        <a:srgbClr val="00008C"/>
                      </a:solidFill>
                      <a:latin typeface="Arial" charset="0"/>
                      <a:cs typeface="Times New Roman" pitchFamily="18" charset="0"/>
                    </a:rPr>
                    <a:t>tune equipment</a:t>
                  </a:r>
                </a:p>
                <a:p>
                  <a:pPr eaLnBrk="0" hangingPunct="0"/>
                  <a:endParaRPr lang="en-US" sz="1400">
                    <a:solidFill>
                      <a:srgbClr val="00008C"/>
                    </a:solidFill>
                    <a:latin typeface="Arial" charset="0"/>
                  </a:endParaRPr>
                </a:p>
              </p:txBody>
            </p:sp>
            <p:sp>
              <p:nvSpPr>
                <p:cNvPr id="328768" name="Rectangle 64"/>
                <p:cNvSpPr>
                  <a:spLocks noChangeArrowheads="1"/>
                </p:cNvSpPr>
                <p:nvPr/>
              </p:nvSpPr>
              <p:spPr bwMode="auto">
                <a:xfrm>
                  <a:off x="2664" y="2993"/>
                  <a:ext cx="1425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" name="Group 65"/>
              <p:cNvGrpSpPr>
                <a:grpSpLocks/>
              </p:cNvGrpSpPr>
              <p:nvPr/>
            </p:nvGrpSpPr>
            <p:grpSpPr bwMode="auto">
              <a:xfrm>
                <a:off x="0" y="3511"/>
                <a:ext cx="978" cy="518"/>
                <a:chOff x="0" y="3511"/>
                <a:chExt cx="978" cy="518"/>
              </a:xfrm>
            </p:grpSpPr>
            <p:sp>
              <p:nvSpPr>
                <p:cNvPr id="328770" name="Rectangle 66"/>
                <p:cNvSpPr>
                  <a:spLocks noChangeArrowheads="1"/>
                </p:cNvSpPr>
                <p:nvPr/>
              </p:nvSpPr>
              <p:spPr bwMode="auto">
                <a:xfrm>
                  <a:off x="43" y="3511"/>
                  <a:ext cx="892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 sz="1800" b="1">
                      <a:solidFill>
                        <a:srgbClr val="00008C"/>
                      </a:solidFill>
                      <a:latin typeface="Arial" charset="0"/>
                      <a:cs typeface="Times New Roman" pitchFamily="18" charset="0"/>
                    </a:rPr>
                    <a:t>Attenuation</a:t>
                  </a:r>
                </a:p>
                <a:p>
                  <a:pPr eaLnBrk="0" hangingPunct="0"/>
                  <a:r>
                    <a:rPr lang="en-US" sz="1400">
                      <a:solidFill>
                        <a:srgbClr val="00008C"/>
                      </a:solidFill>
                      <a:cs typeface="Times New Roman" pitchFamily="18" charset="0"/>
                    </a:rPr>
                    <a:t> </a:t>
                  </a:r>
                </a:p>
                <a:p>
                  <a:pPr eaLnBrk="0" hangingPunct="0"/>
                  <a:endParaRPr lang="en-US" sz="1400">
                    <a:solidFill>
                      <a:srgbClr val="00008C"/>
                    </a:solidFill>
                  </a:endParaRPr>
                </a:p>
              </p:txBody>
            </p:sp>
            <p:sp>
              <p:nvSpPr>
                <p:cNvPr id="328771" name="Rectangle 67"/>
                <p:cNvSpPr>
                  <a:spLocks noChangeArrowheads="1"/>
                </p:cNvSpPr>
                <p:nvPr/>
              </p:nvSpPr>
              <p:spPr bwMode="auto">
                <a:xfrm>
                  <a:off x="0" y="3511"/>
                  <a:ext cx="978" cy="518"/>
                </a:xfrm>
                <a:prstGeom prst="rect">
                  <a:avLst/>
                </a:prstGeom>
                <a:noFill/>
                <a:ln w="0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" name="Group 68"/>
              <p:cNvGrpSpPr>
                <a:grpSpLocks/>
              </p:cNvGrpSpPr>
              <p:nvPr/>
            </p:nvGrpSpPr>
            <p:grpSpPr bwMode="auto">
              <a:xfrm>
                <a:off x="978" y="3511"/>
                <a:ext cx="1686" cy="518"/>
                <a:chOff x="978" y="3511"/>
                <a:chExt cx="1686" cy="518"/>
              </a:xfrm>
            </p:grpSpPr>
            <p:sp>
              <p:nvSpPr>
                <p:cNvPr id="328773" name="Rectangle 69"/>
                <p:cNvSpPr>
                  <a:spLocks noChangeArrowheads="1"/>
                </p:cNvSpPr>
                <p:nvPr/>
              </p:nvSpPr>
              <p:spPr bwMode="auto">
                <a:xfrm>
                  <a:off x="1021" y="3511"/>
                  <a:ext cx="1600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 sz="1400">
                      <a:solidFill>
                        <a:srgbClr val="00008C"/>
                      </a:solidFill>
                      <a:latin typeface="Arial" charset="0"/>
                      <a:cs typeface="Times New Roman" pitchFamily="18" charset="0"/>
                    </a:rPr>
                    <a:t>Gradual decrease in signal over distance (weakening of a signal)</a:t>
                  </a:r>
                </a:p>
                <a:p>
                  <a:pPr eaLnBrk="0" hangingPunct="0"/>
                  <a:endParaRPr lang="en-US" sz="1400">
                    <a:solidFill>
                      <a:srgbClr val="00008C"/>
                    </a:solidFill>
                    <a:latin typeface="Arial" charset="0"/>
                  </a:endParaRPr>
                </a:p>
              </p:txBody>
            </p:sp>
            <p:sp>
              <p:nvSpPr>
                <p:cNvPr id="328774" name="Rectangle 70"/>
                <p:cNvSpPr>
                  <a:spLocks noChangeArrowheads="1"/>
                </p:cNvSpPr>
                <p:nvPr/>
              </p:nvSpPr>
              <p:spPr bwMode="auto">
                <a:xfrm>
                  <a:off x="978" y="3511"/>
                  <a:ext cx="1686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" name="Group 71"/>
              <p:cNvGrpSpPr>
                <a:grpSpLocks/>
              </p:cNvGrpSpPr>
              <p:nvPr/>
            </p:nvGrpSpPr>
            <p:grpSpPr bwMode="auto">
              <a:xfrm>
                <a:off x="2664" y="3511"/>
                <a:ext cx="1425" cy="518"/>
                <a:chOff x="2664" y="3511"/>
                <a:chExt cx="1425" cy="518"/>
              </a:xfrm>
            </p:grpSpPr>
            <p:sp>
              <p:nvSpPr>
                <p:cNvPr id="328776" name="Rectangle 72"/>
                <p:cNvSpPr>
                  <a:spLocks noChangeArrowheads="1"/>
                </p:cNvSpPr>
                <p:nvPr/>
              </p:nvSpPr>
              <p:spPr bwMode="auto">
                <a:xfrm>
                  <a:off x="2707" y="3511"/>
                  <a:ext cx="1339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 sz="1600">
                      <a:solidFill>
                        <a:srgbClr val="00008C"/>
                      </a:solidFill>
                      <a:latin typeface="Arial" charset="0"/>
                      <a:cs typeface="Times New Roman" pitchFamily="18" charset="0"/>
                    </a:rPr>
                    <a:t>Use repeaters or amplifiers</a:t>
                  </a:r>
                </a:p>
                <a:p>
                  <a:pPr eaLnBrk="0" hangingPunct="0"/>
                  <a:endParaRPr lang="en-US" sz="1600">
                    <a:solidFill>
                      <a:srgbClr val="00008C"/>
                    </a:solidFill>
                    <a:latin typeface="Arial" charset="0"/>
                  </a:endParaRPr>
                </a:p>
              </p:txBody>
            </p:sp>
            <p:sp>
              <p:nvSpPr>
                <p:cNvPr id="328777" name="Rectangle 73"/>
                <p:cNvSpPr>
                  <a:spLocks noChangeArrowheads="1"/>
                </p:cNvSpPr>
                <p:nvPr/>
              </p:nvSpPr>
              <p:spPr bwMode="auto">
                <a:xfrm>
                  <a:off x="2664" y="3511"/>
                  <a:ext cx="1425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8" name="Group 74"/>
              <p:cNvGrpSpPr>
                <a:grpSpLocks/>
              </p:cNvGrpSpPr>
              <p:nvPr/>
            </p:nvGrpSpPr>
            <p:grpSpPr bwMode="auto">
              <a:xfrm>
                <a:off x="0" y="4029"/>
                <a:ext cx="978" cy="518"/>
                <a:chOff x="0" y="4029"/>
                <a:chExt cx="978" cy="518"/>
              </a:xfrm>
            </p:grpSpPr>
            <p:sp>
              <p:nvSpPr>
                <p:cNvPr id="328779" name="Rectangle 75"/>
                <p:cNvSpPr>
                  <a:spLocks noChangeArrowheads="1"/>
                </p:cNvSpPr>
                <p:nvPr/>
              </p:nvSpPr>
              <p:spPr bwMode="auto">
                <a:xfrm>
                  <a:off x="43" y="4029"/>
                  <a:ext cx="892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/>
                <a:lstStyle/>
                <a:p>
                  <a:r>
                    <a:rPr lang="en-US" sz="1600" b="1">
                      <a:solidFill>
                        <a:srgbClr val="00008C"/>
                      </a:solidFill>
                      <a:latin typeface="Arial" charset="0"/>
                      <a:cs typeface="Times New Roman" pitchFamily="18" charset="0"/>
                    </a:rPr>
                    <a:t>Intermodulation Noise</a:t>
                  </a:r>
                </a:p>
                <a:p>
                  <a:pPr eaLnBrk="0" hangingPunct="0"/>
                  <a:endParaRPr lang="en-US" sz="1600" b="1">
                    <a:solidFill>
                      <a:srgbClr val="00008C"/>
                    </a:solidFill>
                    <a:latin typeface="Arial" charset="0"/>
                    <a:cs typeface="Times New Roman" pitchFamily="18" charset="0"/>
                  </a:endParaRPr>
                </a:p>
              </p:txBody>
            </p:sp>
            <p:sp>
              <p:nvSpPr>
                <p:cNvPr id="328780" name="Rectangle 76"/>
                <p:cNvSpPr>
                  <a:spLocks noChangeArrowheads="1"/>
                </p:cNvSpPr>
                <p:nvPr/>
              </p:nvSpPr>
              <p:spPr bwMode="auto">
                <a:xfrm>
                  <a:off x="0" y="4029"/>
                  <a:ext cx="978" cy="518"/>
                </a:xfrm>
                <a:prstGeom prst="rect">
                  <a:avLst/>
                </a:prstGeom>
                <a:noFill/>
                <a:ln w="0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" name="Group 77"/>
              <p:cNvGrpSpPr>
                <a:grpSpLocks/>
              </p:cNvGrpSpPr>
              <p:nvPr/>
            </p:nvGrpSpPr>
            <p:grpSpPr bwMode="auto">
              <a:xfrm>
                <a:off x="978" y="4029"/>
                <a:ext cx="1686" cy="518"/>
                <a:chOff x="978" y="4029"/>
                <a:chExt cx="1686" cy="518"/>
              </a:xfrm>
            </p:grpSpPr>
            <p:sp>
              <p:nvSpPr>
                <p:cNvPr id="328782" name="Rectangle 78"/>
                <p:cNvSpPr>
                  <a:spLocks noChangeArrowheads="1"/>
                </p:cNvSpPr>
                <p:nvPr/>
              </p:nvSpPr>
              <p:spPr bwMode="auto">
                <a:xfrm>
                  <a:off x="1021" y="4029"/>
                  <a:ext cx="1600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 sz="1400">
                      <a:solidFill>
                        <a:srgbClr val="00008C"/>
                      </a:solidFill>
                      <a:latin typeface="Arial" charset="0"/>
                      <a:cs typeface="Times New Roman" pitchFamily="18" charset="0"/>
                    </a:rPr>
                    <a:t>Signals from several circuits combine</a:t>
                  </a:r>
                </a:p>
                <a:p>
                  <a:pPr eaLnBrk="0" hangingPunct="0"/>
                  <a:endParaRPr lang="en-US" sz="1400">
                    <a:solidFill>
                      <a:srgbClr val="00008C"/>
                    </a:solidFill>
                    <a:latin typeface="Arial" charset="0"/>
                  </a:endParaRPr>
                </a:p>
              </p:txBody>
            </p:sp>
            <p:sp>
              <p:nvSpPr>
                <p:cNvPr id="328783" name="Rectangle 79"/>
                <p:cNvSpPr>
                  <a:spLocks noChangeArrowheads="1"/>
                </p:cNvSpPr>
                <p:nvPr/>
              </p:nvSpPr>
              <p:spPr bwMode="auto">
                <a:xfrm>
                  <a:off x="978" y="4029"/>
                  <a:ext cx="1686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" name="Group 80"/>
              <p:cNvGrpSpPr>
                <a:grpSpLocks/>
              </p:cNvGrpSpPr>
              <p:nvPr/>
            </p:nvGrpSpPr>
            <p:grpSpPr bwMode="auto">
              <a:xfrm>
                <a:off x="2664" y="4029"/>
                <a:ext cx="1425" cy="518"/>
                <a:chOff x="2664" y="4029"/>
                <a:chExt cx="1425" cy="518"/>
              </a:xfrm>
            </p:grpSpPr>
            <p:sp>
              <p:nvSpPr>
                <p:cNvPr id="328785" name="Rectangle 81"/>
                <p:cNvSpPr>
                  <a:spLocks noChangeArrowheads="1"/>
                </p:cNvSpPr>
                <p:nvPr/>
              </p:nvSpPr>
              <p:spPr bwMode="auto">
                <a:xfrm>
                  <a:off x="2707" y="4029"/>
                  <a:ext cx="1339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 sz="1600">
                      <a:solidFill>
                        <a:srgbClr val="00008C"/>
                      </a:solidFill>
                      <a:latin typeface="Arial" charset="0"/>
                      <a:cs typeface="Times New Roman" pitchFamily="18" charset="0"/>
                    </a:rPr>
                    <a:t>Move or shield the wires</a:t>
                  </a:r>
                </a:p>
                <a:p>
                  <a:pPr eaLnBrk="0" hangingPunct="0"/>
                  <a:endParaRPr lang="en-US" sz="1600">
                    <a:solidFill>
                      <a:srgbClr val="00008C"/>
                    </a:solidFill>
                    <a:latin typeface="Arial" charset="0"/>
                  </a:endParaRPr>
                </a:p>
              </p:txBody>
            </p:sp>
            <p:sp>
              <p:nvSpPr>
                <p:cNvPr id="328786" name="Rectangle 82"/>
                <p:cNvSpPr>
                  <a:spLocks noChangeArrowheads="1"/>
                </p:cNvSpPr>
                <p:nvPr/>
              </p:nvSpPr>
              <p:spPr bwMode="auto">
                <a:xfrm>
                  <a:off x="2664" y="4029"/>
                  <a:ext cx="1425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" name="Group 83"/>
              <p:cNvGrpSpPr>
                <a:grpSpLocks/>
              </p:cNvGrpSpPr>
              <p:nvPr/>
            </p:nvGrpSpPr>
            <p:grpSpPr bwMode="auto">
              <a:xfrm>
                <a:off x="0" y="4547"/>
                <a:ext cx="978" cy="518"/>
                <a:chOff x="0" y="4547"/>
                <a:chExt cx="978" cy="518"/>
              </a:xfrm>
            </p:grpSpPr>
            <p:sp>
              <p:nvSpPr>
                <p:cNvPr id="328788" name="Rectangle 84"/>
                <p:cNvSpPr>
                  <a:spLocks noChangeArrowheads="1"/>
                </p:cNvSpPr>
                <p:nvPr/>
              </p:nvSpPr>
              <p:spPr bwMode="auto">
                <a:xfrm>
                  <a:off x="43" y="4547"/>
                  <a:ext cx="892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/>
                <a:lstStyle/>
                <a:p>
                  <a:r>
                    <a:rPr lang="en-US" sz="1800" b="1">
                      <a:solidFill>
                        <a:srgbClr val="00008C"/>
                      </a:solidFill>
                      <a:latin typeface="Arial" charset="0"/>
                      <a:cs typeface="Times New Roman" pitchFamily="18" charset="0"/>
                    </a:rPr>
                    <a:t>Jitter</a:t>
                  </a:r>
                </a:p>
                <a:p>
                  <a:pPr eaLnBrk="0" hangingPunct="0"/>
                  <a:r>
                    <a:rPr lang="en-US" sz="1400">
                      <a:solidFill>
                        <a:srgbClr val="00008C"/>
                      </a:solidFill>
                      <a:cs typeface="Times New Roman" pitchFamily="18" charset="0"/>
                    </a:rPr>
                    <a:t> </a:t>
                  </a:r>
                </a:p>
                <a:p>
                  <a:pPr eaLnBrk="0" hangingPunct="0"/>
                  <a:endParaRPr lang="en-US" sz="1400">
                    <a:solidFill>
                      <a:srgbClr val="00008C"/>
                    </a:solidFill>
                  </a:endParaRPr>
                </a:p>
              </p:txBody>
            </p:sp>
            <p:sp>
              <p:nvSpPr>
                <p:cNvPr id="328789" name="Rectangle 85"/>
                <p:cNvSpPr>
                  <a:spLocks noChangeArrowheads="1"/>
                </p:cNvSpPr>
                <p:nvPr/>
              </p:nvSpPr>
              <p:spPr bwMode="auto">
                <a:xfrm>
                  <a:off x="0" y="4547"/>
                  <a:ext cx="978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6" name="Group 86"/>
              <p:cNvGrpSpPr>
                <a:grpSpLocks/>
              </p:cNvGrpSpPr>
              <p:nvPr/>
            </p:nvGrpSpPr>
            <p:grpSpPr bwMode="auto">
              <a:xfrm>
                <a:off x="978" y="4547"/>
                <a:ext cx="1686" cy="518"/>
                <a:chOff x="978" y="4547"/>
                <a:chExt cx="1686" cy="518"/>
              </a:xfrm>
            </p:grpSpPr>
            <p:sp>
              <p:nvSpPr>
                <p:cNvPr id="328791" name="Rectangle 87"/>
                <p:cNvSpPr>
                  <a:spLocks noChangeArrowheads="1"/>
                </p:cNvSpPr>
                <p:nvPr/>
              </p:nvSpPr>
              <p:spPr bwMode="auto">
                <a:xfrm>
                  <a:off x="1021" y="4547"/>
                  <a:ext cx="1600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 sz="1400">
                      <a:solidFill>
                        <a:srgbClr val="00008C"/>
                      </a:solidFill>
                      <a:latin typeface="Arial" charset="0"/>
                      <a:cs typeface="Times New Roman" pitchFamily="18" charset="0"/>
                    </a:rPr>
                    <a:t>Analog signals change (small changes in amp., freq., and phase)</a:t>
                  </a:r>
                </a:p>
                <a:p>
                  <a:pPr eaLnBrk="0" hangingPunct="0"/>
                  <a:endParaRPr lang="en-US" sz="1400">
                    <a:solidFill>
                      <a:srgbClr val="00008C"/>
                    </a:solidFill>
                    <a:latin typeface="Arial" charset="0"/>
                  </a:endParaRPr>
                </a:p>
              </p:txBody>
            </p:sp>
            <p:sp>
              <p:nvSpPr>
                <p:cNvPr id="328792" name="Rectangle 88"/>
                <p:cNvSpPr>
                  <a:spLocks noChangeArrowheads="1"/>
                </p:cNvSpPr>
                <p:nvPr/>
              </p:nvSpPr>
              <p:spPr bwMode="auto">
                <a:xfrm>
                  <a:off x="978" y="4547"/>
                  <a:ext cx="1686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7" name="Group 89"/>
              <p:cNvGrpSpPr>
                <a:grpSpLocks/>
              </p:cNvGrpSpPr>
              <p:nvPr/>
            </p:nvGrpSpPr>
            <p:grpSpPr bwMode="auto">
              <a:xfrm>
                <a:off x="2664" y="4547"/>
                <a:ext cx="1425" cy="518"/>
                <a:chOff x="2664" y="4547"/>
                <a:chExt cx="1425" cy="518"/>
              </a:xfrm>
            </p:grpSpPr>
            <p:sp>
              <p:nvSpPr>
                <p:cNvPr id="328794" name="Rectangle 90"/>
                <p:cNvSpPr>
                  <a:spLocks noChangeArrowheads="1"/>
                </p:cNvSpPr>
                <p:nvPr/>
              </p:nvSpPr>
              <p:spPr bwMode="auto">
                <a:xfrm>
                  <a:off x="2707" y="4547"/>
                  <a:ext cx="1339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 sz="1600">
                      <a:solidFill>
                        <a:srgbClr val="00008C"/>
                      </a:solidFill>
                      <a:latin typeface="Arial" charset="0"/>
                      <a:cs typeface="Times New Roman" pitchFamily="18" charset="0"/>
                    </a:rPr>
                    <a:t>Tune equipment</a:t>
                  </a:r>
                </a:p>
                <a:p>
                  <a:pPr eaLnBrk="0" hangingPunct="0"/>
                  <a:endParaRPr lang="en-US" sz="1400">
                    <a:solidFill>
                      <a:srgbClr val="00008C"/>
                    </a:solidFill>
                    <a:latin typeface="Arial" charset="0"/>
                  </a:endParaRPr>
                </a:p>
              </p:txBody>
            </p:sp>
            <p:sp>
              <p:nvSpPr>
                <p:cNvPr id="328795" name="Rectangle 91"/>
                <p:cNvSpPr>
                  <a:spLocks noChangeArrowheads="1"/>
                </p:cNvSpPr>
                <p:nvPr/>
              </p:nvSpPr>
              <p:spPr bwMode="auto">
                <a:xfrm>
                  <a:off x="2664" y="4547"/>
                  <a:ext cx="1425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8" name="Group 92"/>
              <p:cNvGrpSpPr>
                <a:grpSpLocks/>
              </p:cNvGrpSpPr>
              <p:nvPr/>
            </p:nvGrpSpPr>
            <p:grpSpPr bwMode="auto">
              <a:xfrm>
                <a:off x="0" y="5065"/>
                <a:ext cx="978" cy="633"/>
                <a:chOff x="0" y="5065"/>
                <a:chExt cx="978" cy="633"/>
              </a:xfrm>
            </p:grpSpPr>
            <p:sp>
              <p:nvSpPr>
                <p:cNvPr id="328797" name="Rectangle 93"/>
                <p:cNvSpPr>
                  <a:spLocks noChangeArrowheads="1"/>
                </p:cNvSpPr>
                <p:nvPr/>
              </p:nvSpPr>
              <p:spPr bwMode="auto">
                <a:xfrm>
                  <a:off x="43" y="5065"/>
                  <a:ext cx="892" cy="6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/>
                <a:lstStyle/>
                <a:p>
                  <a:r>
                    <a:rPr lang="en-US" sz="1600" b="1">
                      <a:solidFill>
                        <a:srgbClr val="00008C"/>
                      </a:solidFill>
                      <a:latin typeface="Arial" charset="0"/>
                      <a:cs typeface="Times New Roman" pitchFamily="18" charset="0"/>
                    </a:rPr>
                    <a:t>Harmonic Distortion</a:t>
                  </a:r>
                </a:p>
                <a:p>
                  <a:pPr eaLnBrk="0" hangingPunct="0"/>
                  <a:r>
                    <a:rPr lang="en-US" sz="1400">
                      <a:solidFill>
                        <a:srgbClr val="00008C"/>
                      </a:solidFill>
                      <a:cs typeface="Times New Roman" pitchFamily="18" charset="0"/>
                    </a:rPr>
                    <a:t> </a:t>
                  </a:r>
                </a:p>
                <a:p>
                  <a:pPr eaLnBrk="0" hangingPunct="0"/>
                  <a:endParaRPr lang="en-US" sz="1400">
                    <a:solidFill>
                      <a:srgbClr val="00008C"/>
                    </a:solidFill>
                  </a:endParaRPr>
                </a:p>
              </p:txBody>
            </p:sp>
            <p:sp>
              <p:nvSpPr>
                <p:cNvPr id="328798" name="Rectangle 94"/>
                <p:cNvSpPr>
                  <a:spLocks noChangeArrowheads="1"/>
                </p:cNvSpPr>
                <p:nvPr/>
              </p:nvSpPr>
              <p:spPr bwMode="auto">
                <a:xfrm>
                  <a:off x="0" y="5065"/>
                  <a:ext cx="978" cy="633"/>
                </a:xfrm>
                <a:prstGeom prst="rect">
                  <a:avLst/>
                </a:prstGeom>
                <a:noFill/>
                <a:ln w="0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9" name="Group 95"/>
              <p:cNvGrpSpPr>
                <a:grpSpLocks/>
              </p:cNvGrpSpPr>
              <p:nvPr/>
            </p:nvGrpSpPr>
            <p:grpSpPr bwMode="auto">
              <a:xfrm>
                <a:off x="978" y="5065"/>
                <a:ext cx="1686" cy="633"/>
                <a:chOff x="978" y="5065"/>
                <a:chExt cx="1686" cy="633"/>
              </a:xfrm>
            </p:grpSpPr>
            <p:sp>
              <p:nvSpPr>
                <p:cNvPr id="328800" name="Rectangle 96"/>
                <p:cNvSpPr>
                  <a:spLocks noChangeArrowheads="1"/>
                </p:cNvSpPr>
                <p:nvPr/>
              </p:nvSpPr>
              <p:spPr bwMode="auto">
                <a:xfrm>
                  <a:off x="1021" y="5065"/>
                  <a:ext cx="1600" cy="6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 sz="1400">
                      <a:solidFill>
                        <a:srgbClr val="00008C"/>
                      </a:solidFill>
                      <a:latin typeface="Arial" charset="0"/>
                      <a:cs typeface="Times New Roman" pitchFamily="18" charset="0"/>
                    </a:rPr>
                    <a:t>Amplifier changes phase (does not correctly amplify its input signal)</a:t>
                  </a:r>
                  <a:endParaRPr lang="en-US" sz="1400">
                    <a:solidFill>
                      <a:srgbClr val="00008C"/>
                    </a:solidFill>
                    <a:latin typeface="Arial" charset="0"/>
                  </a:endParaRPr>
                </a:p>
              </p:txBody>
            </p:sp>
            <p:sp>
              <p:nvSpPr>
                <p:cNvPr id="328801" name="Rectangle 97"/>
                <p:cNvSpPr>
                  <a:spLocks noChangeArrowheads="1"/>
                </p:cNvSpPr>
                <p:nvPr/>
              </p:nvSpPr>
              <p:spPr bwMode="auto">
                <a:xfrm>
                  <a:off x="978" y="5065"/>
                  <a:ext cx="1686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0" name="Group 98"/>
              <p:cNvGrpSpPr>
                <a:grpSpLocks/>
              </p:cNvGrpSpPr>
              <p:nvPr/>
            </p:nvGrpSpPr>
            <p:grpSpPr bwMode="auto">
              <a:xfrm>
                <a:off x="2664" y="5065"/>
                <a:ext cx="1425" cy="633"/>
                <a:chOff x="2664" y="5065"/>
                <a:chExt cx="1425" cy="633"/>
              </a:xfrm>
            </p:grpSpPr>
            <p:sp>
              <p:nvSpPr>
                <p:cNvPr id="328803" name="Rectangle 99"/>
                <p:cNvSpPr>
                  <a:spLocks noChangeArrowheads="1"/>
                </p:cNvSpPr>
                <p:nvPr/>
              </p:nvSpPr>
              <p:spPr bwMode="auto">
                <a:xfrm>
                  <a:off x="2707" y="5065"/>
                  <a:ext cx="1339" cy="6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 sz="1600">
                      <a:solidFill>
                        <a:srgbClr val="00008C"/>
                      </a:solidFill>
                      <a:latin typeface="Arial" charset="0"/>
                      <a:cs typeface="Times New Roman" pitchFamily="18" charset="0"/>
                    </a:rPr>
                    <a:t>Tune equipment</a:t>
                  </a:r>
                </a:p>
                <a:p>
                  <a:pPr eaLnBrk="0" hangingPunct="0"/>
                  <a:endParaRPr lang="en-US" sz="1400">
                    <a:solidFill>
                      <a:srgbClr val="00008C"/>
                    </a:solidFill>
                    <a:latin typeface="Arial" charset="0"/>
                  </a:endParaRPr>
                </a:p>
              </p:txBody>
            </p:sp>
            <p:sp>
              <p:nvSpPr>
                <p:cNvPr id="328804" name="Rectangle 100"/>
                <p:cNvSpPr>
                  <a:spLocks noChangeArrowheads="1"/>
                </p:cNvSpPr>
                <p:nvPr/>
              </p:nvSpPr>
              <p:spPr bwMode="auto">
                <a:xfrm>
                  <a:off x="2664" y="5065"/>
                  <a:ext cx="1425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28805" name="Rectangle 101"/>
            <p:cNvSpPr>
              <a:spLocks noChangeArrowheads="1"/>
            </p:cNvSpPr>
            <p:nvPr/>
          </p:nvSpPr>
          <p:spPr bwMode="auto">
            <a:xfrm>
              <a:off x="-3" y="400"/>
              <a:ext cx="4095" cy="5301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8806" name="Rectangle 102"/>
          <p:cNvSpPr>
            <a:spLocks noChangeArrowheads="1"/>
          </p:cNvSpPr>
          <p:nvPr/>
        </p:nvSpPr>
        <p:spPr bwMode="auto">
          <a:xfrm>
            <a:off x="3175" y="7634288"/>
            <a:ext cx="91440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1200">
                <a:solidFill>
                  <a:srgbClr val="00008C"/>
                </a:solidFill>
                <a:cs typeface="Times New Roman" pitchFamily="18" charset="0"/>
              </a:rPr>
              <a:t> </a:t>
            </a:r>
          </a:p>
          <a:p>
            <a:pPr eaLnBrk="0" hangingPunct="0"/>
            <a:endParaRPr lang="en-US" sz="2400">
              <a:solidFill>
                <a:srgbClr val="00008C"/>
              </a:solidFill>
            </a:endParaRPr>
          </a:p>
        </p:txBody>
      </p:sp>
      <p:sp>
        <p:nvSpPr>
          <p:cNvPr id="328811" name="Rectangle 10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Sources of Errors and Prevention</a:t>
            </a:r>
          </a:p>
        </p:txBody>
      </p:sp>
      <p:sp>
        <p:nvSpPr>
          <p:cNvPr id="328812" name="Line 108"/>
          <p:cNvSpPr>
            <a:spLocks noChangeShapeType="1"/>
          </p:cNvSpPr>
          <p:nvPr/>
        </p:nvSpPr>
        <p:spPr bwMode="auto">
          <a:xfrm>
            <a:off x="920750" y="1720850"/>
            <a:ext cx="77597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8813" name="Line 109"/>
          <p:cNvSpPr>
            <a:spLocks noChangeShapeType="1"/>
          </p:cNvSpPr>
          <p:nvPr/>
        </p:nvSpPr>
        <p:spPr bwMode="auto">
          <a:xfrm>
            <a:off x="2776538" y="1219200"/>
            <a:ext cx="0" cy="5026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8814" name="AutoShape 110"/>
          <p:cNvSpPr>
            <a:spLocks/>
          </p:cNvSpPr>
          <p:nvPr/>
        </p:nvSpPr>
        <p:spPr bwMode="auto">
          <a:xfrm>
            <a:off x="685800" y="4724400"/>
            <a:ext cx="76200" cy="1524000"/>
          </a:xfrm>
          <a:prstGeom prst="leftBrace">
            <a:avLst>
              <a:gd name="adj1" fmla="val 16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8815" name="AutoShape 111"/>
          <p:cNvSpPr>
            <a:spLocks/>
          </p:cNvSpPr>
          <p:nvPr/>
        </p:nvSpPr>
        <p:spPr bwMode="auto">
          <a:xfrm>
            <a:off x="609600" y="1752600"/>
            <a:ext cx="228600" cy="2819400"/>
          </a:xfrm>
          <a:prstGeom prst="leftBrace">
            <a:avLst>
              <a:gd name="adj1" fmla="val 102778"/>
              <a:gd name="adj2" fmla="val 48019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8816" name="Text Box 112"/>
          <p:cNvSpPr txBox="1">
            <a:spLocks noChangeArrowheads="1"/>
          </p:cNvSpPr>
          <p:nvPr/>
        </p:nvSpPr>
        <p:spPr bwMode="auto">
          <a:xfrm rot="5400000">
            <a:off x="-446088" y="5467351"/>
            <a:ext cx="1984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000090"/>
                </a:solidFill>
                <a:latin typeface="Arial" charset="0"/>
              </a:rPr>
              <a:t>mostly on analog</a:t>
            </a:r>
          </a:p>
        </p:txBody>
      </p:sp>
      <p:sp>
        <p:nvSpPr>
          <p:cNvPr id="328817" name="Text Box 113"/>
          <p:cNvSpPr txBox="1">
            <a:spLocks noChangeArrowheads="1"/>
          </p:cNvSpPr>
          <p:nvPr/>
        </p:nvSpPr>
        <p:spPr bwMode="auto">
          <a:xfrm rot="5400000">
            <a:off x="-595313" y="3186113"/>
            <a:ext cx="1984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000090"/>
                </a:solidFill>
                <a:latin typeface="Arial" charset="0"/>
              </a:rPr>
              <a:t>More important</a:t>
            </a:r>
          </a:p>
        </p:txBody>
      </p:sp>
    </p:spTree>
    <p:extLst>
      <p:ext uri="{BB962C8B-B14F-4D97-AF65-F5344CB8AC3E}">
        <p14:creationId xmlns:p14="http://schemas.microsoft.com/office/powerpoint/2010/main" val="18535420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74" name="Rectangle 1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Error Detection Techniques</a:t>
            </a:r>
          </a:p>
        </p:txBody>
      </p:sp>
      <p:sp>
        <p:nvSpPr>
          <p:cNvPr id="411675" name="Rectangle 105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Parity checks</a:t>
            </a:r>
          </a:p>
          <a:p>
            <a:r>
              <a:rPr lang="en-US"/>
              <a:t>Checksum</a:t>
            </a:r>
          </a:p>
          <a:p>
            <a:r>
              <a:rPr lang="en-US"/>
              <a:t>Cyclic Redundancy Check (CRC)</a:t>
            </a:r>
          </a:p>
        </p:txBody>
      </p:sp>
    </p:spTree>
    <p:extLst>
      <p:ext uri="{BB962C8B-B14F-4D97-AF65-F5344CB8AC3E}">
        <p14:creationId xmlns:p14="http://schemas.microsoft.com/office/powerpoint/2010/main" val="39473821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Parity Checking</a:t>
            </a:r>
          </a:p>
        </p:txBody>
      </p:sp>
      <p:sp>
        <p:nvSpPr>
          <p:cNvPr id="33280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One of the oldest and simplest</a:t>
            </a:r>
          </a:p>
          <a:p>
            <a:pPr>
              <a:lnSpc>
                <a:spcPct val="90000"/>
              </a:lnSpc>
            </a:pPr>
            <a:r>
              <a:rPr lang="en-US" sz="2400"/>
              <a:t>A single bit added to each character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Even parity:  number of 1’s remains even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Odd parity: number of 1’s remains odd</a:t>
            </a:r>
          </a:p>
          <a:p>
            <a:pPr>
              <a:lnSpc>
                <a:spcPct val="90000"/>
              </a:lnSpc>
            </a:pPr>
            <a:r>
              <a:rPr lang="en-US" sz="2400"/>
              <a:t>Receiving end recalculates parity bit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If one bit has been transmitted in error the received parity bit will differ from the recalculated one</a:t>
            </a:r>
          </a:p>
          <a:p>
            <a:pPr>
              <a:lnSpc>
                <a:spcPct val="90000"/>
              </a:lnSpc>
            </a:pPr>
            <a:r>
              <a:rPr lang="en-US" sz="2400"/>
              <a:t>Simple, but doesn’t catch all errors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If two (or an even number of) bits have been transmitted in error at the same time, the parity check appears to be correct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Detects about 50% of errors</a:t>
            </a:r>
          </a:p>
        </p:txBody>
      </p:sp>
    </p:spTree>
    <p:extLst>
      <p:ext uri="{BB962C8B-B14F-4D97-AF65-F5344CB8AC3E}">
        <p14:creationId xmlns:p14="http://schemas.microsoft.com/office/powerpoint/2010/main" val="40842481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 of Using Parity</a:t>
            </a: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914400" y="2209800"/>
            <a:ext cx="7162800" cy="1738313"/>
            <a:chOff x="576" y="1392"/>
            <a:chExt cx="4512" cy="1095"/>
          </a:xfrm>
        </p:grpSpPr>
        <p:sp>
          <p:nvSpPr>
            <p:cNvPr id="334858" name="Rectangle 10"/>
            <p:cNvSpPr>
              <a:spLocks noChangeArrowheads="1"/>
            </p:cNvSpPr>
            <p:nvPr/>
          </p:nvSpPr>
          <p:spPr bwMode="auto">
            <a:xfrm>
              <a:off x="1824" y="1392"/>
              <a:ext cx="864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000090"/>
                  </a:solidFill>
                  <a:latin typeface="Arial" charset="0"/>
                </a:rPr>
                <a:t>sender</a:t>
              </a:r>
            </a:p>
          </p:txBody>
        </p:sp>
        <p:sp>
          <p:nvSpPr>
            <p:cNvPr id="334860" name="Rectangle 12"/>
            <p:cNvSpPr>
              <a:spLocks noChangeArrowheads="1"/>
            </p:cNvSpPr>
            <p:nvPr/>
          </p:nvSpPr>
          <p:spPr bwMode="auto">
            <a:xfrm>
              <a:off x="4224" y="1392"/>
              <a:ext cx="864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000090"/>
                  </a:solidFill>
                  <a:latin typeface="Arial" charset="0"/>
                </a:rPr>
                <a:t>receiver</a:t>
              </a:r>
            </a:p>
          </p:txBody>
        </p:sp>
        <p:sp>
          <p:nvSpPr>
            <p:cNvPr id="334862" name="Rectangle 14"/>
            <p:cNvSpPr>
              <a:spLocks noChangeArrowheads="1"/>
            </p:cNvSpPr>
            <p:nvPr/>
          </p:nvSpPr>
          <p:spPr bwMode="auto">
            <a:xfrm>
              <a:off x="2761" y="1648"/>
              <a:ext cx="111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16027C"/>
                  </a:solidFill>
                  <a:latin typeface="Arial" charset="0"/>
                </a:rPr>
                <a:t>0110101</a:t>
              </a:r>
              <a:r>
                <a:rPr lang="en-US" b="1">
                  <a:solidFill>
                    <a:srgbClr val="009C00"/>
                  </a:solidFill>
                  <a:latin typeface="Arial" charset="0"/>
                </a:rPr>
                <a:t>0</a:t>
              </a:r>
            </a:p>
          </p:txBody>
        </p:sp>
        <p:sp>
          <p:nvSpPr>
            <p:cNvPr id="334864" name="Line 16"/>
            <p:cNvSpPr>
              <a:spLocks noChangeShapeType="1"/>
            </p:cNvSpPr>
            <p:nvPr/>
          </p:nvSpPr>
          <p:spPr bwMode="auto">
            <a:xfrm>
              <a:off x="2352" y="1923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4865" name="Line 17"/>
            <p:cNvSpPr>
              <a:spLocks noChangeShapeType="1"/>
            </p:cNvSpPr>
            <p:nvPr/>
          </p:nvSpPr>
          <p:spPr bwMode="auto">
            <a:xfrm flipV="1">
              <a:off x="4368" y="1776"/>
              <a:ext cx="0" cy="1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4866" name="Line 18"/>
            <p:cNvSpPr>
              <a:spLocks noChangeShapeType="1"/>
            </p:cNvSpPr>
            <p:nvPr/>
          </p:nvSpPr>
          <p:spPr bwMode="auto">
            <a:xfrm flipV="1">
              <a:off x="2352" y="1776"/>
              <a:ext cx="0" cy="1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4867" name="Rectangle 19"/>
            <p:cNvSpPr>
              <a:spLocks noChangeArrowheads="1"/>
            </p:cNvSpPr>
            <p:nvPr/>
          </p:nvSpPr>
          <p:spPr bwMode="auto">
            <a:xfrm>
              <a:off x="576" y="1440"/>
              <a:ext cx="121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16027C"/>
                  </a:solidFill>
                  <a:latin typeface="Arial" charset="0"/>
                </a:rPr>
                <a:t>EVEN parity</a:t>
              </a:r>
            </a:p>
          </p:txBody>
        </p:sp>
        <p:sp>
          <p:nvSpPr>
            <p:cNvPr id="334868" name="Rectangle 20"/>
            <p:cNvSpPr>
              <a:spLocks noChangeArrowheads="1"/>
            </p:cNvSpPr>
            <p:nvPr/>
          </p:nvSpPr>
          <p:spPr bwMode="auto">
            <a:xfrm>
              <a:off x="3297" y="2170"/>
              <a:ext cx="63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16027C"/>
                  </a:solidFill>
                  <a:latin typeface="Arial" charset="0"/>
                </a:rPr>
                <a:t>parity</a:t>
              </a:r>
            </a:p>
          </p:txBody>
        </p:sp>
        <p:sp>
          <p:nvSpPr>
            <p:cNvPr id="334870" name="Line 22"/>
            <p:cNvSpPr>
              <a:spLocks noChangeShapeType="1"/>
            </p:cNvSpPr>
            <p:nvPr/>
          </p:nvSpPr>
          <p:spPr bwMode="auto">
            <a:xfrm flipH="1" flipV="1">
              <a:off x="3752" y="1935"/>
              <a:ext cx="0" cy="2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4871" name="Rectangle 23"/>
            <p:cNvSpPr>
              <a:spLocks noChangeArrowheads="1"/>
            </p:cNvSpPr>
            <p:nvPr/>
          </p:nvSpPr>
          <p:spPr bwMode="auto">
            <a:xfrm>
              <a:off x="672" y="1853"/>
              <a:ext cx="1680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rgbClr val="16027C"/>
                  </a:solidFill>
                  <a:latin typeface="Arial" charset="0"/>
                </a:rPr>
                <a:t>number of all transmitted  1’s remains EVEN</a:t>
              </a:r>
            </a:p>
          </p:txBody>
        </p:sp>
      </p:grpSp>
      <p:sp>
        <p:nvSpPr>
          <p:cNvPr id="334886" name="Rectangle 38"/>
          <p:cNvSpPr>
            <a:spLocks noChangeArrowheads="1"/>
          </p:cNvSpPr>
          <p:nvPr/>
        </p:nvSpPr>
        <p:spPr bwMode="auto">
          <a:xfrm>
            <a:off x="685800" y="1219200"/>
            <a:ext cx="67484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16027C"/>
                </a:solidFill>
                <a:latin typeface="Arial" charset="0"/>
              </a:rPr>
              <a:t>To be sent: Letter V in 7-bit ASCII:   </a:t>
            </a:r>
            <a:r>
              <a:rPr lang="en-US" b="1">
                <a:solidFill>
                  <a:srgbClr val="16027C"/>
                </a:solidFill>
                <a:latin typeface="Arial" charset="0"/>
              </a:rPr>
              <a:t>0110101</a:t>
            </a:r>
          </a:p>
        </p:txBody>
      </p: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879475" y="4545013"/>
            <a:ext cx="7197725" cy="1627187"/>
            <a:chOff x="554" y="2863"/>
            <a:chExt cx="4534" cy="1025"/>
          </a:xfrm>
        </p:grpSpPr>
        <p:sp>
          <p:nvSpPr>
            <p:cNvPr id="334872" name="Rectangle 24"/>
            <p:cNvSpPr>
              <a:spLocks noChangeArrowheads="1"/>
            </p:cNvSpPr>
            <p:nvPr/>
          </p:nvSpPr>
          <p:spPr bwMode="auto">
            <a:xfrm>
              <a:off x="1824" y="2863"/>
              <a:ext cx="864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000090"/>
                  </a:solidFill>
                  <a:latin typeface="Arial" charset="0"/>
                </a:rPr>
                <a:t>sender</a:t>
              </a:r>
            </a:p>
          </p:txBody>
        </p:sp>
        <p:sp>
          <p:nvSpPr>
            <p:cNvPr id="334873" name="Rectangle 25"/>
            <p:cNvSpPr>
              <a:spLocks noChangeArrowheads="1"/>
            </p:cNvSpPr>
            <p:nvPr/>
          </p:nvSpPr>
          <p:spPr bwMode="auto">
            <a:xfrm>
              <a:off x="4224" y="2863"/>
              <a:ext cx="864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000090"/>
                  </a:solidFill>
                  <a:latin typeface="Arial" charset="0"/>
                </a:rPr>
                <a:t>receiver</a:t>
              </a:r>
            </a:p>
          </p:txBody>
        </p:sp>
        <p:sp>
          <p:nvSpPr>
            <p:cNvPr id="334875" name="Rectangle 27"/>
            <p:cNvSpPr>
              <a:spLocks noChangeArrowheads="1"/>
            </p:cNvSpPr>
            <p:nvPr/>
          </p:nvSpPr>
          <p:spPr bwMode="auto">
            <a:xfrm>
              <a:off x="2838" y="3119"/>
              <a:ext cx="111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16027C"/>
                  </a:solidFill>
                  <a:latin typeface="Arial" charset="0"/>
                </a:rPr>
                <a:t>0110101</a:t>
              </a:r>
              <a:r>
                <a:rPr lang="en-US" b="1">
                  <a:solidFill>
                    <a:srgbClr val="009C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334877" name="Line 29"/>
            <p:cNvSpPr>
              <a:spLocks noChangeShapeType="1"/>
            </p:cNvSpPr>
            <p:nvPr/>
          </p:nvSpPr>
          <p:spPr bwMode="auto">
            <a:xfrm>
              <a:off x="2352" y="3394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4878" name="Line 30"/>
            <p:cNvSpPr>
              <a:spLocks noChangeShapeType="1"/>
            </p:cNvSpPr>
            <p:nvPr/>
          </p:nvSpPr>
          <p:spPr bwMode="auto">
            <a:xfrm flipV="1">
              <a:off x="4368" y="3247"/>
              <a:ext cx="0" cy="1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4879" name="Line 31"/>
            <p:cNvSpPr>
              <a:spLocks noChangeShapeType="1"/>
            </p:cNvSpPr>
            <p:nvPr/>
          </p:nvSpPr>
          <p:spPr bwMode="auto">
            <a:xfrm flipV="1">
              <a:off x="2352" y="3247"/>
              <a:ext cx="0" cy="1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4880" name="Rectangle 32"/>
            <p:cNvSpPr>
              <a:spLocks noChangeArrowheads="1"/>
            </p:cNvSpPr>
            <p:nvPr/>
          </p:nvSpPr>
          <p:spPr bwMode="auto">
            <a:xfrm>
              <a:off x="650" y="2959"/>
              <a:ext cx="11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16027C"/>
                  </a:solidFill>
                  <a:latin typeface="Arial" charset="0"/>
                </a:rPr>
                <a:t>ODD parity</a:t>
              </a:r>
            </a:p>
          </p:txBody>
        </p:sp>
        <p:sp>
          <p:nvSpPr>
            <p:cNvPr id="334881" name="Rectangle 33"/>
            <p:cNvSpPr>
              <a:spLocks noChangeArrowheads="1"/>
            </p:cNvSpPr>
            <p:nvPr/>
          </p:nvSpPr>
          <p:spPr bwMode="auto">
            <a:xfrm>
              <a:off x="3515" y="3583"/>
              <a:ext cx="63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16027C"/>
                  </a:solidFill>
                  <a:latin typeface="Arial" charset="0"/>
                </a:rPr>
                <a:t>parity</a:t>
              </a:r>
            </a:p>
          </p:txBody>
        </p:sp>
        <p:sp>
          <p:nvSpPr>
            <p:cNvPr id="334883" name="Line 35"/>
            <p:cNvSpPr>
              <a:spLocks noChangeShapeType="1"/>
            </p:cNvSpPr>
            <p:nvPr/>
          </p:nvSpPr>
          <p:spPr bwMode="auto">
            <a:xfrm flipH="1" flipV="1">
              <a:off x="3835" y="3387"/>
              <a:ext cx="0" cy="2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4887" name="Rectangle 39"/>
            <p:cNvSpPr>
              <a:spLocks noChangeArrowheads="1"/>
            </p:cNvSpPr>
            <p:nvPr/>
          </p:nvSpPr>
          <p:spPr bwMode="auto">
            <a:xfrm>
              <a:off x="554" y="3446"/>
              <a:ext cx="203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rgbClr val="16027C"/>
                  </a:solidFill>
                  <a:latin typeface="Arial" charset="0"/>
                </a:rPr>
                <a:t>number of all transmitted  1’s remains ODD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311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4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86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1026"/>
          <p:cNvSpPr>
            <a:spLocks noChangeArrowheads="1"/>
          </p:cNvSpPr>
          <p:nvPr/>
        </p:nvSpPr>
        <p:spPr bwMode="auto">
          <a:xfrm>
            <a:off x="1905000" y="1524000"/>
            <a:ext cx="4953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16027C"/>
                </a:solidFill>
                <a:latin typeface="Arial" charset="0"/>
              </a:rPr>
              <a:t>P / G = Q + R / G</a:t>
            </a:r>
          </a:p>
        </p:txBody>
      </p:sp>
      <p:sp>
        <p:nvSpPr>
          <p:cNvPr id="413699" name="Rectangle 10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Cyclic Redundancy Check (CRC)</a:t>
            </a:r>
          </a:p>
        </p:txBody>
      </p:sp>
      <p:sp>
        <p:nvSpPr>
          <p:cNvPr id="413701" name="Rectangle 1029"/>
          <p:cNvSpPr>
            <a:spLocks noChangeArrowheads="1"/>
          </p:cNvSpPr>
          <p:nvPr/>
        </p:nvSpPr>
        <p:spPr bwMode="auto">
          <a:xfrm>
            <a:off x="914400" y="5029200"/>
            <a:ext cx="7848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4950" indent="-234950">
              <a:lnSpc>
                <a:spcPct val="50000"/>
              </a:lnSpc>
              <a:spcBef>
                <a:spcPct val="50000"/>
              </a:spcBef>
              <a:spcAft>
                <a:spcPct val="15000"/>
              </a:spcAft>
              <a:buFontTx/>
              <a:buChar char="–"/>
            </a:pPr>
            <a:r>
              <a:rPr lang="en-US" sz="2000" b="1">
                <a:solidFill>
                  <a:srgbClr val="16027C"/>
                </a:solidFill>
                <a:latin typeface="Arial" charset="0"/>
              </a:rPr>
              <a:t>Most powerful and most common</a:t>
            </a:r>
          </a:p>
          <a:p>
            <a:pPr marL="234950" indent="-234950">
              <a:lnSpc>
                <a:spcPct val="50000"/>
              </a:lnSpc>
              <a:spcBef>
                <a:spcPct val="50000"/>
              </a:spcBef>
              <a:spcAft>
                <a:spcPct val="15000"/>
              </a:spcAft>
              <a:buFontTx/>
              <a:buChar char="–"/>
            </a:pPr>
            <a:r>
              <a:rPr lang="en-US" sz="2000" b="1">
                <a:solidFill>
                  <a:srgbClr val="16027C"/>
                </a:solidFill>
                <a:latin typeface="Arial" charset="0"/>
              </a:rPr>
              <a:t>Detects 100% of errors (if number of errors &lt;= size of R)</a:t>
            </a:r>
          </a:p>
          <a:p>
            <a:pPr lvl="1">
              <a:lnSpc>
                <a:spcPct val="50000"/>
              </a:lnSpc>
              <a:spcBef>
                <a:spcPct val="50000"/>
              </a:spcBef>
              <a:spcAft>
                <a:spcPct val="15000"/>
              </a:spcAft>
              <a:buFontTx/>
              <a:buChar char="–"/>
            </a:pPr>
            <a:r>
              <a:rPr lang="en-US" sz="2000" b="1">
                <a:solidFill>
                  <a:srgbClr val="16027C"/>
                </a:solidFill>
                <a:latin typeface="Arial" charset="0"/>
              </a:rPr>
              <a:t>Otherwise: CRC-16 (99.998%) and CRC-32 (99.9999%)</a:t>
            </a:r>
          </a:p>
        </p:txBody>
      </p:sp>
      <p:sp>
        <p:nvSpPr>
          <p:cNvPr id="413704" name="Rectangle 1032"/>
          <p:cNvSpPr>
            <a:spLocks noChangeArrowheads="1"/>
          </p:cNvSpPr>
          <p:nvPr/>
        </p:nvSpPr>
        <p:spPr bwMode="auto">
          <a:xfrm>
            <a:off x="838200" y="2590800"/>
            <a:ext cx="1728788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spcAft>
                <a:spcPct val="15000"/>
              </a:spcAft>
            </a:pPr>
            <a:r>
              <a:rPr lang="en-US" sz="2000" b="1">
                <a:solidFill>
                  <a:srgbClr val="16027C"/>
                </a:solidFill>
                <a:latin typeface="Arial" charset="0"/>
              </a:rPr>
              <a:t>Message (treated as one long binary number)</a:t>
            </a:r>
          </a:p>
        </p:txBody>
      </p:sp>
      <p:sp>
        <p:nvSpPr>
          <p:cNvPr id="413705" name="Line 1033"/>
          <p:cNvSpPr>
            <a:spLocks noChangeShapeType="1"/>
          </p:cNvSpPr>
          <p:nvPr/>
        </p:nvSpPr>
        <p:spPr bwMode="auto">
          <a:xfrm flipV="1">
            <a:off x="2133600" y="2057400"/>
            <a:ext cx="685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3706" name="Rectangle 1034"/>
          <p:cNvSpPr>
            <a:spLocks noChangeArrowheads="1"/>
          </p:cNvSpPr>
          <p:nvPr/>
        </p:nvSpPr>
        <p:spPr bwMode="auto">
          <a:xfrm>
            <a:off x="2362200" y="3505200"/>
            <a:ext cx="2209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spcAft>
                <a:spcPct val="15000"/>
              </a:spcAft>
            </a:pPr>
            <a:r>
              <a:rPr lang="en-US" sz="2000" b="1">
                <a:solidFill>
                  <a:srgbClr val="16027C"/>
                </a:solidFill>
                <a:latin typeface="Arial" charset="0"/>
              </a:rPr>
              <a:t>A fixed number (determines the length of the R)</a:t>
            </a:r>
          </a:p>
        </p:txBody>
      </p:sp>
      <p:sp>
        <p:nvSpPr>
          <p:cNvPr id="413707" name="Line 1035"/>
          <p:cNvSpPr>
            <a:spLocks noChangeShapeType="1"/>
          </p:cNvSpPr>
          <p:nvPr/>
        </p:nvSpPr>
        <p:spPr bwMode="auto">
          <a:xfrm flipH="1" flipV="1">
            <a:off x="3581400" y="21336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3708" name="Rectangle 1036"/>
          <p:cNvSpPr>
            <a:spLocks noChangeArrowheads="1"/>
          </p:cNvSpPr>
          <p:nvPr/>
        </p:nvSpPr>
        <p:spPr bwMode="auto">
          <a:xfrm>
            <a:off x="5562600" y="2590800"/>
            <a:ext cx="2819400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ct val="15000"/>
              </a:spcAft>
            </a:pPr>
            <a:r>
              <a:rPr lang="en-US" sz="2000" b="1">
                <a:solidFill>
                  <a:srgbClr val="16027C"/>
                </a:solidFill>
                <a:latin typeface="Arial" charset="0"/>
              </a:rPr>
              <a:t>Remainder:</a:t>
            </a:r>
          </a:p>
          <a:p>
            <a:pPr marL="238125" lvl="1" indent="-123825">
              <a:lnSpc>
                <a:spcPct val="90000"/>
              </a:lnSpc>
              <a:spcAft>
                <a:spcPct val="15000"/>
              </a:spcAft>
              <a:buFontTx/>
              <a:buChar char="–"/>
            </a:pPr>
            <a:r>
              <a:rPr lang="en-US" sz="2000" b="1">
                <a:solidFill>
                  <a:srgbClr val="16027C"/>
                </a:solidFill>
                <a:latin typeface="Arial" charset="0"/>
              </a:rPr>
              <a:t>added to the message as EDV </a:t>
            </a:r>
          </a:p>
          <a:p>
            <a:pPr marL="238125" lvl="1" indent="-123825">
              <a:lnSpc>
                <a:spcPct val="90000"/>
              </a:lnSpc>
              <a:spcAft>
                <a:spcPct val="15000"/>
              </a:spcAft>
              <a:buFontTx/>
              <a:buChar char="–"/>
            </a:pPr>
            <a:r>
              <a:rPr lang="en-US" sz="2000" b="1">
                <a:solidFill>
                  <a:srgbClr val="16027C"/>
                </a:solidFill>
                <a:latin typeface="Arial" charset="0"/>
              </a:rPr>
              <a:t>could be 8 bits, 16 bits, 24 bits, or 32 bits long</a:t>
            </a:r>
          </a:p>
          <a:p>
            <a:pPr marL="238125" lvl="1" indent="-123825">
              <a:lnSpc>
                <a:spcPct val="90000"/>
              </a:lnSpc>
              <a:spcAft>
                <a:spcPct val="15000"/>
              </a:spcAft>
              <a:buFontTx/>
              <a:buChar char="–"/>
            </a:pPr>
            <a:r>
              <a:rPr lang="en-US" sz="2000" b="1">
                <a:solidFill>
                  <a:srgbClr val="16027C"/>
                </a:solidFill>
                <a:latin typeface="Arial" charset="0"/>
              </a:rPr>
              <a:t>CRC16 has R of 16 bits</a:t>
            </a:r>
          </a:p>
        </p:txBody>
      </p:sp>
      <p:sp>
        <p:nvSpPr>
          <p:cNvPr id="413709" name="Line 1037"/>
          <p:cNvSpPr>
            <a:spLocks noChangeShapeType="1"/>
          </p:cNvSpPr>
          <p:nvPr/>
        </p:nvSpPr>
        <p:spPr bwMode="auto">
          <a:xfrm flipH="1" flipV="1">
            <a:off x="5181600" y="20574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3710" name="Rectangle 1038"/>
          <p:cNvSpPr>
            <a:spLocks noChangeArrowheads="1"/>
          </p:cNvSpPr>
          <p:nvPr/>
        </p:nvSpPr>
        <p:spPr bwMode="auto">
          <a:xfrm>
            <a:off x="4038600" y="2514600"/>
            <a:ext cx="17287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spcAft>
                <a:spcPct val="15000"/>
              </a:spcAft>
            </a:pPr>
            <a:r>
              <a:rPr lang="en-US" sz="2000" b="1">
                <a:solidFill>
                  <a:srgbClr val="16027C"/>
                </a:solidFill>
                <a:latin typeface="Arial" charset="0"/>
              </a:rPr>
              <a:t>Quotient (whole number)</a:t>
            </a:r>
          </a:p>
        </p:txBody>
      </p:sp>
      <p:sp>
        <p:nvSpPr>
          <p:cNvPr id="413711" name="Line 1039"/>
          <p:cNvSpPr>
            <a:spLocks noChangeShapeType="1"/>
          </p:cNvSpPr>
          <p:nvPr/>
        </p:nvSpPr>
        <p:spPr bwMode="auto">
          <a:xfrm flipH="1" flipV="1">
            <a:off x="4419600" y="2133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3712" name="Text Box 1040"/>
          <p:cNvSpPr txBox="1">
            <a:spLocks noChangeArrowheads="1"/>
          </p:cNvSpPr>
          <p:nvPr/>
        </p:nvSpPr>
        <p:spPr bwMode="auto">
          <a:xfrm>
            <a:off x="7772400" y="1371600"/>
            <a:ext cx="1219200" cy="1204913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rgbClr val="000090"/>
                </a:solidFill>
                <a:latin typeface="Arial" charset="0"/>
              </a:rPr>
              <a:t>Example:</a:t>
            </a:r>
          </a:p>
          <a:p>
            <a:pPr>
              <a:lnSpc>
                <a:spcPct val="90000"/>
              </a:lnSpc>
            </a:pPr>
            <a:r>
              <a:rPr lang="en-US" sz="1600" b="1">
                <a:solidFill>
                  <a:srgbClr val="000090"/>
                </a:solidFill>
                <a:latin typeface="Arial" charset="0"/>
              </a:rPr>
              <a:t>P = 58</a:t>
            </a:r>
          </a:p>
          <a:p>
            <a:pPr>
              <a:lnSpc>
                <a:spcPct val="90000"/>
              </a:lnSpc>
            </a:pPr>
            <a:r>
              <a:rPr lang="en-US" sz="1600" b="1">
                <a:solidFill>
                  <a:srgbClr val="000090"/>
                </a:solidFill>
                <a:latin typeface="Arial" charset="0"/>
              </a:rPr>
              <a:t>G = 8</a:t>
            </a:r>
          </a:p>
          <a:p>
            <a:pPr>
              <a:lnSpc>
                <a:spcPct val="90000"/>
              </a:lnSpc>
            </a:pPr>
            <a:r>
              <a:rPr lang="en-US" sz="1600" b="1">
                <a:solidFill>
                  <a:srgbClr val="000090"/>
                </a:solidFill>
                <a:latin typeface="Arial" charset="0"/>
              </a:rPr>
              <a:t>Q = 7</a:t>
            </a:r>
          </a:p>
          <a:p>
            <a:pPr>
              <a:lnSpc>
                <a:spcPct val="90000"/>
              </a:lnSpc>
            </a:pPr>
            <a:r>
              <a:rPr lang="en-US" sz="1600" b="1">
                <a:solidFill>
                  <a:srgbClr val="000090"/>
                </a:solidFill>
                <a:latin typeface="Arial" charset="0"/>
              </a:rPr>
              <a:t>R  = 2</a:t>
            </a:r>
          </a:p>
        </p:txBody>
      </p:sp>
    </p:spTree>
    <p:extLst>
      <p:ext uri="{BB962C8B-B14F-4D97-AF65-F5344CB8AC3E}">
        <p14:creationId xmlns:p14="http://schemas.microsoft.com/office/powerpoint/2010/main" val="1781354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 Data Transmitted</a:t>
            </a:r>
          </a:p>
        </p:txBody>
      </p:sp>
      <p:sp>
        <p:nvSpPr>
          <p:cNvPr id="216069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Analog data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Produced by telephones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Sound waves, which vary continuously over time, </a:t>
            </a:r>
            <a:r>
              <a:rPr lang="en-US" i="1" dirty="0"/>
              <a:t>analog</a:t>
            </a:r>
            <a:r>
              <a:rPr lang="en-US" dirty="0"/>
              <a:t>ous to one’s voice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Can take on any value in a wide range of possibilities</a:t>
            </a:r>
          </a:p>
          <a:p>
            <a:pPr>
              <a:lnSpc>
                <a:spcPct val="90000"/>
              </a:lnSpc>
            </a:pPr>
            <a:r>
              <a:rPr lang="en-US" dirty="0"/>
              <a:t>Digital data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Produced by computers, in binary form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 information is represented as code in a series of ones and zeros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All digital data is either on or off, 0 or 1</a:t>
            </a:r>
          </a:p>
        </p:txBody>
      </p:sp>
      <p:sp>
        <p:nvSpPr>
          <p:cNvPr id="216070" name="Line 6"/>
          <p:cNvSpPr>
            <a:spLocks noChangeShapeType="1"/>
          </p:cNvSpPr>
          <p:nvPr/>
        </p:nvSpPr>
        <p:spPr bwMode="auto">
          <a:xfrm>
            <a:off x="6318250" y="1412875"/>
            <a:ext cx="0" cy="735013"/>
          </a:xfrm>
          <a:prstGeom prst="line">
            <a:avLst/>
          </a:prstGeom>
          <a:noFill/>
          <a:ln w="28575">
            <a:solidFill>
              <a:srgbClr val="00008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6071" name="Line 7"/>
          <p:cNvSpPr>
            <a:spLocks noChangeShapeType="1"/>
          </p:cNvSpPr>
          <p:nvPr/>
        </p:nvSpPr>
        <p:spPr bwMode="auto">
          <a:xfrm>
            <a:off x="6318250" y="1787525"/>
            <a:ext cx="2230438" cy="0"/>
          </a:xfrm>
          <a:prstGeom prst="line">
            <a:avLst/>
          </a:prstGeom>
          <a:noFill/>
          <a:ln w="28575">
            <a:solidFill>
              <a:srgbClr val="00008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6072" name="Freeform 8"/>
          <p:cNvSpPr>
            <a:spLocks/>
          </p:cNvSpPr>
          <p:nvPr/>
        </p:nvSpPr>
        <p:spPr bwMode="auto">
          <a:xfrm>
            <a:off x="6470650" y="1520825"/>
            <a:ext cx="1579563" cy="238125"/>
          </a:xfrm>
          <a:custGeom>
            <a:avLst/>
            <a:gdLst/>
            <a:ahLst/>
            <a:cxnLst>
              <a:cxn ang="0">
                <a:pos x="0" y="150"/>
              </a:cxn>
              <a:cxn ang="0">
                <a:pos x="200" y="89"/>
              </a:cxn>
              <a:cxn ang="0">
                <a:pos x="340" y="115"/>
              </a:cxn>
              <a:cxn ang="0">
                <a:pos x="506" y="2"/>
              </a:cxn>
              <a:cxn ang="0">
                <a:pos x="672" y="124"/>
              </a:cxn>
              <a:cxn ang="0">
                <a:pos x="907" y="72"/>
              </a:cxn>
              <a:cxn ang="0">
                <a:pos x="995" y="107"/>
              </a:cxn>
            </a:cxnLst>
            <a:rect l="0" t="0" r="r" b="b"/>
            <a:pathLst>
              <a:path w="995" h="150">
                <a:moveTo>
                  <a:pt x="0" y="150"/>
                </a:moveTo>
                <a:cubicBezTo>
                  <a:pt x="71" y="122"/>
                  <a:pt x="143" y="95"/>
                  <a:pt x="200" y="89"/>
                </a:cubicBezTo>
                <a:cubicBezTo>
                  <a:pt x="257" y="83"/>
                  <a:pt x="289" y="130"/>
                  <a:pt x="340" y="115"/>
                </a:cubicBezTo>
                <a:cubicBezTo>
                  <a:pt x="391" y="100"/>
                  <a:pt x="451" y="0"/>
                  <a:pt x="506" y="2"/>
                </a:cubicBezTo>
                <a:cubicBezTo>
                  <a:pt x="561" y="4"/>
                  <a:pt x="605" y="112"/>
                  <a:pt x="672" y="124"/>
                </a:cubicBezTo>
                <a:cubicBezTo>
                  <a:pt x="739" y="136"/>
                  <a:pt x="853" y="75"/>
                  <a:pt x="907" y="72"/>
                </a:cubicBezTo>
                <a:cubicBezTo>
                  <a:pt x="961" y="69"/>
                  <a:pt x="980" y="101"/>
                  <a:pt x="995" y="107"/>
                </a:cubicBezTo>
              </a:path>
            </a:pathLst>
          </a:custGeom>
          <a:noFill/>
          <a:ln w="28575" cmpd="sng">
            <a:solidFill>
              <a:srgbClr val="00008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6073" name="Line 9"/>
          <p:cNvSpPr>
            <a:spLocks noChangeShapeType="1"/>
          </p:cNvSpPr>
          <p:nvPr/>
        </p:nvSpPr>
        <p:spPr bwMode="auto">
          <a:xfrm>
            <a:off x="6554788" y="3810000"/>
            <a:ext cx="0" cy="735013"/>
          </a:xfrm>
          <a:prstGeom prst="line">
            <a:avLst/>
          </a:prstGeom>
          <a:noFill/>
          <a:ln w="28575">
            <a:solidFill>
              <a:srgbClr val="00008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6074" name="Line 10"/>
          <p:cNvSpPr>
            <a:spLocks noChangeShapeType="1"/>
          </p:cNvSpPr>
          <p:nvPr/>
        </p:nvSpPr>
        <p:spPr bwMode="auto">
          <a:xfrm>
            <a:off x="6554788" y="4392613"/>
            <a:ext cx="2230437" cy="0"/>
          </a:xfrm>
          <a:prstGeom prst="line">
            <a:avLst/>
          </a:prstGeom>
          <a:noFill/>
          <a:ln w="28575">
            <a:solidFill>
              <a:srgbClr val="00008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6076" name="Line 12"/>
          <p:cNvSpPr>
            <a:spLocks noChangeShapeType="1"/>
          </p:cNvSpPr>
          <p:nvPr/>
        </p:nvSpPr>
        <p:spPr bwMode="auto">
          <a:xfrm>
            <a:off x="6623050" y="4100513"/>
            <a:ext cx="331788" cy="0"/>
          </a:xfrm>
          <a:prstGeom prst="line">
            <a:avLst/>
          </a:prstGeom>
          <a:noFill/>
          <a:ln w="28575">
            <a:solidFill>
              <a:srgbClr val="00008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6077" name="Line 13"/>
          <p:cNvSpPr>
            <a:spLocks noChangeShapeType="1"/>
          </p:cNvSpPr>
          <p:nvPr/>
        </p:nvSpPr>
        <p:spPr bwMode="auto">
          <a:xfrm>
            <a:off x="6954838" y="4100513"/>
            <a:ext cx="0" cy="277812"/>
          </a:xfrm>
          <a:prstGeom prst="line">
            <a:avLst/>
          </a:prstGeom>
          <a:noFill/>
          <a:ln w="28575">
            <a:solidFill>
              <a:srgbClr val="00008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6078" name="Line 14"/>
          <p:cNvSpPr>
            <a:spLocks noChangeShapeType="1"/>
          </p:cNvSpPr>
          <p:nvPr/>
        </p:nvSpPr>
        <p:spPr bwMode="auto">
          <a:xfrm>
            <a:off x="6954838" y="4378325"/>
            <a:ext cx="527050" cy="0"/>
          </a:xfrm>
          <a:prstGeom prst="line">
            <a:avLst/>
          </a:prstGeom>
          <a:noFill/>
          <a:ln w="28575">
            <a:solidFill>
              <a:srgbClr val="00008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6084" name="Line 20"/>
          <p:cNvSpPr>
            <a:spLocks noChangeShapeType="1"/>
          </p:cNvSpPr>
          <p:nvPr/>
        </p:nvSpPr>
        <p:spPr bwMode="auto">
          <a:xfrm flipV="1">
            <a:off x="7481888" y="4100513"/>
            <a:ext cx="0" cy="292100"/>
          </a:xfrm>
          <a:prstGeom prst="line">
            <a:avLst/>
          </a:prstGeom>
          <a:noFill/>
          <a:ln w="28575">
            <a:solidFill>
              <a:srgbClr val="00008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6085" name="Line 21"/>
          <p:cNvSpPr>
            <a:spLocks noChangeShapeType="1"/>
          </p:cNvSpPr>
          <p:nvPr/>
        </p:nvSpPr>
        <p:spPr bwMode="auto">
          <a:xfrm>
            <a:off x="7481888" y="4100513"/>
            <a:ext cx="290512" cy="0"/>
          </a:xfrm>
          <a:prstGeom prst="line">
            <a:avLst/>
          </a:prstGeom>
          <a:noFill/>
          <a:ln w="28575">
            <a:solidFill>
              <a:srgbClr val="00008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6086" name="Line 22"/>
          <p:cNvSpPr>
            <a:spLocks noChangeShapeType="1"/>
          </p:cNvSpPr>
          <p:nvPr/>
        </p:nvSpPr>
        <p:spPr bwMode="auto">
          <a:xfrm>
            <a:off x="7772400" y="4100513"/>
            <a:ext cx="0" cy="277812"/>
          </a:xfrm>
          <a:prstGeom prst="line">
            <a:avLst/>
          </a:prstGeom>
          <a:noFill/>
          <a:ln w="28575">
            <a:solidFill>
              <a:srgbClr val="00008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6087" name="Line 23"/>
          <p:cNvSpPr>
            <a:spLocks noChangeShapeType="1"/>
          </p:cNvSpPr>
          <p:nvPr/>
        </p:nvSpPr>
        <p:spPr bwMode="auto">
          <a:xfrm>
            <a:off x="7772400" y="4378325"/>
            <a:ext cx="277813" cy="0"/>
          </a:xfrm>
          <a:prstGeom prst="line">
            <a:avLst/>
          </a:prstGeom>
          <a:noFill/>
          <a:ln w="28575">
            <a:solidFill>
              <a:srgbClr val="00008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6088" name="Line 24"/>
          <p:cNvSpPr>
            <a:spLocks noChangeShapeType="1"/>
          </p:cNvSpPr>
          <p:nvPr/>
        </p:nvSpPr>
        <p:spPr bwMode="auto">
          <a:xfrm>
            <a:off x="8050213" y="4378325"/>
            <a:ext cx="0" cy="0"/>
          </a:xfrm>
          <a:prstGeom prst="line">
            <a:avLst/>
          </a:prstGeom>
          <a:noFill/>
          <a:ln w="28575">
            <a:solidFill>
              <a:srgbClr val="00008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6089" name="Line 25"/>
          <p:cNvSpPr>
            <a:spLocks noChangeShapeType="1"/>
          </p:cNvSpPr>
          <p:nvPr/>
        </p:nvSpPr>
        <p:spPr bwMode="auto">
          <a:xfrm flipV="1">
            <a:off x="8050213" y="4100513"/>
            <a:ext cx="0" cy="277812"/>
          </a:xfrm>
          <a:prstGeom prst="line">
            <a:avLst/>
          </a:prstGeom>
          <a:noFill/>
          <a:ln w="28575">
            <a:solidFill>
              <a:srgbClr val="00008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6090" name="Line 26"/>
          <p:cNvSpPr>
            <a:spLocks noChangeShapeType="1"/>
          </p:cNvSpPr>
          <p:nvPr/>
        </p:nvSpPr>
        <p:spPr bwMode="auto">
          <a:xfrm>
            <a:off x="8050213" y="4100513"/>
            <a:ext cx="407987" cy="0"/>
          </a:xfrm>
          <a:prstGeom prst="line">
            <a:avLst/>
          </a:prstGeom>
          <a:noFill/>
          <a:ln w="28575">
            <a:solidFill>
              <a:srgbClr val="00008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6091" name="Line 27"/>
          <p:cNvSpPr>
            <a:spLocks noChangeShapeType="1"/>
          </p:cNvSpPr>
          <p:nvPr/>
        </p:nvSpPr>
        <p:spPr bwMode="auto">
          <a:xfrm>
            <a:off x="8458200" y="4100513"/>
            <a:ext cx="0" cy="292100"/>
          </a:xfrm>
          <a:prstGeom prst="line">
            <a:avLst/>
          </a:prstGeom>
          <a:noFill/>
          <a:ln w="28575">
            <a:solidFill>
              <a:srgbClr val="00008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5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Error Correction</a:t>
            </a:r>
          </a:p>
        </p:txBody>
      </p:sp>
      <p:sp>
        <p:nvSpPr>
          <p:cNvPr id="343051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/>
              <a:t>Once detected, the error must be corrected</a:t>
            </a:r>
          </a:p>
          <a:p>
            <a:r>
              <a:rPr lang="en-US" sz="2400"/>
              <a:t>Error correction techniques</a:t>
            </a:r>
          </a:p>
          <a:p>
            <a:pPr lvl="1"/>
            <a:r>
              <a:rPr lang="en-US" sz="2000"/>
              <a:t>Retransmission (or, backward error correction)</a:t>
            </a:r>
          </a:p>
          <a:p>
            <a:pPr lvl="2"/>
            <a:r>
              <a:rPr lang="en-US" sz="2000"/>
              <a:t>Simplest, most effective, least expensive, most commonly used</a:t>
            </a:r>
          </a:p>
          <a:p>
            <a:pPr lvl="2"/>
            <a:r>
              <a:rPr lang="en-US" sz="2000"/>
              <a:t>Corrected by retransmission of the data</a:t>
            </a:r>
          </a:p>
          <a:p>
            <a:pPr lvl="3"/>
            <a:r>
              <a:rPr lang="en-US" sz="1800"/>
              <a:t>Receiver, when detecting an error, asks the sender to retransmit the message</a:t>
            </a:r>
          </a:p>
          <a:p>
            <a:pPr lvl="2"/>
            <a:r>
              <a:rPr lang="en-US" sz="2000"/>
              <a:t> Often called Automatic Repeat Request (ARQ)</a:t>
            </a:r>
          </a:p>
          <a:p>
            <a:pPr lvl="1"/>
            <a:r>
              <a:rPr lang="en-US" sz="2000"/>
              <a:t>Forward Error Correction</a:t>
            </a:r>
          </a:p>
          <a:p>
            <a:pPr lvl="2"/>
            <a:r>
              <a:rPr lang="en-US" sz="2000"/>
              <a:t>Receiving device can correct incoming messages itself </a:t>
            </a: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2947968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4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Automatic Repeat Request (ARQ)</a:t>
            </a:r>
          </a:p>
        </p:txBody>
      </p:sp>
      <p:sp>
        <p:nvSpPr>
          <p:cNvPr id="394245" name="Rectangle 102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Process of requesting that a data transmission be resent</a:t>
            </a:r>
          </a:p>
          <a:p>
            <a:pPr>
              <a:lnSpc>
                <a:spcPct val="90000"/>
              </a:lnSpc>
            </a:pPr>
            <a:r>
              <a:rPr lang="en-US" sz="2400"/>
              <a:t>Main ARQ protocols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Stop and Wait ARQ  (A half duplex technique)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Sender sends a message and waits for acknowledgment, then sends the next message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Receiver receives the message and sends an acknowledgement, then waits for the next message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Continuous ARQ (A full duplex technique) 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Sender continues sending packets without waiting for the receiver to acknowledge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Receiver continues receiving messages without acknowledging them right away</a:t>
            </a:r>
          </a:p>
        </p:txBody>
      </p:sp>
    </p:spTree>
    <p:extLst>
      <p:ext uri="{BB962C8B-B14F-4D97-AF65-F5344CB8AC3E}">
        <p14:creationId xmlns:p14="http://schemas.microsoft.com/office/powerpoint/2010/main" val="41976200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138" name="Picture 2" descr="0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122" t="12500"/>
          <a:stretch>
            <a:fillRect/>
          </a:stretch>
        </p:blipFill>
        <p:spPr bwMode="auto">
          <a:xfrm>
            <a:off x="2057400" y="1981200"/>
            <a:ext cx="6629400" cy="4267200"/>
          </a:xfrm>
          <a:prstGeom prst="rect">
            <a:avLst/>
          </a:prstGeom>
          <a:noFill/>
        </p:spPr>
      </p:pic>
      <p:sp>
        <p:nvSpPr>
          <p:cNvPr id="3471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Stop and Wait ARQ</a:t>
            </a:r>
          </a:p>
        </p:txBody>
      </p:sp>
      <p:sp>
        <p:nvSpPr>
          <p:cNvPr id="347140" name="Rectangle 4"/>
          <p:cNvSpPr>
            <a:spLocks noChangeArrowheads="1"/>
          </p:cNvSpPr>
          <p:nvPr/>
        </p:nvSpPr>
        <p:spPr bwMode="auto">
          <a:xfrm>
            <a:off x="200025" y="1978025"/>
            <a:ext cx="24669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16027C"/>
                </a:solidFill>
                <a:latin typeface="Arial" charset="0"/>
              </a:rPr>
              <a:t>Sends the packet, then waits to hear from receiver.</a:t>
            </a:r>
          </a:p>
        </p:txBody>
      </p:sp>
      <p:sp>
        <p:nvSpPr>
          <p:cNvPr id="347141" name="Rectangle 5"/>
          <p:cNvSpPr>
            <a:spLocks noChangeArrowheads="1"/>
          </p:cNvSpPr>
          <p:nvPr/>
        </p:nvSpPr>
        <p:spPr bwMode="auto">
          <a:xfrm>
            <a:off x="6938963" y="5534025"/>
            <a:ext cx="1808162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400" b="1">
                <a:solidFill>
                  <a:srgbClr val="16027C"/>
                </a:solidFill>
                <a:latin typeface="Arial" charset="0"/>
              </a:rPr>
              <a:t>Sends </a:t>
            </a:r>
          </a:p>
          <a:p>
            <a:pPr algn="r">
              <a:lnSpc>
                <a:spcPct val="120000"/>
              </a:lnSpc>
            </a:pPr>
            <a:r>
              <a:rPr lang="en-US" sz="1400" b="1">
                <a:solidFill>
                  <a:srgbClr val="16027C"/>
                </a:solidFill>
                <a:latin typeface="Arial" charset="0"/>
              </a:rPr>
              <a:t>acknowledgement</a:t>
            </a:r>
          </a:p>
        </p:txBody>
      </p:sp>
      <p:sp>
        <p:nvSpPr>
          <p:cNvPr id="347144" name="Rectangle 8"/>
          <p:cNvSpPr>
            <a:spLocks noChangeArrowheads="1"/>
          </p:cNvSpPr>
          <p:nvPr/>
        </p:nvSpPr>
        <p:spPr bwMode="auto">
          <a:xfrm>
            <a:off x="6351588" y="4122738"/>
            <a:ext cx="24384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400" b="1">
                <a:solidFill>
                  <a:srgbClr val="16027C"/>
                </a:solidFill>
                <a:latin typeface="Arial" charset="0"/>
              </a:rPr>
              <a:t>Sends negative acknowledgement</a:t>
            </a:r>
          </a:p>
        </p:txBody>
      </p:sp>
      <p:sp>
        <p:nvSpPr>
          <p:cNvPr id="347148" name="Rectangle 12"/>
          <p:cNvSpPr>
            <a:spLocks noChangeArrowheads="1"/>
          </p:cNvSpPr>
          <p:nvPr/>
        </p:nvSpPr>
        <p:spPr bwMode="auto">
          <a:xfrm>
            <a:off x="211138" y="4854575"/>
            <a:ext cx="24669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16027C"/>
                </a:solidFill>
                <a:latin typeface="Arial" charset="0"/>
              </a:rPr>
              <a:t>Resends the packet </a:t>
            </a:r>
          </a:p>
          <a:p>
            <a:r>
              <a:rPr lang="en-US" sz="1400" b="1">
                <a:solidFill>
                  <a:srgbClr val="16027C"/>
                </a:solidFill>
                <a:latin typeface="Arial" charset="0"/>
              </a:rPr>
              <a:t>again</a:t>
            </a:r>
          </a:p>
        </p:txBody>
      </p:sp>
      <p:sp>
        <p:nvSpPr>
          <p:cNvPr id="347150" name="Rectangle 14"/>
          <p:cNvSpPr>
            <a:spLocks noChangeArrowheads="1"/>
          </p:cNvSpPr>
          <p:nvPr/>
        </p:nvSpPr>
        <p:spPr bwMode="auto">
          <a:xfrm>
            <a:off x="211138" y="3357563"/>
            <a:ext cx="1752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16027C"/>
                </a:solidFill>
                <a:latin typeface="Arial" charset="0"/>
              </a:rPr>
              <a:t>Sends the next packet</a:t>
            </a:r>
          </a:p>
        </p:txBody>
      </p:sp>
      <p:sp>
        <p:nvSpPr>
          <p:cNvPr id="347152" name="Rectangle 16"/>
          <p:cNvSpPr>
            <a:spLocks noChangeArrowheads="1"/>
          </p:cNvSpPr>
          <p:nvPr/>
        </p:nvSpPr>
        <p:spPr bwMode="auto">
          <a:xfrm>
            <a:off x="1676400" y="1295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u="sng">
                <a:solidFill>
                  <a:srgbClr val="16027C"/>
                </a:solidFill>
                <a:latin typeface="Arial" charset="0"/>
              </a:rPr>
              <a:t>Sender</a:t>
            </a:r>
          </a:p>
        </p:txBody>
      </p:sp>
      <p:sp>
        <p:nvSpPr>
          <p:cNvPr id="347153" name="Rectangle 17"/>
          <p:cNvSpPr>
            <a:spLocks noChangeArrowheads="1"/>
          </p:cNvSpPr>
          <p:nvPr/>
        </p:nvSpPr>
        <p:spPr bwMode="auto">
          <a:xfrm>
            <a:off x="6324600" y="1295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u="sng">
                <a:solidFill>
                  <a:srgbClr val="16027C"/>
                </a:solidFill>
                <a:latin typeface="Arial" charset="0"/>
              </a:rPr>
              <a:t>Receiver</a:t>
            </a:r>
          </a:p>
        </p:txBody>
      </p:sp>
      <p:sp>
        <p:nvSpPr>
          <p:cNvPr id="347154" name="Rectangle 18"/>
          <p:cNvSpPr>
            <a:spLocks noChangeArrowheads="1"/>
          </p:cNvSpPr>
          <p:nvPr/>
        </p:nvSpPr>
        <p:spPr bwMode="auto">
          <a:xfrm>
            <a:off x="6989763" y="2687638"/>
            <a:ext cx="1808162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400" b="1">
                <a:solidFill>
                  <a:srgbClr val="16027C"/>
                </a:solidFill>
                <a:latin typeface="Arial" charset="0"/>
              </a:rPr>
              <a:t>Sends </a:t>
            </a:r>
          </a:p>
          <a:p>
            <a:pPr algn="r">
              <a:lnSpc>
                <a:spcPct val="120000"/>
              </a:lnSpc>
            </a:pPr>
            <a:r>
              <a:rPr lang="en-US" sz="1400" b="1">
                <a:solidFill>
                  <a:srgbClr val="16027C"/>
                </a:solidFill>
                <a:latin typeface="Arial" charset="0"/>
              </a:rPr>
              <a:t>acknowledgement</a:t>
            </a:r>
          </a:p>
        </p:txBody>
      </p:sp>
    </p:spTree>
    <p:extLst>
      <p:ext uri="{BB962C8B-B14F-4D97-AF65-F5344CB8AC3E}">
        <p14:creationId xmlns:p14="http://schemas.microsoft.com/office/powerpoint/2010/main" val="24191331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Text Box 2"/>
          <p:cNvSpPr txBox="1">
            <a:spLocks noChangeArrowheads="1"/>
          </p:cNvSpPr>
          <p:nvPr/>
        </p:nvSpPr>
        <p:spPr bwMode="auto">
          <a:xfrm>
            <a:off x="228600" y="3097213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4000">
              <a:solidFill>
                <a:schemeClr val="accent2"/>
              </a:solidFill>
            </a:endParaRPr>
          </a:p>
        </p:txBody>
      </p:sp>
      <p:pic>
        <p:nvPicPr>
          <p:cNvPr id="351235" name="Picture 3" descr="0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225" t="8235"/>
          <a:stretch>
            <a:fillRect/>
          </a:stretch>
        </p:blipFill>
        <p:spPr bwMode="auto">
          <a:xfrm>
            <a:off x="4343400" y="304800"/>
            <a:ext cx="4376738" cy="59436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5123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Continuous ARQ</a:t>
            </a:r>
          </a:p>
        </p:txBody>
      </p:sp>
      <p:sp>
        <p:nvSpPr>
          <p:cNvPr id="351239" name="Rectangle 7"/>
          <p:cNvSpPr>
            <a:spLocks noChangeArrowheads="1"/>
          </p:cNvSpPr>
          <p:nvPr/>
        </p:nvSpPr>
        <p:spPr bwMode="auto">
          <a:xfrm>
            <a:off x="685800" y="1295400"/>
            <a:ext cx="3581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000" b="1">
                <a:solidFill>
                  <a:srgbClr val="16027C"/>
                </a:solidFill>
                <a:latin typeface="Arial" charset="0"/>
              </a:rPr>
              <a:t>Sender sends packets continuously without waiting for receiver to acknowledge</a:t>
            </a:r>
          </a:p>
        </p:txBody>
      </p:sp>
      <p:sp>
        <p:nvSpPr>
          <p:cNvPr id="351240" name="Rectangle 8"/>
          <p:cNvSpPr>
            <a:spLocks noChangeArrowheads="1"/>
          </p:cNvSpPr>
          <p:nvPr/>
        </p:nvSpPr>
        <p:spPr bwMode="auto">
          <a:xfrm>
            <a:off x="914400" y="3097213"/>
            <a:ext cx="2971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spcAft>
                <a:spcPct val="15000"/>
              </a:spcAft>
            </a:pPr>
            <a:r>
              <a:rPr lang="en-US" sz="2000" b="1">
                <a:solidFill>
                  <a:srgbClr val="16027C"/>
                </a:solidFill>
                <a:latin typeface="Arial" charset="0"/>
              </a:rPr>
              <a:t>Notice that acknowledgments now  identify the packet being acknowledged. </a:t>
            </a:r>
          </a:p>
        </p:txBody>
      </p:sp>
      <p:sp>
        <p:nvSpPr>
          <p:cNvPr id="351242" name="Rectangle 10"/>
          <p:cNvSpPr>
            <a:spLocks noChangeArrowheads="1"/>
          </p:cNvSpPr>
          <p:nvPr/>
        </p:nvSpPr>
        <p:spPr bwMode="auto">
          <a:xfrm>
            <a:off x="1295400" y="5029200"/>
            <a:ext cx="2819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spcAft>
                <a:spcPct val="15000"/>
              </a:spcAft>
            </a:pPr>
            <a:r>
              <a:rPr lang="en-US" sz="2000" b="1">
                <a:solidFill>
                  <a:srgbClr val="16027C"/>
                </a:solidFill>
                <a:latin typeface="Arial" charset="0"/>
              </a:rPr>
              <a:t>Receiver sends back a NAK for a specific packet to be resent.</a:t>
            </a:r>
          </a:p>
        </p:txBody>
      </p:sp>
      <p:sp>
        <p:nvSpPr>
          <p:cNvPr id="351243" name="Line 11"/>
          <p:cNvSpPr>
            <a:spLocks noChangeShapeType="1"/>
          </p:cNvSpPr>
          <p:nvPr/>
        </p:nvSpPr>
        <p:spPr bwMode="auto">
          <a:xfrm flipV="1">
            <a:off x="3886200" y="3097213"/>
            <a:ext cx="2057400" cy="331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1244" name="Line 12"/>
          <p:cNvSpPr>
            <a:spLocks noChangeShapeType="1"/>
          </p:cNvSpPr>
          <p:nvPr/>
        </p:nvSpPr>
        <p:spPr bwMode="auto">
          <a:xfrm>
            <a:off x="4114800" y="3798888"/>
            <a:ext cx="1828800" cy="239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9570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Flow Control with ARQ</a:t>
            </a:r>
          </a:p>
        </p:txBody>
      </p:sp>
      <p:sp>
        <p:nvSpPr>
          <p:cNvPr id="353289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Ensuring that sender is not transmitting too quickly for the receiver</a:t>
            </a:r>
          </a:p>
          <a:p>
            <a:pPr lvl="1"/>
            <a:r>
              <a:rPr lang="en-US"/>
              <a:t>Stop-and-wait ARQ</a:t>
            </a:r>
          </a:p>
          <a:p>
            <a:pPr lvl="2"/>
            <a:r>
              <a:rPr lang="en-US"/>
              <a:t>Receiver sends an ACK or NAK when it is ready to receive more packets</a:t>
            </a:r>
          </a:p>
          <a:p>
            <a:pPr lvl="1"/>
            <a:r>
              <a:rPr lang="en-US"/>
              <a:t>Continuous ARQ:</a:t>
            </a:r>
          </a:p>
          <a:p>
            <a:pPr lvl="2"/>
            <a:r>
              <a:rPr lang="en-US"/>
              <a:t>Both sides agree on the size of the “sliding window” </a:t>
            </a:r>
          </a:p>
          <a:p>
            <a:pPr lvl="3"/>
            <a:r>
              <a:rPr lang="en-US"/>
              <a:t>Number of messages that can be handled by the receiver without causing significant delays</a:t>
            </a:r>
          </a:p>
        </p:txBody>
      </p:sp>
    </p:spTree>
    <p:extLst>
      <p:ext uri="{BB962C8B-B14F-4D97-AF65-F5344CB8AC3E}">
        <p14:creationId xmlns:p14="http://schemas.microsoft.com/office/powerpoint/2010/main" val="1971377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807" name="Rectangle 15"/>
          <p:cNvSpPr>
            <a:spLocks noChangeArrowheads="1"/>
          </p:cNvSpPr>
          <p:nvPr/>
        </p:nvSpPr>
        <p:spPr bwMode="auto">
          <a:xfrm>
            <a:off x="3629025" y="5702300"/>
            <a:ext cx="454025" cy="357188"/>
          </a:xfrm>
          <a:prstGeom prst="rect">
            <a:avLst/>
          </a:prstGeom>
          <a:solidFill>
            <a:srgbClr val="E9E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7806" name="Rectangle 14"/>
          <p:cNvSpPr>
            <a:spLocks noChangeArrowheads="1"/>
          </p:cNvSpPr>
          <p:nvPr/>
        </p:nvSpPr>
        <p:spPr bwMode="auto">
          <a:xfrm>
            <a:off x="3629025" y="4711700"/>
            <a:ext cx="454025" cy="357188"/>
          </a:xfrm>
          <a:prstGeom prst="rect">
            <a:avLst/>
          </a:prstGeom>
          <a:solidFill>
            <a:srgbClr val="E9E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7805" name="Rectangle 13"/>
          <p:cNvSpPr>
            <a:spLocks noChangeArrowheads="1"/>
          </p:cNvSpPr>
          <p:nvPr/>
        </p:nvSpPr>
        <p:spPr bwMode="auto">
          <a:xfrm>
            <a:off x="3000375" y="3705225"/>
            <a:ext cx="838200" cy="385763"/>
          </a:xfrm>
          <a:prstGeom prst="rect">
            <a:avLst/>
          </a:prstGeom>
          <a:solidFill>
            <a:srgbClr val="E9E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7804" name="Rectangle 12"/>
          <p:cNvSpPr>
            <a:spLocks noChangeArrowheads="1"/>
          </p:cNvSpPr>
          <p:nvPr/>
        </p:nvSpPr>
        <p:spPr bwMode="auto">
          <a:xfrm>
            <a:off x="2195513" y="2747963"/>
            <a:ext cx="838200" cy="385762"/>
          </a:xfrm>
          <a:prstGeom prst="rect">
            <a:avLst/>
          </a:prstGeom>
          <a:solidFill>
            <a:srgbClr val="E9E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7803" name="Rectangle 11"/>
          <p:cNvSpPr>
            <a:spLocks noChangeArrowheads="1"/>
          </p:cNvSpPr>
          <p:nvPr/>
        </p:nvSpPr>
        <p:spPr bwMode="auto">
          <a:xfrm>
            <a:off x="2100263" y="1681163"/>
            <a:ext cx="838200" cy="458787"/>
          </a:xfrm>
          <a:prstGeom prst="rect">
            <a:avLst/>
          </a:prstGeom>
          <a:solidFill>
            <a:srgbClr val="E9E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Flow Control Example</a:t>
            </a: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3438525" y="1317625"/>
            <a:ext cx="4305300" cy="4721225"/>
            <a:chOff x="2166" y="830"/>
            <a:chExt cx="2712" cy="2974"/>
          </a:xfrm>
        </p:grpSpPr>
        <p:sp>
          <p:nvSpPr>
            <p:cNvPr id="417817" name="Text Box 25"/>
            <p:cNvSpPr txBox="1">
              <a:spLocks noChangeArrowheads="1"/>
            </p:cNvSpPr>
            <p:nvPr/>
          </p:nvSpPr>
          <p:spPr bwMode="auto">
            <a:xfrm>
              <a:off x="4143" y="836"/>
              <a:ext cx="735" cy="25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000090"/>
                  </a:solidFill>
                  <a:latin typeface="Arial" charset="0"/>
                </a:rPr>
                <a:t>receiver</a:t>
              </a:r>
            </a:p>
          </p:txBody>
        </p:sp>
        <p:sp>
          <p:nvSpPr>
            <p:cNvPr id="417818" name="Text Box 26"/>
            <p:cNvSpPr txBox="1">
              <a:spLocks noChangeArrowheads="1"/>
            </p:cNvSpPr>
            <p:nvPr/>
          </p:nvSpPr>
          <p:spPr bwMode="auto">
            <a:xfrm>
              <a:off x="2166" y="830"/>
              <a:ext cx="647" cy="25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000090"/>
                  </a:solidFill>
                  <a:latin typeface="Arial" charset="0"/>
                </a:rPr>
                <a:t>sender</a:t>
              </a:r>
            </a:p>
          </p:txBody>
        </p:sp>
        <p:sp>
          <p:nvSpPr>
            <p:cNvPr id="417819" name="Line 27"/>
            <p:cNvSpPr>
              <a:spLocks noChangeShapeType="1"/>
            </p:cNvSpPr>
            <p:nvPr/>
          </p:nvSpPr>
          <p:spPr bwMode="auto">
            <a:xfrm>
              <a:off x="2715" y="1087"/>
              <a:ext cx="0" cy="2704"/>
            </a:xfrm>
            <a:prstGeom prst="line">
              <a:avLst/>
            </a:prstGeom>
            <a:noFill/>
            <a:ln w="38100">
              <a:solidFill>
                <a:srgbClr val="00009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820" name="Line 28"/>
            <p:cNvSpPr>
              <a:spLocks noChangeShapeType="1"/>
            </p:cNvSpPr>
            <p:nvPr/>
          </p:nvSpPr>
          <p:spPr bwMode="auto">
            <a:xfrm>
              <a:off x="4279" y="1100"/>
              <a:ext cx="0" cy="2704"/>
            </a:xfrm>
            <a:prstGeom prst="line">
              <a:avLst/>
            </a:prstGeom>
            <a:noFill/>
            <a:ln w="38100">
              <a:solidFill>
                <a:srgbClr val="00009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4291013" y="1622425"/>
            <a:ext cx="2438400" cy="366713"/>
            <a:chOff x="2703" y="1022"/>
            <a:chExt cx="1536" cy="231"/>
          </a:xfrm>
        </p:grpSpPr>
        <p:sp>
          <p:nvSpPr>
            <p:cNvPr id="417808" name="Line 16"/>
            <p:cNvSpPr>
              <a:spLocks noChangeShapeType="1"/>
            </p:cNvSpPr>
            <p:nvPr/>
          </p:nvSpPr>
          <p:spPr bwMode="auto">
            <a:xfrm>
              <a:off x="2703" y="1231"/>
              <a:ext cx="1536" cy="0"/>
            </a:xfrm>
            <a:prstGeom prst="line">
              <a:avLst/>
            </a:prstGeom>
            <a:noFill/>
            <a:ln w="38100">
              <a:solidFill>
                <a:srgbClr val="00009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821" name="Rectangle 29"/>
            <p:cNvSpPr>
              <a:spLocks noChangeArrowheads="1"/>
            </p:cNvSpPr>
            <p:nvPr/>
          </p:nvSpPr>
          <p:spPr bwMode="auto">
            <a:xfrm>
              <a:off x="2805" y="1022"/>
              <a:ext cx="7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b="1">
                  <a:solidFill>
                    <a:srgbClr val="000090"/>
                  </a:solidFill>
                  <a:latin typeface="Arial" charset="0"/>
                </a:rPr>
                <a:t>...3 2 1 0</a:t>
              </a:r>
            </a:p>
          </p:txBody>
        </p:sp>
      </p:grp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4305300" y="2111375"/>
            <a:ext cx="2551113" cy="396875"/>
            <a:chOff x="2712" y="1330"/>
            <a:chExt cx="1607" cy="250"/>
          </a:xfrm>
        </p:grpSpPr>
        <p:sp>
          <p:nvSpPr>
            <p:cNvPr id="417814" name="Line 22"/>
            <p:cNvSpPr>
              <a:spLocks noChangeShapeType="1"/>
            </p:cNvSpPr>
            <p:nvPr/>
          </p:nvSpPr>
          <p:spPr bwMode="auto">
            <a:xfrm>
              <a:off x="2712" y="1539"/>
              <a:ext cx="1536" cy="0"/>
            </a:xfrm>
            <a:prstGeom prst="line">
              <a:avLst/>
            </a:prstGeom>
            <a:noFill/>
            <a:ln w="38100">
              <a:solidFill>
                <a:srgbClr val="00009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822" name="Rectangle 30"/>
            <p:cNvSpPr>
              <a:spLocks noChangeArrowheads="1"/>
            </p:cNvSpPr>
            <p:nvPr/>
          </p:nvSpPr>
          <p:spPr bwMode="auto">
            <a:xfrm>
              <a:off x="3590" y="1330"/>
              <a:ext cx="72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000090"/>
                  </a:solidFill>
                  <a:latin typeface="Arial" charset="0"/>
                </a:rPr>
                <a:t>ACK 0...</a:t>
              </a:r>
            </a:p>
          </p:txBody>
        </p:sp>
      </p:grp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4357688" y="2566988"/>
            <a:ext cx="2462212" cy="396875"/>
            <a:chOff x="2745" y="1617"/>
            <a:chExt cx="1551" cy="250"/>
          </a:xfrm>
        </p:grpSpPr>
        <p:sp>
          <p:nvSpPr>
            <p:cNvPr id="417810" name="Line 18"/>
            <p:cNvSpPr>
              <a:spLocks noChangeShapeType="1"/>
            </p:cNvSpPr>
            <p:nvPr/>
          </p:nvSpPr>
          <p:spPr bwMode="auto">
            <a:xfrm>
              <a:off x="2760" y="1827"/>
              <a:ext cx="1536" cy="0"/>
            </a:xfrm>
            <a:prstGeom prst="line">
              <a:avLst/>
            </a:prstGeom>
            <a:noFill/>
            <a:ln w="38100">
              <a:solidFill>
                <a:srgbClr val="00009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823" name="Rectangle 31"/>
            <p:cNvSpPr>
              <a:spLocks noChangeArrowheads="1"/>
            </p:cNvSpPr>
            <p:nvPr/>
          </p:nvSpPr>
          <p:spPr bwMode="auto">
            <a:xfrm>
              <a:off x="2745" y="1617"/>
              <a:ext cx="33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000090"/>
                  </a:solidFill>
                  <a:latin typeface="Arial" charset="0"/>
                </a:rPr>
                <a:t>...4</a:t>
              </a:r>
            </a:p>
          </p:txBody>
        </p:sp>
      </p:grp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4381500" y="3084513"/>
            <a:ext cx="2489200" cy="396875"/>
            <a:chOff x="2760" y="1943"/>
            <a:chExt cx="1568" cy="250"/>
          </a:xfrm>
        </p:grpSpPr>
        <p:sp>
          <p:nvSpPr>
            <p:cNvPr id="417815" name="Line 23"/>
            <p:cNvSpPr>
              <a:spLocks noChangeShapeType="1"/>
            </p:cNvSpPr>
            <p:nvPr/>
          </p:nvSpPr>
          <p:spPr bwMode="auto">
            <a:xfrm>
              <a:off x="2760" y="2163"/>
              <a:ext cx="1536" cy="0"/>
            </a:xfrm>
            <a:prstGeom prst="line">
              <a:avLst/>
            </a:prstGeom>
            <a:noFill/>
            <a:ln w="38100">
              <a:solidFill>
                <a:srgbClr val="00009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824" name="Rectangle 32"/>
            <p:cNvSpPr>
              <a:spLocks noChangeArrowheads="1"/>
            </p:cNvSpPr>
            <p:nvPr/>
          </p:nvSpPr>
          <p:spPr bwMode="auto">
            <a:xfrm>
              <a:off x="3599" y="1943"/>
              <a:ext cx="72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000090"/>
                  </a:solidFill>
                  <a:latin typeface="Arial" charset="0"/>
                </a:rPr>
                <a:t>ACK 4...</a:t>
              </a:r>
            </a:p>
          </p:txBody>
        </p:sp>
      </p:grpSp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4329113" y="3538538"/>
            <a:ext cx="2466975" cy="396875"/>
            <a:chOff x="2727" y="2229"/>
            <a:chExt cx="1554" cy="250"/>
          </a:xfrm>
        </p:grpSpPr>
        <p:sp>
          <p:nvSpPr>
            <p:cNvPr id="417811" name="Line 19"/>
            <p:cNvSpPr>
              <a:spLocks noChangeShapeType="1"/>
            </p:cNvSpPr>
            <p:nvPr/>
          </p:nvSpPr>
          <p:spPr bwMode="auto">
            <a:xfrm>
              <a:off x="2745" y="2451"/>
              <a:ext cx="1536" cy="0"/>
            </a:xfrm>
            <a:prstGeom prst="line">
              <a:avLst/>
            </a:prstGeom>
            <a:noFill/>
            <a:ln w="38100">
              <a:solidFill>
                <a:srgbClr val="00009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825" name="Rectangle 33"/>
            <p:cNvSpPr>
              <a:spLocks noChangeArrowheads="1"/>
            </p:cNvSpPr>
            <p:nvPr/>
          </p:nvSpPr>
          <p:spPr bwMode="auto">
            <a:xfrm>
              <a:off x="2727" y="2229"/>
              <a:ext cx="76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000090"/>
                  </a:solidFill>
                  <a:latin typeface="Arial" charset="0"/>
                </a:rPr>
                <a:t>…8 7 6 5</a:t>
              </a:r>
            </a:p>
          </p:txBody>
        </p:sp>
      </p:grpSp>
      <p:grpSp>
        <p:nvGrpSpPr>
          <p:cNvPr id="8" name="Group 45"/>
          <p:cNvGrpSpPr>
            <a:grpSpLocks/>
          </p:cNvGrpSpPr>
          <p:nvPr/>
        </p:nvGrpSpPr>
        <p:grpSpPr bwMode="auto">
          <a:xfrm>
            <a:off x="4381500" y="4068763"/>
            <a:ext cx="2438400" cy="396875"/>
            <a:chOff x="2760" y="2563"/>
            <a:chExt cx="1536" cy="250"/>
          </a:xfrm>
        </p:grpSpPr>
        <p:sp>
          <p:nvSpPr>
            <p:cNvPr id="417816" name="Line 24"/>
            <p:cNvSpPr>
              <a:spLocks noChangeShapeType="1"/>
            </p:cNvSpPr>
            <p:nvPr/>
          </p:nvSpPr>
          <p:spPr bwMode="auto">
            <a:xfrm>
              <a:off x="2760" y="2787"/>
              <a:ext cx="1536" cy="0"/>
            </a:xfrm>
            <a:prstGeom prst="line">
              <a:avLst/>
            </a:prstGeom>
            <a:noFill/>
            <a:ln w="38100">
              <a:solidFill>
                <a:srgbClr val="00009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826" name="Rectangle 34"/>
            <p:cNvSpPr>
              <a:spLocks noChangeArrowheads="1"/>
            </p:cNvSpPr>
            <p:nvPr/>
          </p:nvSpPr>
          <p:spPr bwMode="auto">
            <a:xfrm>
              <a:off x="3546" y="2563"/>
              <a:ext cx="68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000090"/>
                  </a:solidFill>
                  <a:latin typeface="Arial" charset="0"/>
                </a:rPr>
                <a:t>ACK 7..</a:t>
              </a:r>
            </a:p>
          </p:txBody>
        </p:sp>
      </p:grpSp>
      <p:sp>
        <p:nvSpPr>
          <p:cNvPr id="417827" name="Rectangle 35"/>
          <p:cNvSpPr>
            <a:spLocks noChangeArrowheads="1"/>
          </p:cNvSpPr>
          <p:nvPr/>
        </p:nvSpPr>
        <p:spPr bwMode="auto">
          <a:xfrm>
            <a:off x="6864350" y="3970338"/>
            <a:ext cx="15589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0090"/>
                </a:solidFill>
                <a:latin typeface="Arial" charset="0"/>
              </a:rPr>
              <a:t>set window size to 2</a:t>
            </a:r>
          </a:p>
        </p:txBody>
      </p:sp>
      <p:grpSp>
        <p:nvGrpSpPr>
          <p:cNvPr id="9" name="Group 46"/>
          <p:cNvGrpSpPr>
            <a:grpSpLocks/>
          </p:cNvGrpSpPr>
          <p:nvPr/>
        </p:nvGrpSpPr>
        <p:grpSpPr bwMode="auto">
          <a:xfrm>
            <a:off x="4365625" y="4543425"/>
            <a:ext cx="2506663" cy="396875"/>
            <a:chOff x="2750" y="2862"/>
            <a:chExt cx="1579" cy="250"/>
          </a:xfrm>
        </p:grpSpPr>
        <p:sp>
          <p:nvSpPr>
            <p:cNvPr id="417812" name="Line 20"/>
            <p:cNvSpPr>
              <a:spLocks noChangeShapeType="1"/>
            </p:cNvSpPr>
            <p:nvPr/>
          </p:nvSpPr>
          <p:spPr bwMode="auto">
            <a:xfrm>
              <a:off x="2793" y="3075"/>
              <a:ext cx="1536" cy="0"/>
            </a:xfrm>
            <a:prstGeom prst="line">
              <a:avLst/>
            </a:prstGeom>
            <a:noFill/>
            <a:ln w="38100">
              <a:solidFill>
                <a:srgbClr val="00009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828" name="Rectangle 36"/>
            <p:cNvSpPr>
              <a:spLocks noChangeArrowheads="1"/>
            </p:cNvSpPr>
            <p:nvPr/>
          </p:nvSpPr>
          <p:spPr bwMode="auto">
            <a:xfrm>
              <a:off x="2750" y="2862"/>
              <a:ext cx="33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000090"/>
                  </a:solidFill>
                  <a:latin typeface="Arial" charset="0"/>
                </a:rPr>
                <a:t>..9 </a:t>
              </a:r>
            </a:p>
          </p:txBody>
        </p:sp>
      </p:grpSp>
      <p:grpSp>
        <p:nvGrpSpPr>
          <p:cNvPr id="10" name="Group 47"/>
          <p:cNvGrpSpPr>
            <a:grpSpLocks/>
          </p:cNvGrpSpPr>
          <p:nvPr/>
        </p:nvGrpSpPr>
        <p:grpSpPr bwMode="auto">
          <a:xfrm>
            <a:off x="4368800" y="5486400"/>
            <a:ext cx="2455863" cy="396875"/>
            <a:chOff x="2752" y="3456"/>
            <a:chExt cx="1547" cy="250"/>
          </a:xfrm>
        </p:grpSpPr>
        <p:sp>
          <p:nvSpPr>
            <p:cNvPr id="417813" name="Line 21"/>
            <p:cNvSpPr>
              <a:spLocks noChangeShapeType="1"/>
            </p:cNvSpPr>
            <p:nvPr/>
          </p:nvSpPr>
          <p:spPr bwMode="auto">
            <a:xfrm>
              <a:off x="2763" y="3699"/>
              <a:ext cx="1536" cy="0"/>
            </a:xfrm>
            <a:prstGeom prst="line">
              <a:avLst/>
            </a:prstGeom>
            <a:noFill/>
            <a:ln w="38100">
              <a:solidFill>
                <a:srgbClr val="00009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829" name="Rectangle 37"/>
            <p:cNvSpPr>
              <a:spLocks noChangeArrowheads="1"/>
            </p:cNvSpPr>
            <p:nvPr/>
          </p:nvSpPr>
          <p:spPr bwMode="auto">
            <a:xfrm>
              <a:off x="2752" y="3456"/>
              <a:ext cx="47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000090"/>
                  </a:solidFill>
                  <a:latin typeface="Arial" charset="0"/>
                </a:rPr>
                <a:t>...9 8</a:t>
              </a:r>
            </a:p>
          </p:txBody>
        </p:sp>
      </p:grpSp>
      <p:sp>
        <p:nvSpPr>
          <p:cNvPr id="417830" name="Rectangle 38"/>
          <p:cNvSpPr>
            <a:spLocks noChangeArrowheads="1"/>
          </p:cNvSpPr>
          <p:nvPr/>
        </p:nvSpPr>
        <p:spPr bwMode="auto">
          <a:xfrm>
            <a:off x="620713" y="1284288"/>
            <a:ext cx="2849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0090"/>
                </a:solidFill>
                <a:latin typeface="Arial" charset="0"/>
              </a:rPr>
              <a:t>window size =4</a:t>
            </a:r>
          </a:p>
        </p:txBody>
      </p:sp>
      <p:sp>
        <p:nvSpPr>
          <p:cNvPr id="417840" name="Rectangle 48"/>
          <p:cNvSpPr>
            <a:spLocks noChangeArrowheads="1"/>
          </p:cNvSpPr>
          <p:nvPr/>
        </p:nvSpPr>
        <p:spPr bwMode="auto">
          <a:xfrm>
            <a:off x="1990725" y="1747838"/>
            <a:ext cx="2365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090"/>
                </a:solidFill>
                <a:latin typeface="Arial" charset="0"/>
              </a:rPr>
              <a:t> 0 1 2 3 4 5 6 7 8 9 </a:t>
            </a:r>
          </a:p>
        </p:txBody>
      </p:sp>
      <p:sp>
        <p:nvSpPr>
          <p:cNvPr id="417841" name="Rectangle 49"/>
          <p:cNvSpPr>
            <a:spLocks noChangeArrowheads="1"/>
          </p:cNvSpPr>
          <p:nvPr/>
        </p:nvSpPr>
        <p:spPr bwMode="auto">
          <a:xfrm>
            <a:off x="1962150" y="2344738"/>
            <a:ext cx="2012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0090"/>
                </a:solidFill>
                <a:latin typeface="Arial" charset="0"/>
              </a:rPr>
              <a:t>(slide window)</a:t>
            </a:r>
            <a:r>
              <a:rPr lang="en-US" sz="2000" b="1">
                <a:solidFill>
                  <a:srgbClr val="000090"/>
                </a:solidFill>
                <a:latin typeface="Arial" charset="0"/>
              </a:rPr>
              <a:t> 	</a:t>
            </a:r>
          </a:p>
        </p:txBody>
      </p:sp>
      <p:sp>
        <p:nvSpPr>
          <p:cNvPr id="417842" name="Rectangle 50"/>
          <p:cNvSpPr>
            <a:spLocks noChangeArrowheads="1"/>
          </p:cNvSpPr>
          <p:nvPr/>
        </p:nvSpPr>
        <p:spPr bwMode="auto">
          <a:xfrm>
            <a:off x="1847850" y="2759075"/>
            <a:ext cx="2365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090"/>
                </a:solidFill>
                <a:latin typeface="Arial" charset="0"/>
              </a:rPr>
              <a:t> 0 1 2 3 4 5 6 7 8 9 </a:t>
            </a:r>
          </a:p>
        </p:txBody>
      </p:sp>
      <p:sp>
        <p:nvSpPr>
          <p:cNvPr id="417843" name="Rectangle 51"/>
          <p:cNvSpPr>
            <a:spLocks noChangeArrowheads="1"/>
          </p:cNvSpPr>
          <p:nvPr/>
        </p:nvSpPr>
        <p:spPr bwMode="auto">
          <a:xfrm>
            <a:off x="1830388" y="3702050"/>
            <a:ext cx="2365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090"/>
                </a:solidFill>
                <a:latin typeface="Arial" charset="0"/>
              </a:rPr>
              <a:t> 0 1 2 3 4 5 6 7 8 9 </a:t>
            </a:r>
          </a:p>
        </p:txBody>
      </p:sp>
      <p:sp>
        <p:nvSpPr>
          <p:cNvPr id="417844" name="Rectangle 52"/>
          <p:cNvSpPr>
            <a:spLocks noChangeArrowheads="1"/>
          </p:cNvSpPr>
          <p:nvPr/>
        </p:nvSpPr>
        <p:spPr bwMode="auto">
          <a:xfrm>
            <a:off x="1844675" y="4700588"/>
            <a:ext cx="2365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090"/>
                </a:solidFill>
                <a:latin typeface="Arial" charset="0"/>
              </a:rPr>
              <a:t> 0 1 2 3 4 5 6 7 8 9 </a:t>
            </a:r>
          </a:p>
        </p:txBody>
      </p:sp>
      <p:sp>
        <p:nvSpPr>
          <p:cNvPr id="417845" name="Rectangle 53"/>
          <p:cNvSpPr>
            <a:spLocks noChangeArrowheads="1"/>
          </p:cNvSpPr>
          <p:nvPr/>
        </p:nvSpPr>
        <p:spPr bwMode="auto">
          <a:xfrm>
            <a:off x="1858963" y="5670550"/>
            <a:ext cx="2365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090"/>
                </a:solidFill>
                <a:latin typeface="Arial" charset="0"/>
              </a:rPr>
              <a:t> 0 1 2 3 4 5 6 7 8 9 </a:t>
            </a:r>
          </a:p>
        </p:txBody>
      </p:sp>
      <p:sp>
        <p:nvSpPr>
          <p:cNvPr id="417846" name="Rectangle 54"/>
          <p:cNvSpPr>
            <a:spLocks noChangeArrowheads="1"/>
          </p:cNvSpPr>
          <p:nvPr/>
        </p:nvSpPr>
        <p:spPr bwMode="auto">
          <a:xfrm>
            <a:off x="2309813" y="3359150"/>
            <a:ext cx="1758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0090"/>
                </a:solidFill>
                <a:latin typeface="Arial" charset="0"/>
              </a:rPr>
              <a:t>(slide window)</a:t>
            </a:r>
          </a:p>
        </p:txBody>
      </p:sp>
      <p:sp>
        <p:nvSpPr>
          <p:cNvPr id="417847" name="Rectangle 55"/>
          <p:cNvSpPr>
            <a:spLocks noChangeArrowheads="1"/>
          </p:cNvSpPr>
          <p:nvPr/>
        </p:nvSpPr>
        <p:spPr bwMode="auto">
          <a:xfrm>
            <a:off x="2420938" y="4341813"/>
            <a:ext cx="1758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0090"/>
                </a:solidFill>
                <a:latin typeface="Arial" charset="0"/>
              </a:rPr>
              <a:t>(slide window)</a:t>
            </a:r>
          </a:p>
        </p:txBody>
      </p:sp>
      <p:sp>
        <p:nvSpPr>
          <p:cNvPr id="417848" name="Rectangle 56"/>
          <p:cNvSpPr>
            <a:spLocks noChangeArrowheads="1"/>
          </p:cNvSpPr>
          <p:nvPr/>
        </p:nvSpPr>
        <p:spPr bwMode="auto">
          <a:xfrm>
            <a:off x="2481263" y="5227638"/>
            <a:ext cx="1162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0090"/>
                </a:solidFill>
                <a:latin typeface="Arial" charset="0"/>
              </a:rPr>
              <a:t>(timeout)</a:t>
            </a:r>
          </a:p>
        </p:txBody>
      </p:sp>
    </p:spTree>
    <p:extLst>
      <p:ext uri="{BB962C8B-B14F-4D97-AF65-F5344CB8AC3E}">
        <p14:creationId xmlns:p14="http://schemas.microsoft.com/office/powerpoint/2010/main" val="333071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807" grpId="0" animBg="1"/>
      <p:bldP spid="417806" grpId="0" animBg="1"/>
      <p:bldP spid="417805" grpId="0" animBg="1"/>
      <p:bldP spid="417804" grpId="0" animBg="1"/>
      <p:bldP spid="417803" grpId="0" animBg="1"/>
      <p:bldP spid="417827" grpId="0" autoUpdateAnimBg="0"/>
      <p:bldP spid="417830" grpId="0" autoUpdateAnimBg="0"/>
      <p:bldP spid="417840" grpId="0" autoUpdateAnimBg="0"/>
      <p:bldP spid="417841" grpId="0" autoUpdateAnimBg="0"/>
      <p:bldP spid="417842" grpId="0" autoUpdateAnimBg="0"/>
      <p:bldP spid="417843" grpId="0" autoUpdateAnimBg="0"/>
      <p:bldP spid="417844" grpId="0" autoUpdateAnimBg="0"/>
      <p:bldP spid="417845" grpId="0" autoUpdateAnimBg="0"/>
      <p:bldP spid="417846" grpId="0" autoUpdateAnimBg="0"/>
      <p:bldP spid="417847" grpId="0" autoUpdateAnimBg="0"/>
      <p:bldP spid="417848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Link Protocols</a:t>
            </a:r>
          </a:p>
        </p:txBody>
      </p:sp>
      <p:sp>
        <p:nvSpPr>
          <p:cNvPr id="419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Classification</a:t>
            </a:r>
          </a:p>
          <a:p>
            <a:pPr lvl="1"/>
            <a:r>
              <a:rPr lang="en-US"/>
              <a:t>Asynchronous transmission</a:t>
            </a:r>
          </a:p>
          <a:p>
            <a:pPr lvl="1"/>
            <a:r>
              <a:rPr lang="en-US"/>
              <a:t>Synchronous transmission </a:t>
            </a:r>
          </a:p>
          <a:p>
            <a:r>
              <a:rPr lang="en-US"/>
              <a:t>Differ by </a:t>
            </a:r>
          </a:p>
          <a:p>
            <a:pPr lvl="1"/>
            <a:r>
              <a:rPr lang="en-US"/>
              <a:t>Message delineation </a:t>
            </a:r>
          </a:p>
          <a:p>
            <a:pPr lvl="1"/>
            <a:r>
              <a:rPr lang="en-US"/>
              <a:t>Frame length</a:t>
            </a:r>
          </a:p>
          <a:p>
            <a:pPr lvl="1"/>
            <a:r>
              <a:rPr lang="en-US"/>
              <a:t>Frame field structure</a:t>
            </a:r>
          </a:p>
          <a:p>
            <a:endParaRPr lang="en-US"/>
          </a:p>
        </p:txBody>
      </p:sp>
      <p:sp>
        <p:nvSpPr>
          <p:cNvPr id="419844" name="Rectangle 4"/>
          <p:cNvSpPr>
            <a:spLocks noChangeArrowheads="1"/>
          </p:cNvSpPr>
          <p:nvPr/>
        </p:nvSpPr>
        <p:spPr bwMode="auto">
          <a:xfrm>
            <a:off x="5803900" y="4283075"/>
            <a:ext cx="1831975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845" name="Line 5"/>
          <p:cNvSpPr>
            <a:spLocks noChangeShapeType="1"/>
          </p:cNvSpPr>
          <p:nvPr/>
        </p:nvSpPr>
        <p:spPr bwMode="auto">
          <a:xfrm>
            <a:off x="4511675" y="4283075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846" name="Line 6"/>
          <p:cNvSpPr>
            <a:spLocks noChangeShapeType="1"/>
          </p:cNvSpPr>
          <p:nvPr/>
        </p:nvSpPr>
        <p:spPr bwMode="auto">
          <a:xfrm>
            <a:off x="4968875" y="4740275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847" name="Text Box 7"/>
          <p:cNvSpPr txBox="1">
            <a:spLocks noChangeArrowheads="1"/>
          </p:cNvSpPr>
          <p:nvPr/>
        </p:nvSpPr>
        <p:spPr bwMode="auto">
          <a:xfrm>
            <a:off x="6096000" y="3886200"/>
            <a:ext cx="1085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090"/>
                </a:solidFill>
                <a:latin typeface="Arial" charset="0"/>
              </a:rPr>
              <a:t>frame k</a:t>
            </a:r>
          </a:p>
        </p:txBody>
      </p:sp>
      <p:sp>
        <p:nvSpPr>
          <p:cNvPr id="419848" name="Text Box 8"/>
          <p:cNvSpPr txBox="1">
            <a:spLocks noChangeArrowheads="1"/>
          </p:cNvSpPr>
          <p:nvPr/>
        </p:nvSpPr>
        <p:spPr bwMode="auto">
          <a:xfrm>
            <a:off x="7540625" y="3911600"/>
            <a:ext cx="1257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0090"/>
                </a:solidFill>
                <a:latin typeface="Arial" charset="0"/>
              </a:rPr>
              <a:t>frame k+1</a:t>
            </a:r>
          </a:p>
        </p:txBody>
      </p:sp>
      <p:sp>
        <p:nvSpPr>
          <p:cNvPr id="419849" name="Text Box 9"/>
          <p:cNvSpPr txBox="1">
            <a:spLocks noChangeArrowheads="1"/>
          </p:cNvSpPr>
          <p:nvPr/>
        </p:nvSpPr>
        <p:spPr bwMode="auto">
          <a:xfrm>
            <a:off x="4587875" y="3911600"/>
            <a:ext cx="1200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0090"/>
                </a:solidFill>
                <a:latin typeface="Arial" charset="0"/>
              </a:rPr>
              <a:t>frame k-1</a:t>
            </a:r>
          </a:p>
        </p:txBody>
      </p:sp>
      <p:sp>
        <p:nvSpPr>
          <p:cNvPr id="419850" name="Line 10"/>
          <p:cNvSpPr>
            <a:spLocks noChangeShapeType="1"/>
          </p:cNvSpPr>
          <p:nvPr/>
        </p:nvSpPr>
        <p:spPr bwMode="auto">
          <a:xfrm>
            <a:off x="5803900" y="4968875"/>
            <a:ext cx="1831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851" name="Line 11"/>
          <p:cNvSpPr>
            <a:spLocks noChangeShapeType="1"/>
          </p:cNvSpPr>
          <p:nvPr/>
        </p:nvSpPr>
        <p:spPr bwMode="auto">
          <a:xfrm>
            <a:off x="6096000" y="428307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852" name="Line 12"/>
          <p:cNvSpPr>
            <a:spLocks noChangeShapeType="1"/>
          </p:cNvSpPr>
          <p:nvPr/>
        </p:nvSpPr>
        <p:spPr bwMode="auto">
          <a:xfrm>
            <a:off x="6416675" y="428307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853" name="Line 13"/>
          <p:cNvSpPr>
            <a:spLocks noChangeShapeType="1"/>
          </p:cNvSpPr>
          <p:nvPr/>
        </p:nvSpPr>
        <p:spPr bwMode="auto">
          <a:xfrm>
            <a:off x="7181850" y="428307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4264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7" name="Rectangle 1033"/>
          <p:cNvSpPr>
            <a:spLocks noChangeArrowheads="1"/>
          </p:cNvSpPr>
          <p:nvPr/>
        </p:nvSpPr>
        <p:spPr bwMode="auto">
          <a:xfrm>
            <a:off x="1905000" y="3190875"/>
            <a:ext cx="5257800" cy="2514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5570" name="Text Box 1026"/>
          <p:cNvSpPr txBox="1">
            <a:spLocks noChangeArrowheads="1"/>
          </p:cNvSpPr>
          <p:nvPr/>
        </p:nvSpPr>
        <p:spPr bwMode="auto">
          <a:xfrm>
            <a:off x="441325" y="60610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400"/>
          </a:p>
        </p:txBody>
      </p:sp>
      <p:sp>
        <p:nvSpPr>
          <p:cNvPr id="365571" name="Text Box 1027"/>
          <p:cNvSpPr txBox="1">
            <a:spLocks noChangeArrowheads="1"/>
          </p:cNvSpPr>
          <p:nvPr/>
        </p:nvSpPr>
        <p:spPr bwMode="auto">
          <a:xfrm>
            <a:off x="1676400" y="45720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3600">
              <a:solidFill>
                <a:schemeClr val="accent2"/>
              </a:solidFill>
            </a:endParaRPr>
          </a:p>
        </p:txBody>
      </p:sp>
      <p:pic>
        <p:nvPicPr>
          <p:cNvPr id="365572" name="Picture 1028" descr="0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4888" y="3343275"/>
            <a:ext cx="6934200" cy="2330450"/>
          </a:xfrm>
          <a:prstGeom prst="rect">
            <a:avLst/>
          </a:prstGeom>
          <a:noFill/>
        </p:spPr>
      </p:pic>
      <p:sp>
        <p:nvSpPr>
          <p:cNvPr id="365574" name="Rectangle 10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Asynchronous Transmission</a:t>
            </a:r>
          </a:p>
        </p:txBody>
      </p:sp>
      <p:sp>
        <p:nvSpPr>
          <p:cNvPr id="365575" name="Rectangle 1031"/>
          <p:cNvSpPr>
            <a:spLocks noChangeArrowheads="1"/>
          </p:cNvSpPr>
          <p:nvPr/>
        </p:nvSpPr>
        <p:spPr bwMode="auto">
          <a:xfrm>
            <a:off x="3022600" y="1682750"/>
            <a:ext cx="2651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16027C"/>
                </a:solidFill>
                <a:latin typeface="Arial" charset="0"/>
              </a:rPr>
              <a:t>Each character is sent independently</a:t>
            </a:r>
          </a:p>
        </p:txBody>
      </p:sp>
      <p:sp>
        <p:nvSpPr>
          <p:cNvPr id="365581" name="Rectangle 1037"/>
          <p:cNvSpPr>
            <a:spLocks noChangeArrowheads="1"/>
          </p:cNvSpPr>
          <p:nvPr/>
        </p:nvSpPr>
        <p:spPr bwMode="auto">
          <a:xfrm>
            <a:off x="7407275" y="2119313"/>
            <a:ext cx="173672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16027C"/>
                </a:solidFill>
                <a:latin typeface="Arial" charset="0"/>
              </a:rPr>
              <a:t>Stop bits sent between transmissions (a series of stop bits)</a:t>
            </a:r>
          </a:p>
        </p:txBody>
      </p:sp>
      <p:sp>
        <p:nvSpPr>
          <p:cNvPr id="365583" name="Line 1039"/>
          <p:cNvSpPr>
            <a:spLocks noChangeShapeType="1"/>
          </p:cNvSpPr>
          <p:nvPr/>
        </p:nvSpPr>
        <p:spPr bwMode="auto">
          <a:xfrm flipH="1">
            <a:off x="6943725" y="2943225"/>
            <a:ext cx="404813" cy="441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5584" name="Line 1040"/>
          <p:cNvSpPr>
            <a:spLocks noChangeShapeType="1"/>
          </p:cNvSpPr>
          <p:nvPr/>
        </p:nvSpPr>
        <p:spPr bwMode="auto">
          <a:xfrm>
            <a:off x="4318000" y="2271713"/>
            <a:ext cx="0" cy="850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5585" name="Rectangle 1041"/>
          <p:cNvSpPr>
            <a:spLocks noChangeArrowheads="1"/>
          </p:cNvSpPr>
          <p:nvPr/>
        </p:nvSpPr>
        <p:spPr bwMode="auto">
          <a:xfrm>
            <a:off x="165100" y="1366838"/>
            <a:ext cx="1568450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800" b="1">
                <a:solidFill>
                  <a:srgbClr val="16027C"/>
                </a:solidFill>
                <a:latin typeface="Arial" charset="0"/>
              </a:rPr>
              <a:t>Start bit used by the receiver for separating characters and for synch.</a:t>
            </a:r>
          </a:p>
        </p:txBody>
      </p:sp>
      <p:sp>
        <p:nvSpPr>
          <p:cNvPr id="365588" name="Line 1044"/>
          <p:cNvSpPr>
            <a:spLocks noChangeShapeType="1"/>
          </p:cNvSpPr>
          <p:nvPr/>
        </p:nvSpPr>
        <p:spPr bwMode="auto">
          <a:xfrm>
            <a:off x="1828800" y="2479675"/>
            <a:ext cx="284163" cy="958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03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Transmission</a:t>
            </a:r>
          </a:p>
        </p:txBody>
      </p:sp>
      <p:sp>
        <p:nvSpPr>
          <p:cNvPr id="217093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8237538" cy="4800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/>
              <a:t>Analog transmissions 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Analog data transmitted in analog form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Examples of analog data being sent using analog transmissions are broadcast TV and radio</a:t>
            </a:r>
          </a:p>
          <a:p>
            <a:pPr>
              <a:lnSpc>
                <a:spcPct val="80000"/>
              </a:lnSpc>
            </a:pPr>
            <a:r>
              <a:rPr lang="en-US" sz="2400"/>
              <a:t>Digital transmissions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Made of discrete square waves with a clear beginning and ending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Computer networks send digital data using digital transmissions</a:t>
            </a:r>
          </a:p>
          <a:p>
            <a:pPr>
              <a:lnSpc>
                <a:spcPct val="80000"/>
              </a:lnSpc>
            </a:pPr>
            <a:r>
              <a:rPr lang="en-US" sz="2400"/>
              <a:t>Data converted between analog and digital formats 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Modem (modulator/demodulator):  used when digital data is sent as an analog transmission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Codec (coder/decoder): used when analog data is sent via digital transmission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60" name="Rectangle 104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Type vs. Transmission Type</a:t>
            </a:r>
          </a:p>
        </p:txBody>
      </p:sp>
      <p:graphicFrame>
        <p:nvGraphicFramePr>
          <p:cNvPr id="219165" name="Group 1053"/>
          <p:cNvGraphicFramePr>
            <a:graphicFrameLocks noGrp="1"/>
          </p:cNvGraphicFramePr>
          <p:nvPr>
            <p:ph type="tbl" idx="4294967295"/>
          </p:nvPr>
        </p:nvGraphicFramePr>
        <p:xfrm>
          <a:off x="0" y="1600200"/>
          <a:ext cx="7848600" cy="4114800"/>
        </p:xfrm>
        <a:graphic>
          <a:graphicData uri="http://schemas.openxmlformats.org/drawingml/2006/table">
            <a:tbl>
              <a:tblPr/>
              <a:tblGrid>
                <a:gridCol w="2438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8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sng" strike="noStrike" cap="none" normalizeH="0" baseline="0">
                          <a:ln>
                            <a:noFill/>
                          </a:ln>
                          <a:solidFill>
                            <a:srgbClr val="00008C"/>
                          </a:solidFill>
                          <a:effectLst/>
                          <a:latin typeface="Arial" charset="0"/>
                        </a:rPr>
                        <a:t>Analog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sng" strike="noStrike" cap="none" normalizeH="0" baseline="0">
                          <a:ln>
                            <a:noFill/>
                          </a:ln>
                          <a:solidFill>
                            <a:srgbClr val="00008C"/>
                          </a:solidFill>
                          <a:effectLst/>
                          <a:latin typeface="Arial" charset="0"/>
                        </a:rPr>
                        <a:t>Transmission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sng" strike="noStrike" cap="none" normalizeH="0" baseline="0">
                          <a:ln>
                            <a:noFill/>
                          </a:ln>
                          <a:solidFill>
                            <a:srgbClr val="00008C"/>
                          </a:solidFill>
                          <a:effectLst/>
                          <a:latin typeface="Arial" charset="0"/>
                        </a:rPr>
                        <a:t>Digital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sng" strike="noStrike" cap="none" normalizeH="0" baseline="0">
                          <a:ln>
                            <a:noFill/>
                          </a:ln>
                          <a:solidFill>
                            <a:srgbClr val="00008C"/>
                          </a:solidFill>
                          <a:effectLst/>
                          <a:latin typeface="Arial" charset="0"/>
                        </a:rPr>
                        <a:t>Transmission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sng" strike="noStrike" cap="none" normalizeH="0" baseline="0">
                          <a:ln>
                            <a:noFill/>
                          </a:ln>
                          <a:solidFill>
                            <a:srgbClr val="00008C"/>
                          </a:solidFill>
                          <a:effectLst/>
                          <a:latin typeface="Arial" charset="0"/>
                        </a:rPr>
                        <a:t>Analog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sng" strike="noStrike" cap="none" normalizeH="0" baseline="0">
                          <a:ln>
                            <a:noFill/>
                          </a:ln>
                          <a:solidFill>
                            <a:srgbClr val="00008C"/>
                          </a:solidFill>
                          <a:effectLst/>
                          <a:latin typeface="Arial" charset="0"/>
                        </a:rPr>
                        <a:t>Data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8C"/>
                          </a:solidFill>
                          <a:effectLst/>
                          <a:latin typeface="Arial" charset="0"/>
                        </a:rPr>
                        <a:t>AM and FM Radio, Broadcast TV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8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8C"/>
                          </a:solidFill>
                          <a:effectLst/>
                          <a:latin typeface="Arial" charset="0"/>
                        </a:rPr>
                        <a:t>Pulse code modulation, MP3, CDs, iPOD, cellphones, VoIP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sng" strike="noStrike" cap="none" normalizeH="0" baseline="0">
                          <a:ln>
                            <a:noFill/>
                          </a:ln>
                          <a:solidFill>
                            <a:srgbClr val="00008C"/>
                          </a:solidFill>
                          <a:effectLst/>
                          <a:latin typeface="Arial" charset="0"/>
                        </a:rPr>
                        <a:t>Digital Data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8C"/>
                          </a:solidFill>
                          <a:effectLst/>
                          <a:latin typeface="Arial" charset="0"/>
                        </a:rPr>
                        <a:t>Dial up modem sending email from your house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8C"/>
                          </a:solidFill>
                          <a:effectLst/>
                          <a:latin typeface="Arial" charset="0"/>
                        </a:rPr>
                        <a:t>Codes such as ASCII or EBCDIC run over Ethernet LANs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19157" name="Line 1045"/>
          <p:cNvSpPr>
            <a:spLocks noChangeShapeType="1"/>
          </p:cNvSpPr>
          <p:nvPr/>
        </p:nvSpPr>
        <p:spPr bwMode="auto">
          <a:xfrm flipH="1" flipV="1">
            <a:off x="533400" y="1600200"/>
            <a:ext cx="25908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Digital Transmission: Advantages</a:t>
            </a:r>
          </a:p>
        </p:txBody>
      </p:sp>
      <p:sp>
        <p:nvSpPr>
          <p:cNvPr id="220169" name="Rectangle 9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8153400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Produces fewer errors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Easier to detect and correct errors, since transmitted data is binary (1s and 0s, only two distinct values)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A weak square wave can easily be propagated again in perfect form, allowing more crisp transmission than analog</a:t>
            </a:r>
          </a:p>
          <a:p>
            <a:pPr>
              <a:lnSpc>
                <a:spcPct val="80000"/>
              </a:lnSpc>
            </a:pPr>
            <a:r>
              <a:rPr lang="en-US" sz="2000"/>
              <a:t>Permits higher maximum transmission rates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e.g., Optical fiber designed for digital transmission</a:t>
            </a:r>
          </a:p>
          <a:p>
            <a:pPr>
              <a:lnSpc>
                <a:spcPct val="80000"/>
              </a:lnSpc>
            </a:pPr>
            <a:r>
              <a:rPr lang="en-US" sz="2000"/>
              <a:t>More efficient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Possible to send more digital data through a given circuit, circuit can be “packed”</a:t>
            </a:r>
          </a:p>
          <a:p>
            <a:pPr>
              <a:lnSpc>
                <a:spcPct val="80000"/>
              </a:lnSpc>
            </a:pPr>
            <a:r>
              <a:rPr lang="en-US" sz="2000"/>
              <a:t>More secure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Easier to encrypt digital bit stream</a:t>
            </a:r>
          </a:p>
          <a:p>
            <a:pPr>
              <a:lnSpc>
                <a:spcPct val="80000"/>
              </a:lnSpc>
            </a:pPr>
            <a:r>
              <a:rPr lang="en-US" sz="2000"/>
              <a:t>Simpler to integrate voice, video and data 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Easier mix and match V, V, D on the same circuit, since all signals made up of 0’s and 1’s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763000" cy="1143000"/>
          </a:xfrm>
        </p:spPr>
        <p:txBody>
          <a:bodyPr/>
          <a:lstStyle/>
          <a:p>
            <a:r>
              <a:rPr lang="en-US" dirty="0"/>
              <a:t>Circuit Configuration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686800" cy="4525963"/>
          </a:xfrm>
        </p:spPr>
        <p:txBody>
          <a:bodyPr/>
          <a:lstStyle/>
          <a:p>
            <a:r>
              <a:rPr lang="en-US" dirty="0"/>
              <a:t>Circuit Configuration</a:t>
            </a:r>
          </a:p>
          <a:p>
            <a:pPr lvl="1"/>
            <a:r>
              <a:rPr lang="en-US" b="1" dirty="0"/>
              <a:t>Point-to-Point</a:t>
            </a:r>
            <a:r>
              <a:rPr lang="en-US" dirty="0"/>
              <a:t> circuits include most wired connections today</a:t>
            </a:r>
          </a:p>
          <a:p>
            <a:pPr lvl="1"/>
            <a:r>
              <a:rPr lang="en-US" b="1" dirty="0"/>
              <a:t>Multipoint</a:t>
            </a:r>
            <a:r>
              <a:rPr lang="en-US" dirty="0"/>
              <a:t> circuits are most commonly used in wireless today</a:t>
            </a:r>
          </a:p>
          <a:p>
            <a:r>
              <a:rPr lang="en-US" dirty="0"/>
              <a:t>Shared circuits (multipoint) are less expensive</a:t>
            </a:r>
          </a:p>
        </p:txBody>
      </p:sp>
      <p:pic>
        <p:nvPicPr>
          <p:cNvPr id="8" name="Picture 7" descr="c03f001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4648200"/>
            <a:ext cx="3581400" cy="1295400"/>
          </a:xfrm>
          <a:prstGeom prst="rect">
            <a:avLst/>
          </a:prstGeom>
        </p:spPr>
      </p:pic>
      <p:pic>
        <p:nvPicPr>
          <p:cNvPr id="9" name="Picture 8" descr="c03f002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199" y="4267200"/>
            <a:ext cx="3352801" cy="225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599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Point-to-Point Configuration</a:t>
            </a:r>
          </a:p>
        </p:txBody>
      </p:sp>
      <p:sp>
        <p:nvSpPr>
          <p:cNvPr id="306181" name="Rectangle 5"/>
          <p:cNvSpPr>
            <a:spLocks noChangeArrowheads="1"/>
          </p:cNvSpPr>
          <p:nvPr/>
        </p:nvSpPr>
        <p:spPr bwMode="auto">
          <a:xfrm>
            <a:off x="838200" y="4875213"/>
            <a:ext cx="8153400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00050" indent="-234950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  <a:buFontTx/>
              <a:buChar char="–"/>
            </a:pPr>
            <a:r>
              <a:rPr lang="en-US" sz="2000" b="1">
                <a:solidFill>
                  <a:srgbClr val="16027C"/>
                </a:solidFill>
                <a:latin typeface="Arial" charset="0"/>
              </a:rPr>
              <a:t>Used when computers generate enough data to fill the capacity of the circuit</a:t>
            </a:r>
          </a:p>
          <a:p>
            <a:pPr marL="400050" indent="-234950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  <a:buFontTx/>
              <a:buChar char="–"/>
            </a:pPr>
            <a:r>
              <a:rPr lang="en-US" sz="2000" b="1">
                <a:solidFill>
                  <a:srgbClr val="16027C"/>
                </a:solidFill>
                <a:latin typeface="Arial" charset="0"/>
              </a:rPr>
              <a:t>Each computer has its own circuit to reach the other computer in the network (expensive)</a:t>
            </a: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53440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5417</TotalTime>
  <Words>2813</Words>
  <Application>Microsoft Macintosh PowerPoint</Application>
  <PresentationFormat>On-screen Show (4:3)</PresentationFormat>
  <Paragraphs>483</Paragraphs>
  <Slides>47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Arial</vt:lpstr>
      <vt:lpstr>Calibri</vt:lpstr>
      <vt:lpstr>Calibri Light</vt:lpstr>
      <vt:lpstr>ＭＳ Ｐゴシック</vt:lpstr>
      <vt:lpstr>Times New Roman</vt:lpstr>
      <vt:lpstr>Wingdings</vt:lpstr>
      <vt:lpstr>Office Theme</vt:lpstr>
      <vt:lpstr>Agenda</vt:lpstr>
      <vt:lpstr>Miscellaneous Business…</vt:lpstr>
      <vt:lpstr>7-Layer Model of OSI</vt:lpstr>
      <vt:lpstr>Types of  Data Transmitted</vt:lpstr>
      <vt:lpstr>Types of Transmission</vt:lpstr>
      <vt:lpstr>Data Type vs. Transmission Type</vt:lpstr>
      <vt:lpstr>Digital Transmission: Advantages</vt:lpstr>
      <vt:lpstr>Circuit Configuration</vt:lpstr>
      <vt:lpstr>Point-to-Point Configuration</vt:lpstr>
      <vt:lpstr>Multipoint Configuration</vt:lpstr>
      <vt:lpstr>PowerPoint Presentation</vt:lpstr>
      <vt:lpstr>Data Flow (Transmission)</vt:lpstr>
      <vt:lpstr>Selection of Data Flow Method</vt:lpstr>
      <vt:lpstr>Multiplexing</vt:lpstr>
      <vt:lpstr>Frequency Division Multiplexing</vt:lpstr>
      <vt:lpstr>Time Division Multiplexing</vt:lpstr>
      <vt:lpstr>Comparison of TDM / FDM</vt:lpstr>
      <vt:lpstr>Communications Media</vt:lpstr>
      <vt:lpstr>Twisted Pair (TP) Wires</vt:lpstr>
      <vt:lpstr>Coaxial Cable</vt:lpstr>
      <vt:lpstr>Fiber Optic Cable</vt:lpstr>
      <vt:lpstr>Types of Optical Fiber</vt:lpstr>
      <vt:lpstr>Wireless Media</vt:lpstr>
      <vt:lpstr>Microwave Radio</vt:lpstr>
      <vt:lpstr>Satellite Communications</vt:lpstr>
      <vt:lpstr>Factors Used in Media Selection</vt:lpstr>
      <vt:lpstr>Media Summary</vt:lpstr>
      <vt:lpstr>7-Layer Model of OSI</vt:lpstr>
      <vt:lpstr>Data Link Layer - Introduction</vt:lpstr>
      <vt:lpstr>Media Access Control (MAC)</vt:lpstr>
      <vt:lpstr>Controlled Access</vt:lpstr>
      <vt:lpstr>Contention</vt:lpstr>
      <vt:lpstr>Relative Performance</vt:lpstr>
      <vt:lpstr>Error Control</vt:lpstr>
      <vt:lpstr>Sources of Errors and Prevention</vt:lpstr>
      <vt:lpstr>Error Detection Techniques</vt:lpstr>
      <vt:lpstr>Parity Checking</vt:lpstr>
      <vt:lpstr>Examples of Using Parity</vt:lpstr>
      <vt:lpstr>Cyclic Redundancy Check (CRC)</vt:lpstr>
      <vt:lpstr>Error Correction</vt:lpstr>
      <vt:lpstr>Automatic Repeat Request (ARQ)</vt:lpstr>
      <vt:lpstr>Stop and Wait ARQ</vt:lpstr>
      <vt:lpstr>Continuous ARQ</vt:lpstr>
      <vt:lpstr>Flow Control with ARQ</vt:lpstr>
      <vt:lpstr>Flow Control Example</vt:lpstr>
      <vt:lpstr>Data Link Protocols</vt:lpstr>
      <vt:lpstr>Asynchronous Transmission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Brad Mattocks</dc:creator>
  <cp:lastModifiedBy>Mohammed Alghamdi</cp:lastModifiedBy>
  <cp:revision>105</cp:revision>
  <dcterms:created xsi:type="dcterms:W3CDTF">2008-01-27T15:59:04Z</dcterms:created>
  <dcterms:modified xsi:type="dcterms:W3CDTF">2017-01-14T19:43:02Z</dcterms:modified>
</cp:coreProperties>
</file>