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6"/>
    <p:restoredTop sz="72965"/>
  </p:normalViewPr>
  <p:slideViewPr>
    <p:cSldViewPr snapToGrid="0" snapToObjects="1">
      <p:cViewPr>
        <p:scale>
          <a:sx n="76" d="100"/>
          <a:sy n="76" d="100"/>
        </p:scale>
        <p:origin x="115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F1ED9-1036-EF42-8ED7-554DDD2BA30C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8B04E-19F8-EE44-839F-48D05B2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2000" dirty="0" smtClean="0">
                <a:solidFill>
                  <a:schemeClr val="accent2"/>
                </a:solidFill>
                <a:latin typeface="Times New Roman" charset="0"/>
              </a:rPr>
              <a:t>The financial structure of the organization is unable to handle the programs objectives of growth and diversity.  Consequently, the organization</a:t>
            </a:r>
            <a:r>
              <a:rPr lang="ja-JP" altLang="en-US" sz="2000" dirty="0" smtClean="0">
                <a:solidFill>
                  <a:schemeClr val="accent2"/>
                </a:solidFill>
                <a:latin typeface="Times New Roman" charset="0"/>
              </a:rPr>
              <a:t>’</a:t>
            </a:r>
            <a:r>
              <a:rPr lang="en-US" altLang="ja-JP" sz="2000" dirty="0" smtClean="0">
                <a:solidFill>
                  <a:schemeClr val="accent2"/>
                </a:solidFill>
                <a:latin typeface="Times New Roman" charset="0"/>
              </a:rPr>
              <a:t>s low income forces it to operate on a low budget.  This results in the delivery of low quality services and decreased sales with no possibility for growth and diversification.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 smtClean="0">
              <a:solidFill>
                <a:schemeClr val="accent2"/>
              </a:solidFill>
              <a:latin typeface="Times New Roman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Membership decreased by 20% in 2003 alone, and continues to decline over the years.  Membership declines result from a lack or decline of members interest in civic and outdoor activities, and poor communication means used to reach out the young people.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 smtClean="0">
              <a:latin typeface="Times New Roman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2000" dirty="0" smtClean="0">
                <a:solidFill>
                  <a:srgbClr val="333399"/>
                </a:solidFill>
                <a:latin typeface="Times New Roman" charset="0"/>
              </a:rPr>
              <a:t>Girl Scouts activities, such as selling cookies, create a platform for participation and donation between the organization and its community.  Unfortunately, the recession and financial difficulties faced by the majority of communities resulted in decreased donations to the organization.</a:t>
            </a:r>
            <a:endParaRPr lang="en-US" altLang="x-none" sz="3600" dirty="0" smtClean="0">
              <a:solidFill>
                <a:schemeClr val="accent2"/>
              </a:solidFill>
              <a:latin typeface="Times New Roman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 smtClean="0">
              <a:latin typeface="Times New Roman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8B04E-19F8-EE44-839F-48D05B20CD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KPMG</a:t>
            </a:r>
          </a:p>
          <a:p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Reducing the membership fees can engage more engagement in fun activities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will be cheaper for the parents to purchase uniforms and pay troop fees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fees- increases negative perception- low income families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membership fees should be cancelled after other strategies are implemented 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discounts can encourage people to  have an experience of the activities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8B04E-19F8-EE44-839F-48D05B20CD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 organization should conduct more rigorous advertising. When reaching out to the young girls, the organization should consider that they spend much time watching television and socializing over the internet.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For this reason, the most appropriate method for reaching out to them is to communicate on social media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Create an online presence, such </a:t>
            </a:r>
            <a:r>
              <a:rPr lang="en-US" kern="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kern="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twitter, etc., 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Engage members from moment of entry for ensuring retention in the long-run, and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Recruit more demographically diverse girls.  For example, recruit from the Hispanic community through Spanish speaking troop leaders and Spanish brochures.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8B04E-19F8-EE44-839F-48D05B20CD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going to attractive</a:t>
            </a:r>
            <a:r>
              <a:rPr lang="en-US" baseline="0" dirty="0" smtClean="0"/>
              <a:t> new membership and keep girls staying in the GS so they won’t lose their membership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8B04E-19F8-EE44-839F-48D05B20CD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For Example, after each program they ask the girls what they need to be in each program so they will have the idea</a:t>
            </a:r>
            <a:r>
              <a:rPr lang="en-US" kern="0" baseline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directly from girls. And they will know how to improve it by taking information from their Clint. They time line for this activity is only 1 day. It is going to be after each program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baseline="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For Example, this teacher going to prepper for each class that he going to thought. Which</a:t>
            </a:r>
            <a:r>
              <a:rPr lang="en-US" kern="0" baseline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he is going to make everything ready to start their classes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and they will not going to need</a:t>
            </a:r>
            <a:r>
              <a:rPr lang="en-US" kern="0" baseline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to hiring more people to prepper for classes.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baseline="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 For example, the traditional badge can be supplemented with a gift which matches the awardees interests.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baseline="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baseline="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baseline="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kern="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8B04E-19F8-EE44-839F-48D05B20CD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dirty="0" smtClean="0">
                <a:ea typeface="ＭＳ Ｐゴシック" charset="-128"/>
              </a:rPr>
              <a:t>These recommendations we have talked about it. Girl scout of west central Florida could improve their competitive advantage , number of memberships and  and increase donation.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8B04E-19F8-EE44-839F-48D05B20CD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3F815-27F2-1145-A0C9-A4F92D66858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6127-BD0D-2945-8B49-60F24D71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80" y="487680"/>
            <a:ext cx="10820400" cy="2463798"/>
          </a:xfrm>
        </p:spPr>
        <p:txBody>
          <a:bodyPr>
            <a:normAutofit/>
          </a:bodyPr>
          <a:lstStyle/>
          <a:p>
            <a:r>
              <a:rPr lang="en-US" altLang="x-none" b="1" dirty="0">
                <a:solidFill>
                  <a:srgbClr val="990000"/>
                </a:solidFill>
                <a:latin typeface="Times New Roman" charset="0"/>
              </a:rPr>
              <a:t>Girl Scouts of West Central Florida</a:t>
            </a:r>
            <a:r>
              <a:rPr lang="en-US" altLang="x-none" b="1" dirty="0">
                <a:latin typeface="Times New Roman" charset="0"/>
              </a:rPr>
              <a:t/>
            </a:r>
            <a:br>
              <a:rPr lang="en-US" altLang="x-none" b="1" dirty="0">
                <a:latin typeface="Times New Roman" charset="0"/>
              </a:rPr>
            </a:br>
            <a:endParaRPr lang="en-US" altLang="x-none" sz="4000" b="1" dirty="0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0880" y="2260796"/>
            <a:ext cx="45448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3200" b="1" smtClean="0"/>
              <a:t> </a:t>
            </a:r>
            <a:r>
              <a:rPr lang="en-US" altLang="x-none" sz="3200" smtClean="0"/>
              <a:t> </a:t>
            </a:r>
            <a:r>
              <a:rPr lang="en-US" altLang="x-none" smtClean="0"/>
              <a:t>Strategic Analysis Recommendations</a:t>
            </a:r>
            <a:endParaRPr lang="en-US" altLang="x-none" b="1" smtClean="0">
              <a:solidFill>
                <a:srgbClr val="990000"/>
              </a:solidFill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743200" y="4135121"/>
            <a:ext cx="9448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095"/>
            <a:ext cx="2392199" cy="1915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8449" y="2903755"/>
            <a:ext cx="170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MGT 431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solidFill>
                  <a:srgbClr val="800000"/>
                </a:solidFill>
              </a:rPr>
              <a:t>Conclusion</a:t>
            </a:r>
            <a:r>
              <a:rPr lang="en-US" altLang="x-none" sz="2000" dirty="0">
                <a:solidFill>
                  <a:srgbClr val="800000"/>
                </a:solidFill>
              </a:rPr>
              <a:t> </a:t>
            </a:r>
            <a:r>
              <a:rPr lang="en-US" altLang="x-none" sz="2000" dirty="0"/>
              <a:t> </a:t>
            </a:r>
            <a:br>
              <a:rPr lang="en-US" altLang="x-none" sz="2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sz="2400" kern="0" dirty="0" smtClean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Issues:</a:t>
            </a:r>
            <a:endParaRPr lang="en-US" sz="2400" kern="0" dirty="0">
              <a:solidFill>
                <a:schemeClr val="accent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D</a:t>
            </a:r>
            <a:r>
              <a:rPr lang="en-US" sz="2400" kern="0" dirty="0" smtClean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iminished funds.</a:t>
            </a:r>
            <a:endParaRPr lang="en-US" sz="2400" kern="0" dirty="0">
              <a:solidFill>
                <a:srgbClr val="7030A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D</a:t>
            </a:r>
            <a:r>
              <a:rPr lang="en-US" sz="2400" kern="0" dirty="0" smtClean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ecreased membership.</a:t>
            </a:r>
            <a:endParaRPr lang="en-US" sz="2400" kern="0" dirty="0">
              <a:solidFill>
                <a:srgbClr val="7030A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D</a:t>
            </a:r>
            <a:r>
              <a:rPr lang="en-US" sz="2400" kern="0" dirty="0" smtClean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ecline </a:t>
            </a:r>
            <a:r>
              <a:rPr lang="en-US" sz="2400" kern="0" dirty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in donations.</a:t>
            </a: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endParaRPr lang="en-US" sz="2400" kern="0" dirty="0">
              <a:solidFill>
                <a:srgbClr val="7030A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sz="2400" kern="0" dirty="0">
                <a:solidFill>
                  <a:schemeClr val="accent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Recommendations and implementations: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Practice savings and increase </a:t>
            </a:r>
            <a:r>
              <a:rPr lang="en-US" sz="2400" kern="0" dirty="0" smtClean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revenues.</a:t>
            </a:r>
            <a:endParaRPr lang="en-US" sz="2400" kern="0" dirty="0">
              <a:solidFill>
                <a:srgbClr val="7030A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Advertising.</a:t>
            </a:r>
            <a:endParaRPr lang="en-US" sz="2400" kern="0" dirty="0">
              <a:solidFill>
                <a:srgbClr val="7030A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Increasing variety of </a:t>
            </a:r>
            <a:r>
              <a:rPr lang="en-US" sz="2400" kern="0" dirty="0" smtClean="0">
                <a:solidFill>
                  <a:srgbClr val="7030A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activities.</a:t>
            </a:r>
            <a:endParaRPr lang="en-US" sz="2400" kern="0" dirty="0">
              <a:solidFill>
                <a:srgbClr val="7030A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194560"/>
            <a:ext cx="5251598" cy="37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 dirty="0">
                <a:solidFill>
                  <a:srgbClr val="990000"/>
                </a:solidFill>
                <a:latin typeface="Times New Roman" charset="0"/>
              </a:rPr>
              <a:t>Girl Scouts of West Central </a:t>
            </a:r>
            <a:r>
              <a:rPr lang="en-US" altLang="x-none" b="1" dirty="0" smtClean="0">
                <a:solidFill>
                  <a:srgbClr val="990000"/>
                </a:solidFill>
                <a:latin typeface="Times New Roman" charset="0"/>
              </a:rPr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sz="270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Girl Scouts of West Central Florida are experiencing: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iminished funds</a:t>
            </a:r>
            <a:r>
              <a:rPr lang="en-US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ecreased membership.</a:t>
            </a:r>
            <a:endParaRPr lang="en-US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ecline </a:t>
            </a:r>
            <a:r>
              <a:rPr lang="en-US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donations.</a:t>
            </a: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endParaRPr lang="en-US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Recommendations include: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Practice savings and increase </a:t>
            </a:r>
            <a:r>
              <a:rPr lang="en-US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revenues.</a:t>
            </a:r>
            <a:endParaRPr lang="en-US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Advertising.</a:t>
            </a:r>
            <a:endParaRPr lang="en-US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Increasing variety of activities.</a:t>
            </a: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endParaRPr lang="en-US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b="1" dirty="0">
                <a:solidFill>
                  <a:srgbClr val="990000"/>
                </a:solidFill>
                <a:latin typeface="Times New Roman" charset="0"/>
              </a:rPr>
              <a:t>Girl Scouts of West Central Florida</a:t>
            </a:r>
            <a:r>
              <a:rPr lang="en-US" altLang="x-none" b="1" dirty="0">
                <a:latin typeface="Times New Roman" charset="0"/>
              </a:rPr>
              <a:t/>
            </a:r>
            <a:br>
              <a:rPr lang="en-US" altLang="x-none" b="1" dirty="0">
                <a:latin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6600"/>
              </a:buClr>
              <a:buFont typeface="Wingdings" charset="2"/>
              <a:buChar char="v"/>
            </a:pPr>
            <a:r>
              <a:rPr lang="en-US" altLang="x-none" sz="4000" dirty="0" smtClean="0">
                <a:solidFill>
                  <a:schemeClr val="accent2"/>
                </a:solidFill>
                <a:latin typeface="Times New Roman" charset="0"/>
              </a:rPr>
              <a:t>Issue 1: Diminished funds.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charset="2"/>
              <a:buChar char="v"/>
            </a:pPr>
            <a:r>
              <a:rPr lang="en-US" altLang="x-none" sz="4000" dirty="0">
                <a:solidFill>
                  <a:schemeClr val="accent2"/>
                </a:solidFill>
                <a:latin typeface="Times New Roman" charset="0"/>
              </a:rPr>
              <a:t>Issue </a:t>
            </a:r>
            <a:r>
              <a:rPr lang="en-US" sz="4000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Decreased </a:t>
            </a:r>
            <a:r>
              <a:rPr lang="en-US" sz="4000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membership.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charset="2"/>
              <a:buChar char="v"/>
            </a:pPr>
            <a:r>
              <a:rPr lang="en-US" altLang="x-none" sz="4000" dirty="0">
                <a:solidFill>
                  <a:schemeClr val="accent2"/>
                </a:solidFill>
                <a:latin typeface="Times New Roman" charset="0"/>
              </a:rPr>
              <a:t>Issue </a:t>
            </a:r>
            <a:r>
              <a:rPr lang="en-US" altLang="x-none" sz="4000" dirty="0" smtClean="0">
                <a:solidFill>
                  <a:schemeClr val="accent2"/>
                </a:solidFill>
                <a:latin typeface="Times New Roman" charset="0"/>
              </a:rPr>
              <a:t>3</a:t>
            </a:r>
            <a:r>
              <a:rPr lang="en-US" altLang="x-none" sz="4000" dirty="0">
                <a:solidFill>
                  <a:schemeClr val="accent2"/>
                </a:solidFill>
                <a:latin typeface="Times New Roman" charset="0"/>
              </a:rPr>
              <a:t>: Decline in </a:t>
            </a:r>
            <a:r>
              <a:rPr lang="en-US" altLang="x-none" sz="4000" dirty="0" smtClean="0">
                <a:solidFill>
                  <a:schemeClr val="accent2"/>
                </a:solidFill>
                <a:latin typeface="Times New Roman" charset="0"/>
              </a:rPr>
              <a:t>donations.</a:t>
            </a:r>
            <a:endParaRPr lang="en-US" altLang="x-none" sz="4000" dirty="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charset="2"/>
              <a:buChar char="v"/>
            </a:pPr>
            <a:endParaRPr lang="en-US" sz="40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charset="2"/>
              <a:buChar char="v"/>
            </a:pPr>
            <a:endParaRPr lang="en-US" altLang="x-none" sz="4000" dirty="0" smtClean="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  <a:buClr>
                <a:srgbClr val="006600"/>
              </a:buClr>
            </a:pPr>
            <a:endParaRPr lang="en-US" altLang="x-none" sz="4000" dirty="0" smtClean="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  <a:buClr>
                <a:srgbClr val="006600"/>
              </a:buClr>
            </a:pPr>
            <a:endParaRPr lang="en-US" altLang="x-none" sz="2000" dirty="0" smtClean="0">
              <a:latin typeface="Times New Roman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200" y="4610100"/>
            <a:ext cx="36068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00" y="4610100"/>
            <a:ext cx="53213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68800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b="1" dirty="0">
                <a:solidFill>
                  <a:srgbClr val="990000"/>
                </a:solidFill>
                <a:latin typeface="Times New Roman" charset="0"/>
              </a:rPr>
              <a:t>Girl Scouts of West Central </a:t>
            </a:r>
            <a:r>
              <a:rPr lang="en-US" altLang="x-none" b="1" dirty="0" smtClean="0">
                <a:solidFill>
                  <a:srgbClr val="990000"/>
                </a:solidFill>
                <a:latin typeface="Times New Roman" charset="0"/>
              </a:rPr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400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Recommendation 1: Practice savings and increase revenues</a:t>
            </a: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endParaRPr lang="en-US" sz="24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Financial stability is the greatest challenge facing the Girl Scouts.  Donations are declining, products sales are dropping, and the operational funds are inconsistent.</a:t>
            </a: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Revenues need to increase, budgets need to be financially sound, and product range needs to expand.</a:t>
            </a: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0" y="4827180"/>
            <a:ext cx="3797300" cy="20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b="1" dirty="0">
                <a:solidFill>
                  <a:srgbClr val="990000"/>
                </a:solidFill>
                <a:latin typeface="Times New Roman" charset="0"/>
              </a:rPr>
              <a:t>Girl Scouts of West Central </a:t>
            </a:r>
            <a:r>
              <a:rPr lang="en-US" altLang="x-none" b="1" dirty="0" smtClean="0">
                <a:solidFill>
                  <a:srgbClr val="990000"/>
                </a:solidFill>
                <a:latin typeface="Times New Roman" charset="0"/>
              </a:rPr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400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Implementing financial stability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Immediately budget emergency operational funds needed to run organization over at least 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one-year.</a:t>
            </a:r>
            <a:endParaRPr lang="en-US" kern="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Perform quarterly accounting audits to ensure funds 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stability.</a:t>
            </a:r>
            <a:endParaRPr lang="en-US" kern="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Fix bad debt situation by not paying suppliers in advance, rather upon delivery of services or 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products.</a:t>
            </a:r>
            <a:endParaRPr lang="en-US" kern="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Decrease membership 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fees</a:t>
            </a: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kern="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Supplement cookie sales program with other baked goods supplied on wholesale to supermarkets.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142" y="5531596"/>
            <a:ext cx="1475858" cy="13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b="1" dirty="0">
                <a:solidFill>
                  <a:srgbClr val="990000"/>
                </a:solidFill>
                <a:latin typeface="Times New Roman" charset="0"/>
              </a:rPr>
              <a:t>Girl Scouts of West Central </a:t>
            </a:r>
            <a:r>
              <a:rPr lang="en-US" altLang="x-none" b="1" dirty="0" smtClean="0">
                <a:solidFill>
                  <a:srgbClr val="990000"/>
                </a:solidFill>
                <a:latin typeface="Times New Roman" charset="0"/>
              </a:rPr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400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Recommendation 2: Advertising methods</a:t>
            </a: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endParaRPr lang="en-US" sz="24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Technology today has changed young girls tastes and social interaction platforms.  The Girl Scouts needs to adapt its marketing approach and array of products / services to meet the young girls wants.</a:t>
            </a: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0" y="4457700"/>
            <a:ext cx="3378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b="1" dirty="0">
                <a:solidFill>
                  <a:srgbClr val="990000"/>
                </a:solidFill>
                <a:latin typeface="Times New Roman" charset="0"/>
              </a:rPr>
              <a:t>Girl Scouts of West Central </a:t>
            </a:r>
            <a:r>
              <a:rPr lang="en-US" altLang="x-none" b="1" dirty="0" smtClean="0">
                <a:solidFill>
                  <a:srgbClr val="990000"/>
                </a:solidFill>
                <a:latin typeface="Times New Roman" charset="0"/>
              </a:rPr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Implementing new advertising methods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organization should conduct more rigorous advertising. 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acebook</a:t>
            </a: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nstagram</a:t>
            </a: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Twitter and </a:t>
            </a:r>
            <a:r>
              <a:rPr lang="en-US" kern="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is-I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kern="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Engage members from moment of entry for ensuring retention in the long-run, and Recruit more demographically diverse girls.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36763" cy="20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 dirty="0">
                <a:solidFill>
                  <a:srgbClr val="990000"/>
                </a:solidFill>
                <a:latin typeface="Times New Roman" charset="0"/>
              </a:rPr>
              <a:t>Girl Scouts of West Central </a:t>
            </a:r>
            <a:r>
              <a:rPr lang="en-US" altLang="x-none" b="1" dirty="0" smtClean="0">
                <a:solidFill>
                  <a:srgbClr val="990000"/>
                </a:solidFill>
                <a:latin typeface="Times New Roman" charset="0"/>
              </a:rPr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6600"/>
              </a:buClr>
              <a:buFont typeface="Wingdings" charset="2"/>
              <a:buChar char="v"/>
            </a:pPr>
            <a:r>
              <a:rPr lang="en-US" altLang="x-none" sz="4000" dirty="0" smtClean="0">
                <a:solidFill>
                  <a:schemeClr val="accent2"/>
                </a:solidFill>
                <a:latin typeface="Times New Roman" charset="0"/>
              </a:rPr>
              <a:t>Recommendation 3: Variety of activities</a:t>
            </a:r>
          </a:p>
          <a:p>
            <a:pPr>
              <a:spcBef>
                <a:spcPct val="20000"/>
              </a:spcBef>
              <a:buClr>
                <a:srgbClr val="006600"/>
              </a:buClr>
            </a:pPr>
            <a:endParaRPr lang="en-US" altLang="x-none" dirty="0" smtClean="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  <a:buClr>
                <a:srgbClr val="006600"/>
              </a:buClr>
            </a:pPr>
            <a:r>
              <a:rPr lang="en-US" altLang="x-none" dirty="0">
                <a:solidFill>
                  <a:schemeClr val="accent2"/>
                </a:solidFill>
                <a:latin typeface="Times New Roman" charset="0"/>
              </a:rPr>
              <a:t>The traditional outdoor activities of swimming, boating, hiking, and camping are still interesting, but today</a:t>
            </a:r>
            <a:r>
              <a:rPr lang="ja-JP" altLang="en-US" dirty="0">
                <a:solidFill>
                  <a:schemeClr val="accent2"/>
                </a:solidFill>
                <a:latin typeface="Times New Roman" charset="0"/>
              </a:rPr>
              <a:t>’</a:t>
            </a:r>
            <a:r>
              <a:rPr lang="en-US" altLang="ja-JP" dirty="0">
                <a:solidFill>
                  <a:schemeClr val="accent2"/>
                </a:solidFill>
                <a:latin typeface="Times New Roman" charset="0"/>
              </a:rPr>
              <a:t>s younger generation is also looking for more activities related to the arts, music, technology, and soft skills.</a:t>
            </a:r>
          </a:p>
          <a:p>
            <a:pPr>
              <a:spcBef>
                <a:spcPct val="20000"/>
              </a:spcBef>
              <a:buClr>
                <a:srgbClr val="006600"/>
              </a:buClr>
            </a:pPr>
            <a:endParaRPr lang="en-US" altLang="x-none" sz="2000" dirty="0" smtClean="0">
              <a:latin typeface="Times New Roman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4457700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 dirty="0">
                <a:solidFill>
                  <a:srgbClr val="990000"/>
                </a:solidFill>
                <a:latin typeface="Times New Roman" charset="0"/>
              </a:rPr>
              <a:t>Girl Scouts of West Central </a:t>
            </a:r>
            <a:r>
              <a:rPr lang="en-US" altLang="x-none" b="1" dirty="0" smtClean="0">
                <a:solidFill>
                  <a:srgbClr val="990000"/>
                </a:solidFill>
                <a:latin typeface="Times New Roman" charset="0"/>
              </a:rPr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400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Implementing new activities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New activities can be determined via surveying the girl 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scouts.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Introduce </a:t>
            </a: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activities related to the arts, technologies, and music by hiring specialized 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teachers</a:t>
            </a: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Diversify the participation and competition awards </a:t>
            </a:r>
            <a:r>
              <a:rPr lang="en-US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issued.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205" y="4607662"/>
            <a:ext cx="3111795" cy="2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137</TotalTime>
  <Words>912</Words>
  <Application>Microsoft Macintosh PowerPoint</Application>
  <PresentationFormat>Widescreen</PresentationFormat>
  <Paragraphs>98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ＭＳ Ｐゴシック</vt:lpstr>
      <vt:lpstr>Times New Roman</vt:lpstr>
      <vt:lpstr>Wingdings</vt:lpstr>
      <vt:lpstr>Yu Gothic</vt:lpstr>
      <vt:lpstr>Vapor Trail</vt:lpstr>
      <vt:lpstr>Girl Scouts of West Central Florida </vt:lpstr>
      <vt:lpstr>Girl Scouts of West Central Florida</vt:lpstr>
      <vt:lpstr>Girl Scouts of West Central Florida </vt:lpstr>
      <vt:lpstr>Girl Scouts of West Central Florida</vt:lpstr>
      <vt:lpstr>Girl Scouts of West Central Florida</vt:lpstr>
      <vt:lpstr>Girl Scouts of West Central Florida</vt:lpstr>
      <vt:lpstr>Girl Scouts of West Central Florida</vt:lpstr>
      <vt:lpstr>Girl Scouts of West Central Florida</vt:lpstr>
      <vt:lpstr>Girl Scouts of West Central Florida</vt:lpstr>
      <vt:lpstr>Conclusion   </vt:lpstr>
      <vt:lpstr>Any question?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H. Alabdulmalik</dc:creator>
  <cp:lastModifiedBy>Faisal H. Alabdulmalik</cp:lastModifiedBy>
  <cp:revision>19</cp:revision>
  <dcterms:created xsi:type="dcterms:W3CDTF">2016-12-06T03:50:16Z</dcterms:created>
  <dcterms:modified xsi:type="dcterms:W3CDTF">2016-12-12T04:57:49Z</dcterms:modified>
</cp:coreProperties>
</file>