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9" r:id="rId1"/>
  </p:sldMasterIdLst>
  <p:notesMasterIdLst>
    <p:notesMasterId r:id="rId13"/>
  </p:notesMasterIdLst>
  <p:sldIdLst>
    <p:sldId id="256" r:id="rId2"/>
    <p:sldId id="265" r:id="rId3"/>
    <p:sldId id="264" r:id="rId4"/>
    <p:sldId id="263" r:id="rId5"/>
    <p:sldId id="261" r:id="rId6"/>
    <p:sldId id="260" r:id="rId7"/>
    <p:sldId id="266" r:id="rId8"/>
    <p:sldId id="267" r:id="rId9"/>
    <p:sldId id="268" r:id="rId10"/>
    <p:sldId id="270" r:id="rId11"/>
    <p:sldId id="271"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338" autoAdjust="0"/>
    <p:restoredTop sz="94660"/>
  </p:normalViewPr>
  <p:slideViewPr>
    <p:cSldViewPr snapToGrid="0">
      <p:cViewPr varScale="1">
        <p:scale>
          <a:sx n="70" d="100"/>
          <a:sy n="70" d="100"/>
        </p:scale>
        <p:origin x="768"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9B17558-2503-453D-AC28-850B96B16106}" type="datetimeFigureOut">
              <a:rPr lang="en-US" smtClean="0"/>
              <a:t>12/30/2016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1D356D7-4DA5-4BB6-AB70-10DC93151365}" type="slidenum">
              <a:rPr lang="en-US" smtClean="0"/>
              <a:t>‹#›</a:t>
            </a:fld>
            <a:endParaRPr lang="en-US"/>
          </a:p>
        </p:txBody>
      </p:sp>
    </p:spTree>
    <p:extLst>
      <p:ext uri="{BB962C8B-B14F-4D97-AF65-F5344CB8AC3E}">
        <p14:creationId xmlns:p14="http://schemas.microsoft.com/office/powerpoint/2010/main" val="18220570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Corporate philanthropy refers to a practice by corporations and companies to promote the welfare of the community by giving charitable donations. Corporate philanthropy can be at the local, national or international level. The donations can be in the form of:</a:t>
            </a:r>
          </a:p>
          <a:p>
            <a:r>
              <a:rPr lang="en-US" dirty="0" smtClean="0"/>
              <a:t>(1)	Money – mostly done through charity organizations or non-profit organizations.</a:t>
            </a:r>
          </a:p>
          <a:p>
            <a:r>
              <a:rPr lang="en-US" dirty="0" smtClean="0"/>
              <a:t>(2)	Time – Done by giving free service to the community or by volunteering for social events like charity walk.</a:t>
            </a:r>
          </a:p>
          <a:p>
            <a:r>
              <a:rPr lang="en-US" dirty="0" smtClean="0"/>
              <a:t>(3)	Donating tangible goods such as medicine, books, laptops, etc.</a:t>
            </a:r>
          </a:p>
          <a:p>
            <a:endParaRPr lang="en-US" dirty="0"/>
          </a:p>
        </p:txBody>
      </p:sp>
      <p:sp>
        <p:nvSpPr>
          <p:cNvPr id="4" name="Slide Number Placeholder 3"/>
          <p:cNvSpPr>
            <a:spLocks noGrp="1"/>
          </p:cNvSpPr>
          <p:nvPr>
            <p:ph type="sldNum" sz="quarter" idx="10"/>
          </p:nvPr>
        </p:nvSpPr>
        <p:spPr/>
        <p:txBody>
          <a:bodyPr/>
          <a:lstStyle/>
          <a:p>
            <a:fld id="{A1D356D7-4DA5-4BB6-AB70-10DC93151365}" type="slidenum">
              <a:rPr lang="en-US" smtClean="0"/>
              <a:t>2</a:t>
            </a:fld>
            <a:endParaRPr lang="en-US"/>
          </a:p>
        </p:txBody>
      </p:sp>
    </p:spTree>
    <p:extLst>
      <p:ext uri="{BB962C8B-B14F-4D97-AF65-F5344CB8AC3E}">
        <p14:creationId xmlns:p14="http://schemas.microsoft.com/office/powerpoint/2010/main" val="36872849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Social entrepreneurship is entrepreneurship in basic terms. However, what sets it apart from traditional entrepreneurship is their passion for impacting positive social change. Social entrepreneurs incorporate corporate social responsibility (CSR) in their model and work towards building a team of employees that share their vision. Social entrepreneurs aim at:</a:t>
            </a:r>
          </a:p>
          <a:p>
            <a:r>
              <a:rPr lang="en-US" dirty="0" smtClean="0"/>
              <a:t>(1)	Eradicating poverty, and thus they choose their beneficiaries;</a:t>
            </a:r>
          </a:p>
          <a:p>
            <a:r>
              <a:rPr lang="en-US" dirty="0" smtClean="0"/>
              <a:t>(2)	Improving the environment through sustainable business practices;</a:t>
            </a:r>
          </a:p>
          <a:p>
            <a:r>
              <a:rPr lang="en-US" dirty="0" smtClean="0"/>
              <a:t>(3)	Educating the communities, for instance, through public forums.</a:t>
            </a:r>
          </a:p>
          <a:p>
            <a:endParaRPr lang="en-US" dirty="0"/>
          </a:p>
        </p:txBody>
      </p:sp>
      <p:sp>
        <p:nvSpPr>
          <p:cNvPr id="4" name="Slide Number Placeholder 3"/>
          <p:cNvSpPr>
            <a:spLocks noGrp="1"/>
          </p:cNvSpPr>
          <p:nvPr>
            <p:ph type="sldNum" sz="quarter" idx="10"/>
          </p:nvPr>
        </p:nvSpPr>
        <p:spPr/>
        <p:txBody>
          <a:bodyPr/>
          <a:lstStyle/>
          <a:p>
            <a:fld id="{A1D356D7-4DA5-4BB6-AB70-10DC93151365}" type="slidenum">
              <a:rPr lang="en-US" smtClean="0"/>
              <a:t>3</a:t>
            </a:fld>
            <a:endParaRPr lang="en-US"/>
          </a:p>
        </p:txBody>
      </p:sp>
    </p:spTree>
    <p:extLst>
      <p:ext uri="{BB962C8B-B14F-4D97-AF65-F5344CB8AC3E}">
        <p14:creationId xmlns:p14="http://schemas.microsoft.com/office/powerpoint/2010/main" val="12801448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Sustainability, on the other hand, refers to the adoption of business practices which, while meeting present needs, do not compromise the capability of meeting the same needs in future. It involves:</a:t>
            </a:r>
          </a:p>
          <a:p>
            <a:r>
              <a:rPr lang="en-US" dirty="0" smtClean="0"/>
              <a:t>(1)	Use of clean energy in the production process;</a:t>
            </a:r>
          </a:p>
          <a:p>
            <a:r>
              <a:rPr lang="en-US" dirty="0" smtClean="0"/>
              <a:t>(2)	Producing goods that are economical to use such as energy efficient electronics;</a:t>
            </a:r>
          </a:p>
          <a:p>
            <a:r>
              <a:rPr lang="en-US" dirty="0" smtClean="0"/>
              <a:t>(3)	Balanced usage of resources to ensure that there's enough for future generations;</a:t>
            </a:r>
          </a:p>
          <a:p>
            <a:r>
              <a:rPr lang="en-US" dirty="0" smtClean="0"/>
              <a:t>(4)	Environment protection through practices that do not cause air, water, and soil pollution. A corporation like Starbucks, for instance, procures coffee from areas where farmers practice sustainable farming.</a:t>
            </a:r>
          </a:p>
          <a:p>
            <a:endParaRPr lang="en-US" dirty="0"/>
          </a:p>
        </p:txBody>
      </p:sp>
      <p:sp>
        <p:nvSpPr>
          <p:cNvPr id="4" name="Slide Number Placeholder 3"/>
          <p:cNvSpPr>
            <a:spLocks noGrp="1"/>
          </p:cNvSpPr>
          <p:nvPr>
            <p:ph type="sldNum" sz="quarter" idx="10"/>
          </p:nvPr>
        </p:nvSpPr>
        <p:spPr/>
        <p:txBody>
          <a:bodyPr/>
          <a:lstStyle/>
          <a:p>
            <a:fld id="{A1D356D7-4DA5-4BB6-AB70-10DC93151365}" type="slidenum">
              <a:rPr lang="en-US" smtClean="0"/>
              <a:t>4</a:t>
            </a:fld>
            <a:endParaRPr lang="en-US"/>
          </a:p>
        </p:txBody>
      </p:sp>
    </p:spTree>
    <p:extLst>
      <p:ext uri="{BB962C8B-B14F-4D97-AF65-F5344CB8AC3E}">
        <p14:creationId xmlns:p14="http://schemas.microsoft.com/office/powerpoint/2010/main" val="12951580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CSR is a three-pronged concept that takes care of the environment, social and community issues, and health and safety. </a:t>
            </a:r>
          </a:p>
          <a:p>
            <a:r>
              <a:rPr lang="en-US" dirty="0" smtClean="0"/>
              <a:t>CSR is here to stay since governments are becoming keener on it to the extent of creating legislation to enforce certain practices such as:</a:t>
            </a:r>
          </a:p>
          <a:p>
            <a:r>
              <a:rPr lang="en-US" dirty="0" smtClean="0"/>
              <a:t>Environment</a:t>
            </a:r>
          </a:p>
          <a:p>
            <a:r>
              <a:rPr lang="en-US" dirty="0" smtClean="0"/>
              <a:t>Social and Community Issues</a:t>
            </a:r>
          </a:p>
          <a:p>
            <a:r>
              <a:rPr lang="en-US" dirty="0" smtClean="0"/>
              <a:t>Health and Safety </a:t>
            </a:r>
          </a:p>
          <a:p>
            <a:endParaRPr lang="en-US" dirty="0"/>
          </a:p>
        </p:txBody>
      </p:sp>
      <p:sp>
        <p:nvSpPr>
          <p:cNvPr id="4" name="Slide Number Placeholder 3"/>
          <p:cNvSpPr>
            <a:spLocks noGrp="1"/>
          </p:cNvSpPr>
          <p:nvPr>
            <p:ph type="sldNum" sz="quarter" idx="10"/>
          </p:nvPr>
        </p:nvSpPr>
        <p:spPr/>
        <p:txBody>
          <a:bodyPr/>
          <a:lstStyle/>
          <a:p>
            <a:fld id="{A1D356D7-4DA5-4BB6-AB70-10DC93151365}" type="slidenum">
              <a:rPr lang="en-US" smtClean="0"/>
              <a:t>5</a:t>
            </a:fld>
            <a:endParaRPr lang="en-US"/>
          </a:p>
        </p:txBody>
      </p:sp>
    </p:spTree>
    <p:extLst>
      <p:ext uri="{BB962C8B-B14F-4D97-AF65-F5344CB8AC3E}">
        <p14:creationId xmlns:p14="http://schemas.microsoft.com/office/powerpoint/2010/main" val="25075127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Environment – corporations address issues like emissions, energy efficiency, preservation of biodiversity and curbing global warming, and product life cycle. They seek to ensure that their innovations meet conventional standards.</a:t>
            </a:r>
          </a:p>
          <a:p>
            <a:r>
              <a:rPr lang="en-US" dirty="0" smtClean="0"/>
              <a:t>Social and Community Issues – Corporations that keen to promote social responsibility actively engage with the communities they operate in, their employees, NGOs, and governments as a way of giving back.</a:t>
            </a:r>
          </a:p>
          <a:p>
            <a:r>
              <a:rPr lang="en-US" dirty="0" smtClean="0"/>
              <a:t>Health and Safety – This encompasses training of employees and contractors on safety and production of products that are safe for use by the consumer.</a:t>
            </a:r>
          </a:p>
          <a:p>
            <a:endParaRPr lang="en-US" dirty="0"/>
          </a:p>
        </p:txBody>
      </p:sp>
      <p:sp>
        <p:nvSpPr>
          <p:cNvPr id="4" name="Slide Number Placeholder 3"/>
          <p:cNvSpPr>
            <a:spLocks noGrp="1"/>
          </p:cNvSpPr>
          <p:nvPr>
            <p:ph type="sldNum" sz="quarter" idx="10"/>
          </p:nvPr>
        </p:nvSpPr>
        <p:spPr/>
        <p:txBody>
          <a:bodyPr/>
          <a:lstStyle/>
          <a:p>
            <a:fld id="{A1D356D7-4DA5-4BB6-AB70-10DC93151365}" type="slidenum">
              <a:rPr lang="en-US" smtClean="0"/>
              <a:t>6</a:t>
            </a:fld>
            <a:endParaRPr lang="en-US"/>
          </a:p>
        </p:txBody>
      </p:sp>
    </p:spTree>
    <p:extLst>
      <p:ext uri="{BB962C8B-B14F-4D97-AF65-F5344CB8AC3E}">
        <p14:creationId xmlns:p14="http://schemas.microsoft.com/office/powerpoint/2010/main" val="11132393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Arguments for CSR</a:t>
            </a:r>
          </a:p>
          <a:p>
            <a:r>
              <a:rPr lang="en-US" dirty="0" smtClean="0"/>
              <a:t>(1)	Improves employee retention</a:t>
            </a:r>
          </a:p>
          <a:p>
            <a:r>
              <a:rPr lang="en-US" dirty="0" smtClean="0"/>
              <a:t>(2)	Promotes customer loyalty</a:t>
            </a:r>
          </a:p>
          <a:p>
            <a:r>
              <a:rPr lang="en-US" dirty="0" smtClean="0"/>
              <a:t>(3)	Reduces accidents and helps in combating global warming</a:t>
            </a:r>
          </a:p>
          <a:p>
            <a:endParaRPr lang="en-US" dirty="0"/>
          </a:p>
        </p:txBody>
      </p:sp>
      <p:sp>
        <p:nvSpPr>
          <p:cNvPr id="4" name="Slide Number Placeholder 3"/>
          <p:cNvSpPr>
            <a:spLocks noGrp="1"/>
          </p:cNvSpPr>
          <p:nvPr>
            <p:ph type="sldNum" sz="quarter" idx="10"/>
          </p:nvPr>
        </p:nvSpPr>
        <p:spPr/>
        <p:txBody>
          <a:bodyPr/>
          <a:lstStyle/>
          <a:p>
            <a:fld id="{A1D356D7-4DA5-4BB6-AB70-10DC93151365}" type="slidenum">
              <a:rPr lang="en-US" smtClean="0"/>
              <a:t>7</a:t>
            </a:fld>
            <a:endParaRPr lang="en-US"/>
          </a:p>
        </p:txBody>
      </p:sp>
    </p:spTree>
    <p:extLst>
      <p:ext uri="{BB962C8B-B14F-4D97-AF65-F5344CB8AC3E}">
        <p14:creationId xmlns:p14="http://schemas.microsoft.com/office/powerpoint/2010/main" val="23745138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Arguments against CSR</a:t>
            </a:r>
          </a:p>
          <a:p>
            <a:r>
              <a:rPr lang="en-US" dirty="0" smtClean="0"/>
              <a:t>(1)	The sole responsibility of a corporation is to maximize profits for its shareholders not improve society.</a:t>
            </a:r>
          </a:p>
          <a:p>
            <a:r>
              <a:rPr lang="en-US" dirty="0" smtClean="0"/>
              <a:t>(2)	Some corporations deceive the public about investing in social responsibility through spending on advertising other than doing the practices themselves – </a:t>
            </a:r>
            <a:r>
              <a:rPr lang="en-US" dirty="0" err="1" smtClean="0"/>
              <a:t>greenwashing</a:t>
            </a:r>
            <a:r>
              <a:rPr lang="en-US" dirty="0" smtClean="0"/>
              <a:t>.</a:t>
            </a:r>
          </a:p>
          <a:p>
            <a:r>
              <a:rPr lang="en-US" dirty="0" smtClean="0"/>
              <a:t>(3)	Corporations should give the profits to the shareholders who should decide where and how to invest the money for sustainability.</a:t>
            </a:r>
          </a:p>
          <a:p>
            <a:endParaRPr lang="en-US" dirty="0"/>
          </a:p>
        </p:txBody>
      </p:sp>
      <p:sp>
        <p:nvSpPr>
          <p:cNvPr id="4" name="Slide Number Placeholder 3"/>
          <p:cNvSpPr>
            <a:spLocks noGrp="1"/>
          </p:cNvSpPr>
          <p:nvPr>
            <p:ph type="sldNum" sz="quarter" idx="10"/>
          </p:nvPr>
        </p:nvSpPr>
        <p:spPr/>
        <p:txBody>
          <a:bodyPr/>
          <a:lstStyle/>
          <a:p>
            <a:fld id="{A1D356D7-4DA5-4BB6-AB70-10DC93151365}" type="slidenum">
              <a:rPr lang="en-US" smtClean="0"/>
              <a:t>8</a:t>
            </a:fld>
            <a:endParaRPr lang="en-US"/>
          </a:p>
        </p:txBody>
      </p:sp>
    </p:spTree>
    <p:extLst>
      <p:ext uri="{BB962C8B-B14F-4D97-AF65-F5344CB8AC3E}">
        <p14:creationId xmlns:p14="http://schemas.microsoft.com/office/powerpoint/2010/main" val="24343858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Examples</a:t>
            </a:r>
          </a:p>
          <a:p>
            <a:r>
              <a:rPr lang="en-US" dirty="0" smtClean="0"/>
              <a:t>Tyson Foods is a food company that has been making a tremendous effort in eradicating childhood hunger. Their most recent success was the use of social media to further their cause by enlisting members of the community and sponsoring charity events.</a:t>
            </a:r>
          </a:p>
          <a:p>
            <a:r>
              <a:rPr lang="en-US" dirty="0" smtClean="0"/>
              <a:t>Haagen-Dazs is a retail store company that has made preservation of the honeybee its social cause by raising awareness about the disappearing species which aids in the pollination of a third of our food. Some of the proceeds go into research on the issue. </a:t>
            </a:r>
          </a:p>
          <a:p>
            <a:r>
              <a:rPr lang="en-US" dirty="0" err="1" smtClean="0"/>
              <a:t>Greenwashing</a:t>
            </a:r>
            <a:r>
              <a:rPr lang="en-US" dirty="0" smtClean="0"/>
              <a:t> is the unethical spending of large sums of money on advertising by corporations to create a false environmentally responsible public image instead of embracing those environmentally sustainable practices themselves.</a:t>
            </a:r>
          </a:p>
          <a:p>
            <a:r>
              <a:rPr lang="en-US" dirty="0" smtClean="0"/>
              <a:t>Example</a:t>
            </a:r>
          </a:p>
          <a:p>
            <a:r>
              <a:rPr lang="en-US" dirty="0" smtClean="0"/>
              <a:t>In 1988 Mobil Chemical advertised its trash bags as biodegradable after environmental concerns from the public, but the bags were not biodegradable. </a:t>
            </a:r>
          </a:p>
          <a:p>
            <a:endParaRPr lang="en-US" dirty="0"/>
          </a:p>
        </p:txBody>
      </p:sp>
      <p:sp>
        <p:nvSpPr>
          <p:cNvPr id="4" name="Slide Number Placeholder 3"/>
          <p:cNvSpPr>
            <a:spLocks noGrp="1"/>
          </p:cNvSpPr>
          <p:nvPr>
            <p:ph type="sldNum" sz="quarter" idx="10"/>
          </p:nvPr>
        </p:nvSpPr>
        <p:spPr/>
        <p:txBody>
          <a:bodyPr/>
          <a:lstStyle/>
          <a:p>
            <a:fld id="{A1D356D7-4DA5-4BB6-AB70-10DC93151365}" type="slidenum">
              <a:rPr lang="en-US" smtClean="0"/>
              <a:t>9</a:t>
            </a:fld>
            <a:endParaRPr lang="en-US"/>
          </a:p>
        </p:txBody>
      </p:sp>
    </p:spTree>
    <p:extLst>
      <p:ext uri="{BB962C8B-B14F-4D97-AF65-F5344CB8AC3E}">
        <p14:creationId xmlns:p14="http://schemas.microsoft.com/office/powerpoint/2010/main" val="365617464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B61BEF0D-F0BB-DE4B-95CE-6DB70DBA9567}" type="datetimeFigureOut">
              <a:rPr lang="en-US" smtClean="0"/>
              <a:pPr/>
              <a:t>12/30/2016</a:t>
            </a:fld>
            <a:endParaRPr lang="en-US" dirty="0"/>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US" dirty="0"/>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0781149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12/30/2016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451011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12/30/2016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1517710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smtClean="0"/>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12/30/2016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5812937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12/30/2016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50258001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B61BEF0D-F0BB-DE4B-95CE-6DB70DBA9567}" type="datetimeFigureOut">
              <a:rPr lang="en-US" smtClean="0"/>
              <a:pPr/>
              <a:t>12/30/2016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0073811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B61BEF0D-F0BB-DE4B-95CE-6DB70DBA9567}" type="datetimeFigureOut">
              <a:rPr lang="en-US" smtClean="0"/>
              <a:pPr/>
              <a:t>12/30/2016</a:t>
            </a:fld>
            <a:endParaRPr lang="en-US" dirty="0"/>
          </a:p>
        </p:txBody>
      </p:sp>
      <p:sp>
        <p:nvSpPr>
          <p:cNvPr id="8" name="Footer Placeholder 7"/>
          <p:cNvSpPr>
            <a:spLocks noGrp="1"/>
          </p:cNvSpPr>
          <p:nvPr>
            <p:ph type="ftr" sz="quarter" idx="11"/>
          </p:nvPr>
        </p:nvSpPr>
        <p:spPr>
          <a:xfrm>
            <a:off x="561111" y="6391838"/>
            <a:ext cx="3644282" cy="304801"/>
          </a:xfrm>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2754753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B61BEF0D-F0BB-DE4B-95CE-6DB70DBA9567}" type="datetimeFigureOut">
              <a:rPr lang="en-US" smtClean="0"/>
              <a:pPr/>
              <a:t>12/30/2016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0705890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B61BEF0D-F0BB-DE4B-95CE-6DB70DBA9567}" type="datetimeFigureOut">
              <a:rPr lang="en-US" smtClean="0"/>
              <a:pPr/>
              <a:t>12/30/2016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4413306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12/30/2016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2565644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12/30/2016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5874164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12/30/2016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2144983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12/30/2016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92829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12/30/2016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2276250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12/30/2016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9978221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12/30/2016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153802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smtClean="0"/>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12/30/2016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9010690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B61BEF0D-F0BB-DE4B-95CE-6DB70DBA9567}" type="datetimeFigureOut">
              <a:rPr lang="en-US" smtClean="0"/>
              <a:pPr/>
              <a:t>12/30/2016</a:t>
            </a:fld>
            <a:endParaRPr lang="en-US" dirty="0"/>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US" dirty="0"/>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314854757"/>
      </p:ext>
    </p:extLst>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 id="2147483681" r:id="rId12"/>
    <p:sldLayoutId id="2147483682" r:id="rId13"/>
    <p:sldLayoutId id="2147483683" r:id="rId14"/>
    <p:sldLayoutId id="2147483684" r:id="rId15"/>
    <p:sldLayoutId id="2147483685" r:id="rId16"/>
    <p:sldLayoutId id="2147483686"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26301" y="826718"/>
            <a:ext cx="10772383" cy="5123145"/>
          </a:xfrm>
        </p:spPr>
        <p:txBody>
          <a:bodyPr>
            <a:normAutofit/>
          </a:bodyPr>
          <a:lstStyle/>
          <a:p>
            <a:pPr algn="ctr">
              <a:lnSpc>
                <a:spcPct val="200000"/>
              </a:lnSpc>
            </a:pPr>
            <a:r>
              <a:rPr lang="en-US" sz="4900" b="1" dirty="0" smtClean="0">
                <a:latin typeface="Times New Roman" panose="02020603050405020304" pitchFamily="18" charset="0"/>
                <a:cs typeface="Times New Roman" panose="02020603050405020304" pitchFamily="18" charset="0"/>
              </a:rPr>
              <a:t>Corporate social responsibility</a:t>
            </a:r>
            <a:br>
              <a:rPr lang="en-US" sz="4900" b="1" dirty="0" smtClean="0">
                <a:latin typeface="Times New Roman" panose="02020603050405020304" pitchFamily="18" charset="0"/>
                <a:cs typeface="Times New Roman" panose="02020603050405020304" pitchFamily="18" charset="0"/>
              </a:rPr>
            </a:br>
            <a:r>
              <a:rPr lang="en-US" b="1" dirty="0" smtClean="0">
                <a:latin typeface="Times New Roman" panose="02020603050405020304" pitchFamily="18" charset="0"/>
                <a:cs typeface="Times New Roman" panose="02020603050405020304" pitchFamily="18" charset="0"/>
              </a:rPr>
              <a:t>Name </a:t>
            </a:r>
            <a:r>
              <a:rPr lang="en-US" b="1" dirty="0">
                <a:latin typeface="Times New Roman" panose="02020603050405020304" pitchFamily="18" charset="0"/>
                <a:cs typeface="Times New Roman" panose="02020603050405020304" pitchFamily="18" charset="0"/>
              </a:rPr>
              <a:t/>
            </a:r>
            <a:br>
              <a:rPr lang="en-US" b="1" dirty="0">
                <a:latin typeface="Times New Roman" panose="02020603050405020304" pitchFamily="18" charset="0"/>
                <a:cs typeface="Times New Roman" panose="02020603050405020304" pitchFamily="18" charset="0"/>
              </a:rPr>
            </a:br>
            <a:r>
              <a:rPr lang="en-US" b="1" dirty="0">
                <a:latin typeface="Times New Roman" panose="02020603050405020304" pitchFamily="18" charset="0"/>
                <a:cs typeface="Times New Roman" panose="02020603050405020304" pitchFamily="18" charset="0"/>
              </a:rPr>
              <a:t>Institutional Affiliation  </a:t>
            </a:r>
            <a:endParaRPr lang="en-US" dirty="0"/>
          </a:p>
        </p:txBody>
      </p:sp>
    </p:spTree>
    <p:extLst>
      <p:ext uri="{BB962C8B-B14F-4D97-AF65-F5344CB8AC3E}">
        <p14:creationId xmlns:p14="http://schemas.microsoft.com/office/powerpoint/2010/main" val="24520881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References </a:t>
            </a:r>
            <a:endParaRPr lang="en-US" dirty="0"/>
          </a:p>
        </p:txBody>
      </p:sp>
      <p:sp>
        <p:nvSpPr>
          <p:cNvPr id="3" name="Content Placeholder 2"/>
          <p:cNvSpPr>
            <a:spLocks noGrp="1"/>
          </p:cNvSpPr>
          <p:nvPr>
            <p:ph idx="1"/>
          </p:nvPr>
        </p:nvSpPr>
        <p:spPr/>
        <p:txBody>
          <a:bodyPr>
            <a:normAutofit fontScale="55000" lnSpcReduction="20000"/>
          </a:bodyPr>
          <a:lstStyle/>
          <a:p>
            <a:pPr>
              <a:lnSpc>
                <a:spcPct val="120000"/>
              </a:lnSpc>
              <a:buFont typeface="Wingdings" panose="05000000000000000000" pitchFamily="2" charset="2"/>
              <a:buChar char="Ø"/>
            </a:pPr>
            <a:r>
              <a:rPr lang="en-US" sz="4000" dirty="0">
                <a:latin typeface="Times New Roman" panose="02020603050405020304" pitchFamily="18" charset="0"/>
                <a:cs typeface="Times New Roman" panose="02020603050405020304" pitchFamily="18" charset="0"/>
              </a:rPr>
              <a:t>Beal, B. D. (2014). Corporate social responsibility: Definition, core issues, and recent developments. Los Angeles [etc.: Sage.</a:t>
            </a:r>
          </a:p>
          <a:p>
            <a:pPr>
              <a:lnSpc>
                <a:spcPct val="120000"/>
              </a:lnSpc>
              <a:buFont typeface="Wingdings" panose="05000000000000000000" pitchFamily="2" charset="2"/>
              <a:buChar char="Ø"/>
            </a:pPr>
            <a:r>
              <a:rPr lang="en-US" sz="4000" dirty="0">
                <a:latin typeface="Times New Roman" panose="02020603050405020304" pitchFamily="18" charset="0"/>
                <a:cs typeface="Times New Roman" panose="02020603050405020304" pitchFamily="18" charset="0"/>
              </a:rPr>
              <a:t>Cohen, W. A. (2009). What Drucker taught us about social responsibility. Leader to Leader, 2009(51), 29-34.</a:t>
            </a:r>
          </a:p>
          <a:p>
            <a:pPr>
              <a:lnSpc>
                <a:spcPct val="120000"/>
              </a:lnSpc>
              <a:buFont typeface="Wingdings" panose="05000000000000000000" pitchFamily="2" charset="2"/>
              <a:buChar char="Ø"/>
            </a:pPr>
            <a:r>
              <a:rPr lang="en-US" sz="4000" dirty="0" err="1">
                <a:latin typeface="Times New Roman" panose="02020603050405020304" pitchFamily="18" charset="0"/>
                <a:cs typeface="Times New Roman" panose="02020603050405020304" pitchFamily="18" charset="0"/>
              </a:rPr>
              <a:t>Delmas</a:t>
            </a:r>
            <a:r>
              <a:rPr lang="en-US" sz="4000" dirty="0">
                <a:latin typeface="Times New Roman" panose="02020603050405020304" pitchFamily="18" charset="0"/>
                <a:cs typeface="Times New Roman" panose="02020603050405020304" pitchFamily="18" charset="0"/>
              </a:rPr>
              <a:t>, M. A., &amp; </a:t>
            </a:r>
            <a:r>
              <a:rPr lang="en-US" sz="4000" dirty="0" err="1">
                <a:latin typeface="Times New Roman" panose="02020603050405020304" pitchFamily="18" charset="0"/>
                <a:cs typeface="Times New Roman" panose="02020603050405020304" pitchFamily="18" charset="0"/>
              </a:rPr>
              <a:t>Burbano</a:t>
            </a:r>
            <a:r>
              <a:rPr lang="en-US" sz="4000" dirty="0">
                <a:latin typeface="Times New Roman" panose="02020603050405020304" pitchFamily="18" charset="0"/>
                <a:cs typeface="Times New Roman" panose="02020603050405020304" pitchFamily="18" charset="0"/>
              </a:rPr>
              <a:t>, V. C. (2011). The drivers of </a:t>
            </a:r>
            <a:r>
              <a:rPr lang="en-US" sz="4000" dirty="0" err="1">
                <a:latin typeface="Times New Roman" panose="02020603050405020304" pitchFamily="18" charset="0"/>
                <a:cs typeface="Times New Roman" panose="02020603050405020304" pitchFamily="18" charset="0"/>
              </a:rPr>
              <a:t>greenwashing</a:t>
            </a:r>
            <a:r>
              <a:rPr lang="en-US" sz="4000" dirty="0">
                <a:latin typeface="Times New Roman" panose="02020603050405020304" pitchFamily="18" charset="0"/>
                <a:cs typeface="Times New Roman" panose="02020603050405020304" pitchFamily="18" charset="0"/>
              </a:rPr>
              <a:t>. California Management Review, 54(1), 64-87.</a:t>
            </a:r>
          </a:p>
          <a:p>
            <a:pPr>
              <a:lnSpc>
                <a:spcPct val="120000"/>
              </a:lnSpc>
              <a:buFont typeface="Wingdings" panose="05000000000000000000" pitchFamily="2" charset="2"/>
              <a:buChar char="Ø"/>
            </a:pPr>
            <a:r>
              <a:rPr lang="en-US" sz="4000" dirty="0" err="1">
                <a:latin typeface="Times New Roman" panose="02020603050405020304" pitchFamily="18" charset="0"/>
                <a:cs typeface="Times New Roman" panose="02020603050405020304" pitchFamily="18" charset="0"/>
              </a:rPr>
              <a:t>Ketchen</a:t>
            </a:r>
            <a:r>
              <a:rPr lang="en-US" sz="4000" dirty="0">
                <a:latin typeface="Times New Roman" panose="02020603050405020304" pitchFamily="18" charset="0"/>
                <a:cs typeface="Times New Roman" panose="02020603050405020304" pitchFamily="18" charset="0"/>
              </a:rPr>
              <a:t>, D. J., &amp; Short, J. C. (2011). Separating fads from facts: lessons from the good, the fad, and the ugly. Business Horizons, 54(1), 17-22</a:t>
            </a:r>
            <a:r>
              <a:rPr lang="en-US" sz="4000" dirty="0" smtClean="0">
                <a:latin typeface="Times New Roman" panose="02020603050405020304" pitchFamily="18" charset="0"/>
                <a:cs typeface="Times New Roman" panose="02020603050405020304" pitchFamily="18" charset="0"/>
              </a:rPr>
              <a:t>.</a:t>
            </a:r>
            <a:endParaRPr lang="en-US"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048940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References </a:t>
            </a:r>
            <a:r>
              <a:rPr lang="en-US" dirty="0" err="1" smtClean="0"/>
              <a:t>cont</a:t>
            </a:r>
            <a:r>
              <a:rPr lang="en-US" dirty="0" smtClean="0"/>
              <a:t>’</a:t>
            </a:r>
            <a:endParaRPr lang="en-US" dirty="0"/>
          </a:p>
        </p:txBody>
      </p:sp>
      <p:sp>
        <p:nvSpPr>
          <p:cNvPr id="3" name="Content Placeholder 2"/>
          <p:cNvSpPr>
            <a:spLocks noGrp="1"/>
          </p:cNvSpPr>
          <p:nvPr>
            <p:ph idx="1"/>
          </p:nvPr>
        </p:nvSpPr>
        <p:spPr/>
        <p:txBody>
          <a:bodyPr>
            <a:noAutofit/>
          </a:bodyPr>
          <a:lstStyle/>
          <a:p>
            <a:pPr>
              <a:lnSpc>
                <a:spcPct val="120000"/>
              </a:lnSpc>
              <a:buFont typeface="Wingdings" panose="05000000000000000000" pitchFamily="2" charset="2"/>
              <a:buChar char="Ø"/>
            </a:pPr>
            <a:r>
              <a:rPr lang="en-US" sz="2800" dirty="0" err="1" smtClean="0">
                <a:latin typeface="Times New Roman" panose="02020603050405020304" pitchFamily="18" charset="0"/>
                <a:cs typeface="Times New Roman" panose="02020603050405020304" pitchFamily="18" charset="0"/>
              </a:rPr>
              <a:t>Ketchen</a:t>
            </a:r>
            <a:r>
              <a:rPr lang="en-US" sz="2800" dirty="0">
                <a:latin typeface="Times New Roman" panose="02020603050405020304" pitchFamily="18" charset="0"/>
                <a:cs typeface="Times New Roman" panose="02020603050405020304" pitchFamily="18" charset="0"/>
              </a:rPr>
              <a:t>, D. J., &amp; Short, J. C. (2011). The good, the fad, and the ugly. Business Horizons, 54(1), 7-16.</a:t>
            </a:r>
          </a:p>
          <a:p>
            <a:pPr>
              <a:lnSpc>
                <a:spcPct val="120000"/>
              </a:lnSpc>
              <a:buFont typeface="Wingdings" panose="05000000000000000000" pitchFamily="2" charset="2"/>
              <a:buChar char="Ø"/>
            </a:pPr>
            <a:r>
              <a:rPr lang="en-US" sz="2800" dirty="0" err="1">
                <a:latin typeface="Times New Roman" panose="02020603050405020304" pitchFamily="18" charset="0"/>
                <a:cs typeface="Times New Roman" panose="02020603050405020304" pitchFamily="18" charset="0"/>
              </a:rPr>
              <a:t>Paetzold</a:t>
            </a:r>
            <a:r>
              <a:rPr lang="en-US" sz="2800" dirty="0">
                <a:latin typeface="Times New Roman" panose="02020603050405020304" pitchFamily="18" charset="0"/>
                <a:cs typeface="Times New Roman" panose="02020603050405020304" pitchFamily="18" charset="0"/>
              </a:rPr>
              <a:t>, K. (2009). Corporate social responsibility (CSR): An international marketing approach. Hamburg: </a:t>
            </a:r>
            <a:r>
              <a:rPr lang="en-US" sz="2800" dirty="0" err="1">
                <a:latin typeface="Times New Roman" panose="02020603050405020304" pitchFamily="18" charset="0"/>
                <a:cs typeface="Times New Roman" panose="02020603050405020304" pitchFamily="18" charset="0"/>
              </a:rPr>
              <a:t>Diplomica-Verl</a:t>
            </a:r>
            <a:r>
              <a:rPr lang="en-US" sz="2800" dirty="0">
                <a:latin typeface="Times New Roman" panose="02020603050405020304" pitchFamily="18" charset="0"/>
                <a:cs typeface="Times New Roman" panose="02020603050405020304" pitchFamily="18" charset="0"/>
              </a:rPr>
              <a:t>.</a:t>
            </a:r>
          </a:p>
          <a:p>
            <a:pPr>
              <a:lnSpc>
                <a:spcPct val="120000"/>
              </a:lnSpc>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Ziegler, R. (2009). An introduction to social entrepreneurship: Voices, preconditions, contexts. Cheltenham, UK: Edward Elgar</a:t>
            </a:r>
            <a:r>
              <a:rPr lang="en-US" sz="2800" dirty="0" smtClean="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386705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Difference between corporate philanthropy, social entrepreneurship, and sustainability </a:t>
            </a:r>
          </a:p>
        </p:txBody>
      </p:sp>
      <p:sp>
        <p:nvSpPr>
          <p:cNvPr id="3" name="Content Placeholder 2"/>
          <p:cNvSpPr>
            <a:spLocks noGrp="1"/>
          </p:cNvSpPr>
          <p:nvPr>
            <p:ph idx="1"/>
          </p:nvPr>
        </p:nvSpPr>
        <p:spPr>
          <a:xfrm>
            <a:off x="814192" y="2603500"/>
            <a:ext cx="9166421" cy="4254500"/>
          </a:xfrm>
        </p:spPr>
        <p:txBody>
          <a:bodyPr>
            <a:normAutofit fontScale="77500" lnSpcReduction="20000"/>
          </a:bodyPr>
          <a:lstStyle/>
          <a:p>
            <a:pPr>
              <a:lnSpc>
                <a:spcPct val="120000"/>
              </a:lnSpc>
              <a:buFont typeface="Wingdings" panose="05000000000000000000" pitchFamily="2" charset="2"/>
              <a:buChar char="Ø"/>
            </a:pPr>
            <a:r>
              <a:rPr lang="en-US" sz="3300" dirty="0">
                <a:latin typeface="Times New Roman" panose="02020603050405020304" pitchFamily="18" charset="0"/>
                <a:cs typeface="Times New Roman" panose="02020603050405020304" pitchFamily="18" charset="0"/>
              </a:rPr>
              <a:t>Corporate philanthropy refers to a practice by corporations and companies to promote the welfare of the </a:t>
            </a:r>
            <a:r>
              <a:rPr lang="en-US" sz="3300" dirty="0" smtClean="0">
                <a:latin typeface="Times New Roman" panose="02020603050405020304" pitchFamily="18" charset="0"/>
                <a:cs typeface="Times New Roman" panose="02020603050405020304" pitchFamily="18" charset="0"/>
              </a:rPr>
              <a:t>community.</a:t>
            </a:r>
          </a:p>
          <a:p>
            <a:pPr>
              <a:lnSpc>
                <a:spcPct val="120000"/>
              </a:lnSpc>
              <a:buFont typeface="Wingdings" panose="05000000000000000000" pitchFamily="2" charset="2"/>
              <a:buChar char="Ø"/>
            </a:pPr>
            <a:r>
              <a:rPr lang="en-US" sz="3300" dirty="0" smtClean="0">
                <a:latin typeface="Times New Roman" panose="02020603050405020304" pitchFamily="18" charset="0"/>
                <a:cs typeface="Times New Roman" panose="02020603050405020304" pitchFamily="18" charset="0"/>
              </a:rPr>
              <a:t>Corporate </a:t>
            </a:r>
            <a:r>
              <a:rPr lang="en-US" sz="3300" dirty="0">
                <a:latin typeface="Times New Roman" panose="02020603050405020304" pitchFamily="18" charset="0"/>
                <a:cs typeface="Times New Roman" panose="02020603050405020304" pitchFamily="18" charset="0"/>
              </a:rPr>
              <a:t>philanthropy can be at the local, national or international level. The donations can be in the form of:</a:t>
            </a:r>
          </a:p>
          <a:p>
            <a:pPr>
              <a:lnSpc>
                <a:spcPct val="120000"/>
              </a:lnSpc>
              <a:buFont typeface="Wingdings" panose="05000000000000000000" pitchFamily="2" charset="2"/>
              <a:buChar char="v"/>
            </a:pPr>
            <a:r>
              <a:rPr lang="en-US" sz="3300" dirty="0" smtClean="0">
                <a:latin typeface="Times New Roman" panose="02020603050405020304" pitchFamily="18" charset="0"/>
                <a:cs typeface="Times New Roman" panose="02020603050405020304" pitchFamily="18" charset="0"/>
              </a:rPr>
              <a:t>Money </a:t>
            </a:r>
            <a:r>
              <a:rPr lang="en-US" sz="3300" dirty="0">
                <a:latin typeface="Times New Roman" panose="02020603050405020304" pitchFamily="18" charset="0"/>
                <a:cs typeface="Times New Roman" panose="02020603050405020304" pitchFamily="18" charset="0"/>
              </a:rPr>
              <a:t>– mostly done through charity organizations or non-profit organizations.</a:t>
            </a:r>
          </a:p>
          <a:p>
            <a:pPr>
              <a:lnSpc>
                <a:spcPct val="120000"/>
              </a:lnSpc>
              <a:buFont typeface="Wingdings" panose="05000000000000000000" pitchFamily="2" charset="2"/>
              <a:buChar char="v"/>
            </a:pPr>
            <a:r>
              <a:rPr lang="en-US" sz="3300" dirty="0" smtClean="0">
                <a:latin typeface="Times New Roman" panose="02020603050405020304" pitchFamily="18" charset="0"/>
                <a:cs typeface="Times New Roman" panose="02020603050405020304" pitchFamily="18" charset="0"/>
              </a:rPr>
              <a:t>Time </a:t>
            </a:r>
            <a:r>
              <a:rPr lang="en-US" sz="3300" dirty="0">
                <a:latin typeface="Times New Roman" panose="02020603050405020304" pitchFamily="18" charset="0"/>
                <a:cs typeface="Times New Roman" panose="02020603050405020304" pitchFamily="18" charset="0"/>
              </a:rPr>
              <a:t>– Done by giving free service to the community or by volunteering for social events like charity walk.</a:t>
            </a:r>
          </a:p>
          <a:p>
            <a:pPr>
              <a:lnSpc>
                <a:spcPct val="120000"/>
              </a:lnSpc>
              <a:buFont typeface="Wingdings" panose="05000000000000000000" pitchFamily="2" charset="2"/>
              <a:buChar char="v"/>
            </a:pPr>
            <a:r>
              <a:rPr lang="en-US" sz="3300" dirty="0" smtClean="0">
                <a:latin typeface="Times New Roman" panose="02020603050405020304" pitchFamily="18" charset="0"/>
                <a:cs typeface="Times New Roman" panose="02020603050405020304" pitchFamily="18" charset="0"/>
              </a:rPr>
              <a:t>Donating </a:t>
            </a:r>
            <a:r>
              <a:rPr lang="en-US" sz="3300" dirty="0">
                <a:latin typeface="Times New Roman" panose="02020603050405020304" pitchFamily="18" charset="0"/>
                <a:cs typeface="Times New Roman" panose="02020603050405020304" pitchFamily="18" charset="0"/>
              </a:rPr>
              <a:t>tangible goods such as medicine, books, laptops, etc.</a:t>
            </a:r>
          </a:p>
          <a:p>
            <a:pPr>
              <a:lnSpc>
                <a:spcPct val="200000"/>
              </a:lnSpc>
              <a:buFont typeface="Wingdings" panose="05000000000000000000" pitchFamily="2" charset="2"/>
              <a:buChar char="Ø"/>
            </a:pPr>
            <a:endParaRPr lang="en-US" dirty="0" smtClean="0">
              <a:latin typeface="Times New Roman" panose="02020603050405020304" pitchFamily="18" charset="0"/>
              <a:cs typeface="Times New Roman" panose="02020603050405020304" pitchFamily="18" charset="0"/>
            </a:endParaRPr>
          </a:p>
          <a:p>
            <a:pPr>
              <a:lnSpc>
                <a:spcPct val="200000"/>
              </a:lnSpc>
              <a:buFont typeface="Wingdings" panose="05000000000000000000" pitchFamily="2" charset="2"/>
              <a:buChar char="Ø"/>
            </a:pPr>
            <a:endParaRPr lang="en-US"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36665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Social entrepreneurship </a:t>
            </a:r>
          </a:p>
        </p:txBody>
      </p:sp>
      <p:sp>
        <p:nvSpPr>
          <p:cNvPr id="3" name="Content Placeholder 2"/>
          <p:cNvSpPr>
            <a:spLocks noGrp="1"/>
          </p:cNvSpPr>
          <p:nvPr>
            <p:ph idx="1"/>
          </p:nvPr>
        </p:nvSpPr>
        <p:spPr>
          <a:xfrm>
            <a:off x="1154953" y="2217106"/>
            <a:ext cx="9379435" cy="4371584"/>
          </a:xfrm>
        </p:spPr>
        <p:txBody>
          <a:bodyPr>
            <a:normAutofit/>
          </a:bodyPr>
          <a:lstStyle/>
          <a:p>
            <a:pPr>
              <a:lnSpc>
                <a:spcPct val="110000"/>
              </a:lnSpc>
              <a:buFont typeface="Wingdings" panose="05000000000000000000" pitchFamily="2" charset="2"/>
              <a:buChar char="v"/>
            </a:pPr>
            <a:r>
              <a:rPr lang="en-US" sz="2800" dirty="0">
                <a:latin typeface="Times New Roman" panose="02020603050405020304" pitchFamily="18" charset="0"/>
                <a:cs typeface="Times New Roman" panose="02020603050405020304" pitchFamily="18" charset="0"/>
              </a:rPr>
              <a:t>Social entrepreneurship is entrepreneurship in basic </a:t>
            </a:r>
            <a:r>
              <a:rPr lang="en-US" sz="2800" dirty="0" smtClean="0">
                <a:latin typeface="Times New Roman" panose="02020603050405020304" pitchFamily="18" charset="0"/>
                <a:cs typeface="Times New Roman" panose="02020603050405020304" pitchFamily="18" charset="0"/>
              </a:rPr>
              <a:t>term. </a:t>
            </a:r>
          </a:p>
          <a:p>
            <a:pPr>
              <a:lnSpc>
                <a:spcPct val="110000"/>
              </a:lnSpc>
              <a:buFont typeface="Wingdings" panose="05000000000000000000" pitchFamily="2" charset="2"/>
              <a:buChar char="v"/>
            </a:pPr>
            <a:r>
              <a:rPr lang="en-US" sz="2800" dirty="0">
                <a:latin typeface="Times New Roman" panose="02020603050405020304" pitchFamily="18" charset="0"/>
                <a:cs typeface="Times New Roman" panose="02020603050405020304" pitchFamily="18" charset="0"/>
              </a:rPr>
              <a:t>Social entrepreneurs aim at:</a:t>
            </a:r>
          </a:p>
          <a:p>
            <a:pPr>
              <a:lnSpc>
                <a:spcPct val="110000"/>
              </a:lnSpc>
              <a:buFont typeface="Wingdings" panose="05000000000000000000" pitchFamily="2" charset="2"/>
              <a:buChar char="ü"/>
            </a:pPr>
            <a:r>
              <a:rPr lang="en-US" sz="2800" dirty="0" smtClean="0">
                <a:latin typeface="Times New Roman" panose="02020603050405020304" pitchFamily="18" charset="0"/>
                <a:cs typeface="Times New Roman" panose="02020603050405020304" pitchFamily="18" charset="0"/>
              </a:rPr>
              <a:t>Eradicating </a:t>
            </a:r>
            <a:r>
              <a:rPr lang="en-US" sz="2800" dirty="0">
                <a:latin typeface="Times New Roman" panose="02020603050405020304" pitchFamily="18" charset="0"/>
                <a:cs typeface="Times New Roman" panose="02020603050405020304" pitchFamily="18" charset="0"/>
              </a:rPr>
              <a:t>poverty, and thus they choose their beneficiaries;</a:t>
            </a:r>
          </a:p>
          <a:p>
            <a:pPr>
              <a:lnSpc>
                <a:spcPct val="110000"/>
              </a:lnSpc>
              <a:buFont typeface="Wingdings" panose="05000000000000000000" pitchFamily="2" charset="2"/>
              <a:buChar char="ü"/>
            </a:pPr>
            <a:r>
              <a:rPr lang="en-US" sz="2800" dirty="0">
                <a:latin typeface="Times New Roman" panose="02020603050405020304" pitchFamily="18" charset="0"/>
                <a:cs typeface="Times New Roman" panose="02020603050405020304" pitchFamily="18" charset="0"/>
              </a:rPr>
              <a:t>	Improving the environment through sustainable business practices;</a:t>
            </a:r>
          </a:p>
          <a:p>
            <a:pPr>
              <a:lnSpc>
                <a:spcPct val="110000"/>
              </a:lnSpc>
              <a:buFont typeface="Wingdings" panose="05000000000000000000" pitchFamily="2" charset="2"/>
              <a:buChar char="ü"/>
            </a:pPr>
            <a:r>
              <a:rPr lang="en-US" sz="2800" dirty="0">
                <a:latin typeface="Times New Roman" panose="02020603050405020304" pitchFamily="18" charset="0"/>
                <a:cs typeface="Times New Roman" panose="02020603050405020304" pitchFamily="18" charset="0"/>
              </a:rPr>
              <a:t>	Educating the communities, for instance, through public forums.</a:t>
            </a:r>
          </a:p>
          <a:p>
            <a:pPr>
              <a:lnSpc>
                <a:spcPct val="200000"/>
              </a:lnSpc>
              <a:buFont typeface="Wingdings" panose="05000000000000000000" pitchFamily="2" charset="2"/>
              <a:buChar char="v"/>
            </a:pP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214872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Sustainability</a:t>
            </a:r>
          </a:p>
        </p:txBody>
      </p:sp>
      <p:sp>
        <p:nvSpPr>
          <p:cNvPr id="3" name="Content Placeholder 2"/>
          <p:cNvSpPr>
            <a:spLocks noGrp="1"/>
          </p:cNvSpPr>
          <p:nvPr>
            <p:ph idx="1"/>
          </p:nvPr>
        </p:nvSpPr>
        <p:spPr>
          <a:xfrm>
            <a:off x="963885" y="2303249"/>
            <a:ext cx="9525746" cy="4343400"/>
          </a:xfrm>
        </p:spPr>
        <p:txBody>
          <a:bodyPr>
            <a:noAutofit/>
          </a:bodyPr>
          <a:lstStyle/>
          <a:p>
            <a:r>
              <a:rPr lang="en-US" sz="2800" dirty="0" smtClean="0">
                <a:latin typeface="Times New Roman" panose="02020603050405020304" pitchFamily="18" charset="0"/>
                <a:cs typeface="Times New Roman" panose="02020603050405020304" pitchFamily="18" charset="0"/>
              </a:rPr>
              <a:t>Sustainability </a:t>
            </a:r>
            <a:r>
              <a:rPr lang="en-US" sz="2800" dirty="0">
                <a:latin typeface="Times New Roman" panose="02020603050405020304" pitchFamily="18" charset="0"/>
                <a:cs typeface="Times New Roman" panose="02020603050405020304" pitchFamily="18" charset="0"/>
              </a:rPr>
              <a:t>refers to the adoption of business practices </a:t>
            </a:r>
            <a:r>
              <a:rPr lang="en-US" sz="2800" dirty="0" smtClean="0">
                <a:latin typeface="Times New Roman" panose="02020603050405020304" pitchFamily="18" charset="0"/>
                <a:cs typeface="Times New Roman" panose="02020603050405020304" pitchFamily="18" charset="0"/>
              </a:rPr>
              <a:t>.</a:t>
            </a:r>
          </a:p>
          <a:p>
            <a:r>
              <a:rPr lang="en-US" sz="2800" dirty="0" smtClean="0">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It </a:t>
            </a:r>
            <a:r>
              <a:rPr lang="en-US" sz="2800" dirty="0" smtClean="0">
                <a:latin typeface="Times New Roman" panose="02020603050405020304" pitchFamily="18" charset="0"/>
                <a:cs typeface="Times New Roman" panose="02020603050405020304" pitchFamily="18" charset="0"/>
              </a:rPr>
              <a:t>involves:</a:t>
            </a:r>
          </a:p>
          <a:p>
            <a:pPr>
              <a:buFont typeface="Wingdings" panose="05000000000000000000" pitchFamily="2" charset="2"/>
              <a:buChar char="ü"/>
            </a:pPr>
            <a:r>
              <a:rPr lang="en-US" sz="2800" dirty="0" smtClean="0">
                <a:latin typeface="Times New Roman" panose="02020603050405020304" pitchFamily="18" charset="0"/>
                <a:cs typeface="Times New Roman" panose="02020603050405020304" pitchFamily="18" charset="0"/>
              </a:rPr>
              <a:t>Use </a:t>
            </a:r>
            <a:r>
              <a:rPr lang="en-US" sz="2800" dirty="0">
                <a:latin typeface="Times New Roman" panose="02020603050405020304" pitchFamily="18" charset="0"/>
                <a:cs typeface="Times New Roman" panose="02020603050405020304" pitchFamily="18" charset="0"/>
              </a:rPr>
              <a:t>of clean energy in the production process</a:t>
            </a:r>
            <a:r>
              <a:rPr lang="en-US" sz="2800" dirty="0" smtClean="0">
                <a:latin typeface="Times New Roman" panose="02020603050405020304" pitchFamily="18" charset="0"/>
                <a:cs typeface="Times New Roman" panose="02020603050405020304" pitchFamily="18" charset="0"/>
              </a:rPr>
              <a:t>;</a:t>
            </a:r>
          </a:p>
          <a:p>
            <a:pPr>
              <a:buFont typeface="Wingdings" panose="05000000000000000000" pitchFamily="2" charset="2"/>
              <a:buChar char="ü"/>
            </a:pPr>
            <a:r>
              <a:rPr lang="en-US" sz="2800" dirty="0">
                <a:latin typeface="Times New Roman" panose="02020603050405020304" pitchFamily="18" charset="0"/>
                <a:cs typeface="Times New Roman" panose="02020603050405020304" pitchFamily="18" charset="0"/>
              </a:rPr>
              <a:t>	Producing goods that are economical to use such as energy efficient electronics</a:t>
            </a:r>
            <a:r>
              <a:rPr lang="en-US" sz="2800" dirty="0" smtClean="0">
                <a:latin typeface="Times New Roman" panose="02020603050405020304" pitchFamily="18" charset="0"/>
                <a:cs typeface="Times New Roman" panose="02020603050405020304" pitchFamily="18" charset="0"/>
              </a:rPr>
              <a:t>;</a:t>
            </a:r>
          </a:p>
          <a:p>
            <a:pPr>
              <a:buFont typeface="Wingdings" panose="05000000000000000000" pitchFamily="2" charset="2"/>
              <a:buChar char="ü"/>
            </a:pPr>
            <a:r>
              <a:rPr lang="en-US" sz="2800" dirty="0">
                <a:latin typeface="Times New Roman" panose="02020603050405020304" pitchFamily="18" charset="0"/>
                <a:cs typeface="Times New Roman" panose="02020603050405020304" pitchFamily="18" charset="0"/>
              </a:rPr>
              <a:t>	Balanced usage of resources to ensure that there's enough for future generations;</a:t>
            </a:r>
          </a:p>
          <a:p>
            <a:pPr>
              <a:lnSpc>
                <a:spcPct val="150000"/>
              </a:lnSpc>
            </a:pP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11657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Summary of Concept: Corporate Social Responsibility (CSR)</a:t>
            </a:r>
          </a:p>
        </p:txBody>
      </p:sp>
      <p:sp>
        <p:nvSpPr>
          <p:cNvPr id="3" name="Content Placeholder 2"/>
          <p:cNvSpPr>
            <a:spLocks noGrp="1"/>
          </p:cNvSpPr>
          <p:nvPr>
            <p:ph idx="1"/>
          </p:nvPr>
        </p:nvSpPr>
        <p:spPr>
          <a:xfrm>
            <a:off x="1154954" y="2603500"/>
            <a:ext cx="8825659" cy="3935086"/>
          </a:xfrm>
        </p:spPr>
        <p:txBody>
          <a:bodyPr>
            <a:noAutofit/>
          </a:bodyPr>
          <a:lstStyle/>
          <a:p>
            <a:pPr>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CSR is a three-pronged concept that takes care of the environment, social and community issues, and health and safety. </a:t>
            </a:r>
            <a:endParaRPr lang="en-US" sz="2800" dirty="0" smtClean="0">
              <a:latin typeface="Times New Roman" panose="02020603050405020304" pitchFamily="18" charset="0"/>
              <a:cs typeface="Times New Roman" panose="02020603050405020304" pitchFamily="18" charset="0"/>
            </a:endParaRPr>
          </a:p>
          <a:p>
            <a:pPr>
              <a:buFont typeface="Wingdings" panose="05000000000000000000" pitchFamily="2" charset="2"/>
              <a:buChar char="Ø"/>
            </a:pPr>
            <a:r>
              <a:rPr lang="en-US" sz="2800" dirty="0" smtClean="0">
                <a:latin typeface="Times New Roman" panose="02020603050405020304" pitchFamily="18" charset="0"/>
                <a:cs typeface="Times New Roman" panose="02020603050405020304" pitchFamily="18" charset="0"/>
              </a:rPr>
              <a:t>CSR </a:t>
            </a:r>
            <a:r>
              <a:rPr lang="en-US" sz="2800" dirty="0">
                <a:latin typeface="Times New Roman" panose="02020603050405020304" pitchFamily="18" charset="0"/>
                <a:cs typeface="Times New Roman" panose="02020603050405020304" pitchFamily="18" charset="0"/>
              </a:rPr>
              <a:t>is here to stay since governments are becoming keener on it to the extent of creating legislation to enforce certain </a:t>
            </a:r>
            <a:r>
              <a:rPr lang="en-US" sz="2800" dirty="0" smtClean="0">
                <a:latin typeface="Times New Roman" panose="02020603050405020304" pitchFamily="18" charset="0"/>
                <a:cs typeface="Times New Roman" panose="02020603050405020304" pitchFamily="18" charset="0"/>
              </a:rPr>
              <a:t>practices such as:</a:t>
            </a:r>
          </a:p>
          <a:p>
            <a:pPr>
              <a:buFont typeface="Wingdings" panose="05000000000000000000" pitchFamily="2" charset="2"/>
              <a:buChar char="v"/>
            </a:pPr>
            <a:r>
              <a:rPr lang="en-US" sz="2800" dirty="0" smtClean="0">
                <a:latin typeface="Times New Roman" panose="02020603050405020304" pitchFamily="18" charset="0"/>
                <a:cs typeface="Times New Roman" panose="02020603050405020304" pitchFamily="18" charset="0"/>
              </a:rPr>
              <a:t>Environment</a:t>
            </a:r>
          </a:p>
          <a:p>
            <a:pPr>
              <a:buFont typeface="Wingdings" panose="05000000000000000000" pitchFamily="2" charset="2"/>
              <a:buChar char="v"/>
            </a:pPr>
            <a:r>
              <a:rPr lang="en-US" sz="2800" dirty="0">
                <a:latin typeface="Times New Roman" panose="02020603050405020304" pitchFamily="18" charset="0"/>
                <a:cs typeface="Times New Roman" panose="02020603050405020304" pitchFamily="18" charset="0"/>
              </a:rPr>
              <a:t>Social and Community </a:t>
            </a:r>
            <a:r>
              <a:rPr lang="en-US" sz="2800" dirty="0" smtClean="0">
                <a:latin typeface="Times New Roman" panose="02020603050405020304" pitchFamily="18" charset="0"/>
                <a:cs typeface="Times New Roman" panose="02020603050405020304" pitchFamily="18" charset="0"/>
              </a:rPr>
              <a:t>Issues</a:t>
            </a:r>
          </a:p>
          <a:p>
            <a:pPr>
              <a:buFont typeface="Wingdings" panose="05000000000000000000" pitchFamily="2" charset="2"/>
              <a:buChar char="v"/>
            </a:pPr>
            <a:r>
              <a:rPr lang="en-US" sz="2800" dirty="0">
                <a:latin typeface="Times New Roman" panose="02020603050405020304" pitchFamily="18" charset="0"/>
                <a:cs typeface="Times New Roman" panose="02020603050405020304" pitchFamily="18" charset="0"/>
              </a:rPr>
              <a:t>Health and Safety </a:t>
            </a:r>
          </a:p>
        </p:txBody>
      </p:sp>
    </p:spTree>
    <p:extLst>
      <p:ext uri="{BB962C8B-B14F-4D97-AF65-F5344CB8AC3E}">
        <p14:creationId xmlns:p14="http://schemas.microsoft.com/office/powerpoint/2010/main" val="33173340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CSR </a:t>
            </a:r>
            <a:r>
              <a:rPr lang="en-US" b="1" dirty="0" smtClean="0">
                <a:latin typeface="Times New Roman" panose="02020603050405020304" pitchFamily="18" charset="0"/>
                <a:cs typeface="Times New Roman" panose="02020603050405020304" pitchFamily="18" charset="0"/>
              </a:rPr>
              <a:t>three-pronged </a:t>
            </a:r>
            <a:r>
              <a:rPr lang="en-US" b="1" dirty="0">
                <a:latin typeface="Times New Roman" panose="02020603050405020304" pitchFamily="18" charset="0"/>
                <a:cs typeface="Times New Roman" panose="02020603050405020304" pitchFamily="18" charset="0"/>
              </a:rPr>
              <a:t>concept </a:t>
            </a:r>
          </a:p>
        </p:txBody>
      </p:sp>
      <p:sp>
        <p:nvSpPr>
          <p:cNvPr id="3" name="Content Placeholder 2"/>
          <p:cNvSpPr>
            <a:spLocks noGrp="1"/>
          </p:cNvSpPr>
          <p:nvPr>
            <p:ph idx="1"/>
          </p:nvPr>
        </p:nvSpPr>
        <p:spPr>
          <a:xfrm>
            <a:off x="1154954" y="2279737"/>
            <a:ext cx="8825659" cy="4221271"/>
          </a:xfrm>
        </p:spPr>
        <p:txBody>
          <a:bodyPr>
            <a:noAutofit/>
          </a:bodyPr>
          <a:lstStyle/>
          <a:p>
            <a:pPr>
              <a:buFont typeface="Wingdings" panose="05000000000000000000" pitchFamily="2" charset="2"/>
              <a:buChar char="v"/>
            </a:pPr>
            <a:r>
              <a:rPr lang="en-US" sz="2800" dirty="0">
                <a:latin typeface="Times New Roman" panose="02020603050405020304" pitchFamily="18" charset="0"/>
                <a:cs typeface="Times New Roman" panose="02020603050405020304" pitchFamily="18" charset="0"/>
              </a:rPr>
              <a:t>Environment – corporations address issues like emissions, energy efficiency, preservation of biodiversity and curbing global warming, and product life cycle. </a:t>
            </a:r>
          </a:p>
          <a:p>
            <a:pPr>
              <a:buFont typeface="Wingdings" panose="05000000000000000000" pitchFamily="2" charset="2"/>
              <a:buChar char="v"/>
            </a:pPr>
            <a:r>
              <a:rPr lang="en-US" sz="2800" dirty="0">
                <a:latin typeface="Times New Roman" panose="02020603050405020304" pitchFamily="18" charset="0"/>
                <a:cs typeface="Times New Roman" panose="02020603050405020304" pitchFamily="18" charset="0"/>
              </a:rPr>
              <a:t>Social and Community Issues – Corporations that keen to promote social responsibility actively </a:t>
            </a:r>
            <a:endParaRPr lang="en-US" sz="2800" dirty="0" smtClean="0">
              <a:latin typeface="Times New Roman" panose="02020603050405020304" pitchFamily="18" charset="0"/>
              <a:cs typeface="Times New Roman" panose="02020603050405020304" pitchFamily="18" charset="0"/>
            </a:endParaRPr>
          </a:p>
          <a:p>
            <a:pPr>
              <a:buFont typeface="Wingdings" panose="05000000000000000000" pitchFamily="2" charset="2"/>
              <a:buChar char="v"/>
            </a:pPr>
            <a:r>
              <a:rPr lang="en-US" sz="2800" dirty="0" smtClean="0">
                <a:latin typeface="Times New Roman" panose="02020603050405020304" pitchFamily="18" charset="0"/>
                <a:cs typeface="Times New Roman" panose="02020603050405020304" pitchFamily="18" charset="0"/>
              </a:rPr>
              <a:t>Health </a:t>
            </a:r>
            <a:r>
              <a:rPr lang="en-US" sz="2800" dirty="0">
                <a:latin typeface="Times New Roman" panose="02020603050405020304" pitchFamily="18" charset="0"/>
                <a:cs typeface="Times New Roman" panose="02020603050405020304" pitchFamily="18" charset="0"/>
              </a:rPr>
              <a:t>and Safety – This encompasses training of employees and contractors on safety and production of products that are safe for use by the consumer</a:t>
            </a:r>
            <a:r>
              <a:rPr lang="en-US" sz="2800" dirty="0" smtClean="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692716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Arguments for CSR</a:t>
            </a:r>
          </a:p>
        </p:txBody>
      </p:sp>
      <p:sp>
        <p:nvSpPr>
          <p:cNvPr id="3" name="Content Placeholder 2"/>
          <p:cNvSpPr>
            <a:spLocks noGrp="1"/>
          </p:cNvSpPr>
          <p:nvPr>
            <p:ph idx="1"/>
          </p:nvPr>
        </p:nvSpPr>
        <p:spPr>
          <a:xfrm>
            <a:off x="1154954" y="2603500"/>
            <a:ext cx="9176401" cy="3824596"/>
          </a:xfrm>
        </p:spPr>
        <p:txBody>
          <a:bodyPr>
            <a:noAutofit/>
          </a:bodyPr>
          <a:lstStyle/>
          <a:p>
            <a:pPr>
              <a:lnSpc>
                <a:spcPct val="200000"/>
              </a:lnSpc>
            </a:pPr>
            <a:r>
              <a:rPr lang="en-US" sz="2800" dirty="0">
                <a:latin typeface="Times New Roman" panose="02020603050405020304" pitchFamily="18" charset="0"/>
                <a:cs typeface="Times New Roman" panose="02020603050405020304" pitchFamily="18" charset="0"/>
              </a:rPr>
              <a:t>	Improves employee </a:t>
            </a:r>
            <a:r>
              <a:rPr lang="en-US" sz="2800" dirty="0" smtClean="0">
                <a:latin typeface="Times New Roman" panose="02020603050405020304" pitchFamily="18" charset="0"/>
                <a:cs typeface="Times New Roman" panose="02020603050405020304" pitchFamily="18" charset="0"/>
              </a:rPr>
              <a:t>retention</a:t>
            </a:r>
          </a:p>
          <a:p>
            <a:pPr>
              <a:lnSpc>
                <a:spcPct val="200000"/>
              </a:lnSpc>
            </a:pPr>
            <a:r>
              <a:rPr lang="en-US" sz="2800" dirty="0">
                <a:latin typeface="Times New Roman" panose="02020603050405020304" pitchFamily="18" charset="0"/>
                <a:cs typeface="Times New Roman" panose="02020603050405020304" pitchFamily="18" charset="0"/>
              </a:rPr>
              <a:t>	Promotes customer loyalty</a:t>
            </a:r>
          </a:p>
          <a:p>
            <a:pPr>
              <a:lnSpc>
                <a:spcPct val="200000"/>
              </a:lnSpc>
            </a:pPr>
            <a:r>
              <a:rPr lang="en-US" sz="2800" dirty="0" smtClean="0">
                <a:latin typeface="Times New Roman" panose="02020603050405020304" pitchFamily="18" charset="0"/>
                <a:cs typeface="Times New Roman" panose="02020603050405020304" pitchFamily="18" charset="0"/>
              </a:rPr>
              <a:t>Reduces </a:t>
            </a:r>
            <a:r>
              <a:rPr lang="en-US" sz="2800" dirty="0">
                <a:latin typeface="Times New Roman" panose="02020603050405020304" pitchFamily="18" charset="0"/>
                <a:cs typeface="Times New Roman" panose="02020603050405020304" pitchFamily="18" charset="0"/>
              </a:rPr>
              <a:t>accidents and helps in combating global </a:t>
            </a:r>
            <a:r>
              <a:rPr lang="en-US" sz="2800" dirty="0" smtClean="0">
                <a:latin typeface="Times New Roman" panose="02020603050405020304" pitchFamily="18" charset="0"/>
                <a:cs typeface="Times New Roman" panose="02020603050405020304" pitchFamily="18" charset="0"/>
              </a:rPr>
              <a:t>warming</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528153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Arguments against CSR</a:t>
            </a:r>
          </a:p>
        </p:txBody>
      </p:sp>
      <p:sp>
        <p:nvSpPr>
          <p:cNvPr id="3" name="Content Placeholder 2"/>
          <p:cNvSpPr>
            <a:spLocks noGrp="1"/>
          </p:cNvSpPr>
          <p:nvPr>
            <p:ph idx="1"/>
          </p:nvPr>
        </p:nvSpPr>
        <p:spPr>
          <a:xfrm>
            <a:off x="1154954" y="2603499"/>
            <a:ext cx="9203697" cy="4083903"/>
          </a:xfrm>
        </p:spPr>
        <p:txBody>
          <a:bodyPr>
            <a:noAutofit/>
          </a:bodyPr>
          <a:lstStyle/>
          <a:p>
            <a:r>
              <a:rPr lang="en-US" sz="2800" dirty="0" smtClean="0">
                <a:latin typeface="Times New Roman" panose="02020603050405020304" pitchFamily="18" charset="0"/>
                <a:cs typeface="Times New Roman" panose="02020603050405020304" pitchFamily="18" charset="0"/>
              </a:rPr>
              <a:t>The </a:t>
            </a:r>
            <a:r>
              <a:rPr lang="en-US" sz="2800" dirty="0">
                <a:latin typeface="Times New Roman" panose="02020603050405020304" pitchFamily="18" charset="0"/>
                <a:cs typeface="Times New Roman" panose="02020603050405020304" pitchFamily="18" charset="0"/>
              </a:rPr>
              <a:t>sole responsibility of a corporation is to maximize profits for its shareholders not improve society.</a:t>
            </a:r>
          </a:p>
          <a:p>
            <a:r>
              <a:rPr lang="en-US" sz="2800" dirty="0" smtClean="0">
                <a:latin typeface="Times New Roman" panose="02020603050405020304" pitchFamily="18" charset="0"/>
                <a:cs typeface="Times New Roman" panose="02020603050405020304" pitchFamily="18" charset="0"/>
              </a:rPr>
              <a:t>Some </a:t>
            </a:r>
            <a:r>
              <a:rPr lang="en-US" sz="2800" dirty="0">
                <a:latin typeface="Times New Roman" panose="02020603050405020304" pitchFamily="18" charset="0"/>
                <a:cs typeface="Times New Roman" panose="02020603050405020304" pitchFamily="18" charset="0"/>
              </a:rPr>
              <a:t>corporations deceive the public about investing in social responsibility through spending on advertising other than doing the practices themselves – </a:t>
            </a:r>
            <a:r>
              <a:rPr lang="en-US" sz="2800" dirty="0" err="1">
                <a:latin typeface="Times New Roman" panose="02020603050405020304" pitchFamily="18" charset="0"/>
                <a:cs typeface="Times New Roman" panose="02020603050405020304" pitchFamily="18" charset="0"/>
              </a:rPr>
              <a:t>greenwashing</a:t>
            </a:r>
            <a:r>
              <a:rPr lang="en-US" sz="2800" dirty="0">
                <a:latin typeface="Times New Roman" panose="02020603050405020304" pitchFamily="18" charset="0"/>
                <a:cs typeface="Times New Roman" panose="02020603050405020304" pitchFamily="18" charset="0"/>
              </a:rPr>
              <a:t>.</a:t>
            </a:r>
          </a:p>
          <a:p>
            <a:r>
              <a:rPr lang="en-US" sz="2800" dirty="0" smtClean="0">
                <a:latin typeface="Times New Roman" panose="02020603050405020304" pitchFamily="18" charset="0"/>
                <a:cs typeface="Times New Roman" panose="02020603050405020304" pitchFamily="18" charset="0"/>
              </a:rPr>
              <a:t>Corporations </a:t>
            </a:r>
            <a:r>
              <a:rPr lang="en-US" sz="2800" dirty="0">
                <a:latin typeface="Times New Roman" panose="02020603050405020304" pitchFamily="18" charset="0"/>
                <a:cs typeface="Times New Roman" panose="02020603050405020304" pitchFamily="18" charset="0"/>
              </a:rPr>
              <a:t>should give the profits to the shareholders who should decide where and how to invest the money for sustainability</a:t>
            </a:r>
            <a:r>
              <a:rPr lang="en-US" sz="2800" dirty="0" smtClean="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464747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Drucker's view on social responsibility</a:t>
            </a:r>
          </a:p>
        </p:txBody>
      </p:sp>
      <p:sp>
        <p:nvSpPr>
          <p:cNvPr id="3" name="Content Placeholder 2"/>
          <p:cNvSpPr>
            <a:spLocks noGrp="1"/>
          </p:cNvSpPr>
          <p:nvPr>
            <p:ph idx="1"/>
          </p:nvPr>
        </p:nvSpPr>
        <p:spPr/>
        <p:txBody>
          <a:bodyPr>
            <a:normAutofit/>
          </a:bodyPr>
          <a:lstStyle/>
          <a:p>
            <a:r>
              <a:rPr lang="en-US" sz="2800" dirty="0">
                <a:latin typeface="Times New Roman" panose="02020603050405020304" pitchFamily="18" charset="0"/>
                <a:cs typeface="Times New Roman" panose="02020603050405020304" pitchFamily="18" charset="0"/>
              </a:rPr>
              <a:t>Peter Drucker saw social responsibility as the role of leaders and managers in corporations. </a:t>
            </a:r>
            <a:endParaRPr lang="en-US" sz="2800" dirty="0" smtClean="0">
              <a:latin typeface="Times New Roman" panose="02020603050405020304" pitchFamily="18" charset="0"/>
              <a:cs typeface="Times New Roman" panose="02020603050405020304" pitchFamily="18" charset="0"/>
            </a:endParaRPr>
          </a:p>
          <a:p>
            <a:r>
              <a:rPr lang="en-US" sz="2800" dirty="0" smtClean="0">
                <a:latin typeface="Times New Roman" panose="02020603050405020304" pitchFamily="18" charset="0"/>
                <a:cs typeface="Times New Roman" panose="02020603050405020304" pitchFamily="18" charset="0"/>
              </a:rPr>
              <a:t>He </a:t>
            </a:r>
            <a:r>
              <a:rPr lang="en-US" sz="2800" dirty="0">
                <a:latin typeface="Times New Roman" panose="02020603050405020304" pitchFamily="18" charset="0"/>
                <a:cs typeface="Times New Roman" panose="02020603050405020304" pitchFamily="18" charset="0"/>
              </a:rPr>
              <a:t>argued that businesses should be involved in taking care of social issues because that benefited not only the community but also the organizations</a:t>
            </a:r>
            <a:r>
              <a:rPr lang="en-US" sz="2800" dirty="0" smtClean="0">
                <a:latin typeface="Times New Roman" panose="02020603050405020304" pitchFamily="18" charset="0"/>
                <a:cs typeface="Times New Roman" panose="02020603050405020304" pitchFamily="18" charset="0"/>
              </a:rPr>
              <a:t>.</a:t>
            </a:r>
          </a:p>
          <a:p>
            <a:r>
              <a:rPr lang="en-US" sz="2800" dirty="0" smtClean="0">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He also argued that a healthy community meant a healthy workforce</a:t>
            </a:r>
          </a:p>
        </p:txBody>
      </p:sp>
    </p:spTree>
    <p:extLst>
      <p:ext uri="{BB962C8B-B14F-4D97-AF65-F5344CB8AC3E}">
        <p14:creationId xmlns:p14="http://schemas.microsoft.com/office/powerpoint/2010/main" val="203969024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 Boardroom</Template>
  <TotalTime>662</TotalTime>
  <Words>1071</Words>
  <Application>Microsoft Office PowerPoint</Application>
  <PresentationFormat>Widescreen</PresentationFormat>
  <Paragraphs>93</Paragraphs>
  <Slides>11</Slides>
  <Notes>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vt:i4>
      </vt:variant>
    </vt:vector>
  </HeadingPairs>
  <TitlesOfParts>
    <vt:vector size="18" baseType="lpstr">
      <vt:lpstr>Arial</vt:lpstr>
      <vt:lpstr>Calibri</vt:lpstr>
      <vt:lpstr>Century Gothic</vt:lpstr>
      <vt:lpstr>Times New Roman</vt:lpstr>
      <vt:lpstr>Wingdings</vt:lpstr>
      <vt:lpstr>Wingdings 3</vt:lpstr>
      <vt:lpstr>Ion Boardroom</vt:lpstr>
      <vt:lpstr>Corporate social responsibility Name  Institutional Affiliation  </vt:lpstr>
      <vt:lpstr>Difference between corporate philanthropy, social entrepreneurship, and sustainability </vt:lpstr>
      <vt:lpstr>Social entrepreneurship </vt:lpstr>
      <vt:lpstr>Sustainability</vt:lpstr>
      <vt:lpstr>Summary of Concept: Corporate Social Responsibility (CSR)</vt:lpstr>
      <vt:lpstr>CSR three-pronged concept </vt:lpstr>
      <vt:lpstr>Arguments for CSR</vt:lpstr>
      <vt:lpstr>Arguments against CSR</vt:lpstr>
      <vt:lpstr>Drucker's view on social responsibility</vt:lpstr>
      <vt:lpstr>References </vt:lpstr>
      <vt:lpstr>References cont’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Sydney Opera House Name  Institutional Affiliation</dc:title>
  <dc:creator>Ng'ang'a S.N</dc:creator>
  <cp:lastModifiedBy>JM</cp:lastModifiedBy>
  <cp:revision>54</cp:revision>
  <dcterms:created xsi:type="dcterms:W3CDTF">2016-10-19T03:44:26Z</dcterms:created>
  <dcterms:modified xsi:type="dcterms:W3CDTF">2016-12-30T10:02:42Z</dcterms:modified>
</cp:coreProperties>
</file>