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6"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134" autoAdjust="0"/>
  </p:normalViewPr>
  <p:slideViewPr>
    <p:cSldViewPr snapToGrid="0">
      <p:cViewPr varScale="1">
        <p:scale>
          <a:sx n="65" d="100"/>
          <a:sy n="65" d="100"/>
        </p:scale>
        <p:origin x="9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B4420A-D228-4472-82F9-D54B442BC21D}" type="datetimeFigureOut">
              <a:rPr lang="en-US" smtClean="0"/>
              <a:t>12/30/2016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5D6CAD-DD5B-440E-8553-FC130672614F}" type="slidenum">
              <a:rPr lang="en-US" smtClean="0"/>
              <a:t>‹#›</a:t>
            </a:fld>
            <a:endParaRPr lang="en-US"/>
          </a:p>
        </p:txBody>
      </p:sp>
    </p:spTree>
    <p:extLst>
      <p:ext uri="{BB962C8B-B14F-4D97-AF65-F5344CB8AC3E}">
        <p14:creationId xmlns:p14="http://schemas.microsoft.com/office/powerpoint/2010/main" val="2184446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current system of health information documentation in our organization needs to be changed with a lot of urgencies. This is because of the inconveniences caused by the current system which has resulted in huge losses for the part of the company. The impact has also hit on our patients which mean affecting their health situation negatively. The current system which involves manually recording patients information on papers and submitting the same to the next health care attendant has had many challenges. This has necessitated the importance of adopting Electronic Health records whereby, patients information will be transmitted electronically from one unit of the hospital to another. The system will basically be used for storing health record of a patient in an electronic device. The information should be maintained by the health provider over time. The information can be accessed by all authorized practitioners when attending to the patient. It can also be accessed by the patients in case of referrals to another facility. This system is bound to bring the great contribution to the company’s vision been the first in coming up with health care innovations that will enable our patients to enjoy a great healthier life.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B95D6CAD-DD5B-440E-8553-FC130672614F}" type="slidenum">
              <a:rPr lang="en-US" smtClean="0"/>
              <a:t>2</a:t>
            </a:fld>
            <a:endParaRPr lang="en-US"/>
          </a:p>
        </p:txBody>
      </p:sp>
    </p:spTree>
    <p:extLst>
      <p:ext uri="{BB962C8B-B14F-4D97-AF65-F5344CB8AC3E}">
        <p14:creationId xmlns:p14="http://schemas.microsoft.com/office/powerpoint/2010/main" val="1704563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There are various reasons which give us the privilege of adopting Electronic Health Records. In line with our vision of developing innovations in our organization that will bring positive changes in how we carry out services, the system will be a great change in keeping health records of our patients. This means it’s a great step for our organization. First, the current system has encountered such challenges as loss of patients information arising from misplacements of documents, defaced documents, among others. There has also been unnecessary delays in the transition of health information from one department to the other and also high costs associated with the filling of the information. This means that in order to avoid such losses and cut on costs, the current system needs to change immediately. Adopting EHR will strengthen the bond between our customers (patients) and the organization at large. Doctors and nurses will also be able to make better decisions when attending to the patients as well counter all the above challenges. </a:t>
            </a:r>
            <a:endParaRPr lang="en-US" dirty="0"/>
          </a:p>
        </p:txBody>
      </p:sp>
      <p:sp>
        <p:nvSpPr>
          <p:cNvPr id="4" name="Slide Number Placeholder 3"/>
          <p:cNvSpPr>
            <a:spLocks noGrp="1"/>
          </p:cNvSpPr>
          <p:nvPr>
            <p:ph type="sldNum" sz="quarter" idx="10"/>
          </p:nvPr>
        </p:nvSpPr>
        <p:spPr/>
        <p:txBody>
          <a:bodyPr/>
          <a:lstStyle/>
          <a:p>
            <a:fld id="{B95D6CAD-DD5B-440E-8553-FC130672614F}" type="slidenum">
              <a:rPr lang="en-US" smtClean="0"/>
              <a:t>3</a:t>
            </a:fld>
            <a:endParaRPr lang="en-US"/>
          </a:p>
        </p:txBody>
      </p:sp>
    </p:spTree>
    <p:extLst>
      <p:ext uri="{BB962C8B-B14F-4D97-AF65-F5344CB8AC3E}">
        <p14:creationId xmlns:p14="http://schemas.microsoft.com/office/powerpoint/2010/main" val="3240919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Changing our system from the current manual transition of information to electronic one will help boost the overall organizational performance in a great way. First is that the change will put the organization in a more competitive edge as many other organizations are switching to the same system. This means that if we don’t adopt the electronic system, we may lose many part of our market share to our competitors who have adopted the system. The change will also make our customers more satisfied as they will enjoy such benefits as lower charges, less time spent in the facility, good queue management, and most importantly proper diagnosis. The change will also enable the employees do their work in a professional way since they can easily and timely access all the information they need while delivering their services (</a:t>
            </a:r>
            <a:r>
              <a:rPr lang="en-US" sz="1200" dirty="0" err="1" smtClean="0">
                <a:latin typeface="Times New Roman" panose="02020603050405020304" pitchFamily="18" charset="0"/>
                <a:cs typeface="Times New Roman" panose="02020603050405020304" pitchFamily="18" charset="0"/>
              </a:rPr>
              <a:t>Chronister</a:t>
            </a:r>
            <a:r>
              <a:rPr lang="en-US" sz="1200" dirty="0" smtClean="0">
                <a:latin typeface="Times New Roman" panose="02020603050405020304" pitchFamily="18" charset="0"/>
                <a:cs typeface="Times New Roman" panose="02020603050405020304" pitchFamily="18" charset="0"/>
              </a:rPr>
              <a:t>, 2015). </a:t>
            </a:r>
            <a:r>
              <a:rPr lang="en-US" sz="1200" kern="1200" dirty="0" smtClean="0">
                <a:solidFill>
                  <a:schemeClr val="tx1"/>
                </a:solidFill>
                <a:effectLst/>
                <a:latin typeface="+mn-lt"/>
                <a:ea typeface="+mn-ea"/>
                <a:cs typeface="+mn-cs"/>
              </a:rPr>
              <a:t>This will make them more satisfied in the works. It will also raise their overall morale in delivering their duties. The overall impact of the change is that the organizations will save on costs of recording information, build customer loyalty as well as reduce employee’s turnover. </a:t>
            </a:r>
          </a:p>
          <a:p>
            <a:endParaRPr lang="en-US" dirty="0"/>
          </a:p>
        </p:txBody>
      </p:sp>
      <p:sp>
        <p:nvSpPr>
          <p:cNvPr id="4" name="Slide Number Placeholder 3"/>
          <p:cNvSpPr>
            <a:spLocks noGrp="1"/>
          </p:cNvSpPr>
          <p:nvPr>
            <p:ph type="sldNum" sz="quarter" idx="10"/>
          </p:nvPr>
        </p:nvSpPr>
        <p:spPr/>
        <p:txBody>
          <a:bodyPr/>
          <a:lstStyle/>
          <a:p>
            <a:fld id="{B95D6CAD-DD5B-440E-8553-FC130672614F}" type="slidenum">
              <a:rPr lang="en-US" smtClean="0"/>
              <a:t>4</a:t>
            </a:fld>
            <a:endParaRPr lang="en-US"/>
          </a:p>
        </p:txBody>
      </p:sp>
    </p:spTree>
    <p:extLst>
      <p:ext uri="{BB962C8B-B14F-4D97-AF65-F5344CB8AC3E}">
        <p14:creationId xmlns:p14="http://schemas.microsoft.com/office/powerpoint/2010/main" val="501012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According to Wilson (2014), there are various lessons learnt when coming up with a change and adopting a plan for the implementation. First, in order to successfully adopt a change in an organization, the management needs to come up with a plan of implementation. According to Wilson</a:t>
            </a:r>
            <a:r>
              <a:rPr lang="en-US" baseline="0" dirty="0" smtClean="0"/>
              <a:t> (</a:t>
            </a:r>
            <a:r>
              <a:rPr lang="en-US" dirty="0" smtClean="0"/>
              <a:t>2014), the first step the management needs to come up with a change strategy. Change strategy refers to a plan on how to adopt a change in the organization. The plan should address such concerns as changes in work schedules and scopes, importance of the change, when the change will start to be implemented, among other factors. The plan should then be communicated by the management to all the parties involved. This should be done in a timely manner and all necessary information should be communicated. The next step is to implement the change as laid down in the plan. This involves actualizing the change and is mostly done by the people on the ground mostly the employees. It also involves</a:t>
            </a:r>
            <a:r>
              <a:rPr lang="en-US" baseline="0" dirty="0" smtClean="0"/>
              <a:t> the help of experts who will install the system and give tutorials on how to use the system</a:t>
            </a:r>
            <a:r>
              <a:rPr lang="en-US" dirty="0" smtClean="0"/>
              <a:t> Then, the management and supervisors should make a follow up to see if the change is implemented as per the plan. This is a control measure and hence should derive other changes that need to be done on the plan especially if the results are not as planned. Finally is to implement those changes in the future changes. </a:t>
            </a:r>
            <a:endParaRPr lang="en-US" dirty="0"/>
          </a:p>
        </p:txBody>
      </p:sp>
      <p:sp>
        <p:nvSpPr>
          <p:cNvPr id="4" name="Slide Number Placeholder 3"/>
          <p:cNvSpPr>
            <a:spLocks noGrp="1"/>
          </p:cNvSpPr>
          <p:nvPr>
            <p:ph type="sldNum" sz="quarter" idx="10"/>
          </p:nvPr>
        </p:nvSpPr>
        <p:spPr/>
        <p:txBody>
          <a:bodyPr/>
          <a:lstStyle/>
          <a:p>
            <a:fld id="{B95D6CAD-DD5B-440E-8553-FC130672614F}" type="slidenum">
              <a:rPr lang="en-US" smtClean="0"/>
              <a:t>5</a:t>
            </a:fld>
            <a:endParaRPr lang="en-US"/>
          </a:p>
        </p:txBody>
      </p:sp>
    </p:spTree>
    <p:extLst>
      <p:ext uri="{BB962C8B-B14F-4D97-AF65-F5344CB8AC3E}">
        <p14:creationId xmlns:p14="http://schemas.microsoft.com/office/powerpoint/2010/main" val="1831213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Kotter’s</a:t>
            </a:r>
            <a:r>
              <a:rPr lang="en-US" dirty="0" smtClean="0"/>
              <a:t> module involves eight steps of implementing a change. First is to create urgency of the change through by analyzing the various</a:t>
            </a:r>
            <a:r>
              <a:rPr lang="en-US" baseline="0" dirty="0" smtClean="0"/>
              <a:t> threats of an organization and showcasing that to employees and other stakeholders through a scenario (</a:t>
            </a:r>
            <a:r>
              <a:rPr lang="en-US" dirty="0" err="1" smtClean="0"/>
              <a:t>Kotter</a:t>
            </a:r>
            <a:r>
              <a:rPr lang="en-US" dirty="0" smtClean="0"/>
              <a:t>, 2007). </a:t>
            </a:r>
            <a:r>
              <a:rPr lang="en-US" baseline="0" dirty="0" smtClean="0"/>
              <a:t>Then form a powerful a strong coalition by looking for other leaders and 3employees who will help in planning and implementation of the change. Develop a vision for change by coming up with values for change and developing a strategy for the same. This should be followed by proper communication of the vision and addressing various concerns regarding the change. Remove snags by distinguishing or contracting a change group so obstructions to the change can be expelled all the more rapidly, make short-term wins by making little transient objectives and developing them and making more until a definitive objective is me. Build on the change by developing it and then strengthen it by making it an organizational culture. </a:t>
            </a:r>
            <a:endParaRPr lang="en-US" dirty="0"/>
          </a:p>
        </p:txBody>
      </p:sp>
      <p:sp>
        <p:nvSpPr>
          <p:cNvPr id="4" name="Slide Number Placeholder 3"/>
          <p:cNvSpPr>
            <a:spLocks noGrp="1"/>
          </p:cNvSpPr>
          <p:nvPr>
            <p:ph type="sldNum" sz="quarter" idx="10"/>
          </p:nvPr>
        </p:nvSpPr>
        <p:spPr/>
        <p:txBody>
          <a:bodyPr/>
          <a:lstStyle/>
          <a:p>
            <a:fld id="{B95D6CAD-DD5B-440E-8553-FC130672614F}" type="slidenum">
              <a:rPr lang="en-US" smtClean="0"/>
              <a:t>6</a:t>
            </a:fld>
            <a:endParaRPr lang="en-US"/>
          </a:p>
        </p:txBody>
      </p:sp>
    </p:spTree>
    <p:extLst>
      <p:ext uri="{BB962C8B-B14F-4D97-AF65-F5344CB8AC3E}">
        <p14:creationId xmlns:p14="http://schemas.microsoft.com/office/powerpoint/2010/main" val="1587988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When analyzing </a:t>
            </a:r>
            <a:r>
              <a:rPr lang="en-US" baseline="0" dirty="0" err="1" smtClean="0"/>
              <a:t>Lewin’s</a:t>
            </a:r>
            <a:r>
              <a:rPr lang="en-US" baseline="0" dirty="0" smtClean="0"/>
              <a:t> change model, it has three distinct steps of implementing change. The first step is to unfreeze (</a:t>
            </a:r>
            <a:r>
              <a:rPr lang="en-US" dirty="0" smtClean="0"/>
              <a:t>Schein, 1996). </a:t>
            </a:r>
            <a:r>
              <a:rPr lang="en-US" baseline="0" dirty="0" smtClean="0"/>
              <a:t>This involves the process of understanding why the organization needs to change through a careful analysis of the organization's challenges currently met and how the change will help to fight this challenges. The step also involves all stakeholder involved to openly discuss the challenges they meet as an individual and as an organization thus providing an opportunity to discuss if the change is really important. The next stage is change. This refers to implementation of the change by a stakeholders involved. It may be an overnight thin or the change may be implemented in a process which takes time. The last stage is to refreeze which entails that the change is beginning to take shape and hence the need to make sure that the change is continually been used on all activities of an organization. </a:t>
            </a:r>
          </a:p>
          <a:p>
            <a:endParaRPr lang="en-US" dirty="0"/>
          </a:p>
        </p:txBody>
      </p:sp>
      <p:sp>
        <p:nvSpPr>
          <p:cNvPr id="4" name="Slide Number Placeholder 3"/>
          <p:cNvSpPr>
            <a:spLocks noGrp="1"/>
          </p:cNvSpPr>
          <p:nvPr>
            <p:ph type="sldNum" sz="quarter" idx="10"/>
          </p:nvPr>
        </p:nvSpPr>
        <p:spPr/>
        <p:txBody>
          <a:bodyPr/>
          <a:lstStyle/>
          <a:p>
            <a:fld id="{B95D6CAD-DD5B-440E-8553-FC130672614F}" type="slidenum">
              <a:rPr lang="en-US" smtClean="0"/>
              <a:t>7</a:t>
            </a:fld>
            <a:endParaRPr lang="en-US"/>
          </a:p>
        </p:txBody>
      </p:sp>
    </p:spTree>
    <p:extLst>
      <p:ext uri="{BB962C8B-B14F-4D97-AF65-F5344CB8AC3E}">
        <p14:creationId xmlns:p14="http://schemas.microsoft.com/office/powerpoint/2010/main" val="4228861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There other two models to</a:t>
            </a:r>
            <a:r>
              <a:rPr lang="en-US" baseline="0" dirty="0" smtClean="0"/>
              <a:t> be analyzed are McKinsey 7S Model and </a:t>
            </a:r>
            <a:r>
              <a:rPr lang="en-US" baseline="0" dirty="0" err="1" smtClean="0"/>
              <a:t>ADkar</a:t>
            </a:r>
            <a:r>
              <a:rPr lang="en-US" baseline="0" dirty="0" smtClean="0"/>
              <a:t>. The McKinsey model helps one understand the concept of change as well as why its necessary for implementation. The model derives a physical and emotional components attached to change. The model also holds that all components of change are important and should be addressed. However, the model has some shortcoming in that since all factors are interrelated, the failure of one factor may affect all others. The model is also complex in nature. The second model is ADKAR Model which refers to acronym for five components of change. The first step involves awareness of the change, its impacts and reasons behind, the goals of the change as well as the implementation plan. The other step involves the desire to change, then the knowledge needed in order to acquire the change followed by the analysis of the organizational ability to change. Finally, is to reinforce the change. </a:t>
            </a:r>
            <a:endParaRPr lang="en-US" dirty="0"/>
          </a:p>
        </p:txBody>
      </p:sp>
      <p:sp>
        <p:nvSpPr>
          <p:cNvPr id="4" name="Slide Number Placeholder 3"/>
          <p:cNvSpPr>
            <a:spLocks noGrp="1"/>
          </p:cNvSpPr>
          <p:nvPr>
            <p:ph type="sldNum" sz="quarter" idx="10"/>
          </p:nvPr>
        </p:nvSpPr>
        <p:spPr/>
        <p:txBody>
          <a:bodyPr/>
          <a:lstStyle/>
          <a:p>
            <a:fld id="{B95D6CAD-DD5B-440E-8553-FC130672614F}" type="slidenum">
              <a:rPr lang="en-US" smtClean="0"/>
              <a:t>8</a:t>
            </a:fld>
            <a:endParaRPr lang="en-US"/>
          </a:p>
        </p:txBody>
      </p:sp>
    </p:spTree>
    <p:extLst>
      <p:ext uri="{BB962C8B-B14F-4D97-AF65-F5344CB8AC3E}">
        <p14:creationId xmlns:p14="http://schemas.microsoft.com/office/powerpoint/2010/main" val="919245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	I have chosen that our company will utilize </a:t>
            </a:r>
            <a:r>
              <a:rPr lang="en-US" dirty="0" err="1" smtClean="0"/>
              <a:t>Kotter's</a:t>
            </a:r>
            <a:r>
              <a:rPr lang="en-US" dirty="0" smtClean="0"/>
              <a:t> Change Module and I have as of now began with this model by conversing with our representatives and different clients and different partners about the current issues to make a direness for change. A considerable measure of our pioneers are as of now ready with the means we have to take to roll out these improvements. There has been a ton of extraordinary contribution from everybody on the things that would help our partnership and the progressions we have to make. We are really here today to convey the dreams we have thought of for our organizational</a:t>
            </a:r>
            <a:r>
              <a:rPr lang="en-US" baseline="0" dirty="0" smtClean="0"/>
              <a:t> good</a:t>
            </a:r>
            <a:r>
              <a:rPr lang="en-US" dirty="0" smtClean="0"/>
              <a:t>. I have concluded that we will try to expel any hindrances that may be in our way by enlisting as well as selecting representatives to what is known as a change group so they can take a shot at the things that are expected to change. I trust that we will likewise be remunerated all in all one changes are executed. Some short and long haul objectives will be set by our change group and I trust that with this being done everybody will see that these changes will be beneficial for us. With every single new contract and audits of current client we will discuss the new changes and request their contribution on these progressions, we will speak regularly about the change.</a:t>
            </a:r>
            <a:r>
              <a:rPr lang="en-US" baseline="0" dirty="0" smtClean="0"/>
              <a:t> </a:t>
            </a:r>
            <a:endParaRPr lang="en-US" dirty="0" smtClean="0"/>
          </a:p>
        </p:txBody>
      </p:sp>
      <p:sp>
        <p:nvSpPr>
          <p:cNvPr id="4" name="Slide Number Placeholder 3"/>
          <p:cNvSpPr>
            <a:spLocks noGrp="1"/>
          </p:cNvSpPr>
          <p:nvPr>
            <p:ph type="sldNum" sz="quarter" idx="10"/>
          </p:nvPr>
        </p:nvSpPr>
        <p:spPr/>
        <p:txBody>
          <a:bodyPr/>
          <a:lstStyle/>
          <a:p>
            <a:fld id="{B95D6CAD-DD5B-440E-8553-FC130672614F}" type="slidenum">
              <a:rPr lang="en-US" smtClean="0"/>
              <a:t>9</a:t>
            </a:fld>
            <a:endParaRPr lang="en-US"/>
          </a:p>
        </p:txBody>
      </p:sp>
    </p:spTree>
    <p:extLst>
      <p:ext uri="{BB962C8B-B14F-4D97-AF65-F5344CB8AC3E}">
        <p14:creationId xmlns:p14="http://schemas.microsoft.com/office/powerpoint/2010/main" val="3944284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8435735-BB27-4ADB-ABEB-4CC9764D5901}" type="datetimeFigureOut">
              <a:rPr lang="en-US" smtClean="0"/>
              <a:t>12/30/2016</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3471827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435735-BB27-4ADB-ABEB-4CC9764D5901}" type="datetimeFigureOut">
              <a:rPr lang="en-US" smtClean="0"/>
              <a:t>12/30/2016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3301992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435735-BB27-4ADB-ABEB-4CC9764D5901}" type="datetimeFigureOut">
              <a:rPr lang="en-US" smtClean="0"/>
              <a:t>12/30/2016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EB3F08-E44F-4A73-978B-A9041C76F9B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277149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8435735-BB27-4ADB-ABEB-4CC9764D5901}" type="datetimeFigureOut">
              <a:rPr lang="en-US" smtClean="0"/>
              <a:t>12/30/2016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37655233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8435735-BB27-4ADB-ABEB-4CC9764D5901}" type="datetimeFigureOut">
              <a:rPr lang="en-US" smtClean="0"/>
              <a:t>12/30/2016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EB3F08-E44F-4A73-978B-A9041C76F9B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903073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8435735-BB27-4ADB-ABEB-4CC9764D5901}" type="datetimeFigureOut">
              <a:rPr lang="en-US" smtClean="0"/>
              <a:t>12/30/2016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37244311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435735-BB27-4ADB-ABEB-4CC9764D5901}" type="datetimeFigureOut">
              <a:rPr lang="en-US" smtClean="0"/>
              <a:t>12/30/2016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644799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435735-BB27-4ADB-ABEB-4CC9764D5901}" type="datetimeFigureOut">
              <a:rPr lang="en-US" smtClean="0"/>
              <a:t>12/30/2016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72039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435735-BB27-4ADB-ABEB-4CC9764D5901}" type="datetimeFigureOut">
              <a:rPr lang="en-US" smtClean="0"/>
              <a:t>12/30/2016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908931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435735-BB27-4ADB-ABEB-4CC9764D5901}" type="datetimeFigureOut">
              <a:rPr lang="en-US" smtClean="0"/>
              <a:t>12/30/2016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124781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435735-BB27-4ADB-ABEB-4CC9764D5901}" type="datetimeFigureOut">
              <a:rPr lang="en-US" smtClean="0"/>
              <a:t>12/30/2016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4079169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435735-BB27-4ADB-ABEB-4CC9764D5901}" type="datetimeFigureOut">
              <a:rPr lang="en-US" smtClean="0"/>
              <a:t>12/30/2016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17275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8435735-BB27-4ADB-ABEB-4CC9764D5901}" type="datetimeFigureOut">
              <a:rPr lang="en-US" smtClean="0"/>
              <a:t>12/30/2016</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2474763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435735-BB27-4ADB-ABEB-4CC9764D5901}" type="datetimeFigureOut">
              <a:rPr lang="en-US" smtClean="0"/>
              <a:t>12/30/2016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3444271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435735-BB27-4ADB-ABEB-4CC9764D5901}" type="datetimeFigureOut">
              <a:rPr lang="en-US" smtClean="0"/>
              <a:t>12/30/2016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2158372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435735-BB27-4ADB-ABEB-4CC9764D5901}" type="datetimeFigureOut">
              <a:rPr lang="en-US" smtClean="0"/>
              <a:t>12/30/2016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EB3F08-E44F-4A73-978B-A9041C76F9B9}" type="slidenum">
              <a:rPr lang="en-US" smtClean="0"/>
              <a:t>‹#›</a:t>
            </a:fld>
            <a:endParaRPr lang="en-US"/>
          </a:p>
        </p:txBody>
      </p:sp>
    </p:spTree>
    <p:extLst>
      <p:ext uri="{BB962C8B-B14F-4D97-AF65-F5344CB8AC3E}">
        <p14:creationId xmlns:p14="http://schemas.microsoft.com/office/powerpoint/2010/main" val="701669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8435735-BB27-4ADB-ABEB-4CC9764D5901}" type="datetimeFigureOut">
              <a:rPr lang="en-US" smtClean="0"/>
              <a:t>12/30/2016</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1EB3F08-E44F-4A73-978B-A9041C76F9B9}" type="slidenum">
              <a:rPr lang="en-US" smtClean="0"/>
              <a:t>‹#›</a:t>
            </a:fld>
            <a:endParaRPr lang="en-US"/>
          </a:p>
        </p:txBody>
      </p:sp>
    </p:spTree>
    <p:extLst>
      <p:ext uri="{BB962C8B-B14F-4D97-AF65-F5344CB8AC3E}">
        <p14:creationId xmlns:p14="http://schemas.microsoft.com/office/powerpoint/2010/main" val="28878481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teambonding.com/understanding-employe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1059873"/>
            <a:ext cx="8915399" cy="1878317"/>
          </a:xfrm>
        </p:spPr>
        <p:txBody>
          <a:bodyPr>
            <a:normAutofit/>
          </a:bodyPr>
          <a:lstStyle/>
          <a:p>
            <a:pPr algn="ctr"/>
            <a:r>
              <a:rPr lang="en-US" sz="4800" dirty="0"/>
              <a:t>Adopting Electronic Health Records </a:t>
            </a:r>
            <a:r>
              <a:rPr lang="en-US" sz="4800" dirty="0" smtClean="0"/>
              <a:t>(EHRs)</a:t>
            </a:r>
            <a:endParaRPr lang="en-US" sz="4800" dirty="0"/>
          </a:p>
        </p:txBody>
      </p:sp>
      <p:sp>
        <p:nvSpPr>
          <p:cNvPr id="3" name="Subtitle 2"/>
          <p:cNvSpPr>
            <a:spLocks noGrp="1"/>
          </p:cNvSpPr>
          <p:nvPr>
            <p:ph type="subTitle" idx="1"/>
          </p:nvPr>
        </p:nvSpPr>
        <p:spPr>
          <a:xfrm>
            <a:off x="2589212" y="3707115"/>
            <a:ext cx="8915399" cy="1126283"/>
          </a:xfrm>
        </p:spPr>
        <p:txBody>
          <a:bodyPr/>
          <a:lstStyle/>
          <a:p>
            <a:pPr algn="ctr"/>
            <a:r>
              <a:rPr lang="en-US" dirty="0" smtClean="0"/>
              <a:t>Institution Affiliation</a:t>
            </a:r>
          </a:p>
          <a:p>
            <a:pPr algn="ctr"/>
            <a:r>
              <a:rPr lang="en-US" dirty="0" smtClean="0"/>
              <a:t>Date</a:t>
            </a:r>
            <a:endParaRPr lang="en-US" dirty="0"/>
          </a:p>
        </p:txBody>
      </p:sp>
    </p:spTree>
    <p:extLst>
      <p:ext uri="{BB962C8B-B14F-4D97-AF65-F5344CB8AC3E}">
        <p14:creationId xmlns:p14="http://schemas.microsoft.com/office/powerpoint/2010/main" val="1171277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83" y="624110"/>
            <a:ext cx="9883630" cy="1280890"/>
          </a:xfrm>
        </p:spPr>
        <p:txBody>
          <a:bodyPr/>
          <a:lstStyle/>
          <a:p>
            <a:r>
              <a:rPr lang="en-US" dirty="0" smtClean="0"/>
              <a:t>References</a:t>
            </a:r>
            <a:endParaRPr lang="en-US" dirty="0"/>
          </a:p>
        </p:txBody>
      </p:sp>
      <p:sp>
        <p:nvSpPr>
          <p:cNvPr id="3" name="Content Placeholder 2"/>
          <p:cNvSpPr>
            <a:spLocks noGrp="1"/>
          </p:cNvSpPr>
          <p:nvPr>
            <p:ph idx="1"/>
          </p:nvPr>
        </p:nvSpPr>
        <p:spPr>
          <a:xfrm>
            <a:off x="1620982" y="1385455"/>
            <a:ext cx="9883630" cy="5250872"/>
          </a:xfrm>
        </p:spPr>
        <p:txBody>
          <a:bodyPr>
            <a:normAutofit/>
          </a:bodyPr>
          <a:lstStyle/>
          <a:p>
            <a:r>
              <a:rPr lang="en-US" sz="2800" dirty="0" err="1">
                <a:latin typeface="Times New Roman" panose="02020603050405020304" pitchFamily="18" charset="0"/>
                <a:cs typeface="Times New Roman" panose="02020603050405020304" pitchFamily="18" charset="0"/>
              </a:rPr>
              <a:t>Chronister</a:t>
            </a:r>
            <a:r>
              <a:rPr lang="en-US" sz="2800" dirty="0">
                <a:latin typeface="Times New Roman" panose="02020603050405020304" pitchFamily="18" charset="0"/>
                <a:cs typeface="Times New Roman" panose="02020603050405020304" pitchFamily="18" charset="0"/>
              </a:rPr>
              <a:t>, M. (May , 6 2015). Understanding Employee </a:t>
            </a:r>
            <a:r>
              <a:rPr lang="en-US" sz="2800" dirty="0" smtClean="0">
                <a:latin typeface="Times New Roman" panose="02020603050405020304" pitchFamily="18" charset="0"/>
                <a:cs typeface="Times New Roman" panose="02020603050405020304" pitchFamily="18" charset="0"/>
              </a:rPr>
              <a:t>	Turnover </a:t>
            </a:r>
            <a:r>
              <a:rPr lang="en-US" sz="2800" dirty="0">
                <a:latin typeface="Times New Roman" panose="02020603050405020304" pitchFamily="18" charset="0"/>
                <a:cs typeface="Times New Roman" panose="02020603050405020304" pitchFamily="18" charset="0"/>
              </a:rPr>
              <a:t>Rate. Retrieved from </a:t>
            </a:r>
            <a:r>
              <a:rPr lang="en-US" sz="2800" dirty="0" err="1">
                <a:latin typeface="Times New Roman" panose="02020603050405020304" pitchFamily="18" charset="0"/>
                <a:cs typeface="Times New Roman" panose="02020603050405020304" pitchFamily="18" charset="0"/>
              </a:rPr>
              <a:t>Teambonding</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hlinkClick r:id="rId2"/>
              </a:rPr>
              <a:t>https</a:t>
            </a:r>
            <a:r>
              <a:rPr lang="en-US" sz="2800" dirty="0">
                <a:latin typeface="Times New Roman" panose="02020603050405020304" pitchFamily="18" charset="0"/>
                <a:cs typeface="Times New Roman" panose="02020603050405020304" pitchFamily="18" charset="0"/>
                <a:hlinkClick r:id="rId2"/>
              </a:rPr>
              <a:t>://</a:t>
            </a:r>
            <a:r>
              <a:rPr lang="en-US" sz="2800" dirty="0" smtClean="0">
                <a:latin typeface="Times New Roman" panose="02020603050405020304" pitchFamily="18" charset="0"/>
                <a:cs typeface="Times New Roman" panose="02020603050405020304" pitchFamily="18" charset="0"/>
                <a:hlinkClick r:id="rId2"/>
              </a:rPr>
              <a:t>www.teambonding.com/understanding-employee-</a:t>
            </a:r>
            <a:r>
              <a:rPr lang="en-US" sz="2800" dirty="0" smtClean="0">
                <a:latin typeface="Times New Roman" panose="02020603050405020304" pitchFamily="18" charset="0"/>
                <a:cs typeface="Times New Roman" panose="02020603050405020304" pitchFamily="18" charset="0"/>
              </a:rPr>
              <a:t>	turnover-rate/</a:t>
            </a:r>
            <a:endParaRPr lang="en-US" sz="2800" dirty="0" smtClean="0"/>
          </a:p>
          <a:p>
            <a:r>
              <a:rPr lang="en-US" sz="2800" dirty="0" err="1" smtClean="0"/>
              <a:t>Kotter</a:t>
            </a:r>
            <a:r>
              <a:rPr lang="en-US" sz="2800" dirty="0"/>
              <a:t>, J. R. (2007). Leading change-Why transformation </a:t>
            </a:r>
            <a:r>
              <a:rPr lang="en-US" sz="2800" dirty="0" smtClean="0"/>
              <a:t>	efforts </a:t>
            </a:r>
            <a:r>
              <a:rPr lang="en-US" sz="2800" dirty="0"/>
              <a:t>fail. </a:t>
            </a:r>
            <a:r>
              <a:rPr lang="en-US" sz="2800" i="1" dirty="0"/>
              <a:t>Harvard business review</a:t>
            </a:r>
            <a:r>
              <a:rPr lang="en-US" sz="2800" dirty="0"/>
              <a:t>, </a:t>
            </a:r>
            <a:r>
              <a:rPr lang="en-US" sz="2800" i="1" dirty="0"/>
              <a:t>85</a:t>
            </a:r>
            <a:r>
              <a:rPr lang="en-US" sz="2800" dirty="0"/>
              <a:t>(1), 96-</a:t>
            </a:r>
            <a:r>
              <a:rPr lang="en-US" sz="2800" dirty="0" smtClean="0"/>
              <a:t>+. </a:t>
            </a:r>
          </a:p>
          <a:p>
            <a:r>
              <a:rPr lang="en-US" sz="2800" dirty="0"/>
              <a:t>Schein, E. H. (1996). Kurt </a:t>
            </a:r>
            <a:r>
              <a:rPr lang="en-US" sz="2800" dirty="0" err="1"/>
              <a:t>Lewin's</a:t>
            </a:r>
            <a:r>
              <a:rPr lang="en-US" sz="2800" dirty="0"/>
              <a:t> change theory in the </a:t>
            </a:r>
            <a:r>
              <a:rPr lang="en-US" sz="2800" dirty="0" smtClean="0"/>
              <a:t>	field </a:t>
            </a:r>
            <a:r>
              <a:rPr lang="en-US" sz="2800" dirty="0"/>
              <a:t>and in the classroom: Notes toward a model of </a:t>
            </a:r>
            <a:r>
              <a:rPr lang="en-US" sz="2800" dirty="0" smtClean="0"/>
              <a:t>	managed </a:t>
            </a:r>
            <a:r>
              <a:rPr lang="en-US" sz="2800" dirty="0"/>
              <a:t>learning. </a:t>
            </a:r>
            <a:r>
              <a:rPr lang="en-US" sz="2800" i="1" dirty="0"/>
              <a:t>Systems practice</a:t>
            </a:r>
            <a:r>
              <a:rPr lang="en-US" sz="2800" dirty="0"/>
              <a:t>, </a:t>
            </a:r>
            <a:r>
              <a:rPr lang="en-US" sz="2800" i="1" dirty="0"/>
              <a:t>9</a:t>
            </a:r>
            <a:r>
              <a:rPr lang="en-US" sz="2800" dirty="0"/>
              <a:t>(1), 27-47</a:t>
            </a:r>
            <a:r>
              <a:rPr lang="en-US" sz="2800" dirty="0" smtClean="0"/>
              <a:t>.</a:t>
            </a:r>
          </a:p>
          <a:p>
            <a:r>
              <a:rPr lang="en-US" sz="2800" dirty="0"/>
              <a:t>Wilson, J. (2014). Managing Change Successfully. </a:t>
            </a:r>
            <a:r>
              <a:rPr lang="en-US" sz="2800" i="1" dirty="0"/>
              <a:t>Journal </a:t>
            </a:r>
            <a:r>
              <a:rPr lang="en-US" sz="2800" i="1" dirty="0" smtClean="0"/>
              <a:t>	of </a:t>
            </a:r>
            <a:r>
              <a:rPr lang="en-US" sz="2800" i="1" dirty="0"/>
              <a:t>Accountancy</a:t>
            </a:r>
            <a:r>
              <a:rPr lang="en-US" sz="2800" dirty="0"/>
              <a:t>, </a:t>
            </a:r>
            <a:r>
              <a:rPr lang="en-US" sz="2800" i="1" dirty="0"/>
              <a:t>217</a:t>
            </a:r>
            <a:r>
              <a:rPr lang="en-US" sz="2800" dirty="0"/>
              <a:t>(4), 38</a:t>
            </a:r>
            <a:r>
              <a:rPr lang="en-US" sz="2800" dirty="0" smtClean="0"/>
              <a:t>.</a:t>
            </a:r>
          </a:p>
          <a:p>
            <a:endParaRPr lang="en-US" dirty="0" smtClean="0"/>
          </a:p>
          <a:p>
            <a:endParaRPr lang="en-US" dirty="0"/>
          </a:p>
        </p:txBody>
      </p:sp>
    </p:spTree>
    <p:extLst>
      <p:ext uri="{BB962C8B-B14F-4D97-AF65-F5344CB8AC3E}">
        <p14:creationId xmlns:p14="http://schemas.microsoft.com/office/powerpoint/2010/main" val="3136680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3273" y="624110"/>
            <a:ext cx="9911339" cy="1280890"/>
          </a:xfrm>
        </p:spPr>
        <p:txBody>
          <a:bodyPr/>
          <a:lstStyle/>
          <a:p>
            <a:r>
              <a:rPr lang="en-US" sz="4000" dirty="0" smtClean="0"/>
              <a:t>Introduction</a:t>
            </a:r>
            <a:endParaRPr lang="en-US" dirty="0"/>
          </a:p>
        </p:txBody>
      </p:sp>
      <p:sp>
        <p:nvSpPr>
          <p:cNvPr id="3" name="Content Placeholder 2"/>
          <p:cNvSpPr>
            <a:spLocks noGrp="1"/>
          </p:cNvSpPr>
          <p:nvPr>
            <p:ph idx="1"/>
          </p:nvPr>
        </p:nvSpPr>
        <p:spPr>
          <a:xfrm>
            <a:off x="1593273" y="1440873"/>
            <a:ext cx="9911339" cy="5417127"/>
          </a:xfrm>
        </p:spPr>
        <p:txBody>
          <a:bodyPr>
            <a:normAutofit lnSpcReduction="10000"/>
          </a:bodyPr>
          <a:lstStyle/>
          <a:p>
            <a:r>
              <a:rPr lang="en-US" sz="2800" dirty="0" smtClean="0"/>
              <a:t>Electronic Health Record (HER) refers to storing health record of a patient in an electronic device.</a:t>
            </a:r>
          </a:p>
          <a:p>
            <a:r>
              <a:rPr lang="en-US" sz="2800" dirty="0" smtClean="0"/>
              <a:t>All medical and personal information of a patient should be stored. </a:t>
            </a:r>
          </a:p>
          <a:p>
            <a:r>
              <a:rPr lang="en-US" sz="2800" dirty="0" smtClean="0"/>
              <a:t>The information should be maintained by the health provider over time. </a:t>
            </a:r>
          </a:p>
          <a:p>
            <a:r>
              <a:rPr lang="en-US" sz="2800" dirty="0" smtClean="0"/>
              <a:t>The information can be accessed by all authorized practitioners.</a:t>
            </a:r>
          </a:p>
          <a:p>
            <a:r>
              <a:rPr lang="en-US" sz="2800" dirty="0" smtClean="0"/>
              <a:t>It can also be accessed by the patients in case of referrals to another facility.</a:t>
            </a:r>
          </a:p>
          <a:p>
            <a:r>
              <a:rPr lang="en-US" sz="2800" dirty="0" smtClean="0"/>
              <a:t>The system is efficient, effective, and cost saving. </a:t>
            </a:r>
          </a:p>
          <a:p>
            <a:endParaRPr lang="en-US" sz="2000" dirty="0"/>
          </a:p>
        </p:txBody>
      </p:sp>
    </p:spTree>
    <p:extLst>
      <p:ext uri="{BB962C8B-B14F-4D97-AF65-F5344CB8AC3E}">
        <p14:creationId xmlns:p14="http://schemas.microsoft.com/office/powerpoint/2010/main" val="2340808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7019" y="624110"/>
            <a:ext cx="10077594" cy="1280890"/>
          </a:xfrm>
        </p:spPr>
        <p:txBody>
          <a:bodyPr>
            <a:normAutofit/>
          </a:bodyPr>
          <a:lstStyle/>
          <a:p>
            <a:r>
              <a:rPr lang="en-US" sz="4000" dirty="0" smtClean="0"/>
              <a:t>Why Adopt EHR</a:t>
            </a:r>
            <a:endParaRPr lang="en-US" sz="4000" dirty="0"/>
          </a:p>
        </p:txBody>
      </p:sp>
      <p:sp>
        <p:nvSpPr>
          <p:cNvPr id="3" name="Content Placeholder 2"/>
          <p:cNvSpPr>
            <a:spLocks noGrp="1"/>
          </p:cNvSpPr>
          <p:nvPr>
            <p:ph idx="1"/>
          </p:nvPr>
        </p:nvSpPr>
        <p:spPr>
          <a:xfrm>
            <a:off x="1427018" y="1371600"/>
            <a:ext cx="10764982" cy="5749636"/>
          </a:xfrm>
        </p:spPr>
        <p:txBody>
          <a:bodyPr>
            <a:noAutofit/>
          </a:bodyPr>
          <a:lstStyle/>
          <a:p>
            <a:r>
              <a:rPr lang="en-US" sz="2800" dirty="0" smtClean="0"/>
              <a:t>Adopting EHR will be a great step ahead for our hospital.</a:t>
            </a:r>
          </a:p>
          <a:p>
            <a:r>
              <a:rPr lang="en-US" sz="2800" dirty="0" smtClean="0"/>
              <a:t>It will help in strengthening the bond between our customers (patients) and the organization at large.</a:t>
            </a:r>
          </a:p>
          <a:p>
            <a:r>
              <a:rPr lang="en-US" sz="2800" dirty="0" smtClean="0"/>
              <a:t>Doctors and nurses will also be able to make better decisions when attending to the patients.</a:t>
            </a:r>
          </a:p>
          <a:p>
            <a:r>
              <a:rPr lang="en-US" sz="2800" dirty="0" smtClean="0"/>
              <a:t>The system is cost effective.</a:t>
            </a:r>
          </a:p>
          <a:p>
            <a:r>
              <a:rPr lang="en-US" sz="2800" dirty="0" smtClean="0"/>
              <a:t>It is also save much time thus reducing the number of complaints.</a:t>
            </a:r>
          </a:p>
          <a:p>
            <a:r>
              <a:rPr lang="en-US" sz="2800" dirty="0" smtClean="0"/>
              <a:t>Most importantly, patients health records won’t be lost.</a:t>
            </a:r>
            <a:endParaRPr lang="en-US" sz="2800" dirty="0"/>
          </a:p>
        </p:txBody>
      </p:sp>
    </p:spTree>
    <p:extLst>
      <p:ext uri="{BB962C8B-B14F-4D97-AF65-F5344CB8AC3E}">
        <p14:creationId xmlns:p14="http://schemas.microsoft.com/office/powerpoint/2010/main" val="113105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5564" y="624110"/>
            <a:ext cx="9939049" cy="1280890"/>
          </a:xfrm>
        </p:spPr>
        <p:txBody>
          <a:bodyPr>
            <a:normAutofit/>
          </a:bodyPr>
          <a:lstStyle/>
          <a:p>
            <a:r>
              <a:rPr lang="en-US" sz="4000" dirty="0" smtClean="0"/>
              <a:t>Overall Impact of Embracing the Change</a:t>
            </a:r>
            <a:endParaRPr lang="en-US" sz="4000" dirty="0"/>
          </a:p>
        </p:txBody>
      </p:sp>
      <p:sp>
        <p:nvSpPr>
          <p:cNvPr id="3" name="Content Placeholder 2"/>
          <p:cNvSpPr>
            <a:spLocks noGrp="1"/>
          </p:cNvSpPr>
          <p:nvPr>
            <p:ph idx="1"/>
          </p:nvPr>
        </p:nvSpPr>
        <p:spPr>
          <a:xfrm>
            <a:off x="1565564" y="1773382"/>
            <a:ext cx="9939048" cy="5084618"/>
          </a:xfrm>
        </p:spPr>
        <p:txBody>
          <a:bodyPr/>
          <a:lstStyle/>
          <a:p>
            <a:r>
              <a:rPr lang="en-US" sz="2800" dirty="0" smtClean="0"/>
              <a:t>It will lead to overall organization’s performance.</a:t>
            </a:r>
          </a:p>
          <a:p>
            <a:r>
              <a:rPr lang="en-US" sz="2800" dirty="0" smtClean="0"/>
              <a:t>Increase our competitiveness.</a:t>
            </a:r>
          </a:p>
          <a:p>
            <a:r>
              <a:rPr lang="en-US" sz="2800" dirty="0" smtClean="0"/>
              <a:t>The change will bring more customer satisfaction.</a:t>
            </a:r>
          </a:p>
          <a:p>
            <a:r>
              <a:rPr lang="en-US" sz="2800" dirty="0" smtClean="0"/>
              <a:t>Employees will be more satisfied when delivering services.</a:t>
            </a:r>
          </a:p>
          <a:p>
            <a:r>
              <a:rPr lang="en-US" sz="2800" dirty="0" smtClean="0"/>
              <a:t>The change will also raise employees’ morale</a:t>
            </a:r>
          </a:p>
          <a:p>
            <a:r>
              <a:rPr lang="en-US" sz="2800" dirty="0" smtClean="0"/>
              <a:t>High customers and employees retention.</a:t>
            </a:r>
          </a:p>
          <a:p>
            <a:endParaRPr lang="en-US" dirty="0"/>
          </a:p>
        </p:txBody>
      </p:sp>
      <p:pic>
        <p:nvPicPr>
          <p:cNvPr id="3076" name="Picture 4" descr="Image result for Impact of Embracing the Chan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16291" y="4495800"/>
            <a:ext cx="2909455" cy="21555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5093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7855" y="624110"/>
            <a:ext cx="9966757" cy="1280890"/>
          </a:xfrm>
        </p:spPr>
        <p:txBody>
          <a:bodyPr>
            <a:normAutofit/>
          </a:bodyPr>
          <a:lstStyle/>
          <a:p>
            <a:r>
              <a:rPr lang="en-US" sz="4000" dirty="0" smtClean="0">
                <a:latin typeface="Times New Roman" panose="02020603050405020304" pitchFamily="18" charset="0"/>
                <a:cs typeface="Times New Roman" panose="02020603050405020304" pitchFamily="18" charset="0"/>
              </a:rPr>
              <a:t>Key Takeaways According To Wilson</a:t>
            </a:r>
            <a:endParaRPr lang="en-US" sz="4000" dirty="0"/>
          </a:p>
        </p:txBody>
      </p:sp>
      <p:sp>
        <p:nvSpPr>
          <p:cNvPr id="3" name="Content Placeholder 2"/>
          <p:cNvSpPr>
            <a:spLocks noGrp="1"/>
          </p:cNvSpPr>
          <p:nvPr>
            <p:ph idx="1"/>
          </p:nvPr>
        </p:nvSpPr>
        <p:spPr>
          <a:xfrm>
            <a:off x="1537855" y="2133600"/>
            <a:ext cx="9966757" cy="3777622"/>
          </a:xfrm>
        </p:spPr>
        <p:txBody>
          <a:bodyPr>
            <a:normAutofit/>
          </a:bodyPr>
          <a:lstStyle/>
          <a:p>
            <a:r>
              <a:rPr lang="en-US" sz="2800" dirty="0" smtClean="0"/>
              <a:t>Coming up with change strategy</a:t>
            </a:r>
          </a:p>
          <a:p>
            <a:r>
              <a:rPr lang="en-US" sz="2800" dirty="0" smtClean="0"/>
              <a:t>Communicate the change plan</a:t>
            </a:r>
          </a:p>
          <a:p>
            <a:r>
              <a:rPr lang="en-US" sz="2800" dirty="0" smtClean="0"/>
              <a:t>Implement the change</a:t>
            </a:r>
          </a:p>
          <a:p>
            <a:r>
              <a:rPr lang="en-US" sz="2800" dirty="0" smtClean="0"/>
              <a:t>Make a follow up</a:t>
            </a:r>
          </a:p>
          <a:p>
            <a:r>
              <a:rPr lang="en-US" sz="2800" dirty="0" smtClean="0"/>
              <a:t>Identify various changes that needs to be done on the plan</a:t>
            </a:r>
          </a:p>
          <a:p>
            <a:r>
              <a:rPr lang="en-US" sz="2800" dirty="0" smtClean="0"/>
              <a:t>Implement the changes to various future changes</a:t>
            </a:r>
            <a:endParaRPr lang="en-US" sz="2800" dirty="0"/>
          </a:p>
        </p:txBody>
      </p:sp>
    </p:spTree>
    <p:extLst>
      <p:ext uri="{BB962C8B-B14F-4D97-AF65-F5344CB8AC3E}">
        <p14:creationId xmlns:p14="http://schemas.microsoft.com/office/powerpoint/2010/main" val="1280616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7855" y="624110"/>
            <a:ext cx="9966757" cy="1280890"/>
          </a:xfrm>
        </p:spPr>
        <p:txBody>
          <a:bodyPr/>
          <a:lstStyle/>
          <a:p>
            <a:r>
              <a:rPr lang="en-US" dirty="0" err="1"/>
              <a:t>Kotter’s</a:t>
            </a:r>
            <a:r>
              <a:rPr lang="en-US" dirty="0"/>
              <a:t> </a:t>
            </a:r>
            <a:r>
              <a:rPr lang="en-US" dirty="0" smtClean="0"/>
              <a:t>Recommended </a:t>
            </a:r>
            <a:r>
              <a:rPr lang="en-US" dirty="0"/>
              <a:t>Change</a:t>
            </a:r>
          </a:p>
        </p:txBody>
      </p:sp>
      <p:sp>
        <p:nvSpPr>
          <p:cNvPr id="8" name="Content Placeholder 7"/>
          <p:cNvSpPr>
            <a:spLocks noGrp="1"/>
          </p:cNvSpPr>
          <p:nvPr>
            <p:ph idx="1"/>
          </p:nvPr>
        </p:nvSpPr>
        <p:spPr>
          <a:xfrm>
            <a:off x="1537855" y="2133599"/>
            <a:ext cx="9966757" cy="4544291"/>
          </a:xfrm>
        </p:spPr>
        <p:txBody>
          <a:bodyPr>
            <a:normAutofit/>
          </a:bodyPr>
          <a:lstStyle/>
          <a:p>
            <a:r>
              <a:rPr lang="en-US" sz="2800" dirty="0"/>
              <a:t>Create urgency</a:t>
            </a:r>
          </a:p>
          <a:p>
            <a:r>
              <a:rPr lang="en-US" sz="2800" dirty="0"/>
              <a:t>Create a coalition</a:t>
            </a:r>
          </a:p>
          <a:p>
            <a:r>
              <a:rPr lang="en-US" sz="2800" dirty="0"/>
              <a:t>Develop a vision for change</a:t>
            </a:r>
          </a:p>
          <a:p>
            <a:r>
              <a:rPr lang="en-US" sz="2800" dirty="0"/>
              <a:t>Communicate the change’s vision</a:t>
            </a:r>
          </a:p>
          <a:p>
            <a:r>
              <a:rPr lang="en-US" sz="2800" dirty="0"/>
              <a:t>Remove obstacles</a:t>
            </a:r>
          </a:p>
          <a:p>
            <a:r>
              <a:rPr lang="en-US" sz="2800" dirty="0"/>
              <a:t>Develop short term wins</a:t>
            </a:r>
          </a:p>
          <a:p>
            <a:r>
              <a:rPr lang="en-US" sz="2800" dirty="0"/>
              <a:t>Build on change</a:t>
            </a:r>
          </a:p>
          <a:p>
            <a:r>
              <a:rPr lang="en-US" sz="2800" dirty="0"/>
              <a:t>Strengthen the changes in corporate culture</a:t>
            </a:r>
          </a:p>
          <a:p>
            <a:endParaRPr lang="en-US" dirty="0"/>
          </a:p>
        </p:txBody>
      </p:sp>
    </p:spTree>
    <p:extLst>
      <p:ext uri="{BB962C8B-B14F-4D97-AF65-F5344CB8AC3E}">
        <p14:creationId xmlns:p14="http://schemas.microsoft.com/office/powerpoint/2010/main" val="1705014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1709" y="624110"/>
            <a:ext cx="9952903" cy="1280890"/>
          </a:xfrm>
        </p:spPr>
        <p:txBody>
          <a:bodyPr>
            <a:normAutofit/>
          </a:bodyPr>
          <a:lstStyle/>
          <a:p>
            <a:r>
              <a:rPr lang="en-US" sz="4000" dirty="0" err="1"/>
              <a:t>Lewin’s</a:t>
            </a:r>
            <a:r>
              <a:rPr lang="en-US" sz="4000" dirty="0"/>
              <a:t> Recommended Change</a:t>
            </a:r>
          </a:p>
        </p:txBody>
      </p:sp>
      <p:pic>
        <p:nvPicPr>
          <p:cNvPr id="2050" name="Picture 2" descr="Image result for Lewin’s Recommended Change"/>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51709" y="1524000"/>
            <a:ext cx="9296400" cy="441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7726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1709" y="624110"/>
            <a:ext cx="9952903" cy="1280890"/>
          </a:xfrm>
        </p:spPr>
        <p:txBody>
          <a:bodyPr>
            <a:normAutofit/>
          </a:bodyPr>
          <a:lstStyle/>
          <a:p>
            <a:r>
              <a:rPr lang="en-US" sz="4000" dirty="0" err="1">
                <a:latin typeface="Times New Roman" panose="02020603050405020304" pitchFamily="18" charset="0"/>
                <a:cs typeface="Times New Roman" panose="02020603050405020304" pitchFamily="18" charset="0"/>
              </a:rPr>
              <a:t>Mckinsey</a:t>
            </a:r>
            <a:r>
              <a:rPr lang="en-US" sz="4000" dirty="0">
                <a:latin typeface="Times New Roman" panose="02020603050405020304" pitchFamily="18" charset="0"/>
                <a:cs typeface="Times New Roman" panose="02020603050405020304" pitchFamily="18" charset="0"/>
              </a:rPr>
              <a:t> 7S Model and </a:t>
            </a:r>
            <a:r>
              <a:rPr lang="en-US" sz="4000" dirty="0" smtClean="0">
                <a:latin typeface="Times New Roman" panose="02020603050405020304" pitchFamily="18" charset="0"/>
                <a:cs typeface="Times New Roman" panose="02020603050405020304" pitchFamily="18" charset="0"/>
              </a:rPr>
              <a:t>ADKAR Model</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31175136"/>
              </p:ext>
            </p:extLst>
          </p:nvPr>
        </p:nvGraphicFramePr>
        <p:xfrm>
          <a:off x="1676399" y="2133600"/>
          <a:ext cx="9828214" cy="4450080"/>
        </p:xfrm>
        <a:graphic>
          <a:graphicData uri="http://schemas.openxmlformats.org/drawingml/2006/table">
            <a:tbl>
              <a:tblPr firstRow="1" bandRow="1">
                <a:tableStyleId>{5C22544A-7EE6-4342-B048-85BDC9FD1C3A}</a:tableStyleId>
              </a:tblPr>
              <a:tblGrid>
                <a:gridCol w="4914107"/>
                <a:gridCol w="4914107"/>
              </a:tblGrid>
              <a:tr h="370840">
                <a:tc>
                  <a:txBody>
                    <a:bodyPr/>
                    <a:lstStyle/>
                    <a:p>
                      <a:r>
                        <a:rPr lang="en-US" sz="2800" dirty="0" err="1" smtClean="0"/>
                        <a:t>Mckinsey</a:t>
                      </a:r>
                      <a:r>
                        <a:rPr lang="en-US" sz="2800" dirty="0" smtClean="0"/>
                        <a:t> 7Smodel</a:t>
                      </a:r>
                    </a:p>
                    <a:p>
                      <a:endParaRPr lang="en-US" sz="28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dirty="0" smtClean="0"/>
                        <a:t>ADKAR Change Model</a:t>
                      </a:r>
                    </a:p>
                    <a:p>
                      <a:endParaRPr lang="en-US" sz="2800" dirty="0"/>
                    </a:p>
                  </a:txBody>
                  <a:tcPr/>
                </a:tc>
              </a:tr>
              <a:tr h="370840">
                <a:tc>
                  <a:txBody>
                    <a:bodyPr/>
                    <a:lstStyle/>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Strategy</a:t>
                      </a:r>
                    </a:p>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Structure</a:t>
                      </a:r>
                    </a:p>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Systems</a:t>
                      </a:r>
                    </a:p>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Shared</a:t>
                      </a:r>
                    </a:p>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Style</a:t>
                      </a:r>
                    </a:p>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Staff</a:t>
                      </a:r>
                    </a:p>
                    <a:p>
                      <a:pPr marL="285750" indent="-285750">
                        <a:buFont typeface="Arial" panose="020B0604020202020204" pitchFamily="34" charset="0"/>
                        <a:buChar char="•"/>
                      </a:pPr>
                      <a:r>
                        <a:rPr lang="en-US" sz="2800" dirty="0" smtClean="0">
                          <a:latin typeface="Times New Roman" panose="02020603050405020304" pitchFamily="18" charset="0"/>
                          <a:cs typeface="Times New Roman" panose="02020603050405020304" pitchFamily="18" charset="0"/>
                        </a:rPr>
                        <a:t>Skills</a:t>
                      </a:r>
                    </a:p>
                    <a:p>
                      <a:endParaRPr lang="en-US" sz="2800" dirty="0"/>
                    </a:p>
                  </a:txBody>
                  <a:tcPr/>
                </a:tc>
                <a:tc>
                  <a:txBody>
                    <a:bodyPr/>
                    <a:lstStyle/>
                    <a:p>
                      <a:pPr marL="285750" indent="-285750">
                        <a:buFont typeface="Arial" panose="020B0604020202020204" pitchFamily="34" charset="0"/>
                        <a:buChar char="•"/>
                      </a:pPr>
                      <a:r>
                        <a:rPr lang="en-US" sz="2800" dirty="0" smtClean="0"/>
                        <a:t>Awareness</a:t>
                      </a:r>
                    </a:p>
                    <a:p>
                      <a:pPr marL="285750" indent="-285750">
                        <a:buFont typeface="Arial" panose="020B0604020202020204" pitchFamily="34" charset="0"/>
                        <a:buChar char="•"/>
                      </a:pPr>
                      <a:r>
                        <a:rPr lang="en-US" sz="2800" dirty="0" smtClean="0"/>
                        <a:t>Desire</a:t>
                      </a:r>
                    </a:p>
                    <a:p>
                      <a:pPr marL="285750" indent="-285750">
                        <a:buFont typeface="Arial" panose="020B0604020202020204" pitchFamily="34" charset="0"/>
                        <a:buChar char="•"/>
                      </a:pPr>
                      <a:r>
                        <a:rPr lang="en-US" sz="2800" dirty="0" smtClean="0"/>
                        <a:t>Knowledge</a:t>
                      </a:r>
                    </a:p>
                    <a:p>
                      <a:pPr marL="285750" indent="-285750">
                        <a:buFont typeface="Arial" panose="020B0604020202020204" pitchFamily="34" charset="0"/>
                        <a:buChar char="•"/>
                      </a:pPr>
                      <a:r>
                        <a:rPr lang="en-US" sz="2800" dirty="0" smtClean="0"/>
                        <a:t>Ability</a:t>
                      </a:r>
                    </a:p>
                    <a:p>
                      <a:pPr marL="285750" indent="-285750">
                        <a:buFont typeface="Arial" panose="020B0604020202020204" pitchFamily="34" charset="0"/>
                        <a:buChar char="•"/>
                      </a:pPr>
                      <a:r>
                        <a:rPr lang="en-US" sz="2800" dirty="0" smtClean="0"/>
                        <a:t>Reinforcement</a:t>
                      </a:r>
                    </a:p>
                    <a:p>
                      <a:endParaRPr lang="en-US" sz="2800" dirty="0"/>
                    </a:p>
                  </a:txBody>
                  <a:tcPr/>
                </a:tc>
              </a:tr>
            </a:tbl>
          </a:graphicData>
        </a:graphic>
      </p:graphicFrame>
    </p:spTree>
    <p:extLst>
      <p:ext uri="{BB962C8B-B14F-4D97-AF65-F5344CB8AC3E}">
        <p14:creationId xmlns:p14="http://schemas.microsoft.com/office/powerpoint/2010/main" val="3176386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0983" y="624110"/>
            <a:ext cx="9883630" cy="1280890"/>
          </a:xfrm>
        </p:spPr>
        <p:txBody>
          <a:bodyPr>
            <a:normAutofit/>
          </a:bodyPr>
          <a:lstStyle/>
          <a:p>
            <a:r>
              <a:rPr lang="en-US" sz="4000" dirty="0" smtClean="0"/>
              <a:t>Chosen Module: </a:t>
            </a:r>
            <a:r>
              <a:rPr lang="en-US" sz="4000" dirty="0" err="1" smtClean="0"/>
              <a:t>Kotter’s</a:t>
            </a:r>
            <a:r>
              <a:rPr lang="en-US" sz="4000" dirty="0" smtClean="0"/>
              <a:t> </a:t>
            </a:r>
            <a:r>
              <a:rPr lang="en-US" sz="4000" dirty="0"/>
              <a:t>Change Module</a:t>
            </a:r>
          </a:p>
        </p:txBody>
      </p:sp>
      <p:pic>
        <p:nvPicPr>
          <p:cNvPr id="1026" name="Picture 2" descr="Image result for Kotter’s Change Model"/>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b="3261"/>
          <a:stretch/>
        </p:blipFill>
        <p:spPr bwMode="auto">
          <a:xfrm>
            <a:off x="1620983" y="1904999"/>
            <a:ext cx="9229897" cy="4814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5163814"/>
      </p:ext>
    </p:extLst>
  </p:cSld>
  <p:clrMapOvr>
    <a:masterClrMapping/>
  </p:clrMapOvr>
</p:sld>
</file>

<file path=ppt/theme/theme1.xml><?xml version="1.0" encoding="utf-8"?>
<a:theme xmlns:a="http://schemas.openxmlformats.org/drawingml/2006/main" name="Wisp">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395</TotalTime>
  <Words>344</Words>
  <Application>Microsoft Office PowerPoint</Application>
  <PresentationFormat>Widescreen</PresentationFormat>
  <Paragraphs>82</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Times New Roman</vt:lpstr>
      <vt:lpstr>Wingdings 3</vt:lpstr>
      <vt:lpstr>Wisp</vt:lpstr>
      <vt:lpstr>Adopting Electronic Health Records (EHRs)</vt:lpstr>
      <vt:lpstr>Introduction</vt:lpstr>
      <vt:lpstr>Why Adopt EHR</vt:lpstr>
      <vt:lpstr>Overall Impact of Embracing the Change</vt:lpstr>
      <vt:lpstr>Key Takeaways According To Wilson</vt:lpstr>
      <vt:lpstr>Kotter’s Recommended Change</vt:lpstr>
      <vt:lpstr>Lewin’s Recommended Change</vt:lpstr>
      <vt:lpstr>Mckinsey 7S Model and ADKAR Model</vt:lpstr>
      <vt:lpstr>Chosen Module: Kotter’s Change Module</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Adopting Electronic Health Records (EHRs)</dc:title>
  <dc:creator>Kennedy Minai</dc:creator>
  <cp:lastModifiedBy>JM</cp:lastModifiedBy>
  <cp:revision>80</cp:revision>
  <dcterms:created xsi:type="dcterms:W3CDTF">2016-12-16T08:01:35Z</dcterms:created>
  <dcterms:modified xsi:type="dcterms:W3CDTF">2016-12-30T09:59:44Z</dcterms:modified>
</cp:coreProperties>
</file>